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6.jpg" ContentType="image/png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86" r:id="rId6"/>
    <p:sldId id="260" r:id="rId7"/>
    <p:sldId id="288" r:id="rId8"/>
    <p:sldId id="287" r:id="rId9"/>
    <p:sldId id="262" r:id="rId10"/>
    <p:sldId id="281" r:id="rId11"/>
    <p:sldId id="282" r:id="rId12"/>
    <p:sldId id="283" r:id="rId13"/>
    <p:sldId id="284" r:id="rId14"/>
    <p:sldId id="285" r:id="rId15"/>
    <p:sldId id="290" r:id="rId16"/>
    <p:sldId id="289" r:id="rId17"/>
    <p:sldId id="265" r:id="rId18"/>
    <p:sldId id="267" r:id="rId19"/>
    <p:sldId id="280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AD7B"/>
    <a:srgbClr val="101A35"/>
    <a:srgbClr val="112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>
        <p:scale>
          <a:sx n="80" d="100"/>
          <a:sy n="80" d="100"/>
        </p:scale>
        <p:origin x="4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6197F-790C-41DD-AF7E-0D7D1D909C17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1825-C70F-4D9D-9E37-F1A650C862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52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00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627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325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494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940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745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401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060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1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5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458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654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3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3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7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4611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11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87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B1825-C70F-4D9D-9E37-F1A650C862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54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BFF9DC-DF95-4C8A-B5C7-92229039B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7EBE46E-ED71-4F89-A244-CF27E3FD1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B39FF3-E65D-4565-80CB-DED1B9C1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04E314-4EB6-4283-86E7-6695C6BE8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37E0A1-6A47-4F17-B7D3-FDA9FF06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34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26902-EA47-4195-8494-F75DC93CD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0ECACB-61C0-4DFD-B797-4CAC65A03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586497-F4C0-43A2-836F-8C15A9A7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4624F-F81B-481F-AF1E-F12DFEF9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9FD210-8D8E-4129-8620-3C2BB85D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4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DED611-32BD-41F2-AB65-363A7E36F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F3AC3C6-06B0-4126-BD75-DF6193B31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F61C7-D2A3-4D51-944A-CC4972EB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02370-A36F-4FE5-8F39-D7717EC2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D5239B-5383-4E6E-B6D7-AC795FE7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9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F965C-F567-4984-9F40-1F22C0D3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08D0C6-4E39-47EC-8944-85A387AB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728100-700D-40A4-B9E5-DA75C865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5F2DE5-4A7C-4FA3-B9AC-BE7DADB5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3805CE-7E86-4237-98E2-E48DE480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27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07CF62-21A8-4F07-A767-6F1626D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E77486-C523-47D4-8F5B-C8CFF4189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6E47CB-2513-49B4-980B-AC75A0BB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266D16-E33E-4C53-B50A-E2D07C33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DC426B-CBDA-4A89-A5E4-8F660B05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6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CB4349-F8CA-4829-ACB6-6FF6BC256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8335E-F01F-4685-8170-1C311497F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692595-7B1A-4A57-83CC-1C098C90E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E5CE47-0EDB-4B30-B5C2-BD1035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BCB639-4465-4986-8E51-BF643E3E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13FA0F-35FD-4AF9-9AC6-04F527D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57AED6-27A1-49DD-980F-97B71383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C13B6E-A049-4508-A0C7-EC350D78F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DA25B3-1474-474A-9351-ECDF5E6C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1BDC95A-EADA-4E41-A3CF-05DB64A19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E747ACE-18FC-4833-8C3C-1140F3EDE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E5DA123-018D-453D-B327-DA5A9C69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9737BB-E267-4626-AFCB-AF126B63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37FCF77-BBC4-4CE4-B5A3-19A618E6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33711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89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DD3DA-69BF-4146-8BFF-42A48100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3AB950-6886-439B-9E04-8AF25D648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A5D946-EEE1-4205-B56E-BBD41264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0883D4-0CC0-4DAA-B1F3-48AFA45B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C689CA-8F50-4B27-B5AA-7CC5F432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0FB367-3C27-4ADA-B692-15D089A0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08C1D6-BF2B-47F0-AFB4-25799C41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1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9BB91-9B0F-4F71-8E3A-4396C342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18B45B-C37D-45BA-AB9D-D60ED81F7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A682D0-63DB-48C1-BCCC-65BE79FA9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6FAB1F4-0688-4B97-8AAF-D08C58411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3C565F-3146-477C-BFB5-01F38AA8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67E64B-FE36-40AA-BEC3-B6831A83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1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D4B3E-B914-4735-8DE4-4D9087F3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AA65BE0-5834-4EE6-8EA3-992962116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46220F-81EA-46FB-99D3-4AF3CEC10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4F81D9-E6D2-4D3A-A723-571A169CD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F9B45F-7E9D-4233-9747-1C0D5F38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5E999B-6681-4165-9705-DCE5EADB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C29CC7-51BF-4E2B-956C-EA4E3D40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A7078C-770D-4B1D-9A3F-2B5AB93C4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B25B0B-D51A-425C-9B45-57DAE39FF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3629-D815-4BCE-B63D-749B01B030E0}" type="datetimeFigureOut">
              <a:rPr lang="zh-CN" altLang="en-US" smtClean="0"/>
              <a:t>2022/6/1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07EDC5-1C17-45E2-B886-075ADF536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7E5927-4486-4AF4-83EF-439BFB25A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734F9-BD6A-49D7-96F6-87089BDE2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7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18.xml"/><Relationship Id="rId7" Type="http://schemas.openxmlformats.org/officeDocument/2006/relationships/image" Target="../media/image15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5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2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jpeg"/><Relationship Id="rId5" Type="http://schemas.openxmlformats.org/officeDocument/2006/relationships/tags" Target="../tags/tag27.xml"/><Relationship Id="rId10" Type="http://schemas.openxmlformats.org/officeDocument/2006/relationships/image" Target="../media/image19.jpeg"/><Relationship Id="rId4" Type="http://schemas.openxmlformats.org/officeDocument/2006/relationships/tags" Target="../tags/tag26.xml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33.xml"/><Relationship Id="rId7" Type="http://schemas.openxmlformats.org/officeDocument/2006/relationships/image" Target="../media/image22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5.svg"/><Relationship Id="rId4" Type="http://schemas.openxmlformats.org/officeDocument/2006/relationships/tags" Target="../tags/tag34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0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波浪">
            <a:extLst>
              <a:ext uri="{FF2B5EF4-FFF2-40B4-BE49-F238E27FC236}">
                <a16:creationId xmlns:a16="http://schemas.microsoft.com/office/drawing/2014/main" id="{470F9108-6153-4D5C-B919-F848EB8CF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-60325"/>
            <a:ext cx="12204700" cy="2032000"/>
          </a:xfrm>
          <a:prstGeom prst="rect">
            <a:avLst/>
          </a:prstGeom>
        </p:spPr>
      </p:pic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pic>
        <p:nvPicPr>
          <p:cNvPr id="6" name="图片 5" descr="山1">
            <a:extLst>
              <a:ext uri="{FF2B5EF4-FFF2-40B4-BE49-F238E27FC236}">
                <a16:creationId xmlns:a16="http://schemas.microsoft.com/office/drawing/2014/main" id="{16E17167-49FB-4B8D-86A0-F55613596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281C3B9-B5DA-4FE2-AFAA-B837781C40B6}"/>
              </a:ext>
            </a:extLst>
          </p:cNvPr>
          <p:cNvSpPr txBox="1"/>
          <p:nvPr/>
        </p:nvSpPr>
        <p:spPr>
          <a:xfrm>
            <a:off x="2468542" y="2584495"/>
            <a:ext cx="7459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5400" b="1" dirty="0">
                <a:solidFill>
                  <a:srgbClr val="DAAD7B"/>
                </a:solidFill>
                <a:latin typeface="Monotype Corsiva" panose="03010101010201010101" pitchFamily="66" charset="0"/>
                <a:ea typeface="汉仪行楷简" panose="02010609000101010101" pitchFamily="49" charset="-122"/>
              </a:rPr>
              <a:t>The Eastward Spread of Western Learning</a:t>
            </a:r>
            <a:endParaRPr lang="zh-CN" altLang="en-US" sz="5400" b="1" dirty="0">
              <a:solidFill>
                <a:srgbClr val="DAAD7B"/>
              </a:solidFill>
              <a:latin typeface="Monotype Corsiva" panose="03010101010201010101" pitchFamily="66" charset="0"/>
              <a:ea typeface="汉仪行楷简" panose="0201060900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06AFAE0-F9F1-4F17-A03D-6E75E2B318C5}"/>
              </a:ext>
            </a:extLst>
          </p:cNvPr>
          <p:cNvSpPr txBox="1"/>
          <p:nvPr/>
        </p:nvSpPr>
        <p:spPr>
          <a:xfrm>
            <a:off x="6944276" y="4574709"/>
            <a:ext cx="396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AAD7B"/>
                </a:solidFill>
                <a:latin typeface="Times New Roman" panose="02020603050405020304" pitchFamily="18" charset="0"/>
                <a:ea typeface="方正苏新诗柳楷简体" panose="02000000000000000000" pitchFamily="2" charset="-122"/>
                <a:cs typeface="Times New Roman" panose="02020603050405020304" pitchFamily="18" charset="0"/>
              </a:rPr>
              <a:t>Speaker: Mo Yuting </a:t>
            </a:r>
            <a:r>
              <a:rPr lang="zh-CN" altLang="en-US" dirty="0">
                <a:solidFill>
                  <a:srgbClr val="DAAD7B"/>
                </a:solidFill>
                <a:latin typeface="Times New Roman" panose="02020603050405020304" pitchFamily="18" charset="0"/>
                <a:ea typeface="方正苏新诗柳楷简体" panose="02000000000000000000" pitchFamily="2" charset="-122"/>
                <a:cs typeface="Times New Roman" panose="02020603050405020304" pitchFamily="18" charset="0"/>
              </a:rPr>
              <a:t>（莫雨婷）</a:t>
            </a:r>
            <a:endParaRPr lang="en-US" altLang="zh-CN" dirty="0">
              <a:solidFill>
                <a:srgbClr val="DAAD7B"/>
              </a:solidFill>
              <a:latin typeface="Times New Roman" panose="02020603050405020304" pitchFamily="18" charset="0"/>
              <a:ea typeface="方正苏新诗柳楷简体" panose="02000000000000000000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rgbClr val="DAAD7B"/>
                </a:solidFill>
                <a:latin typeface="Times New Roman" panose="02020603050405020304" pitchFamily="18" charset="0"/>
                <a:ea typeface="方正苏新诗柳楷简体" panose="02000000000000000000" pitchFamily="2" charset="-122"/>
                <a:cs typeface="Times New Roman" panose="02020603050405020304" pitchFamily="18" charset="0"/>
              </a:rPr>
              <a:t>Student number: 202170081622</a:t>
            </a:r>
            <a:endParaRPr lang="zh-CN" altLang="en-US" dirty="0">
              <a:solidFill>
                <a:srgbClr val="DAAD7B"/>
              </a:solidFill>
              <a:latin typeface="Times New Roman" panose="02020603050405020304" pitchFamily="18" charset="0"/>
              <a:ea typeface="方正苏新诗柳楷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9" name="Group 37848">
            <a:extLst>
              <a:ext uri="{FF2B5EF4-FFF2-40B4-BE49-F238E27FC236}">
                <a16:creationId xmlns:a16="http://schemas.microsoft.com/office/drawing/2014/main" id="{049AB15B-2F44-41C9-BFB1-4DC576641A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7177" y="3510740"/>
            <a:ext cx="1074807" cy="290522"/>
            <a:chOff x="4137" y="1469"/>
            <a:chExt cx="1724" cy="466"/>
          </a:xfrm>
        </p:grpSpPr>
        <p:sp>
          <p:nvSpPr>
            <p:cNvPr id="30" name="Line 37849">
              <a:extLst>
                <a:ext uri="{FF2B5EF4-FFF2-40B4-BE49-F238E27FC236}">
                  <a16:creationId xmlns:a16="http://schemas.microsoft.com/office/drawing/2014/main" id="{3CCA4E4E-67D6-4FB3-9AC0-7DF699AE0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1702"/>
              <a:ext cx="481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37850">
              <a:extLst>
                <a:ext uri="{FF2B5EF4-FFF2-40B4-BE49-F238E27FC236}">
                  <a16:creationId xmlns:a16="http://schemas.microsoft.com/office/drawing/2014/main" id="{6A214E6B-62A1-4185-B3CD-6249170E5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469"/>
              <a:ext cx="972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37851">
              <a:extLst>
                <a:ext uri="{FF2B5EF4-FFF2-40B4-BE49-F238E27FC236}">
                  <a16:creationId xmlns:a16="http://schemas.microsoft.com/office/drawing/2014/main" id="{03B1AC62-A3F3-49B3-A220-ED3379A50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935"/>
              <a:ext cx="1229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7852">
              <a:extLst>
                <a:ext uri="{FF2B5EF4-FFF2-40B4-BE49-F238E27FC236}">
                  <a16:creationId xmlns:a16="http://schemas.microsoft.com/office/drawing/2014/main" id="{4E23CD2D-CDBA-4B84-B03A-6BFE8772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702"/>
              <a:ext cx="116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7853">
              <a:extLst>
                <a:ext uri="{FF2B5EF4-FFF2-40B4-BE49-F238E27FC236}">
                  <a16:creationId xmlns:a16="http://schemas.microsoft.com/office/drawing/2014/main" id="{80123CF3-1803-4AD8-961F-C2BE82AA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854">
              <a:extLst>
                <a:ext uri="{FF2B5EF4-FFF2-40B4-BE49-F238E27FC236}">
                  <a16:creationId xmlns:a16="http://schemas.microsoft.com/office/drawing/2014/main" id="{58A4AE08-FFA0-43C6-BBB3-D3E05E25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0" y="0"/>
                    <a:pt x="164" y="73"/>
                    <a:pt x="164" y="164"/>
                  </a:cubicBezTo>
                  <a:cubicBezTo>
                    <a:pt x="164" y="254"/>
                    <a:pt x="90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7855">
              <a:extLst>
                <a:ext uri="{FF2B5EF4-FFF2-40B4-BE49-F238E27FC236}">
                  <a16:creationId xmlns:a16="http://schemas.microsoft.com/office/drawing/2014/main" id="{84418637-131E-46F6-8F88-2C9BC11A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856">
              <a:extLst>
                <a:ext uri="{FF2B5EF4-FFF2-40B4-BE49-F238E27FC236}">
                  <a16:creationId xmlns:a16="http://schemas.microsoft.com/office/drawing/2014/main" id="{3DD036F9-27A8-429A-9C4E-8810B640A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Group 37848">
            <a:extLst>
              <a:ext uri="{FF2B5EF4-FFF2-40B4-BE49-F238E27FC236}">
                <a16:creationId xmlns:a16="http://schemas.microsoft.com/office/drawing/2014/main" id="{2A4D8F2D-EA5B-4072-9905-505DC0A160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69055" y="3118606"/>
            <a:ext cx="1074807" cy="290522"/>
            <a:chOff x="4137" y="1469"/>
            <a:chExt cx="1724" cy="466"/>
          </a:xfrm>
        </p:grpSpPr>
        <p:sp>
          <p:nvSpPr>
            <p:cNvPr id="39" name="Line 37849">
              <a:extLst>
                <a:ext uri="{FF2B5EF4-FFF2-40B4-BE49-F238E27FC236}">
                  <a16:creationId xmlns:a16="http://schemas.microsoft.com/office/drawing/2014/main" id="{B35EC05C-F0EF-4D50-A22A-D60857ED4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1702"/>
              <a:ext cx="481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37850">
              <a:extLst>
                <a:ext uri="{FF2B5EF4-FFF2-40B4-BE49-F238E27FC236}">
                  <a16:creationId xmlns:a16="http://schemas.microsoft.com/office/drawing/2014/main" id="{FE593438-2E7E-448A-AEF0-AFD4C1EAF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469"/>
              <a:ext cx="972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37851">
              <a:extLst>
                <a:ext uri="{FF2B5EF4-FFF2-40B4-BE49-F238E27FC236}">
                  <a16:creationId xmlns:a16="http://schemas.microsoft.com/office/drawing/2014/main" id="{D9EB8E20-D97F-4CF7-9F1C-EE8F584B7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935"/>
              <a:ext cx="1229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852">
              <a:extLst>
                <a:ext uri="{FF2B5EF4-FFF2-40B4-BE49-F238E27FC236}">
                  <a16:creationId xmlns:a16="http://schemas.microsoft.com/office/drawing/2014/main" id="{CBFD1765-AB79-4A83-B06D-77CFB573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702"/>
              <a:ext cx="116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853">
              <a:extLst>
                <a:ext uri="{FF2B5EF4-FFF2-40B4-BE49-F238E27FC236}">
                  <a16:creationId xmlns:a16="http://schemas.microsoft.com/office/drawing/2014/main" id="{A5F2E4C2-CF10-4600-BEA8-7372B607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854">
              <a:extLst>
                <a:ext uri="{FF2B5EF4-FFF2-40B4-BE49-F238E27FC236}">
                  <a16:creationId xmlns:a16="http://schemas.microsoft.com/office/drawing/2014/main" id="{C7551478-0480-4CBC-A5C6-9BCE529CC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0" y="0"/>
                    <a:pt x="164" y="73"/>
                    <a:pt x="164" y="164"/>
                  </a:cubicBezTo>
                  <a:cubicBezTo>
                    <a:pt x="164" y="254"/>
                    <a:pt x="90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7855">
              <a:extLst>
                <a:ext uri="{FF2B5EF4-FFF2-40B4-BE49-F238E27FC236}">
                  <a16:creationId xmlns:a16="http://schemas.microsoft.com/office/drawing/2014/main" id="{7B09B909-080C-4EBD-8804-3DBF769A6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7856">
              <a:extLst>
                <a:ext uri="{FF2B5EF4-FFF2-40B4-BE49-F238E27FC236}">
                  <a16:creationId xmlns:a16="http://schemas.microsoft.com/office/drawing/2014/main" id="{CF2D5AC7-6EB0-481F-A51E-87F9B1906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12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矩形 1">
            <a:extLst>
              <a:ext uri="{FF2B5EF4-FFF2-40B4-BE49-F238E27FC236}">
                <a16:creationId xmlns:a16="http://schemas.microsoft.com/office/drawing/2014/main" id="{E59E9094-D8D9-6CA7-640B-5230138168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846625"/>
            <a:ext cx="12192000" cy="3247424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Picture 2" descr="学界为何纪念利玛窦– 国学网">
            <a:extLst>
              <a:ext uri="{FF2B5EF4-FFF2-40B4-BE49-F238E27FC236}">
                <a16:creationId xmlns:a16="http://schemas.microsoft.com/office/drawing/2014/main" id="{A0F50FB0-B45F-6888-06D5-088B19D82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 b="30648"/>
          <a:stretch/>
        </p:blipFill>
        <p:spPr bwMode="auto">
          <a:xfrm>
            <a:off x="727513" y="1846625"/>
            <a:ext cx="2348899" cy="2308524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_L-Shape 19">
            <a:extLst>
              <a:ext uri="{FF2B5EF4-FFF2-40B4-BE49-F238E27FC236}">
                <a16:creationId xmlns:a16="http://schemas.microsoft.com/office/drawing/2014/main" id="{41685CDF-A7F0-2EBF-1E1D-95494D953AF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14" name="PA_文本框 15">
            <a:extLst>
              <a:ext uri="{FF2B5EF4-FFF2-40B4-BE49-F238E27FC236}">
                <a16:creationId xmlns:a16="http://schemas.microsoft.com/office/drawing/2014/main" id="{D97C51CE-6A48-4B17-DD77-CB21D3B560B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3 Famous figures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6B2010-F0DF-88A7-C135-CF7D9B432B10}"/>
              </a:ext>
            </a:extLst>
          </p:cNvPr>
          <p:cNvSpPr txBox="1"/>
          <p:nvPr/>
        </p:nvSpPr>
        <p:spPr>
          <a:xfrm>
            <a:off x="3383431" y="1998214"/>
            <a:ext cx="24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Matteo Ricci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6E8A5E-C339-53A1-CACB-7B74CBFC5606}"/>
              </a:ext>
            </a:extLst>
          </p:cNvPr>
          <p:cNvSpPr txBox="1"/>
          <p:nvPr/>
        </p:nvSpPr>
        <p:spPr>
          <a:xfrm>
            <a:off x="3803925" y="2471612"/>
            <a:ext cx="7938822" cy="259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was an </a:t>
            </a:r>
            <a:r>
              <a:rPr lang="en-US" altLang="zh-CN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Jesuit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priest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one of the founding figures of the </a:t>
            </a:r>
            <a:r>
              <a:rPr lang="en-US" altLang="zh-CN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Jesuit China missions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expert in theology, and knew a great deal about astronomy, mathematics, geography and philosophy.</a:t>
            </a:r>
            <a:endParaRPr lang="en-US" altLang="zh-CN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arrived at Macau in 1582, and came to Guangzhou in 1583. Ricci became the first European to enter the Forbidden City of Beijing in 1601 when invited by Emperor </a:t>
            </a:r>
            <a:r>
              <a:rPr lang="en-US" altLang="zh-C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Wanli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Famous works: Great Universal Geographic Map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坤舆万国图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(Chinese version)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57A6B9D-B1E2-A03F-961C-4C2A346B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21" y="1702954"/>
            <a:ext cx="6475013" cy="290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A_矩形 1">
            <a:extLst>
              <a:ext uri="{FF2B5EF4-FFF2-40B4-BE49-F238E27FC236}">
                <a16:creationId xmlns:a16="http://schemas.microsoft.com/office/drawing/2014/main" id="{E59E9094-D8D9-6CA7-640B-5230138168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63620" y="4611650"/>
            <a:ext cx="6475013" cy="789557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L-Shape 19">
            <a:extLst>
              <a:ext uri="{FF2B5EF4-FFF2-40B4-BE49-F238E27FC236}">
                <a16:creationId xmlns:a16="http://schemas.microsoft.com/office/drawing/2014/main" id="{41685CDF-A7F0-2EBF-1E1D-95494D953AF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14" name="PA_文本框 15">
            <a:extLst>
              <a:ext uri="{FF2B5EF4-FFF2-40B4-BE49-F238E27FC236}">
                <a16:creationId xmlns:a16="http://schemas.microsoft.com/office/drawing/2014/main" id="{D97C51CE-6A48-4B17-DD77-CB21D3B560B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3 Famous figures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6B2010-F0DF-88A7-C135-CF7D9B432B10}"/>
              </a:ext>
            </a:extLst>
          </p:cNvPr>
          <p:cNvSpPr txBox="1"/>
          <p:nvPr/>
        </p:nvSpPr>
        <p:spPr>
          <a:xfrm>
            <a:off x="1415771" y="4754936"/>
            <a:ext cx="5370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Universal Geographic Map</a:t>
            </a:r>
            <a:r>
              <a:rPr lang="en-US" altLang="zh-CN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坤舆万国图</a:t>
            </a:r>
            <a:r>
              <a:rPr lang="en-US" altLang="zh-CN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A_矩形 1">
            <a:extLst>
              <a:ext uri="{FF2B5EF4-FFF2-40B4-BE49-F238E27FC236}">
                <a16:creationId xmlns:a16="http://schemas.microsoft.com/office/drawing/2014/main" id="{97C7D1E5-4FB8-6317-BDE9-5286180317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772378" y="4576076"/>
            <a:ext cx="3427250" cy="825131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DE3FDC-AD03-5DEF-1811-23907057D064}"/>
              </a:ext>
            </a:extLst>
          </p:cNvPr>
          <p:cNvSpPr txBox="1"/>
          <p:nvPr/>
        </p:nvSpPr>
        <p:spPr>
          <a:xfrm>
            <a:off x="7706347" y="4801893"/>
            <a:ext cx="355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(Chinese version)</a:t>
            </a:r>
            <a:endParaRPr lang="zh-CN" altLang="en-US" sz="2000" b="1" dirty="0"/>
          </a:p>
        </p:txBody>
      </p:sp>
      <p:pic>
        <p:nvPicPr>
          <p:cNvPr id="4098" name="Picture 2" descr="几何原本》">
            <a:extLst>
              <a:ext uri="{FF2B5EF4-FFF2-40B4-BE49-F238E27FC236}">
                <a16:creationId xmlns:a16="http://schemas.microsoft.com/office/drawing/2014/main" id="{39009FD3-5669-69EE-A036-58297A45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78" y="1731306"/>
            <a:ext cx="3427250" cy="28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2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矩形 1">
            <a:extLst>
              <a:ext uri="{FF2B5EF4-FFF2-40B4-BE49-F238E27FC236}">
                <a16:creationId xmlns:a16="http://schemas.microsoft.com/office/drawing/2014/main" id="{E59E9094-D8D9-6CA7-640B-5230138168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846625"/>
            <a:ext cx="12192000" cy="3247424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L-Shape 19">
            <a:extLst>
              <a:ext uri="{FF2B5EF4-FFF2-40B4-BE49-F238E27FC236}">
                <a16:creationId xmlns:a16="http://schemas.microsoft.com/office/drawing/2014/main" id="{41685CDF-A7F0-2EBF-1E1D-95494D953AF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14" name="PA_文本框 15">
            <a:extLst>
              <a:ext uri="{FF2B5EF4-FFF2-40B4-BE49-F238E27FC236}">
                <a16:creationId xmlns:a16="http://schemas.microsoft.com/office/drawing/2014/main" id="{D97C51CE-6A48-4B17-DD77-CB21D3B560B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3 Famous figures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6B2010-F0DF-88A7-C135-CF7D9B432B10}"/>
              </a:ext>
            </a:extLst>
          </p:cNvPr>
          <p:cNvSpPr txBox="1"/>
          <p:nvPr/>
        </p:nvSpPr>
        <p:spPr>
          <a:xfrm>
            <a:off x="3383431" y="1998214"/>
            <a:ext cx="24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Guangqi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6E8A5E-C339-53A1-CACB-7B74CBFC5606}"/>
              </a:ext>
            </a:extLst>
          </p:cNvPr>
          <p:cNvSpPr txBox="1"/>
          <p:nvPr/>
        </p:nvSpPr>
        <p:spPr>
          <a:xfrm>
            <a:off x="3699174" y="2627423"/>
            <a:ext cx="7938822" cy="228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was a Chinese agronomist, astronomer, mathematician, politician, and writer during the Ming dynasty.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had frequent discourses with Matteo Ricci and studied hard in western learning. He translated 6 volumes of 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Elements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together with Matteo Ricci and introduced the fundamental theories of Euclid’s 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works: 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Elements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(Chinese version), 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Treatise on Agriculture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(《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农政全书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》), </a:t>
            </a:r>
            <a:r>
              <a:rPr lang="en-US" altLang="zh-CN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Xu’s Amateur Observations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(《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徐氏庖言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E87D12-507D-3CF7-B805-F30F83F02E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555" t="8015" r="555"/>
          <a:stretch/>
        </p:blipFill>
        <p:spPr>
          <a:xfrm>
            <a:off x="757202" y="1846625"/>
            <a:ext cx="2436097" cy="230852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550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矩形 1">
            <a:extLst>
              <a:ext uri="{FF2B5EF4-FFF2-40B4-BE49-F238E27FC236}">
                <a16:creationId xmlns:a16="http://schemas.microsoft.com/office/drawing/2014/main" id="{E59E9094-D8D9-6CA7-640B-5230138168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19624" y="4579286"/>
            <a:ext cx="3827111" cy="789557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L-Shape 19">
            <a:extLst>
              <a:ext uri="{FF2B5EF4-FFF2-40B4-BE49-F238E27FC236}">
                <a16:creationId xmlns:a16="http://schemas.microsoft.com/office/drawing/2014/main" id="{41685CDF-A7F0-2EBF-1E1D-95494D953AF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14" name="PA_文本框 15">
            <a:extLst>
              <a:ext uri="{FF2B5EF4-FFF2-40B4-BE49-F238E27FC236}">
                <a16:creationId xmlns:a16="http://schemas.microsoft.com/office/drawing/2014/main" id="{D97C51CE-6A48-4B17-DD77-CB21D3B560B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3 Famous figures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6B2010-F0DF-88A7-C135-CF7D9B432B10}"/>
              </a:ext>
            </a:extLst>
          </p:cNvPr>
          <p:cNvSpPr txBox="1"/>
          <p:nvPr/>
        </p:nvSpPr>
        <p:spPr>
          <a:xfrm>
            <a:off x="4501726" y="4774009"/>
            <a:ext cx="374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Treatise on Agriculture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A_矩形 1">
            <a:extLst>
              <a:ext uri="{FF2B5EF4-FFF2-40B4-BE49-F238E27FC236}">
                <a16:creationId xmlns:a16="http://schemas.microsoft.com/office/drawing/2014/main" id="{97C7D1E5-4FB8-6317-BDE9-5286180317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63621" y="4589382"/>
            <a:ext cx="3346872" cy="779461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DE3FDC-AD03-5DEF-1811-23907057D064}"/>
              </a:ext>
            </a:extLst>
          </p:cNvPr>
          <p:cNvSpPr txBox="1"/>
          <p:nvPr/>
        </p:nvSpPr>
        <p:spPr>
          <a:xfrm>
            <a:off x="753286" y="4755910"/>
            <a:ext cx="355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Elements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(Chinese version)</a:t>
            </a:r>
            <a:endParaRPr lang="zh-CN" altLang="en-US" sz="2000" b="1" dirty="0"/>
          </a:p>
        </p:txBody>
      </p:sp>
      <p:pic>
        <p:nvPicPr>
          <p:cNvPr id="1026" name="Picture 2" descr="几何原本》与中国- 知乎">
            <a:extLst>
              <a:ext uri="{FF2B5EF4-FFF2-40B4-BE49-F238E27FC236}">
                <a16:creationId xmlns:a16="http://schemas.microsoft.com/office/drawing/2014/main" id="{EA07C0AD-4593-F513-65FE-4AC1773B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4" y="1517688"/>
            <a:ext cx="3745009" cy="305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农政全书》是哪位科学家编著的_《农政全书》的内容介绍_我爱历史网">
            <a:extLst>
              <a:ext uri="{FF2B5EF4-FFF2-40B4-BE49-F238E27FC236}">
                <a16:creationId xmlns:a16="http://schemas.microsoft.com/office/drawing/2014/main" id="{F1F4ED19-CF24-4208-DD00-C4D9B710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98" y="1496807"/>
            <a:ext cx="4016239" cy="29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农政全书– 书格（旧版）">
            <a:extLst>
              <a:ext uri="{FF2B5EF4-FFF2-40B4-BE49-F238E27FC236}">
                <a16:creationId xmlns:a16="http://schemas.microsoft.com/office/drawing/2014/main" id="{F69A0B5C-7E29-8C4A-42CA-A6C6DF783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38" y="1967008"/>
            <a:ext cx="3926958" cy="21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农政全书– 书格（旧版）">
            <a:extLst>
              <a:ext uri="{FF2B5EF4-FFF2-40B4-BE49-F238E27FC236}">
                <a16:creationId xmlns:a16="http://schemas.microsoft.com/office/drawing/2014/main" id="{117EBB75-6DFA-DC64-4A41-E7CBECFBB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38" y="1974054"/>
            <a:ext cx="3971597" cy="21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8367EF-86E3-646F-9641-93843AFE35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4846" y="1586578"/>
            <a:ext cx="3717154" cy="2899024"/>
          </a:xfrm>
          <a:prstGeom prst="rect">
            <a:avLst/>
          </a:prstGeom>
        </p:spPr>
      </p:pic>
      <p:sp>
        <p:nvSpPr>
          <p:cNvPr id="17" name="PA_矩形 1">
            <a:extLst>
              <a:ext uri="{FF2B5EF4-FFF2-40B4-BE49-F238E27FC236}">
                <a16:creationId xmlns:a16="http://schemas.microsoft.com/office/drawing/2014/main" id="{064A785E-2132-DEDA-D050-3F36A198A28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60918" y="4579285"/>
            <a:ext cx="3745008" cy="789557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0FC4E5-C27E-AA40-285E-0FD4E7DFC100}"/>
              </a:ext>
            </a:extLst>
          </p:cNvPr>
          <p:cNvSpPr txBox="1"/>
          <p:nvPr/>
        </p:nvSpPr>
        <p:spPr>
          <a:xfrm>
            <a:off x="8625124" y="4774008"/>
            <a:ext cx="374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Xu’s Amateur Observations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矩形 1">
            <a:extLst>
              <a:ext uri="{FF2B5EF4-FFF2-40B4-BE49-F238E27FC236}">
                <a16:creationId xmlns:a16="http://schemas.microsoft.com/office/drawing/2014/main" id="{E59E9094-D8D9-6CA7-640B-5230138168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846625"/>
            <a:ext cx="12192000" cy="3247424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L-Shape 19">
            <a:extLst>
              <a:ext uri="{FF2B5EF4-FFF2-40B4-BE49-F238E27FC236}">
                <a16:creationId xmlns:a16="http://schemas.microsoft.com/office/drawing/2014/main" id="{41685CDF-A7F0-2EBF-1E1D-95494D953AF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14" name="PA_文本框 15">
            <a:extLst>
              <a:ext uri="{FF2B5EF4-FFF2-40B4-BE49-F238E27FC236}">
                <a16:creationId xmlns:a16="http://schemas.microsoft.com/office/drawing/2014/main" id="{D97C51CE-6A48-4B17-DD77-CB21D3B560B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3 Famous figures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6B2010-F0DF-88A7-C135-CF7D9B432B10}"/>
              </a:ext>
            </a:extLst>
          </p:cNvPr>
          <p:cNvSpPr txBox="1"/>
          <p:nvPr/>
        </p:nvSpPr>
        <p:spPr>
          <a:xfrm>
            <a:off x="3383431" y="1998214"/>
            <a:ext cx="247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zh-CN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Ruowang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6E8A5E-C339-53A1-CACB-7B74CBFC5606}"/>
              </a:ext>
            </a:extLst>
          </p:cNvPr>
          <p:cNvSpPr txBox="1"/>
          <p:nvPr/>
        </p:nvSpPr>
        <p:spPr>
          <a:xfrm>
            <a:off x="3733574" y="2479895"/>
            <a:ext cx="7938822" cy="259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 named Johann Adam </a:t>
            </a:r>
            <a:r>
              <a:rPr lang="en-US" altLang="zh-CN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Schall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von Bell. He was a German Jesuit, astronomer, and one of the most important Jesuit missionaries in China. 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arrived at Macau in 1620, and came to Beijing in 1630. He lived in China for 47 years and experienced the Ming-Qing transition. 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 became Shunzhi Emperor’s trusted counsellor and took up a post as the Director of the Imperial Observatory (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钦天监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 works: </a:t>
            </a:r>
            <a:r>
              <a:rPr lang="en-US" altLang="zh-CN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Chongzhen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Calendar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(《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崇祯历书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》), </a:t>
            </a:r>
            <a:r>
              <a:rPr lang="en-US" altLang="zh-CN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Essential Matters on Firearms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(《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火攻挈要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》/《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则克录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》)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85A1C0-9174-2720-FD86-BF382E76E2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676" b="19445"/>
          <a:stretch/>
        </p:blipFill>
        <p:spPr>
          <a:xfrm>
            <a:off x="777873" y="1846625"/>
            <a:ext cx="2436097" cy="2308525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32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文本框 15">
            <a:extLst>
              <a:ext uri="{FF2B5EF4-FFF2-40B4-BE49-F238E27FC236}">
                <a16:creationId xmlns:a16="http://schemas.microsoft.com/office/drawing/2014/main" id="{D97C51CE-6A48-4B17-DD77-CB21D3B560B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3 Famous figures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A9B538CE-0DAD-F38D-968F-623094425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b="8178"/>
          <a:stretch/>
        </p:blipFill>
        <p:spPr bwMode="auto">
          <a:xfrm>
            <a:off x="6397223" y="1633165"/>
            <a:ext cx="4100197" cy="304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A_矩形 1">
            <a:extLst>
              <a:ext uri="{FF2B5EF4-FFF2-40B4-BE49-F238E27FC236}">
                <a16:creationId xmlns:a16="http://schemas.microsoft.com/office/drawing/2014/main" id="{064A785E-2132-DEDA-D050-3F36A198A2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69085" y="4596680"/>
            <a:ext cx="3950821" cy="789557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102" name="Picture 6" descr="Abe 鴨髀🦆🍗 on Twitter: &quot;《崇禎曆書》是大明崇禎年間為曆法改革而編著的一部叢書，因由崇禎 帝下令編纂故名；又稱《時憲曆》，此曆法及其修訂版本由清初源用至今。崇禎二年禮部左侍郎徐光啟成立曆局開始編寫，到崇禎七年編完。曆局聘來華耶穌會湯若望等人參與翻譯哥白尼  ...">
            <a:extLst>
              <a:ext uri="{FF2B5EF4-FFF2-40B4-BE49-F238E27FC236}">
                <a16:creationId xmlns:a16="http://schemas.microsoft.com/office/drawing/2014/main" id="{425EBF2A-3592-92F2-2CCD-6C2AFFB38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68" y="1633165"/>
            <a:ext cx="4574590" cy="29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_L-Shape 19">
            <a:extLst>
              <a:ext uri="{FF2B5EF4-FFF2-40B4-BE49-F238E27FC236}">
                <a16:creationId xmlns:a16="http://schemas.microsoft.com/office/drawing/2014/main" id="{41685CDF-A7F0-2EBF-1E1D-95494D953AF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15" name="PA_矩形 1">
            <a:extLst>
              <a:ext uri="{FF2B5EF4-FFF2-40B4-BE49-F238E27FC236}">
                <a16:creationId xmlns:a16="http://schemas.microsoft.com/office/drawing/2014/main" id="{97C7D1E5-4FB8-6317-BDE9-5286180317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11368" y="4584332"/>
            <a:ext cx="4574590" cy="779461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DE3FDC-AD03-5DEF-1811-23907057D064}"/>
              </a:ext>
            </a:extLst>
          </p:cNvPr>
          <p:cNvSpPr txBox="1"/>
          <p:nvPr/>
        </p:nvSpPr>
        <p:spPr>
          <a:xfrm>
            <a:off x="2040242" y="4749188"/>
            <a:ext cx="35593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Chongzhen</a:t>
            </a:r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Calendar</a:t>
            </a:r>
            <a:endParaRPr lang="zh-CN" altLang="en-US" sz="2000" b="1" i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10FC4E5-C27E-AA40-285E-0FD4E7DFC100}"/>
              </a:ext>
            </a:extLst>
          </p:cNvPr>
          <p:cNvSpPr txBox="1"/>
          <p:nvPr/>
        </p:nvSpPr>
        <p:spPr>
          <a:xfrm>
            <a:off x="6597901" y="4770452"/>
            <a:ext cx="4247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Essential Matters on Firearms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形 5" descr="播放">
            <a:extLst>
              <a:ext uri="{FF2B5EF4-FFF2-40B4-BE49-F238E27FC236}">
                <a16:creationId xmlns:a16="http://schemas.microsoft.com/office/drawing/2014/main" id="{41E039B1-2481-AF49-8950-DB3A23FE4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60645" y="6070129"/>
            <a:ext cx="564867" cy="5648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7BEEA80-16C9-A737-0ACB-136BF1A13522}"/>
              </a:ext>
            </a:extLst>
          </p:cNvPr>
          <p:cNvSpPr txBox="1"/>
          <p:nvPr/>
        </p:nvSpPr>
        <p:spPr>
          <a:xfrm>
            <a:off x="10058400" y="6121729"/>
            <a:ext cx="177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video clip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152CD25-BEF1-8D90-8A1D-75F15479E35E}"/>
              </a:ext>
            </a:extLst>
          </p:cNvPr>
          <p:cNvSpPr/>
          <p:nvPr/>
        </p:nvSpPr>
        <p:spPr>
          <a:xfrm>
            <a:off x="9496338" y="5981350"/>
            <a:ext cx="2409657" cy="7460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27000" sx="101000" sy="101000" algn="c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0392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7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40474B-E3A1-4DF9-ADBF-769C60826EF3}"/>
              </a:ext>
            </a:extLst>
          </p:cNvPr>
          <p:cNvSpPr/>
          <p:nvPr/>
        </p:nvSpPr>
        <p:spPr>
          <a:xfrm>
            <a:off x="3121025" y="2403475"/>
            <a:ext cx="8351520" cy="2646045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7AF371-F94F-4C52-A41B-D0676693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205" y="2399048"/>
            <a:ext cx="2179383" cy="2638584"/>
          </a:xfrm>
          <a:prstGeom prst="rect">
            <a:avLst/>
          </a:prstGeom>
          <a:ln w="57150"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966D927-46BB-4784-94BD-B8CFF8E369E5}"/>
              </a:ext>
            </a:extLst>
          </p:cNvPr>
          <p:cNvSpPr txBox="1"/>
          <p:nvPr/>
        </p:nvSpPr>
        <p:spPr>
          <a:xfrm>
            <a:off x="6798848" y="3024038"/>
            <a:ext cx="548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i="1" dirty="0">
                <a:solidFill>
                  <a:schemeClr val="bg1"/>
                </a:solidFill>
                <a:latin typeface="Times New Roman" panose="02020603050405020304" pitchFamily="18" charset="0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Influence</a:t>
            </a:r>
          </a:p>
        </p:txBody>
      </p:sp>
      <p:pic>
        <p:nvPicPr>
          <p:cNvPr id="22" name="图片 21" descr="波浪">
            <a:extLst>
              <a:ext uri="{FF2B5EF4-FFF2-40B4-BE49-F238E27FC236}">
                <a16:creationId xmlns:a16="http://schemas.microsoft.com/office/drawing/2014/main" id="{284BFFAD-2EED-480A-BBD4-60DE52B85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0805"/>
            <a:ext cx="3892550" cy="1443990"/>
          </a:xfrm>
          <a:prstGeom prst="rect">
            <a:avLst/>
          </a:prstGeom>
        </p:spPr>
      </p:pic>
      <p:pic>
        <p:nvPicPr>
          <p:cNvPr id="23" name="图片 22" descr="山1">
            <a:extLst>
              <a:ext uri="{FF2B5EF4-FFF2-40B4-BE49-F238E27FC236}">
                <a16:creationId xmlns:a16="http://schemas.microsoft.com/office/drawing/2014/main" id="{E1391523-E9CC-4750-960C-B1A854B914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8386AB2-5DE3-82D5-8648-7F62CAD3303C}"/>
              </a:ext>
            </a:extLst>
          </p:cNvPr>
          <p:cNvSpPr txBox="1"/>
          <p:nvPr/>
        </p:nvSpPr>
        <p:spPr>
          <a:xfrm rot="16200000">
            <a:off x="5071352" y="-1059730"/>
            <a:ext cx="1415772" cy="55605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spc="600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Part 4</a:t>
            </a:r>
            <a:endParaRPr lang="zh-CN" altLang="en-US" sz="8000" b="1" spc="600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811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">
            <a:extLst>
              <a:ext uri="{FF2B5EF4-FFF2-40B4-BE49-F238E27FC236}">
                <a16:creationId xmlns:a16="http://schemas.microsoft.com/office/drawing/2014/main" id="{64C59A62-384F-970C-D231-BA2AC5FF56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0"/>
          <a:stretch>
            <a:fillRect/>
          </a:stretch>
        </p:blipFill>
        <p:spPr bwMode="auto">
          <a:xfrm>
            <a:off x="0" y="5602288"/>
            <a:ext cx="121920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5">
            <a:extLst>
              <a:ext uri="{FF2B5EF4-FFF2-40B4-BE49-F238E27FC236}">
                <a16:creationId xmlns:a16="http://schemas.microsoft.com/office/drawing/2014/main" id="{E4BC47B2-654F-A3C8-E1CD-A4145286010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4 Influence 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19CEAA6-A71E-49A0-8BEF-6A2BEDE1D162}"/>
              </a:ext>
            </a:extLst>
          </p:cNvPr>
          <p:cNvSpPr/>
          <p:nvPr/>
        </p:nvSpPr>
        <p:spPr>
          <a:xfrm>
            <a:off x="1064292" y="2271983"/>
            <a:ext cx="5559712" cy="3537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was the first wave of the introduction of Western learning to the East. 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At this time, western foreigners, overseas Chinese, books and  new education became the spreaders of western mathematics, philosophy, astronomy, physics, geography, scientific technologies, history, literature, arts, etc.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had a great influence on Chinese academic ideas, thoughts, politics and social economy.</a:t>
            </a:r>
          </a:p>
        </p:txBody>
      </p:sp>
      <p:sp>
        <p:nvSpPr>
          <p:cNvPr id="7" name="PA_L-Shape 19">
            <a:extLst>
              <a:ext uri="{FF2B5EF4-FFF2-40B4-BE49-F238E27FC236}">
                <a16:creationId xmlns:a16="http://schemas.microsoft.com/office/drawing/2014/main" id="{F6C1B48F-8301-132D-BF8A-29EE142732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pic>
        <p:nvPicPr>
          <p:cNvPr id="5122" name="Picture 2" descr="历史高考阅读拓展：“东学西渐“与“西学东渐“_中国_文化_西方">
            <a:extLst>
              <a:ext uri="{FF2B5EF4-FFF2-40B4-BE49-F238E27FC236}">
                <a16:creationId xmlns:a16="http://schemas.microsoft.com/office/drawing/2014/main" id="{EB943515-9186-2849-45D0-7BBE4ECEE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38" y="1964236"/>
            <a:ext cx="4408967" cy="2734301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BD5097E-6994-F31E-6DCF-AC5D37587EA1}"/>
              </a:ext>
            </a:extLst>
          </p:cNvPr>
          <p:cNvSpPr/>
          <p:nvPr/>
        </p:nvSpPr>
        <p:spPr>
          <a:xfrm>
            <a:off x="883457" y="1628800"/>
            <a:ext cx="10330348" cy="432048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68CE339-9258-D542-5F0C-70F66502B197}"/>
              </a:ext>
            </a:extLst>
          </p:cNvPr>
          <p:cNvSpPr txBox="1"/>
          <p:nvPr/>
        </p:nvSpPr>
        <p:spPr>
          <a:xfrm>
            <a:off x="1075232" y="1783166"/>
            <a:ext cx="352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West to the East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4BC6AE4-A81A-4D51-ADA2-94FC28C42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367671"/>
            <a:ext cx="4720482" cy="452801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72D977A-769C-994D-71A4-F548EFFE4955}"/>
              </a:ext>
            </a:extLst>
          </p:cNvPr>
          <p:cNvSpPr txBox="1"/>
          <p:nvPr/>
        </p:nvSpPr>
        <p:spPr>
          <a:xfrm>
            <a:off x="4720482" y="1720019"/>
            <a:ext cx="352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East to the West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A_L-Shape 19">
            <a:extLst>
              <a:ext uri="{FF2B5EF4-FFF2-40B4-BE49-F238E27FC236}">
                <a16:creationId xmlns:a16="http://schemas.microsoft.com/office/drawing/2014/main" id="{01ABFC3E-127E-BEAB-E494-35838512C7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13" name="PA_文本框 15">
            <a:extLst>
              <a:ext uri="{FF2B5EF4-FFF2-40B4-BE49-F238E27FC236}">
                <a16:creationId xmlns:a16="http://schemas.microsoft.com/office/drawing/2014/main" id="{BDE6A849-38CF-1AC2-D27E-6BD003C4851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4 Influence 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B98830D-9FD7-F5F2-606B-691119CAE6F3}"/>
              </a:ext>
            </a:extLst>
          </p:cNvPr>
          <p:cNvSpPr/>
          <p:nvPr/>
        </p:nvSpPr>
        <p:spPr>
          <a:xfrm>
            <a:off x="4720482" y="2430132"/>
            <a:ext cx="6730490" cy="3461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These foreign missionaries made contributions to cultural exchanges between China and the West, they brought Chinese Confucian and Daoist doctrines back to the West.</a:t>
            </a:r>
          </a:p>
          <a:p>
            <a:pPr marL="34290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Take Matteo Ricci for example, he translated </a:t>
            </a:r>
            <a:r>
              <a:rPr lang="en-US" altLang="zh-CN" sz="2000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Four Books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(namely The Great Learning, The Doctrine of the Mean, The Analects of Confucius and The Mencius) into Italian, wrote the book: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Christiana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expeditione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apud 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Sinas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described his experiences in China and introduced Chinese politics, economy, science, culture, and customs to the West.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波浪">
            <a:extLst>
              <a:ext uri="{FF2B5EF4-FFF2-40B4-BE49-F238E27FC236}">
                <a16:creationId xmlns:a16="http://schemas.microsoft.com/office/drawing/2014/main" id="{470F9108-6153-4D5C-B919-F848EB8CF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-60325"/>
            <a:ext cx="12204700" cy="2032000"/>
          </a:xfrm>
          <a:prstGeom prst="rect">
            <a:avLst/>
          </a:prstGeom>
        </p:spPr>
      </p:pic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pic>
        <p:nvPicPr>
          <p:cNvPr id="6" name="图片 5" descr="山1">
            <a:extLst>
              <a:ext uri="{FF2B5EF4-FFF2-40B4-BE49-F238E27FC236}">
                <a16:creationId xmlns:a16="http://schemas.microsoft.com/office/drawing/2014/main" id="{16E17167-49FB-4B8D-86A0-F55613596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281C3B9-B5DA-4FE2-AFAA-B837781C40B6}"/>
              </a:ext>
            </a:extLst>
          </p:cNvPr>
          <p:cNvSpPr txBox="1"/>
          <p:nvPr/>
        </p:nvSpPr>
        <p:spPr>
          <a:xfrm>
            <a:off x="2084054" y="2814548"/>
            <a:ext cx="9717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7200" b="1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Thanks for you listening </a:t>
            </a:r>
            <a:endParaRPr lang="zh-CN" altLang="en-US" sz="7200" b="1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  <p:grpSp>
        <p:nvGrpSpPr>
          <p:cNvPr id="29" name="Group 37848">
            <a:extLst>
              <a:ext uri="{FF2B5EF4-FFF2-40B4-BE49-F238E27FC236}">
                <a16:creationId xmlns:a16="http://schemas.microsoft.com/office/drawing/2014/main" id="{049AB15B-2F44-41C9-BFB1-4DC576641AE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67177" y="3510740"/>
            <a:ext cx="1074807" cy="290522"/>
            <a:chOff x="4137" y="1469"/>
            <a:chExt cx="1724" cy="466"/>
          </a:xfrm>
        </p:grpSpPr>
        <p:sp>
          <p:nvSpPr>
            <p:cNvPr id="30" name="Line 37849">
              <a:extLst>
                <a:ext uri="{FF2B5EF4-FFF2-40B4-BE49-F238E27FC236}">
                  <a16:creationId xmlns:a16="http://schemas.microsoft.com/office/drawing/2014/main" id="{3CCA4E4E-67D6-4FB3-9AC0-7DF699AE0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1702"/>
              <a:ext cx="481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Line 37850">
              <a:extLst>
                <a:ext uri="{FF2B5EF4-FFF2-40B4-BE49-F238E27FC236}">
                  <a16:creationId xmlns:a16="http://schemas.microsoft.com/office/drawing/2014/main" id="{6A214E6B-62A1-4185-B3CD-6249170E5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469"/>
              <a:ext cx="972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Line 37851">
              <a:extLst>
                <a:ext uri="{FF2B5EF4-FFF2-40B4-BE49-F238E27FC236}">
                  <a16:creationId xmlns:a16="http://schemas.microsoft.com/office/drawing/2014/main" id="{03B1AC62-A3F3-49B3-A220-ED3379A50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935"/>
              <a:ext cx="1229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7852">
              <a:extLst>
                <a:ext uri="{FF2B5EF4-FFF2-40B4-BE49-F238E27FC236}">
                  <a16:creationId xmlns:a16="http://schemas.microsoft.com/office/drawing/2014/main" id="{4E23CD2D-CDBA-4B84-B03A-6BFE8772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702"/>
              <a:ext cx="116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7853">
              <a:extLst>
                <a:ext uri="{FF2B5EF4-FFF2-40B4-BE49-F238E27FC236}">
                  <a16:creationId xmlns:a16="http://schemas.microsoft.com/office/drawing/2014/main" id="{80123CF3-1803-4AD8-961F-C2BE82AA7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7854">
              <a:extLst>
                <a:ext uri="{FF2B5EF4-FFF2-40B4-BE49-F238E27FC236}">
                  <a16:creationId xmlns:a16="http://schemas.microsoft.com/office/drawing/2014/main" id="{58A4AE08-FFA0-43C6-BBB3-D3E05E25C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0" y="0"/>
                    <a:pt x="164" y="73"/>
                    <a:pt x="164" y="164"/>
                  </a:cubicBezTo>
                  <a:cubicBezTo>
                    <a:pt x="164" y="254"/>
                    <a:pt x="90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7855">
              <a:extLst>
                <a:ext uri="{FF2B5EF4-FFF2-40B4-BE49-F238E27FC236}">
                  <a16:creationId xmlns:a16="http://schemas.microsoft.com/office/drawing/2014/main" id="{84418637-131E-46F6-8F88-2C9BC11A3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7856">
              <a:extLst>
                <a:ext uri="{FF2B5EF4-FFF2-40B4-BE49-F238E27FC236}">
                  <a16:creationId xmlns:a16="http://schemas.microsoft.com/office/drawing/2014/main" id="{3DD036F9-27A8-429A-9C4E-8810B640A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7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Group 37848">
            <a:extLst>
              <a:ext uri="{FF2B5EF4-FFF2-40B4-BE49-F238E27FC236}">
                <a16:creationId xmlns:a16="http://schemas.microsoft.com/office/drawing/2014/main" id="{2A4D8F2D-EA5B-4072-9905-505DC0A1607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69055" y="3118606"/>
            <a:ext cx="1074807" cy="290522"/>
            <a:chOff x="4137" y="1469"/>
            <a:chExt cx="1724" cy="466"/>
          </a:xfrm>
        </p:grpSpPr>
        <p:sp>
          <p:nvSpPr>
            <p:cNvPr id="39" name="Line 37849">
              <a:extLst>
                <a:ext uri="{FF2B5EF4-FFF2-40B4-BE49-F238E27FC236}">
                  <a16:creationId xmlns:a16="http://schemas.microsoft.com/office/drawing/2014/main" id="{B35EC05C-F0EF-4D50-A22A-D60857ED4D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8" y="1702"/>
              <a:ext cx="481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Line 37850">
              <a:extLst>
                <a:ext uri="{FF2B5EF4-FFF2-40B4-BE49-F238E27FC236}">
                  <a16:creationId xmlns:a16="http://schemas.microsoft.com/office/drawing/2014/main" id="{FE593438-2E7E-448A-AEF0-AFD4C1EAF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9" y="1469"/>
              <a:ext cx="972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Line 37851">
              <a:extLst>
                <a:ext uri="{FF2B5EF4-FFF2-40B4-BE49-F238E27FC236}">
                  <a16:creationId xmlns:a16="http://schemas.microsoft.com/office/drawing/2014/main" id="{D9EB8E20-D97F-4CF7-9F1C-EE8F584B7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935"/>
              <a:ext cx="1229" cy="0"/>
            </a:xfrm>
            <a:prstGeom prst="line">
              <a:avLst/>
            </a:pr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852">
              <a:extLst>
                <a:ext uri="{FF2B5EF4-FFF2-40B4-BE49-F238E27FC236}">
                  <a16:creationId xmlns:a16="http://schemas.microsoft.com/office/drawing/2014/main" id="{CBFD1765-AB79-4A83-B06D-77CFB573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1702"/>
              <a:ext cx="116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853">
              <a:extLst>
                <a:ext uri="{FF2B5EF4-FFF2-40B4-BE49-F238E27FC236}">
                  <a16:creationId xmlns:a16="http://schemas.microsoft.com/office/drawing/2014/main" id="{A5F2E4C2-CF10-4600-BEA8-7372B607F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1" y="0"/>
                    <a:pt x="164" y="73"/>
                    <a:pt x="164" y="164"/>
                  </a:cubicBezTo>
                  <a:cubicBezTo>
                    <a:pt x="164" y="254"/>
                    <a:pt x="91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854">
              <a:extLst>
                <a:ext uri="{FF2B5EF4-FFF2-40B4-BE49-F238E27FC236}">
                  <a16:creationId xmlns:a16="http://schemas.microsoft.com/office/drawing/2014/main" id="{C7551478-0480-4CBC-A5C6-9BCE529CC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8" y="1702"/>
              <a:ext cx="117" cy="233"/>
            </a:xfrm>
            <a:custGeom>
              <a:avLst/>
              <a:gdLst>
                <a:gd name="T0" fmla="*/ 0 w 164"/>
                <a:gd name="T1" fmla="*/ 0 h 327"/>
                <a:gd name="T2" fmla="*/ 164 w 164"/>
                <a:gd name="T3" fmla="*/ 164 h 327"/>
                <a:gd name="T4" fmla="*/ 0 w 164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327">
                  <a:moveTo>
                    <a:pt x="0" y="0"/>
                  </a:moveTo>
                  <a:cubicBezTo>
                    <a:pt x="90" y="0"/>
                    <a:pt x="164" y="73"/>
                    <a:pt x="164" y="164"/>
                  </a:cubicBezTo>
                  <a:cubicBezTo>
                    <a:pt x="164" y="254"/>
                    <a:pt x="90" y="327"/>
                    <a:pt x="0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7855">
              <a:extLst>
                <a:ext uri="{FF2B5EF4-FFF2-40B4-BE49-F238E27FC236}">
                  <a16:creationId xmlns:a16="http://schemas.microsoft.com/office/drawing/2014/main" id="{7B09B909-080C-4EBD-8804-3DBF769A6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3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7856">
              <a:extLst>
                <a:ext uri="{FF2B5EF4-FFF2-40B4-BE49-F238E27FC236}">
                  <a16:creationId xmlns:a16="http://schemas.microsoft.com/office/drawing/2014/main" id="{CF2D5AC7-6EB0-481F-A51E-87F9B1906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1469"/>
              <a:ext cx="116" cy="233"/>
            </a:xfrm>
            <a:custGeom>
              <a:avLst/>
              <a:gdLst>
                <a:gd name="T0" fmla="*/ 163 w 163"/>
                <a:gd name="T1" fmla="*/ 0 h 327"/>
                <a:gd name="T2" fmla="*/ 0 w 163"/>
                <a:gd name="T3" fmla="*/ 163 h 327"/>
                <a:gd name="T4" fmla="*/ 163 w 163"/>
                <a:gd name="T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327">
                  <a:moveTo>
                    <a:pt x="163" y="0"/>
                  </a:moveTo>
                  <a:cubicBezTo>
                    <a:pt x="73" y="0"/>
                    <a:pt x="0" y="73"/>
                    <a:pt x="0" y="163"/>
                  </a:cubicBezTo>
                  <a:cubicBezTo>
                    <a:pt x="0" y="254"/>
                    <a:pt x="73" y="327"/>
                    <a:pt x="163" y="327"/>
                  </a:cubicBezTo>
                </a:path>
              </a:pathLst>
            </a:custGeom>
            <a:noFill/>
            <a:ln w="9525" cap="rnd">
              <a:solidFill>
                <a:srgbClr val="DAAD7B">
                  <a:alpha val="50000"/>
                </a:srgb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1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波浪">
            <a:extLst>
              <a:ext uri="{FF2B5EF4-FFF2-40B4-BE49-F238E27FC236}">
                <a16:creationId xmlns:a16="http://schemas.microsoft.com/office/drawing/2014/main" id="{470F9108-6153-4D5C-B919-F848EB8CF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0" y="-60325"/>
            <a:ext cx="12204700" cy="2032000"/>
          </a:xfrm>
          <a:prstGeom prst="rect">
            <a:avLst/>
          </a:prstGeom>
        </p:spPr>
      </p:pic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pic>
        <p:nvPicPr>
          <p:cNvPr id="6" name="图片 5" descr="山1">
            <a:extLst>
              <a:ext uri="{FF2B5EF4-FFF2-40B4-BE49-F238E27FC236}">
                <a16:creationId xmlns:a16="http://schemas.microsoft.com/office/drawing/2014/main" id="{16E17167-49FB-4B8D-86A0-F55613596F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C4B7406-D27E-459F-AEA0-3157972E2343}"/>
              </a:ext>
            </a:extLst>
          </p:cNvPr>
          <p:cNvSpPr txBox="1"/>
          <p:nvPr/>
        </p:nvSpPr>
        <p:spPr>
          <a:xfrm rot="16200000">
            <a:off x="2543321" y="781617"/>
            <a:ext cx="1292662" cy="55605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7200" b="1" spc="600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Content </a:t>
            </a:r>
            <a:endParaRPr lang="zh-CN" altLang="en-US" sz="7200" b="1" spc="600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4786D62E-90ED-4C90-B6C3-9A36586D5343}"/>
              </a:ext>
            </a:extLst>
          </p:cNvPr>
          <p:cNvSpPr/>
          <p:nvPr/>
        </p:nvSpPr>
        <p:spPr>
          <a:xfrm>
            <a:off x="4325186" y="2255289"/>
            <a:ext cx="788987" cy="786295"/>
          </a:xfrm>
          <a:prstGeom prst="ellipse">
            <a:avLst/>
          </a:prstGeom>
          <a:noFill/>
          <a:ln>
            <a:solidFill>
              <a:srgbClr val="DA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1</a:t>
            </a:r>
            <a:endParaRPr lang="zh-CN" altLang="en-US" sz="4000" b="1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6742CD6C-5B8C-4881-9522-BE5DB443BA1A}"/>
              </a:ext>
            </a:extLst>
          </p:cNvPr>
          <p:cNvSpPr/>
          <p:nvPr/>
        </p:nvSpPr>
        <p:spPr>
          <a:xfrm>
            <a:off x="8036243" y="2255289"/>
            <a:ext cx="788987" cy="786295"/>
          </a:xfrm>
          <a:prstGeom prst="ellipse">
            <a:avLst/>
          </a:prstGeom>
          <a:noFill/>
          <a:ln>
            <a:solidFill>
              <a:srgbClr val="DA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2</a:t>
            </a:r>
            <a:endParaRPr lang="zh-CN" altLang="en-US" sz="4000" b="1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64D98A5D-A8CA-4CB9-8E74-18F52AAFEE3F}"/>
              </a:ext>
            </a:extLst>
          </p:cNvPr>
          <p:cNvSpPr/>
          <p:nvPr/>
        </p:nvSpPr>
        <p:spPr>
          <a:xfrm>
            <a:off x="4311431" y="4219545"/>
            <a:ext cx="788987" cy="786295"/>
          </a:xfrm>
          <a:prstGeom prst="ellipse">
            <a:avLst/>
          </a:prstGeom>
          <a:noFill/>
          <a:ln>
            <a:solidFill>
              <a:srgbClr val="DA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3</a:t>
            </a:r>
            <a:endParaRPr lang="zh-CN" altLang="en-US" sz="4000" b="1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CE777153-CE05-4BDC-97EA-C36C8F29DC36}"/>
              </a:ext>
            </a:extLst>
          </p:cNvPr>
          <p:cNvSpPr/>
          <p:nvPr/>
        </p:nvSpPr>
        <p:spPr>
          <a:xfrm>
            <a:off x="8036242" y="4193629"/>
            <a:ext cx="788987" cy="786295"/>
          </a:xfrm>
          <a:prstGeom prst="ellipse">
            <a:avLst/>
          </a:prstGeom>
          <a:noFill/>
          <a:ln>
            <a:solidFill>
              <a:srgbClr val="DAAD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00" b="1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4</a:t>
            </a:r>
            <a:endParaRPr lang="zh-CN" altLang="en-US" sz="4000" b="1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DDF26C6C-1F79-440E-868E-F4F597AEF0C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468016" y="1148839"/>
            <a:ext cx="677108" cy="295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 dirty="0">
                <a:solidFill>
                  <a:srgbClr val="DAAD7B"/>
                </a:solidFill>
                <a:latin typeface="Times New Roman" panose="02020603050405020304" pitchFamily="18" charset="0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Background </a:t>
            </a:r>
            <a:endParaRPr lang="zh-CN" altLang="en-US" sz="3200" i="1" dirty="0">
              <a:solidFill>
                <a:srgbClr val="DAAD7B"/>
              </a:solidFill>
              <a:latin typeface="Times New Roman" panose="02020603050405020304" pitchFamily="18" charset="0"/>
              <a:ea typeface="中山行书百年纪念版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Text Box 9">
            <a:extLst>
              <a:ext uri="{FF2B5EF4-FFF2-40B4-BE49-F238E27FC236}">
                <a16:creationId xmlns:a16="http://schemas.microsoft.com/office/drawing/2014/main" id="{3BE88E11-4DE2-4F2D-9949-0328C19964E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310433" y="3257430"/>
            <a:ext cx="677108" cy="277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 dirty="0">
                <a:solidFill>
                  <a:srgbClr val="DAAD7B"/>
                </a:solidFill>
                <a:latin typeface="Times New Roman" panose="02020603050405020304" pitchFamily="18" charset="0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Famous figures</a:t>
            </a:r>
            <a:endParaRPr lang="zh-CN" altLang="en-US" sz="3200" i="1" dirty="0">
              <a:solidFill>
                <a:srgbClr val="DAAD7B"/>
              </a:solidFill>
              <a:latin typeface="Times New Roman" panose="02020603050405020304" pitchFamily="18" charset="0"/>
              <a:ea typeface="中山行书百年纪念版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Text Box 9">
            <a:extLst>
              <a:ext uri="{FF2B5EF4-FFF2-40B4-BE49-F238E27FC236}">
                <a16:creationId xmlns:a16="http://schemas.microsoft.com/office/drawing/2014/main" id="{CFA1F99E-EC59-4DFA-A55A-FF3E8A5447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53955" y="969902"/>
            <a:ext cx="677108" cy="333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 dirty="0">
                <a:solidFill>
                  <a:srgbClr val="DAAD7B"/>
                </a:solidFill>
                <a:latin typeface="Times New Roman" panose="02020603050405020304" pitchFamily="18" charset="0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Different stages</a:t>
            </a:r>
            <a:endParaRPr lang="zh-CN" altLang="en-US" sz="3200" i="1" dirty="0">
              <a:solidFill>
                <a:srgbClr val="DAAD7B"/>
              </a:solidFill>
              <a:latin typeface="Times New Roman" panose="02020603050405020304" pitchFamily="18" charset="0"/>
              <a:ea typeface="中山行书百年纪念版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2" name="Text Box 9">
            <a:extLst>
              <a:ext uri="{FF2B5EF4-FFF2-40B4-BE49-F238E27FC236}">
                <a16:creationId xmlns:a16="http://schemas.microsoft.com/office/drawing/2014/main" id="{FF7A2C13-5DA8-4B96-9AED-8BFC0FF0435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933444" y="3441755"/>
            <a:ext cx="677108" cy="229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 dirty="0">
                <a:solidFill>
                  <a:srgbClr val="DAAD7B"/>
                </a:solidFill>
                <a:latin typeface="Times New Roman" panose="02020603050405020304" pitchFamily="18" charset="0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Influence</a:t>
            </a:r>
            <a:endParaRPr lang="zh-CN" altLang="en-US" sz="3200" i="1" dirty="0">
              <a:solidFill>
                <a:srgbClr val="DAAD7B"/>
              </a:solidFill>
              <a:latin typeface="Times New Roman" panose="02020603050405020304" pitchFamily="18" charset="0"/>
              <a:ea typeface="中山行书百年纪念版" panose="0201060900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40474B-E3A1-4DF9-ADBF-769C60826EF3}"/>
              </a:ext>
            </a:extLst>
          </p:cNvPr>
          <p:cNvSpPr/>
          <p:nvPr/>
        </p:nvSpPr>
        <p:spPr>
          <a:xfrm>
            <a:off x="3121025" y="2403475"/>
            <a:ext cx="8351520" cy="2646045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7AF371-F94F-4C52-A41B-D0676693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205" y="2399048"/>
            <a:ext cx="2179383" cy="2638584"/>
          </a:xfrm>
          <a:prstGeom prst="rect">
            <a:avLst/>
          </a:prstGeom>
          <a:ln w="57150"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966D927-46BB-4784-94BD-B8CFF8E369E5}"/>
              </a:ext>
            </a:extLst>
          </p:cNvPr>
          <p:cNvSpPr txBox="1"/>
          <p:nvPr/>
        </p:nvSpPr>
        <p:spPr>
          <a:xfrm>
            <a:off x="6472003" y="3080742"/>
            <a:ext cx="4706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i="1" dirty="0">
                <a:solidFill>
                  <a:schemeClr val="bg1"/>
                </a:solidFill>
                <a:latin typeface="Times New Roman" panose="02020603050405020304" pitchFamily="18" charset="0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Background </a:t>
            </a:r>
            <a:endParaRPr lang="zh-CN" altLang="en-US" sz="6000" b="1" i="1" dirty="0">
              <a:solidFill>
                <a:schemeClr val="bg1"/>
              </a:solidFill>
              <a:latin typeface="Times New Roman" panose="02020603050405020304" pitchFamily="18" charset="0"/>
              <a:ea typeface="中山行书百年纪念版" panose="0201060900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 descr="波浪">
            <a:extLst>
              <a:ext uri="{FF2B5EF4-FFF2-40B4-BE49-F238E27FC236}">
                <a16:creationId xmlns:a16="http://schemas.microsoft.com/office/drawing/2014/main" id="{284BFFAD-2EED-480A-BBD4-60DE52B85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0805"/>
            <a:ext cx="3892550" cy="1443990"/>
          </a:xfrm>
          <a:prstGeom prst="rect">
            <a:avLst/>
          </a:prstGeom>
        </p:spPr>
      </p:pic>
      <p:pic>
        <p:nvPicPr>
          <p:cNvPr id="23" name="图片 22" descr="山1">
            <a:extLst>
              <a:ext uri="{FF2B5EF4-FFF2-40B4-BE49-F238E27FC236}">
                <a16:creationId xmlns:a16="http://schemas.microsoft.com/office/drawing/2014/main" id="{E1391523-E9CC-4750-960C-B1A854B914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8386AB2-5DE3-82D5-8648-7F62CAD3303C}"/>
              </a:ext>
            </a:extLst>
          </p:cNvPr>
          <p:cNvSpPr txBox="1"/>
          <p:nvPr/>
        </p:nvSpPr>
        <p:spPr>
          <a:xfrm rot="16200000">
            <a:off x="5071352" y="-1059730"/>
            <a:ext cx="1415772" cy="55605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spc="600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Part 1</a:t>
            </a:r>
            <a:endParaRPr lang="zh-CN" altLang="en-US" sz="8000" b="1" spc="600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06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矩形 1">
            <a:extLst>
              <a:ext uri="{FF2B5EF4-FFF2-40B4-BE49-F238E27FC236}">
                <a16:creationId xmlns:a16="http://schemas.microsoft.com/office/drawing/2014/main" id="{C4784454-AE73-4D4B-A9DC-B36C2A1AD07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846625"/>
            <a:ext cx="12192000" cy="3247424"/>
          </a:xfrm>
          <a:prstGeom prst="rect">
            <a:avLst/>
          </a:prstGeom>
          <a:solidFill>
            <a:srgbClr val="11254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PA_文本框 15">
            <a:extLst>
              <a:ext uri="{FF2B5EF4-FFF2-40B4-BE49-F238E27FC236}">
                <a16:creationId xmlns:a16="http://schemas.microsoft.com/office/drawing/2014/main" id="{BE677016-F1F5-4F9F-BCE3-BCBCC3ACF7A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1 Background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13" name="PA_L-Shape 19">
            <a:extLst>
              <a:ext uri="{FF2B5EF4-FFF2-40B4-BE49-F238E27FC236}">
                <a16:creationId xmlns:a16="http://schemas.microsoft.com/office/drawing/2014/main" id="{FC747BB9-8E57-40A2-89C2-53088F2E1C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396EB53-11B4-4799-8533-9456957A2F03}"/>
              </a:ext>
            </a:extLst>
          </p:cNvPr>
          <p:cNvSpPr txBox="1"/>
          <p:nvPr/>
        </p:nvSpPr>
        <p:spPr>
          <a:xfrm>
            <a:off x="6096000" y="2018278"/>
            <a:ext cx="5713228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It took place in the late Ming Dynasty and early Qing Dynasty and lasted until the middle of the Qing Dynasty.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9481C42-FB3B-4729-92DB-25911F132256}"/>
              </a:ext>
            </a:extLst>
          </p:cNvPr>
          <p:cNvSpPr txBox="1"/>
          <p:nvPr/>
        </p:nvSpPr>
        <p:spPr>
          <a:xfrm>
            <a:off x="6096000" y="3063503"/>
            <a:ext cx="5802586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At that time, foreign missionaries from the Society of Jesus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（耶稣会传教士）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came to China. They spread religious doctrines and  introduced works on astronomy, mathematics, physics, geography, paintings, and music to China.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 descr="西学东渐与理学名儒的回应——以清顺治、康熙、雍正三朝为考察中心_杨光先">
            <a:extLst>
              <a:ext uri="{FF2B5EF4-FFF2-40B4-BE49-F238E27FC236}">
                <a16:creationId xmlns:a16="http://schemas.microsoft.com/office/drawing/2014/main" id="{161BFD5A-23C2-4B2C-56F7-922A0F46A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57" y="1846625"/>
            <a:ext cx="5002683" cy="3226731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0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40474B-E3A1-4DF9-ADBF-769C60826EF3}"/>
              </a:ext>
            </a:extLst>
          </p:cNvPr>
          <p:cNvSpPr/>
          <p:nvPr/>
        </p:nvSpPr>
        <p:spPr>
          <a:xfrm>
            <a:off x="3121025" y="2403475"/>
            <a:ext cx="8351520" cy="2646045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7AF371-F94F-4C52-A41B-D0676693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205" y="2399048"/>
            <a:ext cx="2179383" cy="2638584"/>
          </a:xfrm>
          <a:prstGeom prst="rect">
            <a:avLst/>
          </a:prstGeom>
          <a:ln w="57150"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966D927-46BB-4784-94BD-B8CFF8E369E5}"/>
              </a:ext>
            </a:extLst>
          </p:cNvPr>
          <p:cNvSpPr txBox="1"/>
          <p:nvPr/>
        </p:nvSpPr>
        <p:spPr>
          <a:xfrm>
            <a:off x="5990773" y="3024038"/>
            <a:ext cx="548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i="1" dirty="0">
                <a:solidFill>
                  <a:schemeClr val="bg1"/>
                </a:solidFill>
                <a:latin typeface="Times New Roman" panose="02020603050405020304" pitchFamily="18" charset="0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Different stages</a:t>
            </a:r>
            <a:endParaRPr lang="zh-CN" altLang="en-US" sz="6000" b="1" i="1" dirty="0">
              <a:solidFill>
                <a:schemeClr val="bg1"/>
              </a:solidFill>
              <a:latin typeface="Times New Roman" panose="02020603050405020304" pitchFamily="18" charset="0"/>
              <a:ea typeface="中山行书百年纪念版" panose="0201060900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 descr="波浪">
            <a:extLst>
              <a:ext uri="{FF2B5EF4-FFF2-40B4-BE49-F238E27FC236}">
                <a16:creationId xmlns:a16="http://schemas.microsoft.com/office/drawing/2014/main" id="{284BFFAD-2EED-480A-BBD4-60DE52B85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0805"/>
            <a:ext cx="3892550" cy="1443990"/>
          </a:xfrm>
          <a:prstGeom prst="rect">
            <a:avLst/>
          </a:prstGeom>
        </p:spPr>
      </p:pic>
      <p:pic>
        <p:nvPicPr>
          <p:cNvPr id="23" name="图片 22" descr="山1">
            <a:extLst>
              <a:ext uri="{FF2B5EF4-FFF2-40B4-BE49-F238E27FC236}">
                <a16:creationId xmlns:a16="http://schemas.microsoft.com/office/drawing/2014/main" id="{E1391523-E9CC-4750-960C-B1A854B914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8386AB2-5DE3-82D5-8648-7F62CAD3303C}"/>
              </a:ext>
            </a:extLst>
          </p:cNvPr>
          <p:cNvSpPr txBox="1"/>
          <p:nvPr/>
        </p:nvSpPr>
        <p:spPr>
          <a:xfrm rot="16200000">
            <a:off x="5071352" y="-1059730"/>
            <a:ext cx="1415772" cy="55605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spc="600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Part 2</a:t>
            </a:r>
            <a:endParaRPr lang="zh-CN" altLang="en-US" sz="8000" b="1" spc="600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981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文本框 15">
            <a:extLst>
              <a:ext uri="{FF2B5EF4-FFF2-40B4-BE49-F238E27FC236}">
                <a16:creationId xmlns:a16="http://schemas.microsoft.com/office/drawing/2014/main" id="{CFC6E2E0-9EE4-F034-B985-52E1E1AEC24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2 Different Stages 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4D67246-C8C5-4610-8F44-EBE1A18D9430}"/>
              </a:ext>
            </a:extLst>
          </p:cNvPr>
          <p:cNvSpPr/>
          <p:nvPr/>
        </p:nvSpPr>
        <p:spPr>
          <a:xfrm>
            <a:off x="965423" y="2267657"/>
            <a:ext cx="397575" cy="397575"/>
          </a:xfrm>
          <a:prstGeom prst="ellipse">
            <a:avLst/>
          </a:prstGeom>
          <a:solidFill>
            <a:srgbClr val="DAAD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宋刻本秀楷简体"/>
                <a:cs typeface="Times New Roman" panose="02020603050405020304" pitchFamily="18" charset="0"/>
              </a:rPr>
              <a:t>1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方正宋刻本秀楷简体"/>
              <a:cs typeface="Times New Roman" panose="02020603050405020304" pitchFamily="18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3FD5DFF-49DD-4A64-BA36-D816B3C9F99D}"/>
              </a:ext>
            </a:extLst>
          </p:cNvPr>
          <p:cNvGrpSpPr/>
          <p:nvPr/>
        </p:nvGrpSpPr>
        <p:grpSpPr>
          <a:xfrm>
            <a:off x="527696" y="1493520"/>
            <a:ext cx="2369454" cy="381184"/>
            <a:chOff x="-86442" y="4986005"/>
            <a:chExt cx="2975676" cy="968616"/>
          </a:xfrm>
          <a:gradFill>
            <a:gsLst>
              <a:gs pos="97000">
                <a:srgbClr val="545454">
                  <a:alpha val="0"/>
                </a:srgbClr>
              </a:gs>
              <a:gs pos="97000">
                <a:srgbClr val="545454"/>
              </a:gs>
              <a:gs pos="0">
                <a:srgbClr val="776C5B">
                  <a:alpha val="50000"/>
                </a:srgbClr>
              </a:gs>
            </a:gsLst>
            <a:lin ang="5400000" scaled="1"/>
          </a:gradFill>
        </p:grpSpPr>
        <p:sp>
          <p:nvSpPr>
            <p:cNvPr id="36" name="任意多边形 15">
              <a:extLst>
                <a:ext uri="{FF2B5EF4-FFF2-40B4-BE49-F238E27FC236}">
                  <a16:creationId xmlns:a16="http://schemas.microsoft.com/office/drawing/2014/main" id="{3967506C-79FB-4451-BFA7-6CD8E608D44A}"/>
                </a:ext>
              </a:extLst>
            </p:cNvPr>
            <p:cNvSpPr/>
            <p:nvPr/>
          </p:nvSpPr>
          <p:spPr>
            <a:xfrm>
              <a:off x="-86442" y="4986005"/>
              <a:ext cx="2471233" cy="755068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方正宋刻本秀楷简体"/>
                <a:cs typeface="+mn-cs"/>
              </a:endParaRPr>
            </a:p>
          </p:txBody>
        </p:sp>
        <p:sp>
          <p:nvSpPr>
            <p:cNvPr id="37" name="任意多边形 16">
              <a:extLst>
                <a:ext uri="{FF2B5EF4-FFF2-40B4-BE49-F238E27FC236}">
                  <a16:creationId xmlns:a16="http://schemas.microsoft.com/office/drawing/2014/main" id="{E53567A8-18E2-455B-8DE3-0EBF627C7165}"/>
                </a:ext>
              </a:extLst>
            </p:cNvPr>
            <p:cNvSpPr/>
            <p:nvPr/>
          </p:nvSpPr>
          <p:spPr>
            <a:xfrm>
              <a:off x="1045175" y="5391181"/>
              <a:ext cx="1844059" cy="563440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方正宋刻本秀楷简体"/>
                <a:cs typeface="+mn-cs"/>
              </a:endParaRPr>
            </a:p>
          </p:txBody>
        </p:sp>
      </p:grpSp>
      <p:sp>
        <p:nvSpPr>
          <p:cNvPr id="12" name="PA_矩形 1">
            <a:extLst>
              <a:ext uri="{FF2B5EF4-FFF2-40B4-BE49-F238E27FC236}">
                <a16:creationId xmlns:a16="http://schemas.microsoft.com/office/drawing/2014/main" id="{BAD5D2AE-83B5-506A-CD4B-FAF2E3DFFA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11502" y="0"/>
            <a:ext cx="3780497" cy="6857999"/>
          </a:xfrm>
          <a:prstGeom prst="rect">
            <a:avLst/>
          </a:prstGeom>
          <a:solidFill>
            <a:srgbClr val="11254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L-Shape 19">
            <a:extLst>
              <a:ext uri="{FF2B5EF4-FFF2-40B4-BE49-F238E27FC236}">
                <a16:creationId xmlns:a16="http://schemas.microsoft.com/office/drawing/2014/main" id="{382B735B-D5F2-B0BC-BC38-6D2A5F2464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2" name="AutoShape 6" descr="和平与宽容的文化交流：“利玛窦规矩”与晚清新教传教士">
            <a:extLst>
              <a:ext uri="{FF2B5EF4-FFF2-40B4-BE49-F238E27FC236}">
                <a16:creationId xmlns:a16="http://schemas.microsoft.com/office/drawing/2014/main" id="{1C4FAE81-4912-3456-5928-2CB817DB6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11585" y="3405146"/>
            <a:ext cx="6799250" cy="239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 missionaries from the Society of Jesus came to China, spread </a:t>
            </a:r>
            <a:r>
              <a:rPr lang="en-US" altLang="zh-CN" sz="2400" dirty="0">
                <a:solidFill>
                  <a:srgbClr val="DAA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Catholic doctrine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solidFill>
                  <a:srgbClr val="DAA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western scientific technologies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solidFill>
                  <a:srgbClr val="DAA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western works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However, its influence was limited. These western technologies and works were only popular among scholar-officials. </a:t>
            </a:r>
            <a:endParaRPr lang="zh-CN" altLang="en-US" sz="2400" dirty="0"/>
          </a:p>
        </p:txBody>
      </p:sp>
      <p:pic>
        <p:nvPicPr>
          <p:cNvPr id="1032" name="Picture 8" descr="和平与宽容的文化交流：“利玛窦规矩”与晚清新教传教士">
            <a:extLst>
              <a:ext uri="{FF2B5EF4-FFF2-40B4-BE49-F238E27FC236}">
                <a16:creationId xmlns:a16="http://schemas.microsoft.com/office/drawing/2014/main" id="{D068403D-7A4A-A995-800D-4C154BBD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02" y="3383925"/>
            <a:ext cx="3757984" cy="25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73F47A0-A9F7-73B3-0214-F36E3BABE8DC}"/>
              </a:ext>
            </a:extLst>
          </p:cNvPr>
          <p:cNvSpPr txBox="1"/>
          <p:nvPr/>
        </p:nvSpPr>
        <p:spPr>
          <a:xfrm>
            <a:off x="1463879" y="2221767"/>
            <a:ext cx="707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 Ming Dynasty during the reign of Emperor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Wanli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(1573-1620) 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何新：利玛窦，坤舆万国全图的绘制流传--见道网">
            <a:extLst>
              <a:ext uri="{FF2B5EF4-FFF2-40B4-BE49-F238E27FC236}">
                <a16:creationId xmlns:a16="http://schemas.microsoft.com/office/drawing/2014/main" id="{14E348F1-D4F0-E16A-D28A-2CD77D745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4"/>
          <a:stretch/>
        </p:blipFill>
        <p:spPr bwMode="auto">
          <a:xfrm>
            <a:off x="8411502" y="661921"/>
            <a:ext cx="3757984" cy="251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_文本框 15">
            <a:extLst>
              <a:ext uri="{FF2B5EF4-FFF2-40B4-BE49-F238E27FC236}">
                <a16:creationId xmlns:a16="http://schemas.microsoft.com/office/drawing/2014/main" id="{CFC6E2E0-9EE4-F034-B985-52E1E1AEC24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2 Different Stages 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4D67246-C8C5-4610-8F44-EBE1A18D9430}"/>
              </a:ext>
            </a:extLst>
          </p:cNvPr>
          <p:cNvSpPr/>
          <p:nvPr/>
        </p:nvSpPr>
        <p:spPr>
          <a:xfrm>
            <a:off x="965423" y="2267657"/>
            <a:ext cx="397575" cy="397575"/>
          </a:xfrm>
          <a:prstGeom prst="ellipse">
            <a:avLst/>
          </a:prstGeom>
          <a:solidFill>
            <a:srgbClr val="DAAD7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方正宋刻本秀楷简体"/>
                <a:cs typeface="Times New Roman" panose="02020603050405020304" pitchFamily="18" charset="0"/>
              </a:rPr>
              <a:t>2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方正宋刻本秀楷简体"/>
              <a:cs typeface="Times New Roman" panose="02020603050405020304" pitchFamily="18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3FD5DFF-49DD-4A64-BA36-D816B3C9F99D}"/>
              </a:ext>
            </a:extLst>
          </p:cNvPr>
          <p:cNvGrpSpPr/>
          <p:nvPr/>
        </p:nvGrpSpPr>
        <p:grpSpPr>
          <a:xfrm>
            <a:off x="527696" y="1493520"/>
            <a:ext cx="2369454" cy="381184"/>
            <a:chOff x="-86442" y="4986005"/>
            <a:chExt cx="2975676" cy="968616"/>
          </a:xfrm>
          <a:gradFill>
            <a:gsLst>
              <a:gs pos="97000">
                <a:srgbClr val="545454">
                  <a:alpha val="0"/>
                </a:srgbClr>
              </a:gs>
              <a:gs pos="97000">
                <a:srgbClr val="545454"/>
              </a:gs>
              <a:gs pos="0">
                <a:srgbClr val="776C5B">
                  <a:alpha val="50000"/>
                </a:srgbClr>
              </a:gs>
            </a:gsLst>
            <a:lin ang="5400000" scaled="1"/>
          </a:gradFill>
        </p:grpSpPr>
        <p:sp>
          <p:nvSpPr>
            <p:cNvPr id="36" name="任意多边形 15">
              <a:extLst>
                <a:ext uri="{FF2B5EF4-FFF2-40B4-BE49-F238E27FC236}">
                  <a16:creationId xmlns:a16="http://schemas.microsoft.com/office/drawing/2014/main" id="{3967506C-79FB-4451-BFA7-6CD8E608D44A}"/>
                </a:ext>
              </a:extLst>
            </p:cNvPr>
            <p:cNvSpPr/>
            <p:nvPr/>
          </p:nvSpPr>
          <p:spPr>
            <a:xfrm>
              <a:off x="-86442" y="4986005"/>
              <a:ext cx="2471233" cy="755068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方正宋刻本秀楷简体"/>
                <a:cs typeface="+mn-cs"/>
              </a:endParaRPr>
            </a:p>
          </p:txBody>
        </p:sp>
        <p:sp>
          <p:nvSpPr>
            <p:cNvPr id="37" name="任意多边形 16">
              <a:extLst>
                <a:ext uri="{FF2B5EF4-FFF2-40B4-BE49-F238E27FC236}">
                  <a16:creationId xmlns:a16="http://schemas.microsoft.com/office/drawing/2014/main" id="{E53567A8-18E2-455B-8DE3-0EBF627C7165}"/>
                </a:ext>
              </a:extLst>
            </p:cNvPr>
            <p:cNvSpPr/>
            <p:nvPr/>
          </p:nvSpPr>
          <p:spPr>
            <a:xfrm>
              <a:off x="1045175" y="5391181"/>
              <a:ext cx="1844059" cy="563440"/>
            </a:xfrm>
            <a:custGeom>
              <a:avLst/>
              <a:gdLst>
                <a:gd name="connsiteX0" fmla="*/ 3895926 w 3907971"/>
                <a:gd name="connsiteY0" fmla="*/ 1142557 h 1194053"/>
                <a:gd name="connsiteX1" fmla="*/ 3907971 w 3907971"/>
                <a:gd name="connsiteY1" fmla="*/ 1142678 h 1194053"/>
                <a:gd name="connsiteX2" fmla="*/ 3907971 w 3907971"/>
                <a:gd name="connsiteY2" fmla="*/ 1194053 h 1194053"/>
                <a:gd name="connsiteX3" fmla="*/ 3907971 w 3907971"/>
                <a:gd name="connsiteY3" fmla="*/ 1194051 h 1194053"/>
                <a:gd name="connsiteX4" fmla="*/ 3903237 w 3907971"/>
                <a:gd name="connsiteY4" fmla="*/ 1164852 h 1194053"/>
                <a:gd name="connsiteX5" fmla="*/ 3033485 w 3907971"/>
                <a:gd name="connsiteY5" fmla="*/ 250 h 1194053"/>
                <a:gd name="connsiteX6" fmla="*/ 3817257 w 3907971"/>
                <a:gd name="connsiteY6" fmla="*/ 1001736 h 1194053"/>
                <a:gd name="connsiteX7" fmla="*/ 3890055 w 3907971"/>
                <a:gd name="connsiteY7" fmla="*/ 1124654 h 1194053"/>
                <a:gd name="connsiteX8" fmla="*/ 3895926 w 3907971"/>
                <a:gd name="connsiteY8" fmla="*/ 1142557 h 1194053"/>
                <a:gd name="connsiteX9" fmla="*/ 0 w 3907971"/>
                <a:gd name="connsiteY9" fmla="*/ 1103336 h 1194053"/>
                <a:gd name="connsiteX10" fmla="*/ 1233714 w 3907971"/>
                <a:gd name="connsiteY10" fmla="*/ 421164 h 1194053"/>
                <a:gd name="connsiteX11" fmla="*/ 1828800 w 3907971"/>
                <a:gd name="connsiteY11" fmla="*/ 900136 h 1194053"/>
                <a:gd name="connsiteX12" fmla="*/ 3033485 w 3907971"/>
                <a:gd name="connsiteY12" fmla="*/ 250 h 11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07971" h="1194053">
                  <a:moveTo>
                    <a:pt x="3895926" y="1142557"/>
                  </a:moveTo>
                  <a:lnTo>
                    <a:pt x="3907971" y="1142678"/>
                  </a:lnTo>
                  <a:lnTo>
                    <a:pt x="3907971" y="1194053"/>
                  </a:lnTo>
                  <a:lnTo>
                    <a:pt x="3907971" y="1194051"/>
                  </a:lnTo>
                  <a:cubicBezTo>
                    <a:pt x="3907215" y="1185886"/>
                    <a:pt x="3905930" y="1176286"/>
                    <a:pt x="3903237" y="1164852"/>
                  </a:cubicBezTo>
                  <a:close/>
                  <a:moveTo>
                    <a:pt x="3033485" y="250"/>
                  </a:moveTo>
                  <a:cubicBezTo>
                    <a:pt x="3364894" y="17183"/>
                    <a:pt x="3664857" y="793698"/>
                    <a:pt x="3817257" y="1001736"/>
                  </a:cubicBezTo>
                  <a:cubicBezTo>
                    <a:pt x="3855357" y="1053746"/>
                    <a:pt x="3877280" y="1093660"/>
                    <a:pt x="3890055" y="1124654"/>
                  </a:cubicBezTo>
                  <a:lnTo>
                    <a:pt x="3895926" y="1142557"/>
                  </a:lnTo>
                  <a:lnTo>
                    <a:pt x="0" y="1103336"/>
                  </a:lnTo>
                  <a:cubicBezTo>
                    <a:pt x="464457" y="779183"/>
                    <a:pt x="928914" y="455031"/>
                    <a:pt x="1233714" y="421164"/>
                  </a:cubicBezTo>
                  <a:cubicBezTo>
                    <a:pt x="1538514" y="387297"/>
                    <a:pt x="1528838" y="970288"/>
                    <a:pt x="1828800" y="900136"/>
                  </a:cubicBezTo>
                  <a:cubicBezTo>
                    <a:pt x="2128762" y="829984"/>
                    <a:pt x="2702076" y="-16683"/>
                    <a:pt x="3033485" y="25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细黑"/>
                <a:ea typeface="方正宋刻本秀楷简体"/>
                <a:cs typeface="+mn-cs"/>
              </a:endParaRPr>
            </a:p>
          </p:txBody>
        </p:sp>
      </p:grpSp>
      <p:sp>
        <p:nvSpPr>
          <p:cNvPr id="12" name="PA_矩形 1">
            <a:extLst>
              <a:ext uri="{FF2B5EF4-FFF2-40B4-BE49-F238E27FC236}">
                <a16:creationId xmlns:a16="http://schemas.microsoft.com/office/drawing/2014/main" id="{BAD5D2AE-83B5-506A-CD4B-FAF2E3DFFA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25386" y="0"/>
            <a:ext cx="3766613" cy="6857999"/>
          </a:xfrm>
          <a:prstGeom prst="rect">
            <a:avLst/>
          </a:prstGeom>
          <a:solidFill>
            <a:srgbClr val="11254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PA_L-Shape 19">
            <a:extLst>
              <a:ext uri="{FF2B5EF4-FFF2-40B4-BE49-F238E27FC236}">
                <a16:creationId xmlns:a16="http://schemas.microsoft.com/office/drawing/2014/main" id="{382B735B-D5F2-B0BC-BC38-6D2A5F2464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F9CB736-A78B-3339-5362-69486F1CA0A2}"/>
              </a:ext>
            </a:extLst>
          </p:cNvPr>
          <p:cNvSpPr txBox="1"/>
          <p:nvPr/>
        </p:nvSpPr>
        <p:spPr>
          <a:xfrm>
            <a:off x="1584560" y="2239314"/>
            <a:ext cx="530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half of the 19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century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utoShape 6" descr="和平与宽容的文化交流：“利玛窦规矩”与晚清新教传教士">
            <a:extLst>
              <a:ext uri="{FF2B5EF4-FFF2-40B4-BE49-F238E27FC236}">
                <a16:creationId xmlns:a16="http://schemas.microsoft.com/office/drawing/2014/main" id="{58ECFEFD-AEE2-848E-E798-160370434D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4560" y="3049687"/>
            <a:ext cx="6376770" cy="287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4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western foreigners came to China, this time, they brought something more. </a:t>
            </a:r>
            <a:r>
              <a:rPr lang="en-US" altLang="zh-CN" sz="2400" dirty="0">
                <a:solidFill>
                  <a:srgbClr val="DAA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 on culture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rgbClr val="DAA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rgbClr val="DAA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>
                <a:solidFill>
                  <a:srgbClr val="DAAD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thoughts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 were introduced to China. More Chinese people started engaging in learning from the West. </a:t>
            </a:r>
            <a:endParaRPr lang="zh-CN" alt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309D08-F181-038F-031F-695723AA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86" y="956359"/>
            <a:ext cx="3761896" cy="50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85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山">
            <a:extLst>
              <a:ext uri="{FF2B5EF4-FFF2-40B4-BE49-F238E27FC236}">
                <a16:creationId xmlns:a16="http://schemas.microsoft.com/office/drawing/2014/main" id="{96A93A0A-21F7-4715-9BE9-D27634670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65" y="5278120"/>
            <a:ext cx="6729730" cy="158559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140474B-E3A1-4DF9-ADBF-769C60826EF3}"/>
              </a:ext>
            </a:extLst>
          </p:cNvPr>
          <p:cNvSpPr/>
          <p:nvPr/>
        </p:nvSpPr>
        <p:spPr>
          <a:xfrm>
            <a:off x="3121025" y="2403475"/>
            <a:ext cx="8351520" cy="2646045"/>
          </a:xfrm>
          <a:prstGeom prst="rect">
            <a:avLst/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07AF371-F94F-4C52-A41B-D06766937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0205" y="2399048"/>
            <a:ext cx="2179383" cy="2638584"/>
          </a:xfrm>
          <a:prstGeom prst="rect">
            <a:avLst/>
          </a:prstGeom>
          <a:ln w="57150">
            <a:solidFill>
              <a:schemeClr val="bg1"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966D927-46BB-4784-94BD-B8CFF8E369E5}"/>
              </a:ext>
            </a:extLst>
          </p:cNvPr>
          <p:cNvSpPr txBox="1"/>
          <p:nvPr/>
        </p:nvSpPr>
        <p:spPr>
          <a:xfrm>
            <a:off x="5990773" y="3024038"/>
            <a:ext cx="5481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i="1" dirty="0">
                <a:solidFill>
                  <a:schemeClr val="bg1"/>
                </a:solidFill>
                <a:latin typeface="Times New Roman" panose="02020603050405020304" pitchFamily="18" charset="0"/>
                <a:ea typeface="中山行书百年纪念版" panose="02010609000101010101" pitchFamily="49" charset="-122"/>
                <a:cs typeface="Times New Roman" panose="02020603050405020304" pitchFamily="18" charset="0"/>
              </a:rPr>
              <a:t>Famous figures</a:t>
            </a:r>
            <a:endParaRPr lang="zh-CN" altLang="en-US" sz="6000" b="1" i="1" dirty="0">
              <a:solidFill>
                <a:schemeClr val="bg1"/>
              </a:solidFill>
              <a:latin typeface="Times New Roman" panose="02020603050405020304" pitchFamily="18" charset="0"/>
              <a:ea typeface="中山行书百年纪念版" panose="0201060900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 descr="波浪">
            <a:extLst>
              <a:ext uri="{FF2B5EF4-FFF2-40B4-BE49-F238E27FC236}">
                <a16:creationId xmlns:a16="http://schemas.microsoft.com/office/drawing/2014/main" id="{284BFFAD-2EED-480A-BBD4-60DE52B85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0805"/>
            <a:ext cx="3892550" cy="1443990"/>
          </a:xfrm>
          <a:prstGeom prst="rect">
            <a:avLst/>
          </a:prstGeom>
        </p:spPr>
      </p:pic>
      <p:pic>
        <p:nvPicPr>
          <p:cNvPr id="23" name="图片 22" descr="山1">
            <a:extLst>
              <a:ext uri="{FF2B5EF4-FFF2-40B4-BE49-F238E27FC236}">
                <a16:creationId xmlns:a16="http://schemas.microsoft.com/office/drawing/2014/main" id="{E1391523-E9CC-4750-960C-B1A854B914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0" y="4857750"/>
            <a:ext cx="3895090" cy="107505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8386AB2-5DE3-82D5-8648-7F62CAD3303C}"/>
              </a:ext>
            </a:extLst>
          </p:cNvPr>
          <p:cNvSpPr txBox="1"/>
          <p:nvPr/>
        </p:nvSpPr>
        <p:spPr>
          <a:xfrm rot="16200000">
            <a:off x="5071352" y="-1059730"/>
            <a:ext cx="1415772" cy="55605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8000" b="1" spc="600" dirty="0">
                <a:solidFill>
                  <a:srgbClr val="DAAD7B"/>
                </a:solidFill>
                <a:latin typeface="Monotype Corsiva" panose="03010101010201010101" pitchFamily="66" charset="0"/>
                <a:ea typeface="中山行书百年纪念版" panose="02010609000101010101" pitchFamily="49" charset="-122"/>
              </a:rPr>
              <a:t>Part 3</a:t>
            </a:r>
            <a:endParaRPr lang="zh-CN" altLang="en-US" sz="8000" b="1" spc="600" dirty="0">
              <a:solidFill>
                <a:srgbClr val="DAAD7B"/>
              </a:solidFill>
              <a:latin typeface="Monotype Corsiva" panose="03010101010201010101" pitchFamily="66" charset="0"/>
              <a:ea typeface="中山行书百年纪念版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681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D1F8959-E726-1179-2468-B068A4CCCE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76" b="19445"/>
          <a:stretch/>
        </p:blipFill>
        <p:spPr>
          <a:xfrm>
            <a:off x="6586039" y="1878460"/>
            <a:ext cx="2789582" cy="2643499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2050" name="Picture 2" descr="学界为何纪念利玛窦– 国学网">
            <a:extLst>
              <a:ext uri="{FF2B5EF4-FFF2-40B4-BE49-F238E27FC236}">
                <a16:creationId xmlns:a16="http://schemas.microsoft.com/office/drawing/2014/main" id="{59293454-4337-023B-8E2B-98F87B6D1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 b="30648"/>
          <a:stretch/>
        </p:blipFill>
        <p:spPr bwMode="auto">
          <a:xfrm>
            <a:off x="1568880" y="2239360"/>
            <a:ext cx="2686490" cy="2640312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A_L-Shape 19">
            <a:extLst>
              <a:ext uri="{FF2B5EF4-FFF2-40B4-BE49-F238E27FC236}">
                <a16:creationId xmlns:a16="http://schemas.microsoft.com/office/drawing/2014/main" id="{41685CDF-A7F0-2EBF-1E1D-95494D953AF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rgbClr val="DAA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AD7B"/>
              </a:solidFill>
            </a:endParaRPr>
          </a:p>
        </p:txBody>
      </p:sp>
      <p:sp>
        <p:nvSpPr>
          <p:cNvPr id="14" name="PA_文本框 15">
            <a:extLst>
              <a:ext uri="{FF2B5EF4-FFF2-40B4-BE49-F238E27FC236}">
                <a16:creationId xmlns:a16="http://schemas.microsoft.com/office/drawing/2014/main" id="{D97C51CE-6A48-4B17-DD77-CB21D3B560B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63621" y="571639"/>
            <a:ext cx="7245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AAD7B"/>
                </a:solidFill>
                <a:latin typeface="Monotype Corsiva" panose="03010101010201010101" pitchFamily="66" charset="0"/>
                <a:ea typeface="方正清刻本悦宋简体" panose="02000000000000000000" pitchFamily="2" charset="-122"/>
              </a:rPr>
              <a:t>Part 3 Famous figures</a:t>
            </a:r>
            <a:endParaRPr lang="zh-CN" altLang="en-US" sz="6600" b="1" dirty="0">
              <a:solidFill>
                <a:srgbClr val="DAAD7B"/>
              </a:solidFill>
              <a:latin typeface="Monotype Corsiva" panose="03010101010201010101" pitchFamily="66" charset="0"/>
              <a:ea typeface="方正清刻本悦宋简体" panose="02000000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ED9D5FE-CE50-ADD7-A3A1-265D0F6CF5CB}"/>
              </a:ext>
            </a:extLst>
          </p:cNvPr>
          <p:cNvSpPr txBox="1"/>
          <p:nvPr/>
        </p:nvSpPr>
        <p:spPr>
          <a:xfrm rot="21144759">
            <a:off x="2180291" y="5426021"/>
            <a:ext cx="165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Matteo Ricci</a:t>
            </a: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FFCE5AF-92B0-82D9-4583-0D67F95381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AutoShape 6">
            <a:extLst>
              <a:ext uri="{FF2B5EF4-FFF2-40B4-BE49-F238E27FC236}">
                <a16:creationId xmlns:a16="http://schemas.microsoft.com/office/drawing/2014/main" id="{DF4F4912-E51F-92C6-6543-D6D313A2FF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426D2E1-B95F-FDE9-8A1A-C26456F1C0F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555" t="8015" r="555"/>
          <a:stretch/>
        </p:blipFill>
        <p:spPr>
          <a:xfrm>
            <a:off x="4107842" y="2121036"/>
            <a:ext cx="2644877" cy="250637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2ADA8562-7702-D262-874A-F5A4C96C53FB}"/>
              </a:ext>
            </a:extLst>
          </p:cNvPr>
          <p:cNvSpPr txBox="1"/>
          <p:nvPr/>
        </p:nvSpPr>
        <p:spPr>
          <a:xfrm>
            <a:off x="4742121" y="5287877"/>
            <a:ext cx="1658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Guangqi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8F4A763-442A-07CE-28B8-9D680908CBB2}"/>
              </a:ext>
            </a:extLst>
          </p:cNvPr>
          <p:cNvSpPr txBox="1"/>
          <p:nvPr/>
        </p:nvSpPr>
        <p:spPr>
          <a:xfrm rot="21058080">
            <a:off x="7172061" y="5104037"/>
            <a:ext cx="2699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Tang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Ruowang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简约商务提案通用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127000" sx="101000" sy="101000" algn="ctr" rotWithShape="0">
            <a:prstClr val="black">
              <a:alpha val="34000"/>
            </a:prstClr>
          </a:outerShdw>
        </a:effectLst>
      </a:spPr>
      <a:bodyPr anchor="ctr"/>
      <a:lstStyle>
        <a:defPPr algn="ctr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779</Words>
  <Application>Microsoft Office PowerPoint</Application>
  <PresentationFormat>宽屏</PresentationFormat>
  <Paragraphs>91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华文细黑</vt:lpstr>
      <vt:lpstr>宋体</vt:lpstr>
      <vt:lpstr>Arial</vt:lpstr>
      <vt:lpstr>Calibri</vt:lpstr>
      <vt:lpstr>Monotype Corsiva</vt:lpstr>
      <vt:lpstr>Times New Roman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精致曲线</dc:title>
  <dc:creator>第一PPT</dc:creator>
  <cp:keywords>www.1ppt.com</cp:keywords>
  <dc:description>www.1ppt.com</dc:description>
  <cp:lastModifiedBy>Mo Yuting</cp:lastModifiedBy>
  <cp:revision>67</cp:revision>
  <dcterms:created xsi:type="dcterms:W3CDTF">2018-01-16T01:54:00Z</dcterms:created>
  <dcterms:modified xsi:type="dcterms:W3CDTF">2022-06-01T10:02:47Z</dcterms:modified>
</cp:coreProperties>
</file>