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52" r:id="rId2"/>
    <p:sldId id="353" r:id="rId3"/>
    <p:sldId id="286" r:id="rId4"/>
    <p:sldId id="364" r:id="rId5"/>
    <p:sldId id="363" r:id="rId6"/>
    <p:sldId id="362" r:id="rId7"/>
    <p:sldId id="359" r:id="rId8"/>
    <p:sldId id="369" r:id="rId9"/>
    <p:sldId id="368" r:id="rId10"/>
    <p:sldId id="365" r:id="rId11"/>
    <p:sldId id="367" r:id="rId12"/>
    <p:sldId id="370" r:id="rId13"/>
    <p:sldId id="372" r:id="rId14"/>
    <p:sldId id="288" r:id="rId15"/>
    <p:sldId id="373" r:id="rId16"/>
    <p:sldId id="306" r:id="rId17"/>
    <p:sldId id="374" r:id="rId18"/>
    <p:sldId id="269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102"/>
    <a:srgbClr val="E55D4B"/>
    <a:srgbClr val="BA0105"/>
    <a:srgbClr val="F8A024"/>
    <a:srgbClr val="E3A030"/>
    <a:srgbClr val="E4AA43"/>
    <a:srgbClr val="BE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2371" autoAdjust="0"/>
  </p:normalViewPr>
  <p:slideViewPr>
    <p:cSldViewPr snapToGrid="0">
      <p:cViewPr varScale="1">
        <p:scale>
          <a:sx n="69" d="100"/>
          <a:sy n="69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2C8BF-E756-4365-87E2-8958CBBC7B2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95910-DE5B-4EF1-87AB-7C0C0076CC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95910-DE5B-4EF1-87AB-7C0C0076CC9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5910-DE5B-4EF1-87AB-7C0C0076CC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197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95910-DE5B-4EF1-87AB-7C0C0076CC9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95910-DE5B-4EF1-87AB-7C0C0076CC9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5910-DE5B-4EF1-87AB-7C0C0076CC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56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5910-DE5B-4EF1-87AB-7C0C0076CC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72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5910-DE5B-4EF1-87AB-7C0C0076CC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663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5910-DE5B-4EF1-87AB-7C0C0076CC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888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95910-DE5B-4EF1-87AB-7C0C0076CC9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5910-DE5B-4EF1-87AB-7C0C0076CC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1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95910-DE5B-4EF1-87AB-7C0C0076CC9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/>
          <a:srcRect l="827" t="10000" r="1127"/>
          <a:stretch>
            <a:fillRect/>
          </a:stretch>
        </p:blipFill>
        <p:spPr>
          <a:xfrm>
            <a:off x="-53340" y="0"/>
            <a:ext cx="12424410" cy="6857365"/>
          </a:xfrm>
          <a:prstGeom prst="rect">
            <a:avLst/>
          </a:prstGeom>
          <a:ln w="47625" cmpd="sng">
            <a:solidFill>
              <a:schemeClr val="tx1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-124691" y="0"/>
            <a:ext cx="12441382" cy="6858000"/>
            <a:chOff x="-124691" y="0"/>
            <a:chExt cx="12441382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6" r="1878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-124691" y="540328"/>
              <a:ext cx="12441382" cy="5777345"/>
            </a:xfrm>
            <a:prstGeom prst="rect">
              <a:avLst/>
            </a:prstGeom>
            <a:solidFill>
              <a:srgbClr val="F8A024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 userDrawn="1"/>
        </p:nvGrpSpPr>
        <p:grpSpPr>
          <a:xfrm>
            <a:off x="0" y="5355903"/>
            <a:ext cx="12192000" cy="1607575"/>
            <a:chOff x="2144394" y="7559029"/>
            <a:chExt cx="8314057" cy="11289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>
              <a:off x="6277569" y="7559029"/>
              <a:ext cx="4180882" cy="1128924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 flipH="1">
              <a:off x="2144394" y="7559029"/>
              <a:ext cx="4180882" cy="1128924"/>
            </a:xfrm>
            <a:prstGeom prst="rect">
              <a:avLst/>
            </a:prstGeom>
          </p:spPr>
        </p:pic>
      </p:grpSp>
      <p:pic>
        <p:nvPicPr>
          <p:cNvPr id="54" name="图片 5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95" y="-65405"/>
            <a:ext cx="12192000" cy="2810256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图片 59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9443720" y="0"/>
            <a:ext cx="2809875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1878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4"/>
          <a:srcRect l="827" t="10000" r="1127"/>
          <a:stretch>
            <a:fillRect/>
          </a:stretch>
        </p:blipFill>
        <p:spPr>
          <a:xfrm>
            <a:off x="-53340" y="533400"/>
            <a:ext cx="12424410" cy="5767070"/>
          </a:xfrm>
          <a:prstGeom prst="rect">
            <a:avLst/>
          </a:prstGeom>
          <a:ln w="47625" cmpd="sng">
            <a:solidFill>
              <a:schemeClr val="tx1"/>
            </a:solidFill>
            <a:prstDash val="solid"/>
          </a:ln>
        </p:spPr>
      </p:pic>
      <p:grpSp>
        <p:nvGrpSpPr>
          <p:cNvPr id="56" name="组合 55"/>
          <p:cNvGrpSpPr/>
          <p:nvPr userDrawn="1"/>
        </p:nvGrpSpPr>
        <p:grpSpPr>
          <a:xfrm>
            <a:off x="0" y="5355903"/>
            <a:ext cx="12192000" cy="1607575"/>
            <a:chOff x="2144394" y="7559029"/>
            <a:chExt cx="8314057" cy="11289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>
              <a:off x="6277569" y="7559029"/>
              <a:ext cx="4180882" cy="1128924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 flipH="1">
              <a:off x="2144394" y="7559029"/>
              <a:ext cx="4180882" cy="1128924"/>
            </a:xfrm>
            <a:prstGeom prst="rect">
              <a:avLst/>
            </a:prstGeom>
          </p:spPr>
        </p:pic>
      </p:grpSp>
      <p:pic>
        <p:nvPicPr>
          <p:cNvPr id="54" name="图片 5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95" y="-65405"/>
            <a:ext cx="12192000" cy="2810256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图片 59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9443720" y="0"/>
            <a:ext cx="2809875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-124691" y="0"/>
            <a:ext cx="12441382" cy="6858000"/>
            <a:chOff x="-124691" y="0"/>
            <a:chExt cx="12441382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6" r="1878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-124691" y="540328"/>
              <a:ext cx="12441382" cy="5777345"/>
            </a:xfrm>
            <a:prstGeom prst="rect">
              <a:avLst/>
            </a:prstGeom>
            <a:solidFill>
              <a:srgbClr val="F8A024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 userDrawn="1"/>
        </p:nvGrpSpPr>
        <p:grpSpPr>
          <a:xfrm>
            <a:off x="0" y="5355903"/>
            <a:ext cx="12192000" cy="1607575"/>
            <a:chOff x="2144394" y="7559029"/>
            <a:chExt cx="8314057" cy="11289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>
              <a:off x="6277569" y="7559029"/>
              <a:ext cx="4180882" cy="1128924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 flipH="1">
              <a:off x="2144394" y="7559029"/>
              <a:ext cx="4180882" cy="11289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/Users/ADMINI~1/AppData/Local/Temp/picturecompress_20210305190804/output_1.pngoutput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6680"/>
            <a:ext cx="12202795" cy="675132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305190804/output_2.pngoutput_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18730" y="2383790"/>
            <a:ext cx="4203065" cy="42799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405168" y="319405"/>
            <a:ext cx="3275195" cy="3162461"/>
            <a:chOff x="1733912" y="1724891"/>
            <a:chExt cx="3855084" cy="3771128"/>
          </a:xfrm>
        </p:grpSpPr>
        <p:sp>
          <p:nvSpPr>
            <p:cNvPr id="45" name="文本框 44"/>
            <p:cNvSpPr txBox="1"/>
            <p:nvPr/>
          </p:nvSpPr>
          <p:spPr>
            <a:xfrm>
              <a:off x="1761216" y="1724891"/>
              <a:ext cx="3827780" cy="37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9900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红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733912" y="1734134"/>
              <a:ext cx="3827780" cy="37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9900" dirty="0" smtClean="0"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红</a:t>
              </a:r>
              <a:endParaRPr lang="zh-CN" altLang="en-US" sz="19900" dirty="0">
                <a:latin typeface="字魂国潮手书" panose="00000500000000000000" charset="-122"/>
                <a:ea typeface="字魂国潮手书" panose="00000500000000000000" charset="-122"/>
                <a:sym typeface="字魂43号-国朝手书" panose="00000500000000000000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108026" y="1135770"/>
            <a:ext cx="2312185" cy="2251796"/>
            <a:chOff x="2320015" y="1682196"/>
            <a:chExt cx="2721522" cy="2685140"/>
          </a:xfrm>
        </p:grpSpPr>
        <p:sp>
          <p:nvSpPr>
            <p:cNvPr id="8" name="文本框 7"/>
            <p:cNvSpPr txBox="1"/>
            <p:nvPr/>
          </p:nvSpPr>
          <p:spPr>
            <a:xfrm>
              <a:off x="2320015" y="1724891"/>
              <a:ext cx="2710181" cy="264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800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包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331356" y="1682196"/>
              <a:ext cx="2710181" cy="264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800" dirty="0"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包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74393" y="2725901"/>
            <a:ext cx="2788932" cy="2664164"/>
            <a:chOff x="2001120" y="1704278"/>
            <a:chExt cx="3283075" cy="3176776"/>
          </a:xfrm>
        </p:grpSpPr>
        <p:sp>
          <p:nvSpPr>
            <p:cNvPr id="14" name="文本框 13"/>
            <p:cNvSpPr txBox="1"/>
            <p:nvPr/>
          </p:nvSpPr>
          <p:spPr>
            <a:xfrm>
              <a:off x="2066015" y="1724891"/>
              <a:ext cx="3218180" cy="3156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600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来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001120" y="1704278"/>
              <a:ext cx="3218180" cy="3156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600" dirty="0"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来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432879" y="3240953"/>
            <a:ext cx="2754978" cy="2669056"/>
            <a:chOff x="2403344" y="2221352"/>
            <a:chExt cx="3242905" cy="3182382"/>
          </a:xfrm>
        </p:grpSpPr>
        <p:sp>
          <p:nvSpPr>
            <p:cNvPr id="58" name="文本框 57"/>
            <p:cNvSpPr txBox="1"/>
            <p:nvPr/>
          </p:nvSpPr>
          <p:spPr>
            <a:xfrm>
              <a:off x="2428071" y="2248789"/>
              <a:ext cx="3218178" cy="3154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600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啦</a:t>
              </a: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403344" y="2221352"/>
              <a:ext cx="3218180" cy="3154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600" dirty="0"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/Users/ADMINI~1/AppData/Local/Temp/picturecompress_20210305190804/output_8.jpgoutput_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 descr="C:/Users/ADMINI~1/AppData/Local/Temp/picturecompress_20210305190804/output_9.pngoutput_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775855" cy="6858000"/>
          </a:xfrm>
          <a:prstGeom prst="rect">
            <a:avLst/>
          </a:prstGeom>
        </p:spPr>
      </p:pic>
      <p:pic>
        <p:nvPicPr>
          <p:cNvPr id="24" name="图片 23" descr="C:/Users/ADMINI~1/AppData/Local/Temp/picturecompress_20210305190804/output_10.pngoutput_1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416145" y="0"/>
            <a:ext cx="775855" cy="6858000"/>
          </a:xfrm>
          <a:prstGeom prst="rect">
            <a:avLst/>
          </a:prstGeom>
        </p:spPr>
      </p:pic>
      <p:pic>
        <p:nvPicPr>
          <p:cNvPr id="37" name="图片 36" descr="C:/Users/ADMINI~1/AppData/Local/Temp/picturecompress_20210305190804/output_11.pngoutput_1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447448" y="718359"/>
            <a:ext cx="7204364" cy="6139641"/>
          </a:xfrm>
          <a:prstGeom prst="rect">
            <a:avLst/>
          </a:prstGeom>
        </p:spPr>
      </p:pic>
      <p:pic>
        <p:nvPicPr>
          <p:cNvPr id="26" name="图片 25" descr="C:/Users/ADMINI~1/AppData/Local/Temp/picturecompress_20210305190804/output_12.pngoutput_12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0" y="3365293"/>
            <a:ext cx="12192000" cy="3492708"/>
          </a:xfrm>
          <a:prstGeom prst="rect">
            <a:avLst/>
          </a:prstGeom>
        </p:spPr>
      </p:pic>
      <p:pic>
        <p:nvPicPr>
          <p:cNvPr id="66" name="图片 65" descr="C:/Users/ADMINI~1/AppData/Local/Temp/picturecompress_20210305190804/output_13.pngoutput_13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013101" y="5075244"/>
            <a:ext cx="4484457" cy="17827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53473" y="2353726"/>
            <a:ext cx="6392314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800" b="1" dirty="0"/>
              <a:t>Red envelope culture outside of China</a:t>
            </a:r>
            <a:endParaRPr lang="zh-CN" altLang="en-US" sz="4800" b="1" dirty="0"/>
          </a:p>
        </p:txBody>
      </p:sp>
      <p:pic>
        <p:nvPicPr>
          <p:cNvPr id="16" name="图片 15" descr="C:/Users/ADMINI~1/AppData/Local/Temp/picturecompress_20210305190804/output_14.pngoutput_14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579880" y="-311150"/>
            <a:ext cx="9032240" cy="2914650"/>
          </a:xfrm>
          <a:custGeom>
            <a:avLst/>
            <a:gdLst>
              <a:gd name="connsiteX0" fmla="*/ 0 w 10640290"/>
              <a:gd name="connsiteY0" fmla="*/ 0 h 3433494"/>
              <a:gd name="connsiteX1" fmla="*/ 3797493 w 10640290"/>
              <a:gd name="connsiteY1" fmla="*/ 0 h 3433494"/>
              <a:gd name="connsiteX2" fmla="*/ 3796144 w 10640290"/>
              <a:gd name="connsiteY2" fmla="*/ 20700 h 3433494"/>
              <a:gd name="connsiteX3" fmla="*/ 4087090 w 10640290"/>
              <a:gd name="connsiteY3" fmla="*/ 470973 h 3433494"/>
              <a:gd name="connsiteX4" fmla="*/ 4378036 w 10640290"/>
              <a:gd name="connsiteY4" fmla="*/ 20700 h 3433494"/>
              <a:gd name="connsiteX5" fmla="*/ 4376688 w 10640290"/>
              <a:gd name="connsiteY5" fmla="*/ 0 h 3433494"/>
              <a:gd name="connsiteX6" fmla="*/ 10640290 w 10640290"/>
              <a:gd name="connsiteY6" fmla="*/ 0 h 3433494"/>
              <a:gd name="connsiteX7" fmla="*/ 10640290 w 10640290"/>
              <a:gd name="connsiteY7" fmla="*/ 3433494 h 3433494"/>
              <a:gd name="connsiteX8" fmla="*/ 0 w 10640290"/>
              <a:gd name="connsiteY8" fmla="*/ 3433494 h 343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40290" h="3433494">
                <a:moveTo>
                  <a:pt x="0" y="0"/>
                </a:moveTo>
                <a:lnTo>
                  <a:pt x="3797493" y="0"/>
                </a:lnTo>
                <a:lnTo>
                  <a:pt x="3796144" y="20700"/>
                </a:lnTo>
                <a:cubicBezTo>
                  <a:pt x="3796144" y="269379"/>
                  <a:pt x="3926405" y="470973"/>
                  <a:pt x="4087090" y="470973"/>
                </a:cubicBezTo>
                <a:cubicBezTo>
                  <a:pt x="4247775" y="470973"/>
                  <a:pt x="4378036" y="269379"/>
                  <a:pt x="4378036" y="20700"/>
                </a:cubicBezTo>
                <a:lnTo>
                  <a:pt x="4376688" y="0"/>
                </a:lnTo>
                <a:lnTo>
                  <a:pt x="10640290" y="0"/>
                </a:lnTo>
                <a:lnTo>
                  <a:pt x="10640290" y="3433494"/>
                </a:lnTo>
                <a:lnTo>
                  <a:pt x="0" y="3433494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7575" y="4234536"/>
            <a:ext cx="1316850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728663" y="0"/>
            <a:ext cx="10958511" cy="4064952"/>
          </a:xfrm>
          <a:prstGeom prst="roundRect">
            <a:avLst>
              <a:gd name="adj" fmla="val 7059"/>
            </a:avLst>
          </a:prstGeom>
          <a:noFill/>
          <a:ln w="25400">
            <a:noFill/>
          </a:ln>
          <a:effectLst>
            <a:outerShdw blurRad="50800" dist="38100" dir="2700000" algn="tl" rotWithShape="0">
              <a:srgbClr val="FEDA9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kumimoji="0" lang="zh-CN" altLang="en-US" sz="3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43061" y="832147"/>
            <a:ext cx="9129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The similar customs have been adopted throughout Southeast Asia and many other countries with sizable populations of Chinese descent.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5" y="2150428"/>
            <a:ext cx="2866053" cy="19145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939" y="4296934"/>
            <a:ext cx="3378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In Vietnam, Lucky Money is called </a:t>
            </a:r>
            <a:r>
              <a:rPr lang="en-US" altLang="zh-CN" sz="2400" b="1" dirty="0" err="1"/>
              <a:t>Lì</a:t>
            </a:r>
            <a:r>
              <a:rPr lang="en-US" altLang="zh-CN" sz="2400" b="1" dirty="0"/>
              <a:t> </a:t>
            </a:r>
            <a:r>
              <a:rPr lang="en-US" altLang="zh-CN" sz="2400" b="1" dirty="0" err="1"/>
              <a:t>xì</a:t>
            </a:r>
            <a:r>
              <a:rPr lang="en-US" altLang="zh-CN" sz="2400" b="1" dirty="0"/>
              <a:t>/</a:t>
            </a:r>
            <a:r>
              <a:rPr lang="en-US" altLang="zh-CN" sz="2400" b="1" dirty="0" err="1"/>
              <a:t>Tiền</a:t>
            </a:r>
            <a:r>
              <a:rPr lang="en-US" altLang="zh-CN" sz="2400" b="1" dirty="0"/>
              <a:t> </a:t>
            </a:r>
            <a:r>
              <a:rPr lang="en-US" altLang="zh-CN" sz="2400" b="1" dirty="0" err="1"/>
              <a:t>mừng</a:t>
            </a:r>
            <a:r>
              <a:rPr lang="en-US" altLang="zh-CN" sz="2400" b="1" dirty="0"/>
              <a:t> </a:t>
            </a:r>
            <a:r>
              <a:rPr lang="en-US" altLang="zh-CN" sz="2400" b="1" dirty="0" err="1"/>
              <a:t>tuổi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3" y="2150428"/>
            <a:ext cx="1849782" cy="191452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04035" y="4296934"/>
            <a:ext cx="3500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In Japan, Lucky Money is </a:t>
            </a:r>
            <a:r>
              <a:rPr lang="en-US" altLang="zh-CN" sz="2400" b="1" dirty="0" smtClean="0"/>
              <a:t>called </a:t>
            </a:r>
            <a:r>
              <a:rPr lang="en-US" altLang="zh-CN" sz="2400" b="1" dirty="0" err="1" smtClean="0"/>
              <a:t>Otoshidama</a:t>
            </a:r>
            <a:r>
              <a:rPr lang="en-US" altLang="zh-CN" sz="2400" b="1" dirty="0"/>
              <a:t>(</a:t>
            </a:r>
            <a:r>
              <a:rPr lang="ja-JP" altLang="en-US" sz="2400" b="1" dirty="0"/>
              <a:t>お</a:t>
            </a:r>
            <a:r>
              <a:rPr lang="zh-CN" altLang="en-US" sz="2400" b="1" dirty="0"/>
              <a:t>年玉</a:t>
            </a:r>
            <a:r>
              <a:rPr lang="en-US" altLang="zh-CN" sz="2400" b="1" dirty="0"/>
              <a:t>).</a:t>
            </a:r>
            <a:endParaRPr lang="zh-CN" altLang="en-US" sz="24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87" y="2150428"/>
            <a:ext cx="2735091" cy="192823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704274" y="4296934"/>
            <a:ext cx="3355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In Korea, Lucky Money is called </a:t>
            </a:r>
            <a:r>
              <a:rPr lang="en-US" altLang="zh-CN" sz="2400" b="1" dirty="0" err="1"/>
              <a:t>Sabae</a:t>
            </a:r>
            <a:r>
              <a:rPr lang="en-US" altLang="zh-CN" sz="2400" b="1" dirty="0"/>
              <a:t>. 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0898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/Users/ADMINI~1/AppData/Local/Temp/picturecompress_20210305190804/output_8.jpgoutput_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 descr="C:/Users/ADMINI~1/AppData/Local/Temp/picturecompress_20210305190804/output_9.pngoutput_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775855" cy="6858000"/>
          </a:xfrm>
          <a:prstGeom prst="rect">
            <a:avLst/>
          </a:prstGeom>
        </p:spPr>
      </p:pic>
      <p:pic>
        <p:nvPicPr>
          <p:cNvPr id="24" name="图片 23" descr="C:/Users/ADMINI~1/AppData/Local/Temp/picturecompress_20210305190804/output_10.pngoutput_1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416145" y="0"/>
            <a:ext cx="775855" cy="6858000"/>
          </a:xfrm>
          <a:prstGeom prst="rect">
            <a:avLst/>
          </a:prstGeom>
        </p:spPr>
      </p:pic>
      <p:pic>
        <p:nvPicPr>
          <p:cNvPr id="37" name="图片 36" descr="C:/Users/ADMINI~1/AppData/Local/Temp/picturecompress_20210305190804/output_11.pngoutput_1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447448" y="718359"/>
            <a:ext cx="7204364" cy="6139641"/>
          </a:xfrm>
          <a:prstGeom prst="rect">
            <a:avLst/>
          </a:prstGeom>
        </p:spPr>
      </p:pic>
      <p:pic>
        <p:nvPicPr>
          <p:cNvPr id="26" name="图片 25" descr="C:/Users/ADMINI~1/AppData/Local/Temp/picturecompress_20210305190804/output_12.pngoutput_12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46370" y="3365293"/>
            <a:ext cx="12192000" cy="3492708"/>
          </a:xfrm>
          <a:prstGeom prst="rect">
            <a:avLst/>
          </a:prstGeom>
        </p:spPr>
      </p:pic>
      <p:pic>
        <p:nvPicPr>
          <p:cNvPr id="66" name="图片 65" descr="C:/Users/ADMINI~1/AppData/Local/Temp/picturecompress_20210305190804/output_13.pngoutput_13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013101" y="5075244"/>
            <a:ext cx="4484457" cy="17827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59172" y="3011350"/>
            <a:ext cx="6392314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/>
            <a:r>
              <a:rPr lang="en-US" altLang="zh-CN" sz="3600" b="1" dirty="0">
                <a:solidFill>
                  <a:prstClr val="black"/>
                </a:solidFill>
              </a:rPr>
              <a:t>Award-winning questions</a:t>
            </a:r>
            <a:r>
              <a:rPr lang="en-US" altLang="zh-CN" sz="40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6" name="图片 15" descr="C:/Users/ADMINI~1/AppData/Local/Temp/picturecompress_20210305190804/output_14.pngoutput_14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579880" y="-311150"/>
            <a:ext cx="9032240" cy="2914650"/>
          </a:xfrm>
          <a:custGeom>
            <a:avLst/>
            <a:gdLst>
              <a:gd name="connsiteX0" fmla="*/ 0 w 10640290"/>
              <a:gd name="connsiteY0" fmla="*/ 0 h 3433494"/>
              <a:gd name="connsiteX1" fmla="*/ 3797493 w 10640290"/>
              <a:gd name="connsiteY1" fmla="*/ 0 h 3433494"/>
              <a:gd name="connsiteX2" fmla="*/ 3796144 w 10640290"/>
              <a:gd name="connsiteY2" fmla="*/ 20700 h 3433494"/>
              <a:gd name="connsiteX3" fmla="*/ 4087090 w 10640290"/>
              <a:gd name="connsiteY3" fmla="*/ 470973 h 3433494"/>
              <a:gd name="connsiteX4" fmla="*/ 4378036 w 10640290"/>
              <a:gd name="connsiteY4" fmla="*/ 20700 h 3433494"/>
              <a:gd name="connsiteX5" fmla="*/ 4376688 w 10640290"/>
              <a:gd name="connsiteY5" fmla="*/ 0 h 3433494"/>
              <a:gd name="connsiteX6" fmla="*/ 10640290 w 10640290"/>
              <a:gd name="connsiteY6" fmla="*/ 0 h 3433494"/>
              <a:gd name="connsiteX7" fmla="*/ 10640290 w 10640290"/>
              <a:gd name="connsiteY7" fmla="*/ 3433494 h 3433494"/>
              <a:gd name="connsiteX8" fmla="*/ 0 w 10640290"/>
              <a:gd name="connsiteY8" fmla="*/ 3433494 h 343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40290" h="3433494">
                <a:moveTo>
                  <a:pt x="0" y="0"/>
                </a:moveTo>
                <a:lnTo>
                  <a:pt x="3797493" y="0"/>
                </a:lnTo>
                <a:lnTo>
                  <a:pt x="3796144" y="20700"/>
                </a:lnTo>
                <a:cubicBezTo>
                  <a:pt x="3796144" y="269379"/>
                  <a:pt x="3926405" y="470973"/>
                  <a:pt x="4087090" y="470973"/>
                </a:cubicBezTo>
                <a:cubicBezTo>
                  <a:pt x="4247775" y="470973"/>
                  <a:pt x="4378036" y="269379"/>
                  <a:pt x="4378036" y="20700"/>
                </a:cubicBezTo>
                <a:lnTo>
                  <a:pt x="4376688" y="0"/>
                </a:lnTo>
                <a:lnTo>
                  <a:pt x="10640290" y="0"/>
                </a:lnTo>
                <a:lnTo>
                  <a:pt x="10640290" y="3433494"/>
                </a:lnTo>
                <a:lnTo>
                  <a:pt x="0" y="3433494"/>
                </a:ln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5437822" y="4058063"/>
            <a:ext cx="1316355" cy="1316355"/>
            <a:chOff x="4287981" y="1551709"/>
            <a:chExt cx="1316182" cy="1316182"/>
          </a:xfrm>
        </p:grpSpPr>
        <p:pic>
          <p:nvPicPr>
            <p:cNvPr id="12" name="图片 11" descr="C:/Users/ADMINI~1/AppData/Local/Temp/picturecompress_20210305190425/output_1.pngoutput_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87981" y="1551709"/>
              <a:ext cx="1316182" cy="1316182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>
              <a:off x="4559658" y="1765315"/>
              <a:ext cx="748923" cy="769441"/>
              <a:chOff x="3300641" y="1724891"/>
              <a:chExt cx="748923" cy="769441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400" dirty="0">
                    <a:ln w="762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字魂国潮手书" panose="00000500000000000000" charset="-122"/>
                    <a:ea typeface="字魂国潮手书" panose="00000500000000000000" charset="-122"/>
                    <a:sym typeface="字魂43号-国朝手书" panose="00000500000000000000" pitchFamily="2" charset="-122"/>
                  </a:rPr>
                  <a:t>肆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400" dirty="0">
                    <a:latin typeface="字魂国潮手书" panose="00000500000000000000" charset="-122"/>
                    <a:ea typeface="字魂国潮手书" panose="00000500000000000000" charset="-122"/>
                    <a:sym typeface="字魂43号-国朝手书" panose="00000500000000000000" pitchFamily="2" charset="-122"/>
                  </a:rPr>
                  <a:t>肆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0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0" y="5355903"/>
            <a:ext cx="12192000" cy="1607575"/>
            <a:chOff x="2144394" y="7559029"/>
            <a:chExt cx="8314057" cy="11289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>
              <a:off x="6277569" y="7559029"/>
              <a:ext cx="4180882" cy="1128924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 flipH="1">
              <a:off x="2144394" y="7559029"/>
              <a:ext cx="4180882" cy="1128924"/>
            </a:xfrm>
            <a:prstGeom prst="rect">
              <a:avLst/>
            </a:prstGeom>
          </p:spPr>
        </p:pic>
      </p:grpSp>
      <p:pic>
        <p:nvPicPr>
          <p:cNvPr id="104" name="image 104" descr="C:/Users/ADMINI~1/AppData/Local/Temp/picturecompress_20210305190804/output_16.pngoutput_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648825" y="5566410"/>
            <a:ext cx="1402715" cy="1144270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6178550" y="1936115"/>
            <a:ext cx="2339975" cy="3053080"/>
            <a:chOff x="12339" y="1792"/>
            <a:chExt cx="3685" cy="4808"/>
          </a:xfrm>
        </p:grpSpPr>
        <p:grpSp>
          <p:nvGrpSpPr>
            <p:cNvPr id="91" name="组合 90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6" name="流程图: 延期 75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84" name="图片 83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85" name="文本框 84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七七的红包</a:t>
                </a:r>
              </a:p>
            </p:txBody>
          </p:sp>
          <p:sp>
            <p:nvSpPr>
              <p:cNvPr id="86" name="文本框 85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好好学习，天天向上</a:t>
                </a:r>
              </a:p>
            </p:txBody>
          </p:sp>
        </p:grpSp>
        <p:sp>
          <p:nvSpPr>
            <p:cNvPr id="87" name="文本框 86"/>
            <p:cNvSpPr txBox="1"/>
            <p:nvPr/>
          </p:nvSpPr>
          <p:spPr>
            <a:xfrm>
              <a:off x="12855" y="5267"/>
              <a:ext cx="2656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noProof="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真有你的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175185" y="1950059"/>
            <a:ext cx="2339975" cy="3053080"/>
            <a:chOff x="3514" y="1793"/>
            <a:chExt cx="3685" cy="4808"/>
          </a:xfrm>
        </p:grpSpPr>
        <p:grpSp>
          <p:nvGrpSpPr>
            <p:cNvPr id="61" name="组合 60"/>
            <p:cNvGrpSpPr/>
            <p:nvPr/>
          </p:nvGrpSpPr>
          <p:grpSpPr>
            <a:xfrm>
              <a:off x="3514" y="1793"/>
              <a:ext cx="3685" cy="4808"/>
              <a:chOff x="11042" y="2487"/>
              <a:chExt cx="3386" cy="4808"/>
            </a:xfrm>
          </p:grpSpPr>
          <p:sp>
            <p:nvSpPr>
              <p:cNvPr id="62" name="矩形 61"/>
              <p:cNvSpPr/>
              <p:nvPr/>
            </p:nvSpPr>
            <p:spPr>
              <a:xfrm>
                <a:off x="11043" y="2487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流程图: 延期 62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3514" y="2494"/>
              <a:ext cx="3683" cy="1680"/>
              <a:chOff x="2480" y="3195"/>
              <a:chExt cx="3384" cy="1680"/>
            </a:xfrm>
          </p:grpSpPr>
          <p:pic>
            <p:nvPicPr>
              <p:cNvPr id="65" name="图片 64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66" name="文本框 65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锟锟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的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红包</a:t>
                </a: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2480" y="3954"/>
                <a:ext cx="3384" cy="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陈锟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CD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6963410" y="3835400"/>
            <a:ext cx="772160" cy="772160"/>
            <a:chOff x="12832" y="7240"/>
            <a:chExt cx="1216" cy="1216"/>
          </a:xfrm>
        </p:grpSpPr>
        <p:sp>
          <p:nvSpPr>
            <p:cNvPr id="80" name="椭圆 79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9" name="椭圆 68"/>
          <p:cNvSpPr/>
          <p:nvPr/>
        </p:nvSpPr>
        <p:spPr>
          <a:xfrm>
            <a:off x="6960870" y="3841115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開</a:t>
            </a:r>
          </a:p>
        </p:txBody>
      </p:sp>
      <p:grpSp>
        <p:nvGrpSpPr>
          <p:cNvPr id="94" name="组合 93"/>
          <p:cNvGrpSpPr/>
          <p:nvPr/>
        </p:nvGrpSpPr>
        <p:grpSpPr>
          <a:xfrm>
            <a:off x="1248410" y="1935480"/>
            <a:ext cx="2339975" cy="3056890"/>
            <a:chOff x="12339" y="1786"/>
            <a:chExt cx="3685" cy="4814"/>
          </a:xfrm>
        </p:grpSpPr>
        <p:grpSp>
          <p:nvGrpSpPr>
            <p:cNvPr id="95" name="组合 94"/>
            <p:cNvGrpSpPr/>
            <p:nvPr/>
          </p:nvGrpSpPr>
          <p:grpSpPr>
            <a:xfrm>
              <a:off x="12339" y="1786"/>
              <a:ext cx="3685" cy="4814"/>
              <a:chOff x="12339" y="2084"/>
              <a:chExt cx="3685" cy="4814"/>
            </a:xfrm>
          </p:grpSpPr>
          <p:sp>
            <p:nvSpPr>
              <p:cNvPr id="96" name="矩形 95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12339" y="2084"/>
                <a:ext cx="3684" cy="1495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流程图: 延期 97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100" name="图片 99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01" name="文本框 100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七七的红包</a:t>
                </a:r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好好学习，天天向上</a:t>
                </a:r>
              </a:p>
            </p:txBody>
          </p:sp>
        </p:grpSp>
        <p:sp>
          <p:nvSpPr>
            <p:cNvPr id="103" name="文本框 102"/>
            <p:cNvSpPr txBox="1"/>
            <p:nvPr/>
          </p:nvSpPr>
          <p:spPr>
            <a:xfrm>
              <a:off x="12760" y="5266"/>
              <a:ext cx="2846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noProof="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回答错误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246504" y="1936115"/>
            <a:ext cx="2339975" cy="3053080"/>
            <a:chOff x="3514" y="1793"/>
            <a:chExt cx="3685" cy="4808"/>
          </a:xfrm>
        </p:grpSpPr>
        <p:grpSp>
          <p:nvGrpSpPr>
            <p:cNvPr id="106" name="组合 105"/>
            <p:cNvGrpSpPr/>
            <p:nvPr/>
          </p:nvGrpSpPr>
          <p:grpSpPr>
            <a:xfrm>
              <a:off x="3514" y="1793"/>
              <a:ext cx="3685" cy="4808"/>
              <a:chOff x="11042" y="2487"/>
              <a:chExt cx="3386" cy="4808"/>
            </a:xfrm>
          </p:grpSpPr>
          <p:sp>
            <p:nvSpPr>
              <p:cNvPr id="107" name="矩形 106"/>
              <p:cNvSpPr/>
              <p:nvPr/>
            </p:nvSpPr>
            <p:spPr>
              <a:xfrm>
                <a:off x="11043" y="2487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流程图: 延期 107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>
              <a:off x="3514" y="2494"/>
              <a:ext cx="3683" cy="1777"/>
              <a:chOff x="2480" y="3195"/>
              <a:chExt cx="3384" cy="1777"/>
            </a:xfrm>
          </p:grpSpPr>
          <p:pic>
            <p:nvPicPr>
              <p:cNvPr id="110" name="图片 109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11" name="文本框 110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锟锟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的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红包</a:t>
                </a: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2480" y="3954"/>
                <a:ext cx="3384" cy="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36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岁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D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13" name="组合 112"/>
          <p:cNvGrpSpPr/>
          <p:nvPr/>
        </p:nvGrpSpPr>
        <p:grpSpPr>
          <a:xfrm>
            <a:off x="2033270" y="3838575"/>
            <a:ext cx="772160" cy="772160"/>
            <a:chOff x="12832" y="7240"/>
            <a:chExt cx="1216" cy="1216"/>
          </a:xfrm>
        </p:grpSpPr>
        <p:sp>
          <p:nvSpPr>
            <p:cNvPr id="114" name="椭圆 113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6" name="椭圆 115"/>
          <p:cNvSpPr/>
          <p:nvPr/>
        </p:nvSpPr>
        <p:spPr>
          <a:xfrm>
            <a:off x="2030730" y="3844290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開</a:t>
            </a:r>
          </a:p>
        </p:txBody>
      </p:sp>
      <p:grpSp>
        <p:nvGrpSpPr>
          <p:cNvPr id="117" name="组合 116"/>
          <p:cNvGrpSpPr/>
          <p:nvPr/>
        </p:nvGrpSpPr>
        <p:grpSpPr>
          <a:xfrm>
            <a:off x="3700145" y="1936750"/>
            <a:ext cx="2339975" cy="3053080"/>
            <a:chOff x="12339" y="1792"/>
            <a:chExt cx="3685" cy="4808"/>
          </a:xfrm>
        </p:grpSpPr>
        <p:grpSp>
          <p:nvGrpSpPr>
            <p:cNvPr id="118" name="组合 117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流程图: 延期 120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123" name="图片 122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24" name="文本框 123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七七的红包</a:t>
                </a:r>
              </a:p>
            </p:txBody>
          </p:sp>
          <p:sp>
            <p:nvSpPr>
              <p:cNvPr id="125" name="文本框 124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好好学习，天天向上</a:t>
                </a:r>
              </a:p>
            </p:txBody>
          </p:sp>
        </p:grpSp>
        <p:sp>
          <p:nvSpPr>
            <p:cNvPr id="126" name="文本框 125"/>
            <p:cNvSpPr txBox="1"/>
            <p:nvPr/>
          </p:nvSpPr>
          <p:spPr>
            <a:xfrm>
              <a:off x="12412" y="5269"/>
              <a:ext cx="354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红包两个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3698874" y="1950059"/>
            <a:ext cx="2339975" cy="3053080"/>
            <a:chOff x="3514" y="1793"/>
            <a:chExt cx="3685" cy="4808"/>
          </a:xfrm>
        </p:grpSpPr>
        <p:grpSp>
          <p:nvGrpSpPr>
            <p:cNvPr id="128" name="组合 127"/>
            <p:cNvGrpSpPr/>
            <p:nvPr/>
          </p:nvGrpSpPr>
          <p:grpSpPr>
            <a:xfrm>
              <a:off x="3514" y="1793"/>
              <a:ext cx="3685" cy="4808"/>
              <a:chOff x="11042" y="2487"/>
              <a:chExt cx="3386" cy="4808"/>
            </a:xfrm>
          </p:grpSpPr>
          <p:sp>
            <p:nvSpPr>
              <p:cNvPr id="129" name="矩形 128"/>
              <p:cNvSpPr/>
              <p:nvPr/>
            </p:nvSpPr>
            <p:spPr>
              <a:xfrm>
                <a:off x="11043" y="2487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流程图: 延期 129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3514" y="2494"/>
              <a:ext cx="3683" cy="1777"/>
              <a:chOff x="2480" y="3195"/>
              <a:chExt cx="3384" cy="1777"/>
            </a:xfrm>
          </p:grpSpPr>
          <p:pic>
            <p:nvPicPr>
              <p:cNvPr id="132" name="图片 131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33" name="文本框 132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锟锟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的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红包</a:t>
                </a:r>
              </a:p>
            </p:txBody>
          </p:sp>
          <p:sp>
            <p:nvSpPr>
              <p:cNvPr id="134" name="文本框 133"/>
              <p:cNvSpPr txBox="1"/>
              <p:nvPr/>
            </p:nvSpPr>
            <p:spPr>
              <a:xfrm>
                <a:off x="2480" y="3954"/>
                <a:ext cx="3384" cy="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祟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D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135" name="组合 134"/>
          <p:cNvGrpSpPr/>
          <p:nvPr/>
        </p:nvGrpSpPr>
        <p:grpSpPr>
          <a:xfrm>
            <a:off x="4485005" y="3836035"/>
            <a:ext cx="772160" cy="772160"/>
            <a:chOff x="12832" y="7240"/>
            <a:chExt cx="1216" cy="1216"/>
          </a:xfrm>
        </p:grpSpPr>
        <p:sp>
          <p:nvSpPr>
            <p:cNvPr id="136" name="椭圆 135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8" name="椭圆 137"/>
          <p:cNvSpPr/>
          <p:nvPr/>
        </p:nvSpPr>
        <p:spPr>
          <a:xfrm>
            <a:off x="4482465" y="3841750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開</a:t>
            </a:r>
          </a:p>
        </p:txBody>
      </p:sp>
      <p:pic>
        <p:nvPicPr>
          <p:cNvPr id="70" name="image 104" descr="C:/Users/ADMINI~1/AppData/Local/Temp/picturecompress_20210305190804/output_17.pngoutput_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flipH="1">
            <a:off x="2183765" y="5862955"/>
            <a:ext cx="1402715" cy="1144270"/>
          </a:xfrm>
          <a:prstGeom prst="rect">
            <a:avLst/>
          </a:prstGeom>
        </p:spPr>
      </p:pic>
      <p:grpSp>
        <p:nvGrpSpPr>
          <p:cNvPr id="71" name="组合 70"/>
          <p:cNvGrpSpPr/>
          <p:nvPr/>
        </p:nvGrpSpPr>
        <p:grpSpPr>
          <a:xfrm>
            <a:off x="8635365" y="1938020"/>
            <a:ext cx="2339975" cy="3053080"/>
            <a:chOff x="12339" y="1792"/>
            <a:chExt cx="3685" cy="4808"/>
          </a:xfrm>
        </p:grpSpPr>
        <p:grpSp>
          <p:nvGrpSpPr>
            <p:cNvPr id="72" name="组合 71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73" name="矩形 72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5" name="流程图: 延期 74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79" name="图片 78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88" name="文本框 87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七七的红包</a:t>
                </a:r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好好学习，天天向上</a:t>
                </a:r>
              </a:p>
            </p:txBody>
          </p:sp>
        </p:grpSp>
        <p:sp>
          <p:nvSpPr>
            <p:cNvPr id="90" name="文本框 89"/>
            <p:cNvSpPr txBox="1"/>
            <p:nvPr/>
          </p:nvSpPr>
          <p:spPr>
            <a:xfrm>
              <a:off x="12855" y="5267"/>
              <a:ext cx="2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乱讲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8635365" y="1935954"/>
            <a:ext cx="2339975" cy="3053080"/>
            <a:chOff x="3514" y="1701"/>
            <a:chExt cx="3685" cy="4808"/>
          </a:xfrm>
        </p:grpSpPr>
        <p:grpSp>
          <p:nvGrpSpPr>
            <p:cNvPr id="140" name="组合 139"/>
            <p:cNvGrpSpPr/>
            <p:nvPr/>
          </p:nvGrpSpPr>
          <p:grpSpPr>
            <a:xfrm>
              <a:off x="3514" y="1701"/>
              <a:ext cx="3685" cy="4808"/>
              <a:chOff x="11042" y="2395"/>
              <a:chExt cx="3386" cy="4808"/>
            </a:xfrm>
          </p:grpSpPr>
          <p:sp>
            <p:nvSpPr>
              <p:cNvPr id="141" name="矩形 140"/>
              <p:cNvSpPr/>
              <p:nvPr/>
            </p:nvSpPr>
            <p:spPr>
              <a:xfrm>
                <a:off x="11043" y="2395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2" name="流程图: 延期 141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3" name="组合 142"/>
            <p:cNvGrpSpPr/>
            <p:nvPr/>
          </p:nvGrpSpPr>
          <p:grpSpPr>
            <a:xfrm>
              <a:off x="3514" y="2494"/>
              <a:ext cx="3683" cy="1680"/>
              <a:chOff x="2480" y="3195"/>
              <a:chExt cx="3384" cy="1680"/>
            </a:xfrm>
          </p:grpSpPr>
          <p:pic>
            <p:nvPicPr>
              <p:cNvPr id="144" name="图片 143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45" name="文本框 144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锟锟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的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红包</a:t>
                </a:r>
              </a:p>
            </p:txBody>
          </p:sp>
          <p:sp>
            <p:nvSpPr>
              <p:cNvPr id="146" name="文本框 145"/>
              <p:cNvSpPr txBox="1"/>
              <p:nvPr/>
            </p:nvSpPr>
            <p:spPr>
              <a:xfrm>
                <a:off x="2480" y="3954"/>
                <a:ext cx="3384" cy="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年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CD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147" name="组合 146"/>
          <p:cNvGrpSpPr/>
          <p:nvPr/>
        </p:nvGrpSpPr>
        <p:grpSpPr>
          <a:xfrm>
            <a:off x="9420225" y="3837305"/>
            <a:ext cx="772160" cy="772160"/>
            <a:chOff x="12832" y="7240"/>
            <a:chExt cx="1216" cy="1216"/>
          </a:xfrm>
        </p:grpSpPr>
        <p:sp>
          <p:nvSpPr>
            <p:cNvPr id="148" name="椭圆 147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50" name="椭圆 149"/>
          <p:cNvSpPr/>
          <p:nvPr/>
        </p:nvSpPr>
        <p:spPr>
          <a:xfrm>
            <a:off x="9417685" y="3843020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開</a:t>
            </a:r>
          </a:p>
        </p:txBody>
      </p:sp>
      <p:sp>
        <p:nvSpPr>
          <p:cNvPr id="2" name="矩形 1"/>
          <p:cNvSpPr/>
          <p:nvPr/>
        </p:nvSpPr>
        <p:spPr>
          <a:xfrm>
            <a:off x="1405105" y="1045431"/>
            <a:ext cx="9453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/>
              <a:t>What is the </a:t>
            </a:r>
            <a:r>
              <a:rPr lang="en-US" altLang="zh-CN" sz="3200" b="1" dirty="0" smtClean="0"/>
              <a:t>demon </a:t>
            </a:r>
            <a:r>
              <a:rPr lang="en-US" altLang="zh-CN" sz="3200" b="1" dirty="0"/>
              <a:t>in the red envelope legend?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140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8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69" grpId="0" bldLvl="0" animBg="1"/>
      <p:bldP spid="116" grpId="0" bldLvl="0" animBg="1"/>
      <p:bldP spid="138" grpId="0" bldLvl="0" animBg="1"/>
      <p:bldP spid="15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0" y="5355903"/>
            <a:ext cx="12192000" cy="1607575"/>
            <a:chOff x="2144394" y="7559029"/>
            <a:chExt cx="8314057" cy="11289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>
              <a:off x="6277569" y="7559029"/>
              <a:ext cx="4180882" cy="1128924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 flipH="1">
              <a:off x="2144394" y="7559029"/>
              <a:ext cx="4180882" cy="1128924"/>
            </a:xfrm>
            <a:prstGeom prst="rect">
              <a:avLst/>
            </a:prstGeom>
          </p:spPr>
        </p:pic>
      </p:grpSp>
      <p:pic>
        <p:nvPicPr>
          <p:cNvPr id="104" name="image 104" descr="C:/Users/ADMINI~1/AppData/Local/Temp/picturecompress_20210305190804/output_16.pngoutput_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648825" y="5566410"/>
            <a:ext cx="1402715" cy="1144270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6178550" y="1936115"/>
            <a:ext cx="2339340" cy="3053080"/>
            <a:chOff x="12339" y="1792"/>
            <a:chExt cx="3684" cy="4808"/>
          </a:xfrm>
        </p:grpSpPr>
        <p:grpSp>
          <p:nvGrpSpPr>
            <p:cNvPr id="91" name="组合 90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流程图: 延期 75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84" name="图片 83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85" name="文本框 84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七七的红包</a:t>
                </a:r>
              </a:p>
            </p:txBody>
          </p:sp>
          <p:sp>
            <p:nvSpPr>
              <p:cNvPr id="86" name="文本框 85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好好学习，天天向上</a:t>
                </a:r>
              </a:p>
            </p:txBody>
          </p:sp>
        </p:grpSp>
        <p:sp>
          <p:nvSpPr>
            <p:cNvPr id="87" name="文本框 86"/>
            <p:cNvSpPr txBox="1"/>
            <p:nvPr/>
          </p:nvSpPr>
          <p:spPr>
            <a:xfrm>
              <a:off x="12855" y="5267"/>
              <a:ext cx="2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latin typeface="微软雅黑" panose="020B0503020204020204" charset="-122"/>
                  <a:ea typeface="微软雅黑" panose="020B0503020204020204" charset="-122"/>
                </a:rPr>
                <a:t>一个红包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177308" y="1931360"/>
            <a:ext cx="2339975" cy="3053080"/>
            <a:chOff x="3514" y="1793"/>
            <a:chExt cx="3685" cy="4808"/>
          </a:xfrm>
        </p:grpSpPr>
        <p:grpSp>
          <p:nvGrpSpPr>
            <p:cNvPr id="61" name="组合 60"/>
            <p:cNvGrpSpPr/>
            <p:nvPr/>
          </p:nvGrpSpPr>
          <p:grpSpPr>
            <a:xfrm>
              <a:off x="3514" y="1793"/>
              <a:ext cx="3685" cy="4808"/>
              <a:chOff x="11042" y="2487"/>
              <a:chExt cx="3386" cy="4808"/>
            </a:xfrm>
          </p:grpSpPr>
          <p:sp>
            <p:nvSpPr>
              <p:cNvPr id="62" name="矩形 61"/>
              <p:cNvSpPr/>
              <p:nvPr/>
            </p:nvSpPr>
            <p:spPr>
              <a:xfrm>
                <a:off x="11043" y="2487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流程图: 延期 62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3514" y="2494"/>
              <a:ext cx="3683" cy="1583"/>
              <a:chOff x="2480" y="3195"/>
              <a:chExt cx="3384" cy="1583"/>
            </a:xfrm>
          </p:grpSpPr>
          <p:pic>
            <p:nvPicPr>
              <p:cNvPr id="65" name="图片 64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66" name="文本框 65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锟锟</a:t>
                </a:r>
                <a:r>
                  <a:rPr lang="zh-CN" altLang="en-US" sz="1400" b="1" dirty="0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的</a:t>
                </a:r>
                <a:r>
                  <a:rPr lang="zh-CN" altLang="en-US" sz="14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红包</a:t>
                </a: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2480" y="3954"/>
                <a:ext cx="3384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Wechat</a:t>
                </a:r>
                <a:endParaRPr lang="zh-CN" altLang="en-US" sz="2800" b="1" dirty="0">
                  <a:solidFill>
                    <a:srgbClr val="EBCD9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6963410" y="3835400"/>
            <a:ext cx="772160" cy="772160"/>
            <a:chOff x="12832" y="7240"/>
            <a:chExt cx="1216" cy="1216"/>
          </a:xfrm>
        </p:grpSpPr>
        <p:sp>
          <p:nvSpPr>
            <p:cNvPr id="80" name="椭圆 79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69" name="椭圆 68"/>
          <p:cNvSpPr/>
          <p:nvPr/>
        </p:nvSpPr>
        <p:spPr>
          <a:xfrm>
            <a:off x="6960870" y="3841115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開</a:t>
            </a:r>
          </a:p>
        </p:txBody>
      </p:sp>
      <p:grpSp>
        <p:nvGrpSpPr>
          <p:cNvPr id="94" name="组合 93"/>
          <p:cNvGrpSpPr/>
          <p:nvPr/>
        </p:nvGrpSpPr>
        <p:grpSpPr>
          <a:xfrm>
            <a:off x="1248410" y="1935480"/>
            <a:ext cx="2339975" cy="3056890"/>
            <a:chOff x="12339" y="1786"/>
            <a:chExt cx="3685" cy="4814"/>
          </a:xfrm>
        </p:grpSpPr>
        <p:grpSp>
          <p:nvGrpSpPr>
            <p:cNvPr id="95" name="组合 94"/>
            <p:cNvGrpSpPr/>
            <p:nvPr/>
          </p:nvGrpSpPr>
          <p:grpSpPr>
            <a:xfrm>
              <a:off x="12339" y="1786"/>
              <a:ext cx="3685" cy="4814"/>
              <a:chOff x="12339" y="2084"/>
              <a:chExt cx="3685" cy="4814"/>
            </a:xfrm>
          </p:grpSpPr>
          <p:sp>
            <p:nvSpPr>
              <p:cNvPr id="96" name="矩形 95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12339" y="2084"/>
                <a:ext cx="3684" cy="1495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流程图: 延期 97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100" name="图片 99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01" name="文本框 100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七七的红包</a:t>
                </a:r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好好学习，天天向上</a:t>
                </a:r>
              </a:p>
            </p:txBody>
          </p:sp>
        </p:grpSp>
        <p:sp>
          <p:nvSpPr>
            <p:cNvPr id="103" name="文本框 102"/>
            <p:cNvSpPr txBox="1"/>
            <p:nvPr/>
          </p:nvSpPr>
          <p:spPr>
            <a:xfrm>
              <a:off x="12760" y="5266"/>
              <a:ext cx="284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很接近了</a:t>
              </a: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249362" y="1935480"/>
            <a:ext cx="2339975" cy="3053080"/>
            <a:chOff x="3514" y="1793"/>
            <a:chExt cx="3685" cy="4808"/>
          </a:xfrm>
        </p:grpSpPr>
        <p:grpSp>
          <p:nvGrpSpPr>
            <p:cNvPr id="106" name="组合 105"/>
            <p:cNvGrpSpPr/>
            <p:nvPr/>
          </p:nvGrpSpPr>
          <p:grpSpPr>
            <a:xfrm>
              <a:off x="3514" y="1793"/>
              <a:ext cx="3685" cy="4808"/>
              <a:chOff x="11042" y="2487"/>
              <a:chExt cx="3386" cy="4808"/>
            </a:xfrm>
          </p:grpSpPr>
          <p:sp>
            <p:nvSpPr>
              <p:cNvPr id="107" name="矩形 106"/>
              <p:cNvSpPr/>
              <p:nvPr/>
            </p:nvSpPr>
            <p:spPr>
              <a:xfrm>
                <a:off x="11043" y="2487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流程图: 延期 107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>
              <a:off x="3514" y="2494"/>
              <a:ext cx="3683" cy="1583"/>
              <a:chOff x="2480" y="3195"/>
              <a:chExt cx="3384" cy="1583"/>
            </a:xfrm>
          </p:grpSpPr>
          <p:pic>
            <p:nvPicPr>
              <p:cNvPr id="110" name="图片 109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11" name="文本框 110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锟锟</a:t>
                </a:r>
                <a:r>
                  <a:rPr lang="zh-CN" altLang="en-US" sz="1400" b="1" dirty="0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的</a:t>
                </a:r>
                <a:r>
                  <a:rPr lang="zh-CN" altLang="en-US" sz="14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红包</a:t>
                </a: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2480" y="3954"/>
                <a:ext cx="3384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QQ</a:t>
                </a:r>
                <a:endParaRPr lang="zh-CN" altLang="en-US" sz="2800" b="1" dirty="0">
                  <a:solidFill>
                    <a:srgbClr val="EBCD9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13" name="组合 112"/>
          <p:cNvGrpSpPr/>
          <p:nvPr/>
        </p:nvGrpSpPr>
        <p:grpSpPr>
          <a:xfrm>
            <a:off x="2033270" y="3838575"/>
            <a:ext cx="772160" cy="772160"/>
            <a:chOff x="12832" y="7240"/>
            <a:chExt cx="1216" cy="1216"/>
          </a:xfrm>
        </p:grpSpPr>
        <p:sp>
          <p:nvSpPr>
            <p:cNvPr id="114" name="椭圆 113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16" name="椭圆 115"/>
          <p:cNvSpPr/>
          <p:nvPr/>
        </p:nvSpPr>
        <p:spPr>
          <a:xfrm>
            <a:off x="2030730" y="3844290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開</a:t>
            </a:r>
          </a:p>
        </p:txBody>
      </p:sp>
      <p:grpSp>
        <p:nvGrpSpPr>
          <p:cNvPr id="117" name="组合 116"/>
          <p:cNvGrpSpPr/>
          <p:nvPr/>
        </p:nvGrpSpPr>
        <p:grpSpPr>
          <a:xfrm>
            <a:off x="3700145" y="1936750"/>
            <a:ext cx="2339975" cy="3053080"/>
            <a:chOff x="12339" y="1792"/>
            <a:chExt cx="3685" cy="4808"/>
          </a:xfrm>
        </p:grpSpPr>
        <p:grpSp>
          <p:nvGrpSpPr>
            <p:cNvPr id="118" name="组合 117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流程图: 延期 120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123" name="图片 122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24" name="文本框 123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七七的红包</a:t>
                </a:r>
              </a:p>
            </p:txBody>
          </p:sp>
          <p:sp>
            <p:nvSpPr>
              <p:cNvPr id="125" name="文本框 124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好好学习，天天向上</a:t>
                </a:r>
              </a:p>
            </p:txBody>
          </p:sp>
        </p:grpSp>
        <p:sp>
          <p:nvSpPr>
            <p:cNvPr id="126" name="文本框 125"/>
            <p:cNvSpPr txBox="1"/>
            <p:nvPr/>
          </p:nvSpPr>
          <p:spPr>
            <a:xfrm>
              <a:off x="12412" y="5269"/>
              <a:ext cx="354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一派胡言</a:t>
              </a: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3696970" y="1936417"/>
            <a:ext cx="2339975" cy="3053080"/>
            <a:chOff x="3514" y="1793"/>
            <a:chExt cx="3685" cy="4808"/>
          </a:xfrm>
        </p:grpSpPr>
        <p:grpSp>
          <p:nvGrpSpPr>
            <p:cNvPr id="128" name="组合 127"/>
            <p:cNvGrpSpPr/>
            <p:nvPr/>
          </p:nvGrpSpPr>
          <p:grpSpPr>
            <a:xfrm>
              <a:off x="3514" y="1793"/>
              <a:ext cx="3685" cy="4808"/>
              <a:chOff x="11042" y="2487"/>
              <a:chExt cx="3386" cy="4808"/>
            </a:xfrm>
          </p:grpSpPr>
          <p:sp>
            <p:nvSpPr>
              <p:cNvPr id="129" name="矩形 128"/>
              <p:cNvSpPr/>
              <p:nvPr/>
            </p:nvSpPr>
            <p:spPr>
              <a:xfrm>
                <a:off x="11043" y="2487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流程图: 延期 129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3514" y="2494"/>
              <a:ext cx="3683" cy="1583"/>
              <a:chOff x="2480" y="3195"/>
              <a:chExt cx="3384" cy="1583"/>
            </a:xfrm>
          </p:grpSpPr>
          <p:pic>
            <p:nvPicPr>
              <p:cNvPr id="132" name="图片 131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33" name="文本框 132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锟锟</a:t>
                </a:r>
                <a:r>
                  <a:rPr lang="zh-CN" altLang="en-US" sz="1400" b="1" dirty="0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的</a:t>
                </a:r>
                <a:r>
                  <a:rPr lang="zh-CN" altLang="en-US" sz="14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红包</a:t>
                </a:r>
              </a:p>
            </p:txBody>
          </p:sp>
          <p:sp>
            <p:nvSpPr>
              <p:cNvPr id="134" name="文本框 133"/>
              <p:cNvSpPr txBox="1"/>
              <p:nvPr/>
            </p:nvSpPr>
            <p:spPr>
              <a:xfrm>
                <a:off x="2480" y="3954"/>
                <a:ext cx="3384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U</a:t>
                </a:r>
                <a:r>
                  <a:rPr lang="zh-CN" altLang="en-US" sz="2800" b="1" dirty="0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校园</a:t>
                </a:r>
                <a:endParaRPr lang="zh-CN" altLang="en-US" sz="2800" b="1" dirty="0">
                  <a:solidFill>
                    <a:srgbClr val="EBCD9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35" name="组合 134"/>
          <p:cNvGrpSpPr/>
          <p:nvPr/>
        </p:nvGrpSpPr>
        <p:grpSpPr>
          <a:xfrm>
            <a:off x="4485005" y="3836035"/>
            <a:ext cx="772160" cy="772160"/>
            <a:chOff x="12832" y="7240"/>
            <a:chExt cx="1216" cy="1216"/>
          </a:xfrm>
        </p:grpSpPr>
        <p:sp>
          <p:nvSpPr>
            <p:cNvPr id="136" name="椭圆 135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38" name="椭圆 137"/>
          <p:cNvSpPr/>
          <p:nvPr/>
        </p:nvSpPr>
        <p:spPr>
          <a:xfrm>
            <a:off x="4482465" y="3841750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開</a:t>
            </a:r>
          </a:p>
        </p:txBody>
      </p:sp>
      <p:pic>
        <p:nvPicPr>
          <p:cNvPr id="70" name="image 104" descr="C:/Users/ADMINI~1/AppData/Local/Temp/picturecompress_20210305190804/output_17.pngoutput_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flipH="1">
            <a:off x="2183765" y="5862955"/>
            <a:ext cx="1402715" cy="1144270"/>
          </a:xfrm>
          <a:prstGeom prst="rect">
            <a:avLst/>
          </a:prstGeom>
        </p:spPr>
      </p:pic>
      <p:grpSp>
        <p:nvGrpSpPr>
          <p:cNvPr id="71" name="组合 70"/>
          <p:cNvGrpSpPr/>
          <p:nvPr/>
        </p:nvGrpSpPr>
        <p:grpSpPr>
          <a:xfrm>
            <a:off x="8635365" y="1938020"/>
            <a:ext cx="2339975" cy="3053080"/>
            <a:chOff x="12339" y="1792"/>
            <a:chExt cx="3685" cy="4808"/>
          </a:xfrm>
        </p:grpSpPr>
        <p:grpSp>
          <p:nvGrpSpPr>
            <p:cNvPr id="72" name="组合 71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73" name="矩形 72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流程图: 延期 74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79" name="图片 78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88" name="文本框 87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七七的红包</a:t>
                </a:r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好好学习，天天向上</a:t>
                </a:r>
              </a:p>
            </p:txBody>
          </p:sp>
        </p:grpSp>
        <p:sp>
          <p:nvSpPr>
            <p:cNvPr id="90" name="文本框 89"/>
            <p:cNvSpPr txBox="1"/>
            <p:nvPr/>
          </p:nvSpPr>
          <p:spPr>
            <a:xfrm>
              <a:off x="12855" y="5267"/>
              <a:ext cx="2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latin typeface="微软雅黑" panose="020B0503020204020204" charset="-122"/>
                  <a:ea typeface="微软雅黑" panose="020B0503020204020204" charset="-122"/>
                </a:rPr>
                <a:t>？？？？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8635113" y="1938913"/>
            <a:ext cx="2339975" cy="3053080"/>
            <a:chOff x="3514" y="1793"/>
            <a:chExt cx="3685" cy="4808"/>
          </a:xfrm>
        </p:grpSpPr>
        <p:grpSp>
          <p:nvGrpSpPr>
            <p:cNvPr id="140" name="组合 139"/>
            <p:cNvGrpSpPr/>
            <p:nvPr/>
          </p:nvGrpSpPr>
          <p:grpSpPr>
            <a:xfrm>
              <a:off x="3514" y="1793"/>
              <a:ext cx="3685" cy="4808"/>
              <a:chOff x="11042" y="2487"/>
              <a:chExt cx="3386" cy="4808"/>
            </a:xfrm>
          </p:grpSpPr>
          <p:sp>
            <p:nvSpPr>
              <p:cNvPr id="141" name="矩形 140"/>
              <p:cNvSpPr/>
              <p:nvPr/>
            </p:nvSpPr>
            <p:spPr>
              <a:xfrm>
                <a:off x="11043" y="2487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流程图: 延期 141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3" name="组合 142"/>
            <p:cNvGrpSpPr/>
            <p:nvPr/>
          </p:nvGrpSpPr>
          <p:grpSpPr>
            <a:xfrm>
              <a:off x="3514" y="2494"/>
              <a:ext cx="3683" cy="1583"/>
              <a:chOff x="2480" y="3195"/>
              <a:chExt cx="3384" cy="1583"/>
            </a:xfrm>
          </p:grpSpPr>
          <p:pic>
            <p:nvPicPr>
              <p:cNvPr id="144" name="图片 143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45" name="文本框 144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锟锟</a:t>
                </a:r>
                <a:r>
                  <a:rPr lang="zh-CN" altLang="en-US" sz="1400" b="1" dirty="0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的</a:t>
                </a:r>
                <a:r>
                  <a:rPr lang="zh-CN" altLang="en-US" sz="14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红包</a:t>
                </a:r>
              </a:p>
            </p:txBody>
          </p:sp>
          <p:sp>
            <p:nvSpPr>
              <p:cNvPr id="146" name="文本框 145"/>
              <p:cNvSpPr txBox="1"/>
              <p:nvPr/>
            </p:nvSpPr>
            <p:spPr>
              <a:xfrm>
                <a:off x="2480" y="3954"/>
                <a:ext cx="3384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王者荣耀</a:t>
                </a:r>
                <a:endParaRPr lang="zh-CN" altLang="en-US" sz="2800" b="1" dirty="0">
                  <a:solidFill>
                    <a:srgbClr val="EBCD9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47" name="组合 146"/>
          <p:cNvGrpSpPr/>
          <p:nvPr/>
        </p:nvGrpSpPr>
        <p:grpSpPr>
          <a:xfrm>
            <a:off x="9420225" y="3837305"/>
            <a:ext cx="772160" cy="772160"/>
            <a:chOff x="12832" y="7240"/>
            <a:chExt cx="1216" cy="1216"/>
          </a:xfrm>
        </p:grpSpPr>
        <p:sp>
          <p:nvSpPr>
            <p:cNvPr id="148" name="椭圆 147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50" name="椭圆 149"/>
          <p:cNvSpPr/>
          <p:nvPr/>
        </p:nvSpPr>
        <p:spPr>
          <a:xfrm>
            <a:off x="9417685" y="3843020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開</a:t>
            </a:r>
          </a:p>
        </p:txBody>
      </p:sp>
      <p:sp>
        <p:nvSpPr>
          <p:cNvPr id="2" name="矩形 1"/>
          <p:cNvSpPr/>
          <p:nvPr/>
        </p:nvSpPr>
        <p:spPr>
          <a:xfrm>
            <a:off x="3268729" y="7907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/>
              <a:t>Which APP is </a:t>
            </a:r>
            <a:r>
              <a:rPr lang="en-US" altLang="zh-CN" sz="2800" b="1" dirty="0"/>
              <a:t>the most commonly used for sending red </a:t>
            </a:r>
            <a:r>
              <a:rPr lang="en-US" altLang="zh-CN" sz="2800" b="1" dirty="0" smtClean="0"/>
              <a:t>envelopes</a:t>
            </a:r>
            <a:r>
              <a:rPr lang="zh-CN" altLang="en-US" sz="2800" b="1" dirty="0" smtClean="0"/>
              <a:t>？</a:t>
            </a:r>
            <a:endParaRPr lang="zh-CN" alt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7000"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8000"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69" grpId="0" bldLvl="0" animBg="1"/>
      <p:bldP spid="116" grpId="0" bldLvl="0" animBg="1"/>
      <p:bldP spid="138" grpId="0" bldLvl="0" animBg="1"/>
      <p:bldP spid="15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0" y="5355903"/>
            <a:ext cx="12192000" cy="1607575"/>
            <a:chOff x="2144394" y="7559029"/>
            <a:chExt cx="8314057" cy="11289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>
              <a:off x="6277569" y="7559029"/>
              <a:ext cx="4180882" cy="1128924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 flipH="1">
              <a:off x="2144394" y="7559029"/>
              <a:ext cx="4180882" cy="1128924"/>
            </a:xfrm>
            <a:prstGeom prst="rect">
              <a:avLst/>
            </a:prstGeom>
          </p:spPr>
        </p:pic>
      </p:grpSp>
      <p:pic>
        <p:nvPicPr>
          <p:cNvPr id="104" name="image 104" descr="C:/Users/ADMINI~1/AppData/Local/Temp/picturecompress_20210305190804/output_16.pngoutput_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648825" y="5566410"/>
            <a:ext cx="1402715" cy="1144270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6178550" y="1936115"/>
            <a:ext cx="2339975" cy="3053080"/>
            <a:chOff x="12339" y="1792"/>
            <a:chExt cx="3685" cy="4808"/>
          </a:xfrm>
        </p:grpSpPr>
        <p:grpSp>
          <p:nvGrpSpPr>
            <p:cNvPr id="91" name="组合 90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6" name="流程图: 延期 75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84" name="图片 83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85" name="文本框 84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七七的红包</a:t>
                </a:r>
              </a:p>
            </p:txBody>
          </p:sp>
          <p:sp>
            <p:nvSpPr>
              <p:cNvPr id="86" name="文本框 85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好好学习，天天向上</a:t>
                </a:r>
              </a:p>
            </p:txBody>
          </p:sp>
        </p:grpSp>
        <p:sp>
          <p:nvSpPr>
            <p:cNvPr id="87" name="文本框 86"/>
            <p:cNvSpPr txBox="1"/>
            <p:nvPr/>
          </p:nvSpPr>
          <p:spPr>
            <a:xfrm>
              <a:off x="12855" y="5267"/>
              <a:ext cx="2656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老眼昏花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170958" y="1941520"/>
            <a:ext cx="2345055" cy="3053080"/>
            <a:chOff x="3504" y="1809"/>
            <a:chExt cx="3693" cy="4808"/>
          </a:xfrm>
        </p:grpSpPr>
        <p:grpSp>
          <p:nvGrpSpPr>
            <p:cNvPr id="61" name="组合 60"/>
            <p:cNvGrpSpPr/>
            <p:nvPr/>
          </p:nvGrpSpPr>
          <p:grpSpPr>
            <a:xfrm>
              <a:off x="3504" y="1809"/>
              <a:ext cx="3687" cy="4808"/>
              <a:chOff x="11039" y="2503"/>
              <a:chExt cx="3389" cy="4808"/>
            </a:xfrm>
          </p:grpSpPr>
          <p:sp>
            <p:nvSpPr>
              <p:cNvPr id="62" name="矩形 61"/>
              <p:cNvSpPr/>
              <p:nvPr/>
            </p:nvSpPr>
            <p:spPr>
              <a:xfrm>
                <a:off x="11039" y="2503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流程图: 延期 62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3514" y="2494"/>
              <a:ext cx="3683" cy="1486"/>
              <a:chOff x="2480" y="3195"/>
              <a:chExt cx="3384" cy="1486"/>
            </a:xfrm>
          </p:grpSpPr>
          <p:pic>
            <p:nvPicPr>
              <p:cNvPr id="65" name="图片 64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66" name="文本框 65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锟锟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的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红包</a:t>
                </a: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2480" y="3954"/>
                <a:ext cx="3384" cy="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altLang="zh-CN" sz="2400" b="1" dirty="0" err="1" smtClean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Oshidama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BCD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6963410" y="3835400"/>
            <a:ext cx="772160" cy="772160"/>
            <a:chOff x="12832" y="7240"/>
            <a:chExt cx="1216" cy="1216"/>
          </a:xfrm>
        </p:grpSpPr>
        <p:sp>
          <p:nvSpPr>
            <p:cNvPr id="80" name="椭圆 79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9" name="椭圆 68"/>
          <p:cNvSpPr/>
          <p:nvPr/>
        </p:nvSpPr>
        <p:spPr>
          <a:xfrm>
            <a:off x="6960870" y="3841115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開</a:t>
            </a:r>
          </a:p>
        </p:txBody>
      </p:sp>
      <p:grpSp>
        <p:nvGrpSpPr>
          <p:cNvPr id="94" name="组合 93"/>
          <p:cNvGrpSpPr/>
          <p:nvPr/>
        </p:nvGrpSpPr>
        <p:grpSpPr>
          <a:xfrm>
            <a:off x="1248410" y="1935480"/>
            <a:ext cx="2339975" cy="3056890"/>
            <a:chOff x="12339" y="1786"/>
            <a:chExt cx="3685" cy="4814"/>
          </a:xfrm>
        </p:grpSpPr>
        <p:grpSp>
          <p:nvGrpSpPr>
            <p:cNvPr id="95" name="组合 94"/>
            <p:cNvGrpSpPr/>
            <p:nvPr/>
          </p:nvGrpSpPr>
          <p:grpSpPr>
            <a:xfrm>
              <a:off x="12339" y="1786"/>
              <a:ext cx="3685" cy="4814"/>
              <a:chOff x="12339" y="2084"/>
              <a:chExt cx="3685" cy="4814"/>
            </a:xfrm>
          </p:grpSpPr>
          <p:sp>
            <p:nvSpPr>
              <p:cNvPr id="96" name="矩形 95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12339" y="2084"/>
                <a:ext cx="3684" cy="1495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流程图: 延期 97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100" name="图片 99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01" name="文本框 100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七七的红包</a:t>
                </a:r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好好学习，天天向上</a:t>
                </a:r>
              </a:p>
            </p:txBody>
          </p:sp>
        </p:grpSp>
        <p:sp>
          <p:nvSpPr>
            <p:cNvPr id="103" name="文本框 102"/>
            <p:cNvSpPr txBox="1"/>
            <p:nvPr/>
          </p:nvSpPr>
          <p:spPr>
            <a:xfrm>
              <a:off x="12760" y="5266"/>
              <a:ext cx="284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很接近了</a:t>
              </a: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249362" y="1935480"/>
            <a:ext cx="2339975" cy="3053080"/>
            <a:chOff x="3514" y="1793"/>
            <a:chExt cx="3685" cy="4808"/>
          </a:xfrm>
        </p:grpSpPr>
        <p:grpSp>
          <p:nvGrpSpPr>
            <p:cNvPr id="106" name="组合 105"/>
            <p:cNvGrpSpPr/>
            <p:nvPr/>
          </p:nvGrpSpPr>
          <p:grpSpPr>
            <a:xfrm>
              <a:off x="3514" y="1793"/>
              <a:ext cx="3685" cy="4808"/>
              <a:chOff x="11042" y="2487"/>
              <a:chExt cx="3386" cy="4808"/>
            </a:xfrm>
          </p:grpSpPr>
          <p:sp>
            <p:nvSpPr>
              <p:cNvPr id="107" name="矩形 106"/>
              <p:cNvSpPr/>
              <p:nvPr/>
            </p:nvSpPr>
            <p:spPr>
              <a:xfrm>
                <a:off x="11043" y="2487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流程图: 延期 107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>
              <a:off x="3514" y="2494"/>
              <a:ext cx="3683" cy="1583"/>
              <a:chOff x="2480" y="3195"/>
              <a:chExt cx="3384" cy="1583"/>
            </a:xfrm>
          </p:grpSpPr>
          <p:pic>
            <p:nvPicPr>
              <p:cNvPr id="110" name="图片 109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11" name="文本框 110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锟锟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的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红包</a:t>
                </a: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2480" y="3954"/>
                <a:ext cx="3384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b="1" dirty="0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envelope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CD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113" name="组合 112"/>
          <p:cNvGrpSpPr/>
          <p:nvPr/>
        </p:nvGrpSpPr>
        <p:grpSpPr>
          <a:xfrm>
            <a:off x="2033270" y="3838575"/>
            <a:ext cx="772160" cy="772160"/>
            <a:chOff x="12832" y="7240"/>
            <a:chExt cx="1216" cy="1216"/>
          </a:xfrm>
        </p:grpSpPr>
        <p:sp>
          <p:nvSpPr>
            <p:cNvPr id="114" name="椭圆 113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6" name="椭圆 115"/>
          <p:cNvSpPr/>
          <p:nvPr/>
        </p:nvSpPr>
        <p:spPr>
          <a:xfrm>
            <a:off x="2030730" y="3844290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開</a:t>
            </a:r>
          </a:p>
        </p:txBody>
      </p:sp>
      <p:grpSp>
        <p:nvGrpSpPr>
          <p:cNvPr id="117" name="组合 116"/>
          <p:cNvGrpSpPr/>
          <p:nvPr/>
        </p:nvGrpSpPr>
        <p:grpSpPr>
          <a:xfrm>
            <a:off x="3700145" y="1936750"/>
            <a:ext cx="2339975" cy="3053080"/>
            <a:chOff x="12339" y="1792"/>
            <a:chExt cx="3685" cy="4808"/>
          </a:xfrm>
        </p:grpSpPr>
        <p:grpSp>
          <p:nvGrpSpPr>
            <p:cNvPr id="118" name="组合 117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流程图: 延期 120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123" name="图片 122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24" name="文本框 123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七七的红包</a:t>
                </a:r>
              </a:p>
            </p:txBody>
          </p:sp>
          <p:sp>
            <p:nvSpPr>
              <p:cNvPr id="125" name="文本框 124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好好学习，天天向上</a:t>
                </a:r>
              </a:p>
            </p:txBody>
          </p:sp>
        </p:grpSp>
        <p:sp>
          <p:nvSpPr>
            <p:cNvPr id="126" name="文本框 125"/>
            <p:cNvSpPr txBox="1"/>
            <p:nvPr/>
          </p:nvSpPr>
          <p:spPr>
            <a:xfrm>
              <a:off x="12412" y="5269"/>
              <a:ext cx="354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红包两个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3695065" y="1931337"/>
            <a:ext cx="2346325" cy="3053080"/>
            <a:chOff x="3511" y="1785"/>
            <a:chExt cx="3695" cy="4808"/>
          </a:xfrm>
        </p:grpSpPr>
        <p:grpSp>
          <p:nvGrpSpPr>
            <p:cNvPr id="128" name="组合 127"/>
            <p:cNvGrpSpPr/>
            <p:nvPr/>
          </p:nvGrpSpPr>
          <p:grpSpPr>
            <a:xfrm>
              <a:off x="3511" y="1785"/>
              <a:ext cx="3695" cy="4808"/>
              <a:chOff x="11043" y="2479"/>
              <a:chExt cx="3396" cy="4808"/>
            </a:xfrm>
          </p:grpSpPr>
          <p:sp>
            <p:nvSpPr>
              <p:cNvPr id="129" name="矩形 128"/>
              <p:cNvSpPr/>
              <p:nvPr/>
            </p:nvSpPr>
            <p:spPr>
              <a:xfrm>
                <a:off x="11054" y="2479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流程图: 延期 129"/>
              <p:cNvSpPr/>
              <p:nvPr/>
            </p:nvSpPr>
            <p:spPr>
              <a:xfrm rot="5400000">
                <a:off x="12002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3514" y="2494"/>
              <a:ext cx="3683" cy="1486"/>
              <a:chOff x="2480" y="3195"/>
              <a:chExt cx="3384" cy="1486"/>
            </a:xfrm>
          </p:grpSpPr>
          <p:pic>
            <p:nvPicPr>
              <p:cNvPr id="132" name="图片 131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33" name="文本框 132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锟锟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的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红包</a:t>
                </a:r>
              </a:p>
            </p:txBody>
          </p:sp>
          <p:sp>
            <p:nvSpPr>
              <p:cNvPr id="134" name="文本框 133"/>
              <p:cNvSpPr txBox="1"/>
              <p:nvPr/>
            </p:nvSpPr>
            <p:spPr>
              <a:xfrm>
                <a:off x="2480" y="3954"/>
                <a:ext cx="3384" cy="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altLang="zh-CN" sz="2400" b="1" dirty="0" err="1">
                    <a:solidFill>
                      <a:srgbClr val="EBCD9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Otoshidama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BCD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35" name="组合 134"/>
          <p:cNvGrpSpPr/>
          <p:nvPr/>
        </p:nvGrpSpPr>
        <p:grpSpPr>
          <a:xfrm>
            <a:off x="4485005" y="3836035"/>
            <a:ext cx="772160" cy="772160"/>
            <a:chOff x="12832" y="7240"/>
            <a:chExt cx="1216" cy="1216"/>
          </a:xfrm>
        </p:grpSpPr>
        <p:sp>
          <p:nvSpPr>
            <p:cNvPr id="136" name="椭圆 135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8" name="椭圆 137"/>
          <p:cNvSpPr/>
          <p:nvPr/>
        </p:nvSpPr>
        <p:spPr>
          <a:xfrm>
            <a:off x="4482465" y="3841750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開</a:t>
            </a:r>
          </a:p>
        </p:txBody>
      </p:sp>
      <p:pic>
        <p:nvPicPr>
          <p:cNvPr id="70" name="image 104" descr="C:/Users/ADMINI~1/AppData/Local/Temp/picturecompress_20210305190804/output_17.pngoutput_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flipH="1">
            <a:off x="2183765" y="5862955"/>
            <a:ext cx="1402715" cy="1144270"/>
          </a:xfrm>
          <a:prstGeom prst="rect">
            <a:avLst/>
          </a:prstGeom>
        </p:spPr>
      </p:pic>
      <p:grpSp>
        <p:nvGrpSpPr>
          <p:cNvPr id="71" name="组合 70"/>
          <p:cNvGrpSpPr/>
          <p:nvPr/>
        </p:nvGrpSpPr>
        <p:grpSpPr>
          <a:xfrm>
            <a:off x="8635365" y="1938020"/>
            <a:ext cx="2339975" cy="3053080"/>
            <a:chOff x="12339" y="1792"/>
            <a:chExt cx="3685" cy="4808"/>
          </a:xfrm>
        </p:grpSpPr>
        <p:grpSp>
          <p:nvGrpSpPr>
            <p:cNvPr id="72" name="组合 71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73" name="矩形 72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5" name="流程图: 延期 74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79" name="图片 78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88" name="文本框 87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七七的红包</a:t>
                </a:r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好好学习，天天向上</a:t>
                </a:r>
              </a:p>
            </p:txBody>
          </p:sp>
        </p:grpSp>
        <p:sp>
          <p:nvSpPr>
            <p:cNvPr id="90" name="文本框 89"/>
            <p:cNvSpPr txBox="1"/>
            <p:nvPr/>
          </p:nvSpPr>
          <p:spPr>
            <a:xfrm>
              <a:off x="12855" y="5267"/>
              <a:ext cx="2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？？？？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8635113" y="1938913"/>
            <a:ext cx="2339975" cy="3053080"/>
            <a:chOff x="3514" y="1793"/>
            <a:chExt cx="3685" cy="4808"/>
          </a:xfrm>
        </p:grpSpPr>
        <p:grpSp>
          <p:nvGrpSpPr>
            <p:cNvPr id="140" name="组合 139"/>
            <p:cNvGrpSpPr/>
            <p:nvPr/>
          </p:nvGrpSpPr>
          <p:grpSpPr>
            <a:xfrm>
              <a:off x="3514" y="1793"/>
              <a:ext cx="3685" cy="4808"/>
              <a:chOff x="11042" y="2487"/>
              <a:chExt cx="3386" cy="4808"/>
            </a:xfrm>
          </p:grpSpPr>
          <p:sp>
            <p:nvSpPr>
              <p:cNvPr id="141" name="矩形 140"/>
              <p:cNvSpPr/>
              <p:nvPr/>
            </p:nvSpPr>
            <p:spPr>
              <a:xfrm>
                <a:off x="11043" y="2487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2" name="流程图: 延期 141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3" name="组合 142"/>
            <p:cNvGrpSpPr/>
            <p:nvPr/>
          </p:nvGrpSpPr>
          <p:grpSpPr>
            <a:xfrm>
              <a:off x="3514" y="2494"/>
              <a:ext cx="3683" cy="1583"/>
              <a:chOff x="2480" y="3195"/>
              <a:chExt cx="3384" cy="1583"/>
            </a:xfrm>
          </p:grpSpPr>
          <p:pic>
            <p:nvPicPr>
              <p:cNvPr id="144" name="图片 143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145" name="文本框 144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锟锟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的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红包</a:t>
                </a:r>
              </a:p>
            </p:txBody>
          </p:sp>
          <p:sp>
            <p:nvSpPr>
              <p:cNvPr id="146" name="文本框 145"/>
              <p:cNvSpPr txBox="1"/>
              <p:nvPr/>
            </p:nvSpPr>
            <p:spPr>
              <a:xfrm>
                <a:off x="2480" y="3954"/>
                <a:ext cx="3384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Li Ci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CD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147" name="组合 146"/>
          <p:cNvGrpSpPr/>
          <p:nvPr/>
        </p:nvGrpSpPr>
        <p:grpSpPr>
          <a:xfrm>
            <a:off x="9420225" y="3837305"/>
            <a:ext cx="772160" cy="772160"/>
            <a:chOff x="12832" y="7240"/>
            <a:chExt cx="1216" cy="1216"/>
          </a:xfrm>
        </p:grpSpPr>
        <p:sp>
          <p:nvSpPr>
            <p:cNvPr id="148" name="椭圆 147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50" name="椭圆 149"/>
          <p:cNvSpPr/>
          <p:nvPr/>
        </p:nvSpPr>
        <p:spPr>
          <a:xfrm>
            <a:off x="9417685" y="3843020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開</a:t>
            </a:r>
          </a:p>
        </p:txBody>
      </p:sp>
      <p:sp>
        <p:nvSpPr>
          <p:cNvPr id="2" name="矩形 1"/>
          <p:cNvSpPr/>
          <p:nvPr/>
        </p:nvSpPr>
        <p:spPr>
          <a:xfrm>
            <a:off x="3268729" y="79070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altLang="zh-CN" sz="3200" b="1" dirty="0">
                <a:solidFill>
                  <a:prstClr val="black"/>
                </a:solidFill>
              </a:rPr>
              <a:t>What do the Japanese call red envelopes?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3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8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69" grpId="0" bldLvl="0" animBg="1"/>
      <p:bldP spid="116" grpId="0" bldLvl="0" animBg="1"/>
      <p:bldP spid="138" grpId="0" bldLvl="0" animBg="1"/>
      <p:bldP spid="1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817687" y="3447098"/>
            <a:ext cx="1827530" cy="1396365"/>
            <a:chOff x="2210" y="2212"/>
            <a:chExt cx="2878" cy="2199"/>
          </a:xfrm>
        </p:grpSpPr>
        <p:sp>
          <p:nvSpPr>
            <p:cNvPr id="34" name="圆角矩形 33"/>
            <p:cNvSpPr/>
            <p:nvPr/>
          </p:nvSpPr>
          <p:spPr>
            <a:xfrm>
              <a:off x="2210" y="2212"/>
              <a:ext cx="2878" cy="2199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460" y="2595"/>
              <a:ext cx="2426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Marriage</a:t>
              </a:r>
              <a:endParaRPr lang="zh-CN" altLang="en-US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550" y="3515"/>
              <a:ext cx="219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一</a:t>
              </a:r>
              <a:r>
                <a:rPr lang="zh-CN" altLang="en-US" b="1" dirty="0" smtClean="0">
                  <a:latin typeface="微软雅黑" panose="020B0503020204020204" charset="-122"/>
                  <a:ea typeface="微软雅黑" panose="020B0503020204020204" charset="-122"/>
                </a:rPr>
                <a:t>个</a:t>
              </a: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红包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2049144" y="4230687"/>
            <a:ext cx="1364615" cy="4121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4073842" y="3447098"/>
            <a:ext cx="1827530" cy="1396365"/>
            <a:chOff x="2210" y="2212"/>
            <a:chExt cx="2878" cy="2199"/>
          </a:xfrm>
        </p:grpSpPr>
        <p:sp>
          <p:nvSpPr>
            <p:cNvPr id="39" name="圆角矩形 38"/>
            <p:cNvSpPr/>
            <p:nvPr/>
          </p:nvSpPr>
          <p:spPr>
            <a:xfrm>
              <a:off x="2210" y="2212"/>
              <a:ext cx="2878" cy="2199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686" y="2513"/>
              <a:ext cx="197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Funeral</a:t>
              </a:r>
              <a:endParaRPr lang="zh-CN" altLang="en-US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550" y="3515"/>
              <a:ext cx="219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啥也没有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4320857" y="4214814"/>
            <a:ext cx="1364615" cy="4121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6323647" y="3447098"/>
            <a:ext cx="1827530" cy="1396365"/>
            <a:chOff x="2210" y="2212"/>
            <a:chExt cx="2878" cy="2199"/>
          </a:xfrm>
        </p:grpSpPr>
        <p:sp>
          <p:nvSpPr>
            <p:cNvPr id="44" name="圆角矩形 43"/>
            <p:cNvSpPr/>
            <p:nvPr/>
          </p:nvSpPr>
          <p:spPr>
            <a:xfrm>
              <a:off x="2210" y="2212"/>
              <a:ext cx="2878" cy="2199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2436" y="2512"/>
              <a:ext cx="2426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Birthday</a:t>
              </a:r>
              <a:endParaRPr lang="zh-CN" altLang="en-US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2550" y="3515"/>
              <a:ext cx="219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一</a:t>
              </a:r>
              <a:r>
                <a:rPr lang="zh-CN" altLang="en-US" b="1" dirty="0" smtClean="0">
                  <a:latin typeface="微软雅黑" panose="020B0503020204020204" charset="-122"/>
                  <a:ea typeface="微软雅黑" panose="020B0503020204020204" charset="-122"/>
                </a:rPr>
                <a:t>个红包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6531291" y="4214813"/>
            <a:ext cx="1364615" cy="4121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>
            <a:off x="8516937" y="3447098"/>
            <a:ext cx="2070101" cy="1396365"/>
            <a:chOff x="2122" y="2212"/>
            <a:chExt cx="3123" cy="2199"/>
          </a:xfrm>
        </p:grpSpPr>
        <p:sp>
          <p:nvSpPr>
            <p:cNvPr id="63" name="圆角矩形 62"/>
            <p:cNvSpPr/>
            <p:nvPr/>
          </p:nvSpPr>
          <p:spPr>
            <a:xfrm>
              <a:off x="2210" y="2212"/>
              <a:ext cx="2878" cy="2199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2122" y="2508"/>
              <a:ext cx="3123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New year</a:t>
              </a:r>
              <a:endParaRPr lang="zh-CN" altLang="en-US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2550" y="3515"/>
              <a:ext cx="219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latin typeface="微软雅黑" panose="020B0503020204020204" charset="-122"/>
                  <a:ea typeface="微软雅黑" panose="020B0503020204020204" charset="-122"/>
                </a:rPr>
                <a:t>一个红包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>
            <a:off x="8869679" y="4214812"/>
            <a:ext cx="1364615" cy="4121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568259" y="2001232"/>
            <a:ext cx="7616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/>
              <a:t>When do people often send red envelopes?</a:t>
            </a:r>
            <a:endParaRPr lang="zh-CN" alt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7" grpId="0" bldLvl="0" animBg="1"/>
      <p:bldP spid="42" grpId="0" bldLvl="0" animBg="1"/>
      <p:bldP spid="61" grpId="0" bldLvl="0" animBg="1"/>
      <p:bldP spid="6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0" y="5355903"/>
            <a:ext cx="12192000" cy="1607575"/>
            <a:chOff x="2144394" y="7559029"/>
            <a:chExt cx="8314057" cy="11289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>
              <a:off x="6277569" y="7559029"/>
              <a:ext cx="4180882" cy="1128924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 flipH="1">
              <a:off x="2144394" y="7559029"/>
              <a:ext cx="4180882" cy="1128924"/>
            </a:xfrm>
            <a:prstGeom prst="rect">
              <a:avLst/>
            </a:prstGeom>
          </p:spPr>
        </p:pic>
      </p:grpSp>
      <p:pic>
        <p:nvPicPr>
          <p:cNvPr id="104" name="image 104" descr="C:/Users/ADMINI~1/AppData/Local/Temp/picturecompress_20210305190804/output_16.pngoutput_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648825" y="5566410"/>
            <a:ext cx="1402715" cy="1144270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4966044" y="2253671"/>
            <a:ext cx="2339975" cy="3053080"/>
            <a:chOff x="12339" y="1792"/>
            <a:chExt cx="3685" cy="4808"/>
          </a:xfrm>
        </p:grpSpPr>
        <p:grpSp>
          <p:nvGrpSpPr>
            <p:cNvPr id="91" name="组合 90"/>
            <p:cNvGrpSpPr/>
            <p:nvPr/>
          </p:nvGrpSpPr>
          <p:grpSpPr>
            <a:xfrm>
              <a:off x="12339" y="1792"/>
              <a:ext cx="3685" cy="4808"/>
              <a:chOff x="12339" y="2090"/>
              <a:chExt cx="3685" cy="4808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12340" y="2090"/>
                <a:ext cx="3683" cy="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2339" y="2091"/>
                <a:ext cx="3684" cy="148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6" name="流程图: 延期 75"/>
              <p:cNvSpPr/>
              <p:nvPr/>
            </p:nvSpPr>
            <p:spPr>
              <a:xfrm rot="5400000">
                <a:off x="13448" y="2442"/>
                <a:ext cx="1468" cy="3684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12341" y="2494"/>
              <a:ext cx="3683" cy="1290"/>
              <a:chOff x="2480" y="3195"/>
              <a:chExt cx="3384" cy="1290"/>
            </a:xfrm>
          </p:grpSpPr>
          <p:pic>
            <p:nvPicPr>
              <p:cNvPr id="84" name="图片 83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85" name="文本框 84"/>
              <p:cNvSpPr txBox="1"/>
              <p:nvPr/>
            </p:nvSpPr>
            <p:spPr>
              <a:xfrm>
                <a:off x="3651" y="3223"/>
                <a:ext cx="193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七七的红包</a:t>
                </a:r>
              </a:p>
            </p:txBody>
          </p:sp>
          <p:sp>
            <p:nvSpPr>
              <p:cNvPr id="86" name="文本框 85"/>
              <p:cNvSpPr txBox="1"/>
              <p:nvPr/>
            </p:nvSpPr>
            <p:spPr>
              <a:xfrm>
                <a:off x="2480" y="3954"/>
                <a:ext cx="338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好好学习，天天向上</a:t>
                </a:r>
              </a:p>
            </p:txBody>
          </p:sp>
        </p:grpSp>
        <p:sp>
          <p:nvSpPr>
            <p:cNvPr id="87" name="文本框 86"/>
            <p:cNvSpPr txBox="1"/>
            <p:nvPr/>
          </p:nvSpPr>
          <p:spPr>
            <a:xfrm>
              <a:off x="12855" y="5267"/>
              <a:ext cx="2656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大红包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4958452" y="2248913"/>
            <a:ext cx="2345055" cy="3053080"/>
            <a:chOff x="3504" y="1809"/>
            <a:chExt cx="3693" cy="4808"/>
          </a:xfrm>
        </p:grpSpPr>
        <p:grpSp>
          <p:nvGrpSpPr>
            <p:cNvPr id="61" name="组合 60"/>
            <p:cNvGrpSpPr/>
            <p:nvPr/>
          </p:nvGrpSpPr>
          <p:grpSpPr>
            <a:xfrm>
              <a:off x="3504" y="1809"/>
              <a:ext cx="3687" cy="4808"/>
              <a:chOff x="11039" y="2503"/>
              <a:chExt cx="3389" cy="4808"/>
            </a:xfrm>
          </p:grpSpPr>
          <p:sp>
            <p:nvSpPr>
              <p:cNvPr id="62" name="矩形 61"/>
              <p:cNvSpPr/>
              <p:nvPr/>
            </p:nvSpPr>
            <p:spPr>
              <a:xfrm>
                <a:off x="11039" y="2503"/>
                <a:ext cx="3385" cy="4808"/>
              </a:xfrm>
              <a:prstGeom prst="rect">
                <a:avLst/>
              </a:prstGeom>
              <a:solidFill>
                <a:srgbClr val="F45E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流程图: 延期 62"/>
              <p:cNvSpPr/>
              <p:nvPr/>
            </p:nvSpPr>
            <p:spPr>
              <a:xfrm rot="5400000">
                <a:off x="12001" y="3756"/>
                <a:ext cx="1468" cy="3386"/>
              </a:xfrm>
              <a:prstGeom prst="flowChartDelay">
                <a:avLst/>
              </a:prstGeom>
              <a:solidFill>
                <a:srgbClr val="F45E4D"/>
              </a:solidFill>
              <a:ln>
                <a:noFill/>
              </a:ln>
              <a:effectLst>
                <a:outerShdw blurRad="50800" dist="38100" dir="5400000" sx="98000" sy="98000" algn="t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3514" y="2494"/>
              <a:ext cx="3683" cy="1486"/>
              <a:chOff x="2480" y="3195"/>
              <a:chExt cx="3384" cy="1486"/>
            </a:xfrm>
          </p:grpSpPr>
          <p:pic>
            <p:nvPicPr>
              <p:cNvPr id="65" name="图片 64" descr="微信图片_20210110163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" y="3195"/>
                <a:ext cx="539" cy="539"/>
              </a:xfrm>
              <a:prstGeom prst="roundRect">
                <a:avLst/>
              </a:prstGeom>
            </p:spPr>
          </p:pic>
          <p:sp>
            <p:nvSpPr>
              <p:cNvPr id="66" name="文本框 65"/>
              <p:cNvSpPr txBox="1"/>
              <p:nvPr/>
            </p:nvSpPr>
            <p:spPr>
              <a:xfrm>
                <a:off x="3651" y="3223"/>
                <a:ext cx="1939" cy="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锟锟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的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红包</a:t>
                </a: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2480" y="3954"/>
                <a:ext cx="3384" cy="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BCD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大红包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BCD9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5750904" y="4152956"/>
            <a:ext cx="772160" cy="772160"/>
            <a:chOff x="12832" y="7240"/>
            <a:chExt cx="1216" cy="1216"/>
          </a:xfrm>
        </p:grpSpPr>
        <p:sp>
          <p:nvSpPr>
            <p:cNvPr id="80" name="椭圆 79"/>
            <p:cNvSpPr/>
            <p:nvPr/>
          </p:nvSpPr>
          <p:spPr>
            <a:xfrm>
              <a:off x="12832" y="7240"/>
              <a:ext cx="1217" cy="1217"/>
            </a:xfrm>
            <a:prstGeom prst="ellipse">
              <a:avLst/>
            </a:prstGeom>
            <a:solidFill>
              <a:srgbClr val="EBCD99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rot="2700000">
              <a:off x="13179" y="7587"/>
              <a:ext cx="524" cy="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98000" sy="98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9" name="椭圆 68"/>
          <p:cNvSpPr/>
          <p:nvPr/>
        </p:nvSpPr>
        <p:spPr>
          <a:xfrm>
            <a:off x="5748364" y="4158671"/>
            <a:ext cx="772795" cy="772795"/>
          </a:xfrm>
          <a:prstGeom prst="ellipse">
            <a:avLst/>
          </a:prstGeom>
          <a:solidFill>
            <a:srgbClr val="EBCD99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開</a:t>
            </a:r>
          </a:p>
        </p:txBody>
      </p:sp>
      <p:pic>
        <p:nvPicPr>
          <p:cNvPr id="70" name="image 104" descr="C:/Users/ADMINI~1/AppData/Local/Temp/picturecompress_20210305190804/output_17.pngoutput_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flipH="1">
            <a:off x="2183765" y="5862955"/>
            <a:ext cx="1402715" cy="11442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75941" y="1272616"/>
            <a:ext cx="7316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/>
              <a:t>How do Germans celebrate the new year?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616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5345743"/>
            <a:ext cx="12192000" cy="1607575"/>
            <a:chOff x="2144394" y="7559029"/>
            <a:chExt cx="8314057" cy="112892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>
              <a:off x="6277569" y="7559029"/>
              <a:ext cx="4180882" cy="1128924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13" r="8614" b="21925"/>
            <a:stretch>
              <a:fillRect/>
            </a:stretch>
          </p:blipFill>
          <p:spPr>
            <a:xfrm flipH="1">
              <a:off x="2144394" y="7559029"/>
              <a:ext cx="4180882" cy="1128924"/>
            </a:xfrm>
            <a:prstGeom prst="rect">
              <a:avLst/>
            </a:prstGeom>
          </p:spPr>
        </p:pic>
      </p:grpSp>
      <p:sp>
        <p:nvSpPr>
          <p:cNvPr id="4" name="菱形 3"/>
          <p:cNvSpPr/>
          <p:nvPr/>
        </p:nvSpPr>
        <p:spPr>
          <a:xfrm>
            <a:off x="1519518" y="2057400"/>
            <a:ext cx="2743200" cy="2743200"/>
          </a:xfrm>
          <a:prstGeom prst="diamond">
            <a:avLst/>
          </a:prstGeom>
          <a:solidFill>
            <a:srgbClr val="D9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菱形 4"/>
          <p:cNvSpPr/>
          <p:nvPr/>
        </p:nvSpPr>
        <p:spPr>
          <a:xfrm>
            <a:off x="1656229" y="2194111"/>
            <a:ext cx="2469777" cy="2469777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菱形 5"/>
          <p:cNvSpPr/>
          <p:nvPr/>
        </p:nvSpPr>
        <p:spPr>
          <a:xfrm>
            <a:off x="3769659" y="2057400"/>
            <a:ext cx="2743200" cy="2743200"/>
          </a:xfrm>
          <a:prstGeom prst="diamond">
            <a:avLst/>
          </a:prstGeom>
          <a:solidFill>
            <a:srgbClr val="D9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菱形 6"/>
          <p:cNvSpPr/>
          <p:nvPr/>
        </p:nvSpPr>
        <p:spPr>
          <a:xfrm>
            <a:off x="3906370" y="2194111"/>
            <a:ext cx="2469777" cy="2469777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6019800" y="2057400"/>
            <a:ext cx="2743200" cy="2743200"/>
          </a:xfrm>
          <a:prstGeom prst="diamond">
            <a:avLst/>
          </a:prstGeom>
          <a:solidFill>
            <a:srgbClr val="D9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菱形 12"/>
          <p:cNvSpPr/>
          <p:nvPr/>
        </p:nvSpPr>
        <p:spPr>
          <a:xfrm>
            <a:off x="6156511" y="2194111"/>
            <a:ext cx="2469777" cy="2469777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菱形 13"/>
          <p:cNvSpPr/>
          <p:nvPr/>
        </p:nvSpPr>
        <p:spPr>
          <a:xfrm>
            <a:off x="8269941" y="2057400"/>
            <a:ext cx="2743200" cy="2743200"/>
          </a:xfrm>
          <a:prstGeom prst="diamond">
            <a:avLst/>
          </a:prstGeom>
          <a:solidFill>
            <a:srgbClr val="D9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8406652" y="2194111"/>
            <a:ext cx="2469777" cy="2469777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184093" y="2585674"/>
            <a:ext cx="811635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国潮手书" panose="00000500000000000000" charset="-122"/>
                <a:ea typeface="字魂国潮手书" panose="00000500000000000000" charset="-122"/>
              </a:rPr>
              <a:t>感谢聆听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/Users/ADMINI~1/AppData/Local/Temp/picturecompress_20210305190804/output_3.jpgoutput_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 descr="C:/Users/ADMINI~1/AppData/Local/Temp/picturecompress_20210305190804/output_4.pngoutput_4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60129" y="0"/>
            <a:ext cx="9670472" cy="6858000"/>
          </a:xfrm>
          <a:prstGeom prst="rect">
            <a:avLst/>
          </a:prstGeom>
        </p:spPr>
      </p:pic>
      <p:pic>
        <p:nvPicPr>
          <p:cNvPr id="68" name="图片 67" descr="C:/Users/ADMINI~1/AppData/Local/Temp/picturecompress_20210305190804/output_5.pngoutput_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891990" y="4831148"/>
            <a:ext cx="5098473" cy="2026852"/>
          </a:xfrm>
          <a:prstGeom prst="rect">
            <a:avLst/>
          </a:prstGeom>
        </p:spPr>
      </p:pic>
      <p:pic>
        <p:nvPicPr>
          <p:cNvPr id="20" name="图片 19" descr="C:/Users/ADMINI~1/AppData/Local/Temp/picturecompress_20210305190804/output_6.pngoutput_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5465"/>
            <a:ext cx="12192000" cy="2810256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248780" y="5822"/>
            <a:ext cx="2739030" cy="2683304"/>
            <a:chOff x="10966" y="1365"/>
            <a:chExt cx="4314" cy="4226"/>
          </a:xfrm>
        </p:grpSpPr>
        <p:grpSp>
          <p:nvGrpSpPr>
            <p:cNvPr id="67" name="组合 66"/>
            <p:cNvGrpSpPr/>
            <p:nvPr/>
          </p:nvGrpSpPr>
          <p:grpSpPr>
            <a:xfrm>
              <a:off x="10966" y="1365"/>
              <a:ext cx="2073" cy="2073"/>
              <a:chOff x="4287981" y="1551709"/>
              <a:chExt cx="1316182" cy="1316182"/>
            </a:xfrm>
          </p:grpSpPr>
          <p:pic>
            <p:nvPicPr>
              <p:cNvPr id="2" name="图片 1" descr="C:/Users/ADMINI~1/AppData/Local/Temp/picturecompress_20210305190419/output_1.pngoutput_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7981" y="1551709"/>
                <a:ext cx="1316182" cy="1316182"/>
              </a:xfrm>
              <a:prstGeom prst="rect">
                <a:avLst/>
              </a:prstGeom>
            </p:spPr>
          </p:pic>
          <p:grpSp>
            <p:nvGrpSpPr>
              <p:cNvPr id="70" name="组合 69"/>
              <p:cNvGrpSpPr/>
              <p:nvPr/>
            </p:nvGrpSpPr>
            <p:grpSpPr>
              <a:xfrm>
                <a:off x="4559658" y="1765315"/>
                <a:ext cx="748924" cy="769441"/>
                <a:chOff x="3300641" y="1724891"/>
                <a:chExt cx="748924" cy="769441"/>
              </a:xfrm>
            </p:grpSpPr>
            <p:sp>
              <p:nvSpPr>
                <p:cNvPr id="71" name="文本框 70"/>
                <p:cNvSpPr txBox="1"/>
                <p:nvPr/>
              </p:nvSpPr>
              <p:spPr>
                <a:xfrm>
                  <a:off x="3304263" y="1724891"/>
                  <a:ext cx="741680" cy="768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400" dirty="0">
                      <a:ln w="76200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latin typeface="字魂国潮手书" panose="00000500000000000000" charset="-122"/>
                      <a:ea typeface="字魂国潮手书" panose="00000500000000000000" charset="-122"/>
                      <a:sym typeface="字魂43号-国朝手书" panose="00000500000000000000" pitchFamily="2" charset="-122"/>
                    </a:rPr>
                    <a:t>壹</a:t>
                  </a:r>
                </a:p>
              </p:txBody>
            </p:sp>
            <p:sp>
              <p:nvSpPr>
                <p:cNvPr id="72" name="文本框 71"/>
                <p:cNvSpPr txBox="1"/>
                <p:nvPr/>
              </p:nvSpPr>
              <p:spPr>
                <a:xfrm>
                  <a:off x="3300641" y="1724891"/>
                  <a:ext cx="748924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400" dirty="0">
                      <a:latin typeface="字魂国潮手书" panose="00000500000000000000" charset="-122"/>
                      <a:ea typeface="字魂国潮手书" panose="00000500000000000000" charset="-122"/>
                      <a:sym typeface="字魂43号-国朝手书" panose="00000500000000000000" pitchFamily="2" charset="-122"/>
                    </a:rPr>
                    <a:t>壹</a:t>
                  </a:r>
                </a:p>
              </p:txBody>
            </p:sp>
          </p:grpSp>
        </p:grpSp>
        <p:sp>
          <p:nvSpPr>
            <p:cNvPr id="3" name="矩形 2"/>
            <p:cNvSpPr/>
            <p:nvPr/>
          </p:nvSpPr>
          <p:spPr bwMode="auto">
            <a:xfrm>
              <a:off x="11381" y="3569"/>
              <a:ext cx="3899" cy="2022"/>
            </a:xfrm>
            <a:prstGeom prst="rect">
              <a:avLst/>
            </a:prstGeom>
            <a:noFill/>
            <a:ln w="254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>
                <a:spcBef>
                  <a:spcPct val="50000"/>
                </a:spcBef>
              </a:pPr>
              <a:endParaRPr lang="zh-CN" altLang="en-US" sz="2800" dirty="0">
                <a:ln w="3175">
                  <a:noFill/>
                </a:ln>
                <a:solidFill>
                  <a:schemeClr val="tx1"/>
                </a:solidFill>
                <a:latin typeface="字魂国潮手书" panose="00000500000000000000" charset="-122"/>
                <a:ea typeface="字魂国潮手书" panose="00000500000000000000" charset="-122"/>
                <a:sym typeface="字魂43号-国朝手书" panose="00000500000000000000" pitchFamily="2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868553" y="5374752"/>
            <a:ext cx="1107997" cy="1200329"/>
            <a:chOff x="3121104" y="1724891"/>
            <a:chExt cx="1107997" cy="1200329"/>
          </a:xfrm>
        </p:grpSpPr>
        <p:sp>
          <p:nvSpPr>
            <p:cNvPr id="80" name="文本框 79"/>
            <p:cNvSpPr txBox="1"/>
            <p:nvPr/>
          </p:nvSpPr>
          <p:spPr>
            <a:xfrm>
              <a:off x="3121104" y="1724891"/>
              <a:ext cx="110799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7200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目</a:t>
              </a: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3159576" y="1776863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6600" dirty="0"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目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6916067" y="5374751"/>
            <a:ext cx="1107996" cy="1200329"/>
            <a:chOff x="3121106" y="1724891"/>
            <a:chExt cx="1107996" cy="1200329"/>
          </a:xfrm>
        </p:grpSpPr>
        <p:sp>
          <p:nvSpPr>
            <p:cNvPr id="83" name="文本框 82"/>
            <p:cNvSpPr txBox="1"/>
            <p:nvPr/>
          </p:nvSpPr>
          <p:spPr>
            <a:xfrm>
              <a:off x="3121106" y="1724891"/>
              <a:ext cx="11079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7200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录</a:t>
              </a: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3159578" y="172489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6600" dirty="0">
                  <a:latin typeface="字魂国潮手书" panose="00000500000000000000" charset="-122"/>
                  <a:ea typeface="字魂国潮手书" panose="00000500000000000000" charset="-122"/>
                  <a:sym typeface="字魂43号-国朝手书" panose="00000500000000000000" pitchFamily="2" charset="-122"/>
                </a:rPr>
                <a:t>录</a:t>
              </a: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1255606" y="1286116"/>
            <a:ext cx="1316182" cy="1316251"/>
            <a:chOff x="4287981" y="1551709"/>
            <a:chExt cx="1316182" cy="1316182"/>
          </a:xfrm>
        </p:grpSpPr>
        <p:pic>
          <p:nvPicPr>
            <p:cNvPr id="98" name="图片 97" descr="C:/Users/ADMINI~1/AppData/Local/Temp/picturecompress_20210305190405/output_1.pngoutput_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7981" y="1551709"/>
              <a:ext cx="1316182" cy="1316182"/>
            </a:xfrm>
            <a:prstGeom prst="rect">
              <a:avLst/>
            </a:prstGeom>
          </p:spPr>
        </p:pic>
        <p:grpSp>
          <p:nvGrpSpPr>
            <p:cNvPr id="99" name="组合 98"/>
            <p:cNvGrpSpPr/>
            <p:nvPr/>
          </p:nvGrpSpPr>
          <p:grpSpPr>
            <a:xfrm>
              <a:off x="4559658" y="1765315"/>
              <a:ext cx="748923" cy="769441"/>
              <a:chOff x="3300641" y="1724891"/>
              <a:chExt cx="748923" cy="769441"/>
            </a:xfrm>
          </p:grpSpPr>
          <p:sp>
            <p:nvSpPr>
              <p:cNvPr id="100" name="文本框 99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400" dirty="0">
                    <a:ln w="762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字魂国潮手书" panose="00000500000000000000" charset="-122"/>
                    <a:ea typeface="字魂国潮手书" panose="00000500000000000000" charset="-122"/>
                    <a:sym typeface="字魂43号-国朝手书" panose="00000500000000000000" pitchFamily="2" charset="-122"/>
                  </a:rPr>
                  <a:t>贰</a:t>
                </a:r>
              </a:p>
            </p:txBody>
          </p:sp>
          <p:sp>
            <p:nvSpPr>
              <p:cNvPr id="101" name="文本框 100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400" dirty="0">
                    <a:latin typeface="字魂国潮手书" panose="00000500000000000000" charset="-122"/>
                    <a:ea typeface="字魂国潮手书" panose="00000500000000000000" charset="-122"/>
                    <a:sym typeface="字魂43号-国朝手书" panose="00000500000000000000" pitchFamily="2" charset="-122"/>
                  </a:rPr>
                  <a:t>贰</a:t>
                </a:r>
              </a:p>
            </p:txBody>
          </p:sp>
        </p:grpSp>
      </p:grpSp>
      <p:grpSp>
        <p:nvGrpSpPr>
          <p:cNvPr id="109" name="组合 108"/>
          <p:cNvGrpSpPr/>
          <p:nvPr/>
        </p:nvGrpSpPr>
        <p:grpSpPr>
          <a:xfrm>
            <a:off x="1270491" y="2685546"/>
            <a:ext cx="1316182" cy="1316254"/>
            <a:chOff x="4287981" y="1551709"/>
            <a:chExt cx="1316182" cy="1316182"/>
          </a:xfrm>
        </p:grpSpPr>
        <p:pic>
          <p:nvPicPr>
            <p:cNvPr id="110" name="图片 109" descr="C:/Users/ADMINI~1/AppData/Local/Temp/picturecompress_20210305190412/output_1.pngoutput_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7981" y="1551709"/>
              <a:ext cx="1316182" cy="1316182"/>
            </a:xfrm>
            <a:prstGeom prst="rect">
              <a:avLst/>
            </a:prstGeom>
          </p:spPr>
        </p:pic>
        <p:grpSp>
          <p:nvGrpSpPr>
            <p:cNvPr id="111" name="组合 110"/>
            <p:cNvGrpSpPr/>
            <p:nvPr/>
          </p:nvGrpSpPr>
          <p:grpSpPr>
            <a:xfrm>
              <a:off x="4559658" y="1765315"/>
              <a:ext cx="748923" cy="769441"/>
              <a:chOff x="3300641" y="1724891"/>
              <a:chExt cx="748923" cy="769441"/>
            </a:xfrm>
          </p:grpSpPr>
          <p:sp>
            <p:nvSpPr>
              <p:cNvPr id="112" name="文本框 111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400" dirty="0">
                    <a:ln w="762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字魂国潮手书" panose="00000500000000000000" charset="-122"/>
                    <a:ea typeface="字魂国潮手书" panose="00000500000000000000" charset="-122"/>
                    <a:sym typeface="字魂43号-国朝手书" panose="00000500000000000000" pitchFamily="2" charset="-122"/>
                  </a:rPr>
                  <a:t>叁</a:t>
                </a:r>
              </a:p>
            </p:txBody>
          </p:sp>
          <p:sp>
            <p:nvSpPr>
              <p:cNvPr id="113" name="文本框 112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400" dirty="0">
                    <a:latin typeface="字魂国潮手书" panose="00000500000000000000" charset="-122"/>
                    <a:ea typeface="字魂国潮手书" panose="00000500000000000000" charset="-122"/>
                    <a:sym typeface="字魂43号-国朝手书" panose="00000500000000000000" pitchFamily="2" charset="-122"/>
                  </a:rPr>
                  <a:t>叁</a:t>
                </a:r>
              </a:p>
            </p:txBody>
          </p:sp>
        </p:grpSp>
      </p:grpSp>
      <p:grpSp>
        <p:nvGrpSpPr>
          <p:cNvPr id="115" name="组合 114"/>
          <p:cNvGrpSpPr/>
          <p:nvPr/>
        </p:nvGrpSpPr>
        <p:grpSpPr>
          <a:xfrm>
            <a:off x="1303460" y="4106173"/>
            <a:ext cx="1316355" cy="1316355"/>
            <a:chOff x="4287981" y="1551709"/>
            <a:chExt cx="1316182" cy="1316182"/>
          </a:xfrm>
        </p:grpSpPr>
        <p:pic>
          <p:nvPicPr>
            <p:cNvPr id="116" name="图片 115" descr="C:/Users/ADMINI~1/AppData/Local/Temp/picturecompress_20210305190425/output_1.pngoutput_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7981" y="1551709"/>
              <a:ext cx="1316182" cy="1316182"/>
            </a:xfrm>
            <a:prstGeom prst="rect">
              <a:avLst/>
            </a:prstGeom>
          </p:spPr>
        </p:pic>
        <p:grpSp>
          <p:nvGrpSpPr>
            <p:cNvPr id="117" name="组合 116"/>
            <p:cNvGrpSpPr/>
            <p:nvPr/>
          </p:nvGrpSpPr>
          <p:grpSpPr>
            <a:xfrm>
              <a:off x="4559658" y="1765315"/>
              <a:ext cx="748923" cy="769441"/>
              <a:chOff x="3300641" y="1724891"/>
              <a:chExt cx="748923" cy="769441"/>
            </a:xfrm>
          </p:grpSpPr>
          <p:sp>
            <p:nvSpPr>
              <p:cNvPr id="118" name="文本框 117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400" dirty="0">
                    <a:ln w="762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字魂国潮手书" panose="00000500000000000000" charset="-122"/>
                    <a:ea typeface="字魂国潮手书" panose="00000500000000000000" charset="-122"/>
                    <a:sym typeface="字魂43号-国朝手书" panose="00000500000000000000" pitchFamily="2" charset="-122"/>
                  </a:rPr>
                  <a:t>肆</a:t>
                </a:r>
              </a:p>
            </p:txBody>
          </p:sp>
          <p:sp>
            <p:nvSpPr>
              <p:cNvPr id="119" name="文本框 118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400" dirty="0">
                    <a:latin typeface="字魂国潮手书" panose="00000500000000000000" charset="-122"/>
                    <a:ea typeface="字魂国潮手书" panose="00000500000000000000" charset="-122"/>
                    <a:sym typeface="字魂43号-国朝手书" panose="00000500000000000000" pitchFamily="2" charset="-122"/>
                  </a:rPr>
                  <a:t>肆</a:t>
                </a:r>
              </a:p>
            </p:txBody>
          </p:sp>
        </p:grpSp>
      </p:grpSp>
      <p:pic>
        <p:nvPicPr>
          <p:cNvPr id="77" name="图片 76" descr="C:/Users/ADMINI~1/AppData/Local/Temp/picturecompress_20210305190804/output_7.pngoutput_7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-635" y="3386976"/>
            <a:ext cx="12192000" cy="3492708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524244" y="235213"/>
            <a:ext cx="5296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Introduction to </a:t>
            </a:r>
            <a:r>
              <a:rPr lang="en-US" altLang="zh-CN" sz="2800" b="1" dirty="0" smtClean="0"/>
              <a:t>Red Envelope.</a:t>
            </a:r>
            <a:endParaRPr lang="zh-CN" altLang="en-US" sz="2800" b="1" dirty="0"/>
          </a:p>
        </p:txBody>
      </p:sp>
      <p:sp>
        <p:nvSpPr>
          <p:cNvPr id="38" name="矩形 37"/>
          <p:cNvSpPr/>
          <p:nvPr/>
        </p:nvSpPr>
        <p:spPr>
          <a:xfrm>
            <a:off x="2586673" y="1640429"/>
            <a:ext cx="387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/>
              <a:t>Wechat </a:t>
            </a:r>
            <a:r>
              <a:rPr lang="en-US" altLang="zh-CN" sz="2800" b="1" dirty="0"/>
              <a:t>red </a:t>
            </a:r>
            <a:r>
              <a:rPr lang="en-US" altLang="zh-CN" sz="2800" b="1" dirty="0" smtClean="0"/>
              <a:t>envelope</a:t>
            </a:r>
            <a:r>
              <a:rPr lang="en-US" altLang="zh-CN" sz="2800" b="1" dirty="0"/>
              <a:t>.</a:t>
            </a:r>
            <a:endParaRPr lang="zh-CN" altLang="en-US" sz="2800" b="1" dirty="0"/>
          </a:p>
        </p:txBody>
      </p:sp>
      <p:sp>
        <p:nvSpPr>
          <p:cNvPr id="39" name="矩形 38"/>
          <p:cNvSpPr/>
          <p:nvPr/>
        </p:nvSpPr>
        <p:spPr>
          <a:xfrm>
            <a:off x="2581596" y="2986445"/>
            <a:ext cx="6737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/>
              <a:t>R</a:t>
            </a:r>
            <a:r>
              <a:rPr lang="en-US" altLang="zh-CN" sz="2800" b="1" dirty="0" smtClean="0"/>
              <a:t>ed </a:t>
            </a:r>
            <a:r>
              <a:rPr lang="en-US" altLang="zh-CN" sz="2800" b="1" dirty="0"/>
              <a:t>envelope </a:t>
            </a:r>
            <a:r>
              <a:rPr lang="en-US" altLang="zh-CN" sz="2800" b="1" dirty="0" smtClean="0"/>
              <a:t>culture outside of China</a:t>
            </a:r>
            <a:endParaRPr lang="zh-CN" altLang="en-US" sz="2800" b="1" dirty="0"/>
          </a:p>
        </p:txBody>
      </p:sp>
      <p:sp>
        <p:nvSpPr>
          <p:cNvPr id="40" name="矩形 39"/>
          <p:cNvSpPr/>
          <p:nvPr/>
        </p:nvSpPr>
        <p:spPr>
          <a:xfrm>
            <a:off x="2543269" y="4400931"/>
            <a:ext cx="4650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Arial" panose="020B0604020202020204" pitchFamily="34" charset="0"/>
              </a:rPr>
              <a:t>Award-winning</a:t>
            </a:r>
            <a:r>
              <a:rPr lang="en-US" altLang="zh-CN" sz="2800" b="1" dirty="0">
                <a:latin typeface="Arial" panose="020B0604020202020204" pitchFamily="34" charset="0"/>
              </a:rPr>
              <a:t> </a:t>
            </a:r>
            <a:r>
              <a:rPr lang="en-US" altLang="zh-CN" sz="2800" b="1" dirty="0" smtClean="0">
                <a:latin typeface="Arial" panose="020B0604020202020204" pitchFamily="34" charset="0"/>
              </a:rPr>
              <a:t>questions.</a:t>
            </a:r>
            <a:endParaRPr lang="zh-CN" alt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/Users/ADMINI~1/AppData/Local/Temp/picturecompress_20210305190804/output_8.jpgoutput_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 descr="C:/Users/ADMINI~1/AppData/Local/Temp/picturecompress_20210305190804/output_9.pngoutput_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775855" cy="6858000"/>
          </a:xfrm>
          <a:prstGeom prst="rect">
            <a:avLst/>
          </a:prstGeom>
        </p:spPr>
      </p:pic>
      <p:pic>
        <p:nvPicPr>
          <p:cNvPr id="24" name="图片 23" descr="C:/Users/ADMINI~1/AppData/Local/Temp/picturecompress_20210305190804/output_10.pngoutput_1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416145" y="0"/>
            <a:ext cx="775855" cy="6858000"/>
          </a:xfrm>
          <a:prstGeom prst="rect">
            <a:avLst/>
          </a:prstGeom>
        </p:spPr>
      </p:pic>
      <p:pic>
        <p:nvPicPr>
          <p:cNvPr id="37" name="图片 36" descr="C:/Users/ADMINI~1/AppData/Local/Temp/picturecompress_20210305190804/output_11.pngoutput_1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493818" y="718359"/>
            <a:ext cx="7204364" cy="6139641"/>
          </a:xfrm>
          <a:prstGeom prst="rect">
            <a:avLst/>
          </a:prstGeom>
        </p:spPr>
      </p:pic>
      <p:pic>
        <p:nvPicPr>
          <p:cNvPr id="26" name="图片 25" descr="C:/Users/ADMINI~1/AppData/Local/Temp/picturecompress_20210305190804/output_12.pngoutput_12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0" y="3365293"/>
            <a:ext cx="12192000" cy="3492708"/>
          </a:xfrm>
          <a:prstGeom prst="rect">
            <a:avLst/>
          </a:prstGeom>
        </p:spPr>
      </p:pic>
      <p:pic>
        <p:nvPicPr>
          <p:cNvPr id="66" name="图片 65" descr="C:/Users/ADMINI~1/AppData/Local/Temp/picturecompress_20210305190804/output_13.pngoutput_13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013101" y="5075244"/>
            <a:ext cx="4484457" cy="178275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7263" y="2787015"/>
            <a:ext cx="10658475" cy="923330"/>
            <a:chOff x="519449" y="4401885"/>
            <a:chExt cx="10658475" cy="923330"/>
          </a:xfrm>
        </p:grpSpPr>
        <p:sp>
          <p:nvSpPr>
            <p:cNvPr id="6" name="文本框 5"/>
            <p:cNvSpPr txBox="1"/>
            <p:nvPr/>
          </p:nvSpPr>
          <p:spPr>
            <a:xfrm>
              <a:off x="519449" y="4401885"/>
              <a:ext cx="10658475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5400" kern="100" dirty="0" smtClean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魂国潮手书" panose="00000500000000000000" charset="-122"/>
                  <a:ea typeface="字魂国潮手书" panose="00000500000000000000" charset="-122"/>
                  <a:sym typeface="方正悠宋体加粗" panose="02010600010101010101" charset="-122"/>
                </a:rPr>
                <a:t>Introduction</a:t>
              </a:r>
              <a:endParaRPr lang="zh-CN" altLang="en-US" sz="5400" kern="1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字魂国潮手书" panose="00000500000000000000" charset="-122"/>
                <a:ea typeface="字魂国潮手书" panose="00000500000000000000" charset="-122"/>
                <a:sym typeface="方正悠宋体加粗" panose="0201060001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481225" y="4401885"/>
              <a:ext cx="6672580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5400" dirty="0" smtClean="0">
                  <a:latin typeface="字魂国潮手书" panose="00000500000000000000" charset="-122"/>
                  <a:ea typeface="字魂国潮手书" panose="00000500000000000000" charset="-122"/>
                  <a:sym typeface="方正悠宋体加粗" panose="02010600010101010101" charset="-122"/>
                </a:rPr>
                <a:t>Introduction</a:t>
              </a:r>
              <a:endParaRPr lang="zh-CN" altLang="en-US" sz="5400" dirty="0">
                <a:latin typeface="字魂国潮手书" panose="00000500000000000000" charset="-122"/>
                <a:ea typeface="字魂国潮手书" panose="00000500000000000000" charset="-122"/>
                <a:sym typeface="方正悠宋体加粗" panose="02010600010101010101" charset="-122"/>
              </a:endParaRPr>
            </a:p>
          </p:txBody>
        </p:sp>
      </p:grpSp>
      <p:pic>
        <p:nvPicPr>
          <p:cNvPr id="16" name="图片 15" descr="C:/Users/ADMINI~1/AppData/Local/Temp/picturecompress_20210305190804/output_14.pngoutput_14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579880" y="-311150"/>
            <a:ext cx="9032240" cy="2914650"/>
          </a:xfrm>
          <a:custGeom>
            <a:avLst/>
            <a:gdLst>
              <a:gd name="connsiteX0" fmla="*/ 0 w 10640290"/>
              <a:gd name="connsiteY0" fmla="*/ 0 h 3433494"/>
              <a:gd name="connsiteX1" fmla="*/ 3797493 w 10640290"/>
              <a:gd name="connsiteY1" fmla="*/ 0 h 3433494"/>
              <a:gd name="connsiteX2" fmla="*/ 3796144 w 10640290"/>
              <a:gd name="connsiteY2" fmla="*/ 20700 h 3433494"/>
              <a:gd name="connsiteX3" fmla="*/ 4087090 w 10640290"/>
              <a:gd name="connsiteY3" fmla="*/ 470973 h 3433494"/>
              <a:gd name="connsiteX4" fmla="*/ 4378036 w 10640290"/>
              <a:gd name="connsiteY4" fmla="*/ 20700 h 3433494"/>
              <a:gd name="connsiteX5" fmla="*/ 4376688 w 10640290"/>
              <a:gd name="connsiteY5" fmla="*/ 0 h 3433494"/>
              <a:gd name="connsiteX6" fmla="*/ 10640290 w 10640290"/>
              <a:gd name="connsiteY6" fmla="*/ 0 h 3433494"/>
              <a:gd name="connsiteX7" fmla="*/ 10640290 w 10640290"/>
              <a:gd name="connsiteY7" fmla="*/ 3433494 h 3433494"/>
              <a:gd name="connsiteX8" fmla="*/ 0 w 10640290"/>
              <a:gd name="connsiteY8" fmla="*/ 3433494 h 343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40290" h="3433494">
                <a:moveTo>
                  <a:pt x="0" y="0"/>
                </a:moveTo>
                <a:lnTo>
                  <a:pt x="3797493" y="0"/>
                </a:lnTo>
                <a:lnTo>
                  <a:pt x="3796144" y="20700"/>
                </a:lnTo>
                <a:cubicBezTo>
                  <a:pt x="3796144" y="269379"/>
                  <a:pt x="3926405" y="470973"/>
                  <a:pt x="4087090" y="470973"/>
                </a:cubicBezTo>
                <a:cubicBezTo>
                  <a:pt x="4247775" y="470973"/>
                  <a:pt x="4378036" y="269379"/>
                  <a:pt x="4378036" y="20700"/>
                </a:cubicBezTo>
                <a:lnTo>
                  <a:pt x="4376688" y="0"/>
                </a:lnTo>
                <a:lnTo>
                  <a:pt x="10640290" y="0"/>
                </a:lnTo>
                <a:lnTo>
                  <a:pt x="10640290" y="3433494"/>
                </a:lnTo>
                <a:lnTo>
                  <a:pt x="0" y="3433494"/>
                </a:lnTo>
                <a:close/>
              </a:path>
            </a:pathLst>
          </a:custGeom>
        </p:spPr>
      </p:pic>
      <p:grpSp>
        <p:nvGrpSpPr>
          <p:cNvPr id="12" name="组合 11"/>
          <p:cNvGrpSpPr/>
          <p:nvPr/>
        </p:nvGrpSpPr>
        <p:grpSpPr>
          <a:xfrm>
            <a:off x="5535030" y="4048863"/>
            <a:ext cx="2739030" cy="2683304"/>
            <a:chOff x="10966" y="1365"/>
            <a:chExt cx="4314" cy="4226"/>
          </a:xfrm>
        </p:grpSpPr>
        <p:grpSp>
          <p:nvGrpSpPr>
            <p:cNvPr id="14" name="组合 13"/>
            <p:cNvGrpSpPr/>
            <p:nvPr/>
          </p:nvGrpSpPr>
          <p:grpSpPr>
            <a:xfrm>
              <a:off x="10966" y="1365"/>
              <a:ext cx="2073" cy="2073"/>
              <a:chOff x="4287981" y="1551709"/>
              <a:chExt cx="1316182" cy="1316182"/>
            </a:xfrm>
          </p:grpSpPr>
          <p:pic>
            <p:nvPicPr>
              <p:cNvPr id="17" name="图片 16" descr="C:/Users/ADMINI~1/AppData/Local/Temp/picturecompress_20210305190419/output_1.pngoutput_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87981" y="1551709"/>
                <a:ext cx="1316182" cy="1316182"/>
              </a:xfrm>
              <a:prstGeom prst="rect">
                <a:avLst/>
              </a:prstGeom>
            </p:spPr>
          </p:pic>
          <p:grpSp>
            <p:nvGrpSpPr>
              <p:cNvPr id="18" name="组合 17"/>
              <p:cNvGrpSpPr/>
              <p:nvPr/>
            </p:nvGrpSpPr>
            <p:grpSpPr>
              <a:xfrm>
                <a:off x="4559658" y="1765315"/>
                <a:ext cx="748924" cy="769441"/>
                <a:chOff x="3300641" y="1724891"/>
                <a:chExt cx="748924" cy="769441"/>
              </a:xfrm>
            </p:grpSpPr>
            <p:sp>
              <p:nvSpPr>
                <p:cNvPr id="19" name="文本框 18"/>
                <p:cNvSpPr txBox="1"/>
                <p:nvPr/>
              </p:nvSpPr>
              <p:spPr>
                <a:xfrm>
                  <a:off x="3304263" y="1724891"/>
                  <a:ext cx="741680" cy="768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400" dirty="0">
                      <a:ln w="76200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latin typeface="字魂国潮手书" panose="00000500000000000000" charset="-122"/>
                      <a:ea typeface="字魂国潮手书" panose="00000500000000000000" charset="-122"/>
                      <a:sym typeface="字魂43号-国朝手书" panose="00000500000000000000" pitchFamily="2" charset="-122"/>
                    </a:rPr>
                    <a:t>壹</a:t>
                  </a: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3300641" y="1724891"/>
                  <a:ext cx="748924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400" dirty="0">
                      <a:latin typeface="字魂国潮手书" panose="00000500000000000000" charset="-122"/>
                      <a:ea typeface="字魂国潮手书" panose="00000500000000000000" charset="-122"/>
                      <a:sym typeface="字魂43号-国朝手书" panose="00000500000000000000" pitchFamily="2" charset="-122"/>
                    </a:rPr>
                    <a:t>壹</a:t>
                  </a:r>
                </a:p>
              </p:txBody>
            </p:sp>
          </p:grpSp>
        </p:grpSp>
        <p:sp>
          <p:nvSpPr>
            <p:cNvPr id="15" name="矩形 14"/>
            <p:cNvSpPr/>
            <p:nvPr/>
          </p:nvSpPr>
          <p:spPr bwMode="auto">
            <a:xfrm>
              <a:off x="11381" y="3569"/>
              <a:ext cx="3899" cy="2022"/>
            </a:xfrm>
            <a:prstGeom prst="rect">
              <a:avLst/>
            </a:prstGeom>
            <a:noFill/>
            <a:ln w="254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>
                <a:spcBef>
                  <a:spcPct val="50000"/>
                </a:spcBef>
              </a:pPr>
              <a:endParaRPr lang="zh-CN" altLang="en-US" sz="2800" dirty="0">
                <a:ln w="3175">
                  <a:noFill/>
                </a:ln>
                <a:solidFill>
                  <a:schemeClr val="tx1"/>
                </a:solidFill>
                <a:latin typeface="字魂国潮手书" panose="00000500000000000000" charset="-122"/>
                <a:ea typeface="字魂国潮手书" panose="00000500000000000000" charset="-122"/>
                <a:sym typeface="字魂43号-国朝手书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4387532" y="1493520"/>
            <a:ext cx="6513831" cy="4104640"/>
          </a:xfrm>
          <a:prstGeom prst="roundRect">
            <a:avLst>
              <a:gd name="adj" fmla="val 7059"/>
            </a:avLst>
          </a:prstGeom>
          <a:noFill/>
          <a:ln w="25400">
            <a:noFill/>
          </a:ln>
          <a:effectLst>
            <a:outerShdw blurRad="50800" dist="38100" dir="2700000" algn="tl" rotWithShape="0">
              <a:srgbClr val="FEDA9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schemeClr val="tx1"/>
                </a:solidFill>
              </a:rPr>
              <a:t>A red envelope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is </a:t>
            </a:r>
            <a:r>
              <a:rPr lang="en-US" altLang="zh-CN" sz="2400" b="1" dirty="0">
                <a:solidFill>
                  <a:schemeClr val="tx1"/>
                </a:solidFill>
              </a:rPr>
              <a:t>simply a long, narrow, red envelope. Traditional red envelopes are often decorated with gold Chinese characters, such as happiness and wealth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.</a:t>
            </a:r>
          </a:p>
          <a:p>
            <a:pPr lvl="0"/>
            <a:endParaRPr lang="en-US" altLang="zh-CN" sz="2400" b="1" dirty="0" smtClean="0">
              <a:solidFill>
                <a:schemeClr val="tx1"/>
              </a:solidFill>
            </a:endParaRPr>
          </a:p>
          <a:p>
            <a:pPr lvl="0"/>
            <a:r>
              <a:rPr lang="zh-CN" altLang="en-US" sz="2400" b="1" dirty="0" smtClean="0">
                <a:solidFill>
                  <a:schemeClr val="tx1"/>
                </a:solidFill>
              </a:rPr>
              <a:t>红包是</a:t>
            </a:r>
            <a:r>
              <a:rPr lang="zh-CN" altLang="en-US" sz="2400" b="1" dirty="0">
                <a:solidFill>
                  <a:schemeClr val="tx1"/>
                </a:solidFill>
              </a:rPr>
              <a:t>一个又长又窄的红色信封。传统红包通常饰有金色的汉字，比如“福”字和“财”字。</a:t>
            </a:r>
            <a:endParaRPr kumimoji="0" lang="zh-CN" altLang="en-US" sz="3200" b="1" i="0" u="none" strike="noStrike" kern="1200" cap="none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 descr="C:/Users/ADMINI~1/AppData/Local/Temp/picturecompress_20210305190804/output_15.pngoutput_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04375" y="3683000"/>
            <a:ext cx="3068320" cy="30683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8788"/>
            <a:ext cx="3722052" cy="37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1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4171950" y="1385888"/>
            <a:ext cx="6555105" cy="4064952"/>
          </a:xfrm>
          <a:prstGeom prst="roundRect">
            <a:avLst>
              <a:gd name="adj" fmla="val 7059"/>
            </a:avLst>
          </a:prstGeom>
          <a:noFill/>
          <a:ln w="25400">
            <a:noFill/>
          </a:ln>
          <a:effectLst>
            <a:outerShdw blurRad="50800" dist="38100" dir="2700000" algn="tl" rotWithShape="0">
              <a:srgbClr val="FEDA9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000" b="1" dirty="0">
                <a:solidFill>
                  <a:schemeClr val="tx1"/>
                </a:solidFill>
              </a:rPr>
              <a:t>During Chinese New Year, 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lucky money </a:t>
            </a:r>
            <a:r>
              <a:rPr lang="en-US" altLang="zh-CN" sz="2000" b="1" dirty="0">
                <a:solidFill>
                  <a:schemeClr val="tx1"/>
                </a:solidFill>
              </a:rPr>
              <a:t>is put inside red envelopes which are then handed out to younger generations by their parents, grandparents, relatives, and even close neighbors and friends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zh-CN" altLang="en-US" sz="2000" b="1" dirty="0" smtClean="0">
                <a:solidFill>
                  <a:schemeClr val="tx1"/>
                </a:solidFill>
              </a:rPr>
              <a:t>春节</a:t>
            </a:r>
            <a:r>
              <a:rPr lang="zh-CN" altLang="en-US" sz="2000" b="1" dirty="0">
                <a:solidFill>
                  <a:schemeClr val="tx1"/>
                </a:solidFill>
              </a:rPr>
              <a:t>期间，父母、祖父母、亲戚，甚至近邻和好友把钱装进红包发给小辈们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。</a:t>
            </a:r>
            <a:endParaRPr kumimoji="0" lang="zh-CN" altLang="en-US" sz="2800" b="1" i="0" u="none" strike="noStrike" kern="1200" cap="none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 descr="C:/Users/ADMINI~1/AppData/Local/Temp/picturecompress_20210305190804/output_15.pngoutput_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04375" y="3683000"/>
            <a:ext cx="3068320" cy="30683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213"/>
            <a:ext cx="3750627" cy="3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4200526" y="1885951"/>
            <a:ext cx="5597842" cy="3331210"/>
          </a:xfrm>
          <a:prstGeom prst="roundRect">
            <a:avLst>
              <a:gd name="adj" fmla="val 7059"/>
            </a:avLst>
          </a:prstGeom>
          <a:noFill/>
          <a:ln w="25400">
            <a:noFill/>
          </a:ln>
          <a:effectLst>
            <a:outerShdw blurRad="50800" dist="38100" dir="2700000" algn="tl" rotWithShape="0">
              <a:srgbClr val="FEDA9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000" b="1" dirty="0">
                <a:solidFill>
                  <a:schemeClr val="tx1"/>
                </a:solidFill>
              </a:rPr>
              <a:t>Red symbolizes luck and good fortune in Chinese culture. That is why red envelopes are used during Chinese New Year and other celebratory 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events. </a:t>
            </a:r>
          </a:p>
          <a:p>
            <a:pPr lvl="0"/>
            <a:endParaRPr lang="en-US" altLang="zh-CN" sz="2000" b="1" dirty="0">
              <a:solidFill>
                <a:schemeClr val="tx1"/>
              </a:solidFill>
            </a:endParaRPr>
          </a:p>
          <a:p>
            <a:pPr lvl="0"/>
            <a:r>
              <a:rPr lang="zh-CN" altLang="en-US" sz="2000" b="1" dirty="0" smtClean="0">
                <a:solidFill>
                  <a:schemeClr val="tx1"/>
                </a:solidFill>
              </a:rPr>
              <a:t>红色</a:t>
            </a:r>
            <a:r>
              <a:rPr lang="zh-CN" altLang="en-US" sz="2000" b="1" dirty="0">
                <a:solidFill>
                  <a:schemeClr val="tx1"/>
                </a:solidFill>
              </a:rPr>
              <a:t>在中国文化中象征着幸运和财富，这就是为什么在中国新年和其他庆祝活动中都会用到红包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。</a:t>
            </a:r>
            <a:endParaRPr kumimoji="0" lang="zh-CN" altLang="en-US" sz="2800" b="1" i="0" u="none" strike="noStrike" kern="1200" cap="none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 descr="C:/Users/ADMINI~1/AppData/Local/Temp/picturecompress_20210305190804/output_15.pngoutput_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04375" y="3683000"/>
            <a:ext cx="3068320" cy="30683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6" y="1760927"/>
            <a:ext cx="2975768" cy="33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2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d63b9f4cf23d93a3b7217a28a184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237" y="863601"/>
            <a:ext cx="9753600" cy="4999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/Users/ADMINI~1/AppData/Local/Temp/picturecompress_20210305190804/output_8.jpgoutput_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 descr="C:/Users/ADMINI~1/AppData/Local/Temp/picturecompress_20210305190804/output_9.pngoutput_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775855" cy="6858000"/>
          </a:xfrm>
          <a:prstGeom prst="rect">
            <a:avLst/>
          </a:prstGeom>
        </p:spPr>
      </p:pic>
      <p:pic>
        <p:nvPicPr>
          <p:cNvPr id="24" name="图片 23" descr="C:/Users/ADMINI~1/AppData/Local/Temp/picturecompress_20210305190804/output_10.pngoutput_1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416145" y="0"/>
            <a:ext cx="775855" cy="6858000"/>
          </a:xfrm>
          <a:prstGeom prst="rect">
            <a:avLst/>
          </a:prstGeom>
        </p:spPr>
      </p:pic>
      <p:pic>
        <p:nvPicPr>
          <p:cNvPr id="37" name="图片 36" descr="C:/Users/ADMINI~1/AppData/Local/Temp/picturecompress_20210305190804/output_11.pngoutput_1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493818" y="718359"/>
            <a:ext cx="7204364" cy="6139641"/>
          </a:xfrm>
          <a:prstGeom prst="rect">
            <a:avLst/>
          </a:prstGeom>
        </p:spPr>
      </p:pic>
      <p:pic>
        <p:nvPicPr>
          <p:cNvPr id="26" name="图片 25" descr="C:/Users/ADMINI~1/AppData/Local/Temp/picturecompress_20210305190804/output_12.pngoutput_12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0" y="3365293"/>
            <a:ext cx="12192000" cy="3492708"/>
          </a:xfrm>
          <a:prstGeom prst="rect">
            <a:avLst/>
          </a:prstGeom>
        </p:spPr>
      </p:pic>
      <p:pic>
        <p:nvPicPr>
          <p:cNvPr id="66" name="图片 65" descr="C:/Users/ADMINI~1/AppData/Local/Temp/picturecompress_20210305190804/output_13.pngoutput_13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013101" y="5075244"/>
            <a:ext cx="4484457" cy="178275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5855" y="3241618"/>
            <a:ext cx="11234737" cy="935245"/>
            <a:chOff x="338041" y="4856488"/>
            <a:chExt cx="11234737" cy="935245"/>
          </a:xfrm>
        </p:grpSpPr>
        <p:sp>
          <p:nvSpPr>
            <p:cNvPr id="6" name="文本框 5"/>
            <p:cNvSpPr txBox="1"/>
            <p:nvPr/>
          </p:nvSpPr>
          <p:spPr>
            <a:xfrm>
              <a:off x="338041" y="4868403"/>
              <a:ext cx="11234737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00" cap="none" spc="0" normalizeH="0" baseline="0" noProof="0" dirty="0" smtClean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字魂国潮手书" panose="00000500000000000000" charset="-122"/>
                  <a:ea typeface="字魂国潮手书" panose="00000500000000000000" charset="-122"/>
                  <a:cs typeface="+mn-cs"/>
                  <a:sym typeface="方正悠宋体加粗" panose="02010600010101010101" charset="-122"/>
                </a:rPr>
                <a:t>Wechat </a:t>
              </a:r>
              <a:r>
                <a:rPr kumimoji="0" lang="en-US" altLang="zh-CN" sz="5400" b="0" i="0" u="none" strike="noStrike" kern="1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字魂国潮手书" panose="00000500000000000000" charset="-122"/>
                  <a:ea typeface="字魂国潮手书" panose="00000500000000000000" charset="-122"/>
                  <a:cs typeface="+mn-cs"/>
                  <a:sym typeface="方正悠宋体加粗" panose="02010600010101010101" charset="-122"/>
                </a:rPr>
                <a:t>red envelope</a:t>
              </a:r>
              <a:endParaRPr kumimoji="0" lang="zh-CN" altLang="en-US" sz="5400" b="0" i="0" u="none" strike="noStrike" kern="1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字魂国潮手书" panose="00000500000000000000" charset="-122"/>
                <a:ea typeface="字魂国潮手书" panose="00000500000000000000" charset="-122"/>
                <a:cs typeface="+mn-cs"/>
                <a:sym typeface="方正悠宋体加粗" panose="0201060001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91664" y="4856488"/>
              <a:ext cx="9127490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国潮手书" panose="00000500000000000000" charset="-122"/>
                  <a:ea typeface="字魂国潮手书" panose="00000500000000000000" charset="-122"/>
                  <a:cs typeface="+mn-cs"/>
                  <a:sym typeface="方正悠宋体加粗" panose="02010600010101010101" charset="-122"/>
                </a:rPr>
                <a:t>Wechat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国潮手书" panose="00000500000000000000" charset="-122"/>
                  <a:ea typeface="字魂国潮手书" panose="00000500000000000000" charset="-122"/>
                  <a:cs typeface="+mn-cs"/>
                  <a:sym typeface="方正悠宋体加粗" panose="02010600010101010101" charset="-122"/>
                </a:rPr>
                <a:t>red envelope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国潮手书" panose="00000500000000000000" charset="-122"/>
                <a:ea typeface="字魂国潮手书" panose="00000500000000000000" charset="-122"/>
                <a:cs typeface="+mn-cs"/>
                <a:sym typeface="方正悠宋体加粗" panose="02010600010101010101" charset="-122"/>
              </a:endParaRPr>
            </a:p>
          </p:txBody>
        </p:sp>
      </p:grpSp>
      <p:pic>
        <p:nvPicPr>
          <p:cNvPr id="16" name="图片 15" descr="C:/Users/ADMINI~1/AppData/Local/Temp/picturecompress_20210305190804/output_14.pngoutput_14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579880" y="-311150"/>
            <a:ext cx="9032240" cy="2914650"/>
          </a:xfrm>
          <a:custGeom>
            <a:avLst/>
            <a:gdLst>
              <a:gd name="connsiteX0" fmla="*/ 0 w 10640290"/>
              <a:gd name="connsiteY0" fmla="*/ 0 h 3433494"/>
              <a:gd name="connsiteX1" fmla="*/ 3797493 w 10640290"/>
              <a:gd name="connsiteY1" fmla="*/ 0 h 3433494"/>
              <a:gd name="connsiteX2" fmla="*/ 3796144 w 10640290"/>
              <a:gd name="connsiteY2" fmla="*/ 20700 h 3433494"/>
              <a:gd name="connsiteX3" fmla="*/ 4087090 w 10640290"/>
              <a:gd name="connsiteY3" fmla="*/ 470973 h 3433494"/>
              <a:gd name="connsiteX4" fmla="*/ 4378036 w 10640290"/>
              <a:gd name="connsiteY4" fmla="*/ 20700 h 3433494"/>
              <a:gd name="connsiteX5" fmla="*/ 4376688 w 10640290"/>
              <a:gd name="connsiteY5" fmla="*/ 0 h 3433494"/>
              <a:gd name="connsiteX6" fmla="*/ 10640290 w 10640290"/>
              <a:gd name="connsiteY6" fmla="*/ 0 h 3433494"/>
              <a:gd name="connsiteX7" fmla="*/ 10640290 w 10640290"/>
              <a:gd name="connsiteY7" fmla="*/ 3433494 h 3433494"/>
              <a:gd name="connsiteX8" fmla="*/ 0 w 10640290"/>
              <a:gd name="connsiteY8" fmla="*/ 3433494 h 343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40290" h="3433494">
                <a:moveTo>
                  <a:pt x="0" y="0"/>
                </a:moveTo>
                <a:lnTo>
                  <a:pt x="3797493" y="0"/>
                </a:lnTo>
                <a:lnTo>
                  <a:pt x="3796144" y="20700"/>
                </a:lnTo>
                <a:cubicBezTo>
                  <a:pt x="3796144" y="269379"/>
                  <a:pt x="3926405" y="470973"/>
                  <a:pt x="4087090" y="470973"/>
                </a:cubicBezTo>
                <a:cubicBezTo>
                  <a:pt x="4247775" y="470973"/>
                  <a:pt x="4378036" y="269379"/>
                  <a:pt x="4378036" y="20700"/>
                </a:cubicBezTo>
                <a:lnTo>
                  <a:pt x="4376688" y="0"/>
                </a:lnTo>
                <a:lnTo>
                  <a:pt x="10640290" y="0"/>
                </a:lnTo>
                <a:lnTo>
                  <a:pt x="10640290" y="3433494"/>
                </a:lnTo>
                <a:lnTo>
                  <a:pt x="0" y="3433494"/>
                </a:lnTo>
                <a:close/>
              </a:path>
            </a:pathLst>
          </a:custGeom>
        </p:spPr>
      </p:pic>
      <p:grpSp>
        <p:nvGrpSpPr>
          <p:cNvPr id="12" name="组合 11"/>
          <p:cNvGrpSpPr/>
          <p:nvPr/>
        </p:nvGrpSpPr>
        <p:grpSpPr>
          <a:xfrm>
            <a:off x="5437909" y="4261544"/>
            <a:ext cx="1316182" cy="1316251"/>
            <a:chOff x="4287981" y="1551709"/>
            <a:chExt cx="1316182" cy="1316182"/>
          </a:xfrm>
        </p:grpSpPr>
        <p:pic>
          <p:nvPicPr>
            <p:cNvPr id="14" name="图片 13" descr="C:/Users/ADMINI~1/AppData/Local/Temp/picturecompress_20210305190405/output_1.pngoutput_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87981" y="1551709"/>
              <a:ext cx="1316182" cy="1316182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4559658" y="1765315"/>
              <a:ext cx="748923" cy="769441"/>
              <a:chOff x="3300641" y="1724891"/>
              <a:chExt cx="748923" cy="769441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400" b="0" i="0" u="none" strike="noStrike" kern="1200" cap="none" spc="0" normalizeH="0" baseline="0" noProof="0" dirty="0">
                    <a:ln w="762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国潮手书" panose="00000500000000000000" charset="-122"/>
                    <a:ea typeface="字魂国潮手书" panose="00000500000000000000" charset="-122"/>
                    <a:cs typeface="+mn-cs"/>
                    <a:sym typeface="字魂43号-国朝手书" panose="00000500000000000000" pitchFamily="2" charset="-122"/>
                  </a:rPr>
                  <a:t>贰</a:t>
                </a: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300641" y="1724891"/>
                <a:ext cx="7489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国潮手书" panose="00000500000000000000" charset="-122"/>
                    <a:ea typeface="字魂国潮手书" panose="00000500000000000000" charset="-122"/>
                    <a:cs typeface="+mn-cs"/>
                    <a:sym typeface="字魂43号-国朝手书" panose="00000500000000000000" pitchFamily="2" charset="-122"/>
                  </a:rPr>
                  <a:t>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534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4171950" y="1385888"/>
            <a:ext cx="6555105" cy="4064952"/>
          </a:xfrm>
          <a:prstGeom prst="roundRect">
            <a:avLst>
              <a:gd name="adj" fmla="val 7059"/>
            </a:avLst>
          </a:prstGeom>
          <a:noFill/>
          <a:ln w="25400">
            <a:noFill/>
          </a:ln>
          <a:effectLst>
            <a:outerShdw blurRad="50800" dist="38100" dir="2700000" algn="tl" rotWithShape="0">
              <a:srgbClr val="FEDA9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kumimoji="0" lang="zh-CN" altLang="en-US" sz="28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4" name="图片 13" descr="C:/Users/ADMINI~1/AppData/Local/Temp/picturecompress_20210305190804/output_15.pngoutput_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04375" y="3683000"/>
            <a:ext cx="3068320" cy="30683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48924" y="1413024"/>
            <a:ext cx="68551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Moving on from the traditional Red Envelope, in the 21st century, many people exchange digital Red Envelopes instead of the traditional paper ones. </a:t>
            </a:r>
            <a:r>
              <a:rPr lang="en-US" altLang="zh-CN" sz="2000" b="1" dirty="0" smtClean="0"/>
              <a:t>Smartphone </a:t>
            </a:r>
            <a:r>
              <a:rPr lang="en-US" altLang="zh-CN" sz="2000" b="1" dirty="0"/>
              <a:t>users can send digital </a:t>
            </a:r>
            <a:r>
              <a:rPr lang="en-US" altLang="zh-CN" sz="2000" b="1" dirty="0" err="1"/>
              <a:t>Hóngbāo</a:t>
            </a:r>
            <a:r>
              <a:rPr lang="en-US" altLang="zh-CN" sz="2000" b="1" dirty="0"/>
              <a:t> to each other using apps such as </a:t>
            </a:r>
            <a:r>
              <a:rPr lang="en-US" altLang="zh-CN" sz="2000" b="1" dirty="0" err="1"/>
              <a:t>Alipay</a:t>
            </a:r>
            <a:r>
              <a:rPr lang="en-US" altLang="zh-CN" sz="2000" b="1" dirty="0"/>
              <a:t>, WeChat and the Weibo Red Envelope. </a:t>
            </a:r>
            <a:endParaRPr lang="zh-CN" altLang="en-US" sz="20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87" y="596901"/>
            <a:ext cx="3214686" cy="3214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27" y="3174986"/>
            <a:ext cx="3325266" cy="33252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12956" y="4053428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/>
              <a:t>In recent years, it has become popular among young people to send "Red Envelopes" </a:t>
            </a:r>
            <a:r>
              <a:rPr lang="en-US" altLang="zh-CN" sz="2000" b="1" dirty="0" smtClean="0"/>
              <a:t>by </a:t>
            </a:r>
            <a:r>
              <a:rPr lang="en-US" altLang="zh-CN" sz="2000" b="1" dirty="0"/>
              <a:t>WeChat as a greeting. It has become a new way to greet friends or relatives during the Chinese New Year period. </a:t>
            </a:r>
          </a:p>
        </p:txBody>
      </p:sp>
    </p:spTree>
    <p:extLst>
      <p:ext uri="{BB962C8B-B14F-4D97-AF65-F5344CB8AC3E}">
        <p14:creationId xmlns:p14="http://schemas.microsoft.com/office/powerpoint/2010/main" val="310824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5229.08976377952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5229.08976377952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802,&quot;width&quot;:220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802,&quot;width&quot;:22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802,&quot;width&quot;:220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802,&quot;width&quot;:2209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宋体 CN">
      <a:majorFont>
        <a:latin typeface="方正悠宋体加粗"/>
        <a:ea typeface="方正悠宋体加粗"/>
        <a:cs typeface=""/>
      </a:majorFont>
      <a:minorFont>
        <a:latin typeface="Arial"/>
        <a:ea typeface="方正悠宋体加粗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650</Words>
  <Application>Microsoft Office PowerPoint</Application>
  <PresentationFormat>宽屏</PresentationFormat>
  <Paragraphs>153</Paragraphs>
  <Slides>18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方正悠宋体加粗</vt:lpstr>
      <vt:lpstr>楷体</vt:lpstr>
      <vt:lpstr>宋体</vt:lpstr>
      <vt:lpstr>微软雅黑</vt:lpstr>
      <vt:lpstr>字魂43号-国朝手书</vt:lpstr>
      <vt:lpstr>字魂国潮手书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yl</cp:lastModifiedBy>
  <cp:revision>179</cp:revision>
  <dcterms:created xsi:type="dcterms:W3CDTF">2019-12-24T08:08:00Z</dcterms:created>
  <dcterms:modified xsi:type="dcterms:W3CDTF">2022-05-22T08:43:45Z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SaveFontToCloudKey">
    <vt:lpwstr>322959969_btnclosed</vt:lpwstr>
  </property>
  <property fmtid="{D5CDD505-2E9C-101B-9397-08002B2CF9AE}" pid="3" name="KSOProductBuildVer">
    <vt:lpwstr>2052-11.1.0.11691</vt:lpwstr>
  </property>
  <property fmtid="{D5CDD505-2E9C-101B-9397-08002B2CF9AE}" pid="4" name="KSOTemplateUUID">
    <vt:lpwstr>v1.0_mb_gUCESs65PJO7WxYg3du9BQ==</vt:lpwstr>
  </property>
  <property fmtid="{D5CDD505-2E9C-101B-9397-08002B2CF9AE}" pid="5" name="ICV">
    <vt:lpwstr>B82FD44101814E67B685B5EEB8FA129B</vt:lpwstr>
  </property>
</Properties>
</file>