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BCD"/>
    <a:srgbClr val="FEF5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2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image" Target="../media/image2.png"/><Relationship Id="rId5" Type="http://schemas.openxmlformats.org/officeDocument/2006/relationships/tags" Target="../tags/tag11.xml"/><Relationship Id="rId10" Type="http://schemas.openxmlformats.org/officeDocument/2006/relationships/image" Target="../media/image1.png"/><Relationship Id="rId4" Type="http://schemas.openxmlformats.org/officeDocument/2006/relationships/tags" Target="../tags/tag10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71.xml"/><Relationship Id="rId7" Type="http://schemas.openxmlformats.org/officeDocument/2006/relationships/tags" Target="../tags/tag75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9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83.xml"/><Relationship Id="rId3" Type="http://schemas.openxmlformats.org/officeDocument/2006/relationships/tags" Target="../tags/tag78.xml"/><Relationship Id="rId7" Type="http://schemas.openxmlformats.org/officeDocument/2006/relationships/tags" Target="../tags/tag82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tags" Target="../tags/tag81.xml"/><Relationship Id="rId11" Type="http://schemas.openxmlformats.org/officeDocument/2006/relationships/image" Target="../media/image2.png"/><Relationship Id="rId5" Type="http://schemas.openxmlformats.org/officeDocument/2006/relationships/tags" Target="../tags/tag80.xml"/><Relationship Id="rId10" Type="http://schemas.openxmlformats.org/officeDocument/2006/relationships/image" Target="../media/image1.png"/><Relationship Id="rId4" Type="http://schemas.openxmlformats.org/officeDocument/2006/relationships/tags" Target="../tags/tag7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86.xml"/><Relationship Id="rId7" Type="http://schemas.openxmlformats.org/officeDocument/2006/relationships/image" Target="../media/image3.png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8.xml"/><Relationship Id="rId4" Type="http://schemas.openxmlformats.org/officeDocument/2006/relationships/tags" Target="../tags/tag87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96.xml"/><Relationship Id="rId3" Type="http://schemas.openxmlformats.org/officeDocument/2006/relationships/tags" Target="../tags/tag91.xml"/><Relationship Id="rId7" Type="http://schemas.openxmlformats.org/officeDocument/2006/relationships/tags" Target="../tags/tag95.xml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6" Type="http://schemas.openxmlformats.org/officeDocument/2006/relationships/tags" Target="../tags/tag94.xml"/><Relationship Id="rId5" Type="http://schemas.openxmlformats.org/officeDocument/2006/relationships/tags" Target="../tags/tag93.xml"/><Relationship Id="rId10" Type="http://schemas.openxmlformats.org/officeDocument/2006/relationships/image" Target="../media/image5.png"/><Relationship Id="rId4" Type="http://schemas.openxmlformats.org/officeDocument/2006/relationships/tags" Target="../tags/tag92.xml"/><Relationship Id="rId9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10" Type="http://schemas.openxmlformats.org/officeDocument/2006/relationships/image" Target="../media/image6.png"/><Relationship Id="rId4" Type="http://schemas.openxmlformats.org/officeDocument/2006/relationships/tags" Target="../tags/tag100.xml"/><Relationship Id="rId9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5" Type="http://schemas.openxmlformats.org/officeDocument/2006/relationships/tags" Target="../tags/tag109.xml"/><Relationship Id="rId10" Type="http://schemas.openxmlformats.org/officeDocument/2006/relationships/image" Target="../media/image3.png"/><Relationship Id="rId4" Type="http://schemas.openxmlformats.org/officeDocument/2006/relationships/tags" Target="../tags/tag108.xml"/><Relationship Id="rId9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10" Type="http://schemas.openxmlformats.org/officeDocument/2006/relationships/image" Target="../media/image3.png"/><Relationship Id="rId4" Type="http://schemas.openxmlformats.org/officeDocument/2006/relationships/tags" Target="../tags/tag116.xml"/><Relationship Id="rId9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3" Type="http://schemas.openxmlformats.org/officeDocument/2006/relationships/tags" Target="../tags/tag123.xml"/><Relationship Id="rId7" Type="http://schemas.openxmlformats.org/officeDocument/2006/relationships/tags" Target="../tags/tag127.xml"/><Relationship Id="rId12" Type="http://schemas.openxmlformats.org/officeDocument/2006/relationships/image" Target="../media/image3.png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125.xml"/><Relationship Id="rId10" Type="http://schemas.openxmlformats.org/officeDocument/2006/relationships/tags" Target="../tags/tag130.xml"/><Relationship Id="rId4" Type="http://schemas.openxmlformats.org/officeDocument/2006/relationships/tags" Target="../tags/tag124.xml"/><Relationship Id="rId9" Type="http://schemas.openxmlformats.org/officeDocument/2006/relationships/tags" Target="../tags/tag129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138.xml"/><Relationship Id="rId3" Type="http://schemas.openxmlformats.org/officeDocument/2006/relationships/tags" Target="../tags/tag133.xml"/><Relationship Id="rId7" Type="http://schemas.openxmlformats.org/officeDocument/2006/relationships/tags" Target="../tags/tag137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10" Type="http://schemas.openxmlformats.org/officeDocument/2006/relationships/image" Target="../media/image7.png"/><Relationship Id="rId4" Type="http://schemas.openxmlformats.org/officeDocument/2006/relationships/tags" Target="../tags/tag134.xml"/><Relationship Id="rId9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13" Type="http://schemas.openxmlformats.org/officeDocument/2006/relationships/image" Target="../media/image2.png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12" Type="http://schemas.openxmlformats.org/officeDocument/2006/relationships/image" Target="../media/image1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11" Type="http://schemas.openxmlformats.org/officeDocument/2006/relationships/image" Target="../media/image4.png"/><Relationship Id="rId5" Type="http://schemas.openxmlformats.org/officeDocument/2006/relationships/tags" Target="../tags/tag25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24.xml"/><Relationship Id="rId9" Type="http://schemas.openxmlformats.org/officeDocument/2006/relationships/tags" Target="../tags/tag29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9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11" Type="http://schemas.openxmlformats.org/officeDocument/2006/relationships/image" Target="../media/image3.png"/><Relationship Id="rId5" Type="http://schemas.openxmlformats.org/officeDocument/2006/relationships/tags" Target="../tags/tag41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40.xml"/><Relationship Id="rId9" Type="http://schemas.openxmlformats.org/officeDocument/2006/relationships/tags" Target="../tags/tag4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7" Type="http://schemas.openxmlformats.org/officeDocument/2006/relationships/image" Target="../media/image3.png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0.xml"/><Relationship Id="rId4" Type="http://schemas.openxmlformats.org/officeDocument/2006/relationships/tags" Target="../tags/tag4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56.xml"/><Relationship Id="rId7" Type="http://schemas.openxmlformats.org/officeDocument/2006/relationships/tags" Target="../tags/tag60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tags" Target="../tags/tag59.xml"/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9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8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3.png"/><Relationship Id="rId4" Type="http://schemas.openxmlformats.org/officeDocument/2006/relationships/tags" Target="../tags/tag64.xml"/><Relationship Id="rId9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0"/>
          <a:srcRect/>
          <a:stretch>
            <a:fillRect/>
          </a:stretch>
        </p:blipFill>
        <p:spPr>
          <a:xfrm>
            <a:off x="0" y="4393003"/>
            <a:ext cx="12192000" cy="247375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11"/>
          <a:srcRect/>
          <a:stretch>
            <a:fillRect/>
          </a:stretch>
        </p:blipFill>
        <p:spPr>
          <a:xfrm flipH="1" flipV="1">
            <a:off x="-28029" y="-1"/>
            <a:ext cx="12220028" cy="224252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>
          <a:xfrm>
            <a:off x="1548130" y="2151530"/>
            <a:ext cx="9144000" cy="1440354"/>
          </a:xfrm>
        </p:spPr>
        <p:txBody>
          <a:bodyPr lIns="90170" tIns="46990" rIns="90170" bIns="46990" anchor="ctr" anchorCtr="0">
            <a:normAutofit/>
          </a:bodyPr>
          <a:lstStyle>
            <a:lvl1pPr algn="ctr">
              <a:defRPr sz="6600" u="none" strike="noStrike" kern="1200" cap="none" spc="-200" normalizeH="0" baseline="0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>
          <a:xfrm>
            <a:off x="1524000" y="3671999"/>
            <a:ext cx="9144000" cy="520878"/>
          </a:xfrm>
        </p:spPr>
        <p:txBody>
          <a:bodyPr lIns="90170" tIns="46990" rIns="90170" bIns="46990" anchor="ctr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cxnSp>
        <p:nvCxnSpPr>
          <p:cNvPr id="14" name="直接连接符 13"/>
          <p:cNvCxnSpPr/>
          <p:nvPr>
            <p:custDataLst>
              <p:tags r:id="rId8"/>
            </p:custDataLst>
          </p:nvPr>
        </p:nvCxnSpPr>
        <p:spPr>
          <a:xfrm>
            <a:off x="5921830" y="4237889"/>
            <a:ext cx="34834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1"/>
            </p:custDataLst>
          </p:nvPr>
        </p:nvGrpSpPr>
        <p:grpSpPr>
          <a:xfrm>
            <a:off x="-13397" y="0"/>
            <a:ext cx="12218794" cy="6873073"/>
            <a:chOff x="-13397" y="0"/>
            <a:chExt cx="12218794" cy="6873073"/>
          </a:xfrm>
        </p:grpSpPr>
        <p:pic>
          <p:nvPicPr>
            <p:cNvPr id="8" name="图片 7"/>
            <p:cNvPicPr>
              <a:picLocks noChangeAspect="1"/>
            </p:cNvPicPr>
            <p:nvPr userDrawn="1">
              <p:custDataLst>
                <p:tags r:id="rId6"/>
              </p:custDataLst>
            </p:nvPr>
          </p:nvPicPr>
          <p:blipFill rotWithShape="1">
            <a:blip r:embed="rId9"/>
            <a:srcRect l="-548"/>
            <a:stretch>
              <a:fillRect/>
            </a:stretch>
          </p:blipFill>
          <p:spPr>
            <a:xfrm>
              <a:off x="-13397" y="5246156"/>
              <a:ext cx="12205397" cy="1626917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 userDrawn="1">
              <p:custDataLst>
                <p:tags r:id="rId7"/>
              </p:custDataLst>
            </p:nvPr>
          </p:nvPicPr>
          <p:blipFill rotWithShape="1">
            <a:blip r:embed="rId9"/>
            <a:srcRect l="-548"/>
            <a:stretch>
              <a:fillRect/>
            </a:stretch>
          </p:blipFill>
          <p:spPr>
            <a:xfrm rot="10800000">
              <a:off x="0" y="0"/>
              <a:ext cx="12205397" cy="1626917"/>
            </a:xfrm>
            <a:prstGeom prst="rect">
              <a:avLst/>
            </a:prstGeom>
          </p:spPr>
        </p:pic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</a:defRPr>
            </a:lvl1pPr>
            <a:lvl2pPr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</a:defRPr>
            </a:lvl2pPr>
            <a:lvl3pPr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</a:defRPr>
            </a:lvl3pPr>
            <a:lvl4pPr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</a:defRPr>
            </a:lvl4pPr>
            <a:lvl5pPr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0"/>
          <a:srcRect/>
          <a:stretch>
            <a:fillRect/>
          </a:stretch>
        </p:blipFill>
        <p:spPr>
          <a:xfrm>
            <a:off x="0" y="4393003"/>
            <a:ext cx="12192000" cy="247375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11"/>
          <a:srcRect/>
          <a:stretch>
            <a:fillRect/>
          </a:stretch>
        </p:blipFill>
        <p:spPr>
          <a:xfrm flipH="1" flipV="1">
            <a:off x="-28029" y="-1"/>
            <a:ext cx="12220028" cy="224252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523998" y="2373835"/>
            <a:ext cx="9144000" cy="1294912"/>
          </a:xfrm>
        </p:spPr>
        <p:txBody>
          <a:bodyPr vert="horz" lIns="90170" tIns="46990" rIns="90170" bIns="4699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1" i="0" u="none" strike="noStrike" kern="1200" cap="none" spc="-200" normalizeH="0" baseline="0" noProof="1" dirty="0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5"/>
            <p:custDataLst>
              <p:tags r:id="rId7"/>
            </p:custDataLst>
          </p:nvPr>
        </p:nvSpPr>
        <p:spPr>
          <a:xfrm flipH="1">
            <a:off x="1523998" y="3739402"/>
            <a:ext cx="9144001" cy="522288"/>
          </a:xfrm>
        </p:spPr>
        <p:txBody>
          <a:bodyPr lIns="90170" tIns="46990" rIns="90170" bIns="46990" anchor="ctr">
            <a:normAutofit/>
          </a:bodyPr>
          <a:lstStyle>
            <a:lvl1pPr marL="0" indent="0" algn="ctr">
              <a:buNone/>
              <a:defRPr sz="2400" u="none" strike="noStrike" kern="1200" cap="none" spc="200" normalizeH="0" baseline="0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15" name="直接连接符 14"/>
          <p:cNvCxnSpPr/>
          <p:nvPr>
            <p:custDataLst>
              <p:tags r:id="rId8"/>
            </p:custDataLst>
          </p:nvPr>
        </p:nvCxnSpPr>
        <p:spPr>
          <a:xfrm>
            <a:off x="5921830" y="4306042"/>
            <a:ext cx="34834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7"/>
          <a:srcRect l="-548"/>
          <a:stretch>
            <a:fillRect/>
          </a:stretch>
        </p:blipFill>
        <p:spPr>
          <a:xfrm>
            <a:off x="-13397" y="5246156"/>
            <a:ext cx="12205397" cy="162691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4975"/>
            <a:ext cx="10852237" cy="441964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0"/>
          <a:srcRect/>
          <a:stretch>
            <a:fillRect/>
          </a:stretch>
        </p:blipFill>
        <p:spPr>
          <a:xfrm rot="10800000">
            <a:off x="0" y="0"/>
            <a:ext cx="12192000" cy="131000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10"/>
          <a:srcRect/>
          <a:stretch>
            <a:fillRect/>
          </a:stretch>
        </p:blipFill>
        <p:spPr>
          <a:xfrm>
            <a:off x="0" y="5547995"/>
            <a:ext cx="12192000" cy="1310005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0"/>
          <a:srcRect l="-727"/>
          <a:stretch>
            <a:fillRect/>
          </a:stretch>
        </p:blipFill>
        <p:spPr>
          <a:xfrm rot="5400000" flipV="1">
            <a:off x="8159088" y="2825088"/>
            <a:ext cx="6858000" cy="1207827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1"/>
            <a:ext cx="482346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0"/>
          <a:srcRect l="-548"/>
          <a:stretch>
            <a:fillRect/>
          </a:stretch>
        </p:blipFill>
        <p:spPr>
          <a:xfrm>
            <a:off x="-13397" y="5246156"/>
            <a:ext cx="12205397" cy="1626917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0"/>
          <a:srcRect l="-548"/>
          <a:stretch>
            <a:fillRect/>
          </a:stretch>
        </p:blipFill>
        <p:spPr>
          <a:xfrm rot="10800000">
            <a:off x="0" y="0"/>
            <a:ext cx="12205397" cy="1626917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8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2"/>
          <a:srcRect l="-548"/>
          <a:stretch>
            <a:fillRect/>
          </a:stretch>
        </p:blipFill>
        <p:spPr>
          <a:xfrm>
            <a:off x="-13397" y="5246156"/>
            <a:ext cx="12205397" cy="1626917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1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10"/>
          <a:srcRect/>
          <a:stretch>
            <a:fillRect/>
          </a:stretch>
        </p:blipFill>
        <p:spPr>
          <a:xfrm rot="16200000" flipH="1">
            <a:off x="9881235" y="2911475"/>
            <a:ext cx="3579495" cy="10350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10"/>
          <a:srcRect/>
          <a:stretch>
            <a:fillRect/>
          </a:stretch>
        </p:blipFill>
        <p:spPr>
          <a:xfrm rot="5400000">
            <a:off x="-1272540" y="2911475"/>
            <a:ext cx="3579495" cy="103505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8"/>
          <a:srcRect l="-548"/>
          <a:stretch>
            <a:fillRect/>
          </a:stretch>
        </p:blipFill>
        <p:spPr>
          <a:xfrm>
            <a:off x="-13397" y="5246156"/>
            <a:ext cx="12205397" cy="162691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1"/>
          <a:srcRect/>
          <a:stretch>
            <a:fillRect/>
          </a:stretch>
        </p:blipFill>
        <p:spPr>
          <a:xfrm rot="20445420">
            <a:off x="5232016" y="3889257"/>
            <a:ext cx="1727968" cy="11476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12"/>
          <a:srcRect/>
          <a:stretch>
            <a:fillRect/>
          </a:stretch>
        </p:blipFill>
        <p:spPr>
          <a:xfrm>
            <a:off x="0" y="4393003"/>
            <a:ext cx="12192000" cy="247375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13"/>
          <a:srcRect/>
          <a:stretch>
            <a:fillRect/>
          </a:stretch>
        </p:blipFill>
        <p:spPr>
          <a:xfrm flipH="1" flipV="1">
            <a:off x="-28029" y="-1"/>
            <a:ext cx="12220028" cy="224252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2469888" y="2085975"/>
            <a:ext cx="7557025" cy="1244737"/>
          </a:xfrm>
        </p:spPr>
        <p:txBody>
          <a:bodyPr anchor="b">
            <a:normAutofit/>
          </a:bodyPr>
          <a:lstStyle>
            <a:lvl1pPr algn="ctr">
              <a:defRPr sz="5400" b="1" u="none" strike="noStrike" kern="1200" cap="none" spc="-200" normalizeH="0" baseline="0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2469888" y="3375245"/>
            <a:ext cx="7557025" cy="52264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u="none" strike="noStrike" kern="1200" cap="none" spc="200" normalizeH="0" baseline="0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874C47C6-F50E-4077-959D-5D8B09CFB3A8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92FB901B-D324-4130-8D45-B7940F1997A3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1" name="直接连接符 10"/>
          <p:cNvCxnSpPr/>
          <p:nvPr>
            <p:custDataLst>
              <p:tags r:id="rId9"/>
            </p:custDataLst>
          </p:nvPr>
        </p:nvCxnSpPr>
        <p:spPr>
          <a:xfrm>
            <a:off x="6113166" y="3933391"/>
            <a:ext cx="28788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9"/>
          <a:srcRect l="-548"/>
          <a:stretch>
            <a:fillRect/>
          </a:stretch>
        </p:blipFill>
        <p:spPr>
          <a:xfrm>
            <a:off x="-13397" y="5246156"/>
            <a:ext cx="12205397" cy="162691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1"/>
          <a:srcRect l="-548"/>
          <a:stretch>
            <a:fillRect/>
          </a:stretch>
        </p:blipFill>
        <p:spPr>
          <a:xfrm>
            <a:off x="-13397" y="5246156"/>
            <a:ext cx="12205397" cy="162691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7"/>
          <a:srcRect l="-548"/>
          <a:stretch>
            <a:fillRect/>
          </a:stretch>
        </p:blipFill>
        <p:spPr>
          <a:xfrm>
            <a:off x="-13397" y="5246156"/>
            <a:ext cx="12205397" cy="162691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9"/>
          <a:srcRect l="-548"/>
          <a:stretch>
            <a:fillRect/>
          </a:stretch>
        </p:blipFill>
        <p:spPr>
          <a:xfrm>
            <a:off x="-13397" y="5246156"/>
            <a:ext cx="12205397" cy="162691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2024/3/8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1"/>
            </p:custDataLst>
          </p:nvPr>
        </p:nvGrpSpPr>
        <p:grpSpPr>
          <a:xfrm>
            <a:off x="-13397" y="0"/>
            <a:ext cx="12218794" cy="6873073"/>
            <a:chOff x="-13397" y="0"/>
            <a:chExt cx="12218794" cy="6873073"/>
          </a:xfrm>
        </p:grpSpPr>
        <p:pic>
          <p:nvPicPr>
            <p:cNvPr id="10" name="图片 9"/>
            <p:cNvPicPr>
              <a:picLocks noChangeAspect="1"/>
            </p:cNvPicPr>
            <p:nvPr userDrawn="1">
              <p:custDataLst>
                <p:tags r:id="rId7"/>
              </p:custDataLst>
            </p:nvPr>
          </p:nvPicPr>
          <p:blipFill rotWithShape="1">
            <a:blip r:embed="rId10"/>
            <a:srcRect l="-548"/>
            <a:stretch>
              <a:fillRect/>
            </a:stretch>
          </p:blipFill>
          <p:spPr>
            <a:xfrm>
              <a:off x="-13397" y="5246156"/>
              <a:ext cx="12205397" cy="1626917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8"/>
              </p:custDataLst>
            </p:nvPr>
          </p:nvPicPr>
          <p:blipFill rotWithShape="1">
            <a:blip r:embed="rId10"/>
            <a:srcRect l="-548"/>
            <a:stretch>
              <a:fillRect/>
            </a:stretch>
          </p:blipFill>
          <p:spPr>
            <a:xfrm rot="10800000">
              <a:off x="0" y="0"/>
              <a:ext cx="12205397" cy="1626917"/>
            </a:xfrm>
            <a:prstGeom prst="rect">
              <a:avLst/>
            </a:prstGeom>
          </p:spPr>
        </p:pic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 u="none" strike="noStrike" kern="1200" cap="none" spc="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92871" y="2647410"/>
            <a:ext cx="8806257" cy="1197420"/>
          </a:xfrm>
        </p:spPr>
        <p:txBody>
          <a:bodyPr wrap="none" tIns="90000" bIns="90000" anchor="ctr" anchorCtr="0">
            <a:spAutoFit/>
          </a:bodyPr>
          <a:lstStyle/>
          <a:p>
            <a:r>
              <a:rPr lang="zh-CN" altLang="en-US" spc="1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charset="-122"/>
                <a:ea typeface="幼圆" panose="02010509060101010101" charset="-122"/>
              </a:rPr>
              <a:t>不规则动词现在时变位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3"/>
            <a:ext cx="10852237" cy="757413"/>
          </a:xfrm>
        </p:spPr>
        <p:txBody>
          <a:bodyPr/>
          <a:lstStyle/>
          <a:p>
            <a:r>
              <a:rPr lang="zh-CN" altLang="en-US" sz="2800" dirty="0">
                <a:solidFill>
                  <a:schemeClr val="accent1">
                    <a:lumMod val="75000"/>
                  </a:schemeClr>
                </a:solidFill>
              </a:rPr>
              <a:t>不规则动词（又被称为强变化动词）在单数第二及第三人称变位时，词干元音需要变音或者换音</a:t>
            </a:r>
          </a:p>
        </p:txBody>
      </p:sp>
      <p:graphicFrame>
        <p:nvGraphicFramePr>
          <p:cNvPr id="5" name="内容占位符 4">
            <a:extLst>
              <a:ext uri="{FF2B5EF4-FFF2-40B4-BE49-F238E27FC236}">
                <a16:creationId xmlns:a16="http://schemas.microsoft.com/office/drawing/2014/main" id="{43712269-DAF1-D4A9-2335-9DB15D12D6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3194270"/>
              </p:ext>
            </p:extLst>
          </p:nvPr>
        </p:nvGraphicFramePr>
        <p:xfrm>
          <a:off x="1038644" y="1844998"/>
          <a:ext cx="9920058" cy="2413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3343">
                  <a:extLst>
                    <a:ext uri="{9D8B030D-6E8A-4147-A177-3AD203B41FA5}">
                      <a16:colId xmlns:a16="http://schemas.microsoft.com/office/drawing/2014/main" val="2185754551"/>
                    </a:ext>
                  </a:extLst>
                </a:gridCol>
                <a:gridCol w="1653343">
                  <a:extLst>
                    <a:ext uri="{9D8B030D-6E8A-4147-A177-3AD203B41FA5}">
                      <a16:colId xmlns:a16="http://schemas.microsoft.com/office/drawing/2014/main" val="1370946776"/>
                    </a:ext>
                  </a:extLst>
                </a:gridCol>
                <a:gridCol w="1653343">
                  <a:extLst>
                    <a:ext uri="{9D8B030D-6E8A-4147-A177-3AD203B41FA5}">
                      <a16:colId xmlns:a16="http://schemas.microsoft.com/office/drawing/2014/main" val="516277509"/>
                    </a:ext>
                  </a:extLst>
                </a:gridCol>
                <a:gridCol w="1653343">
                  <a:extLst>
                    <a:ext uri="{9D8B030D-6E8A-4147-A177-3AD203B41FA5}">
                      <a16:colId xmlns:a16="http://schemas.microsoft.com/office/drawing/2014/main" val="2224905273"/>
                    </a:ext>
                  </a:extLst>
                </a:gridCol>
                <a:gridCol w="1653343">
                  <a:extLst>
                    <a:ext uri="{9D8B030D-6E8A-4147-A177-3AD203B41FA5}">
                      <a16:colId xmlns:a16="http://schemas.microsoft.com/office/drawing/2014/main" val="2318254281"/>
                    </a:ext>
                  </a:extLst>
                </a:gridCol>
                <a:gridCol w="1653343">
                  <a:extLst>
                    <a:ext uri="{9D8B030D-6E8A-4147-A177-3AD203B41FA5}">
                      <a16:colId xmlns:a16="http://schemas.microsoft.com/office/drawing/2014/main" val="2484904870"/>
                    </a:ext>
                  </a:extLst>
                </a:gridCol>
              </a:tblGrid>
              <a:tr h="60335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人称代词</a:t>
                      </a:r>
                    </a:p>
                  </a:txBody>
                  <a:tcPr anchor="ctr" anchorCtr="1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动词</a:t>
                      </a: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795038"/>
                  </a:ext>
                </a:extLst>
              </a:tr>
              <a:tr h="603358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l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de-DE" altLang="zh-CN" sz="2000" dirty="0"/>
                        <a:t>sen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n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de-DE" altLang="zh-CN" sz="2000" dirty="0"/>
                        <a:t>hmen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schl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de-DE" altLang="zh-CN" sz="2000" dirty="0"/>
                        <a:t>fen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l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au</a:t>
                      </a:r>
                      <a:r>
                        <a:rPr lang="de-DE" altLang="zh-CN" sz="2000" dirty="0"/>
                        <a:t>fen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altLang="zh-CN" dirty="0"/>
                        <a:t> St</a:t>
                      </a:r>
                      <a:r>
                        <a:rPr lang="de-DE" altLang="zh-CN" dirty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lang="de-DE" altLang="zh-CN" dirty="0"/>
                        <a:t>ßen</a:t>
                      </a:r>
                      <a:r>
                        <a:rPr lang="de-DE" altLang="zh-CN" sz="1400" dirty="0"/>
                        <a:t>(</a:t>
                      </a:r>
                      <a:r>
                        <a:rPr lang="zh-CN" altLang="en-US" sz="1400" dirty="0"/>
                        <a:t>碰，撞）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79477525"/>
                  </a:ext>
                </a:extLst>
              </a:tr>
              <a:tr h="603358"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du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l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ie</a:t>
                      </a:r>
                      <a:r>
                        <a:rPr lang="de-DE" altLang="zh-CN" sz="2000" dirty="0"/>
                        <a:t>st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n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de-DE" altLang="zh-CN" sz="2000" dirty="0"/>
                        <a:t>mmst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schl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ä</a:t>
                      </a:r>
                      <a:r>
                        <a:rPr lang="de-DE" altLang="zh-CN" sz="2000" dirty="0"/>
                        <a:t>fst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l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äu</a:t>
                      </a:r>
                      <a:r>
                        <a:rPr lang="de-DE" altLang="zh-CN" sz="2000" dirty="0"/>
                        <a:t>fst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dirty="0"/>
                        <a:t>st</a:t>
                      </a:r>
                      <a:r>
                        <a:rPr lang="de-DE" altLang="zh-CN" dirty="0">
                          <a:solidFill>
                            <a:srgbClr val="FF0000"/>
                          </a:solidFill>
                        </a:rPr>
                        <a:t>ö</a:t>
                      </a:r>
                      <a:r>
                        <a:rPr lang="de-DE" altLang="zh-CN" dirty="0"/>
                        <a:t>ßt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73416051"/>
                  </a:ext>
                </a:extLst>
              </a:tr>
              <a:tr h="603358"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er/sie/es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l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ie</a:t>
                      </a:r>
                      <a:r>
                        <a:rPr lang="de-DE" altLang="zh-CN" sz="2000" dirty="0"/>
                        <a:t>st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n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de-DE" altLang="zh-CN" sz="2000" dirty="0"/>
                        <a:t>mmt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schl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ä</a:t>
                      </a:r>
                      <a:r>
                        <a:rPr lang="de-DE" altLang="zh-CN" sz="2000" dirty="0"/>
                        <a:t>ft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l</a:t>
                      </a:r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äu</a:t>
                      </a:r>
                      <a:r>
                        <a:rPr lang="de-DE" altLang="zh-CN" sz="2000" dirty="0"/>
                        <a:t>ft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dirty="0"/>
                        <a:t>st</a:t>
                      </a:r>
                      <a:r>
                        <a:rPr lang="de-DE" altLang="zh-CN" dirty="0">
                          <a:solidFill>
                            <a:srgbClr val="FF0000"/>
                          </a:solidFill>
                        </a:rPr>
                        <a:t>ö</a:t>
                      </a:r>
                      <a:r>
                        <a:rPr lang="de-DE" altLang="zh-CN" dirty="0"/>
                        <a:t>ßt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052271595"/>
                  </a:ext>
                </a:extLst>
              </a:tr>
            </a:tbl>
          </a:graphicData>
        </a:graphic>
      </p:graphicFrame>
      <p:graphicFrame>
        <p:nvGraphicFramePr>
          <p:cNvPr id="16" name="表格 15">
            <a:extLst>
              <a:ext uri="{FF2B5EF4-FFF2-40B4-BE49-F238E27FC236}">
                <a16:creationId xmlns:a16="http://schemas.microsoft.com/office/drawing/2014/main" id="{A21EF8D6-E884-A67E-729B-3B6860271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191231"/>
              </p:ext>
            </p:extLst>
          </p:nvPr>
        </p:nvGraphicFramePr>
        <p:xfrm>
          <a:off x="2693582" y="4834486"/>
          <a:ext cx="8265120" cy="645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3024">
                  <a:extLst>
                    <a:ext uri="{9D8B030D-6E8A-4147-A177-3AD203B41FA5}">
                      <a16:colId xmlns:a16="http://schemas.microsoft.com/office/drawing/2014/main" val="1914573542"/>
                    </a:ext>
                  </a:extLst>
                </a:gridCol>
                <a:gridCol w="1653024">
                  <a:extLst>
                    <a:ext uri="{9D8B030D-6E8A-4147-A177-3AD203B41FA5}">
                      <a16:colId xmlns:a16="http://schemas.microsoft.com/office/drawing/2014/main" val="3793839906"/>
                    </a:ext>
                  </a:extLst>
                </a:gridCol>
                <a:gridCol w="1653024">
                  <a:extLst>
                    <a:ext uri="{9D8B030D-6E8A-4147-A177-3AD203B41FA5}">
                      <a16:colId xmlns:a16="http://schemas.microsoft.com/office/drawing/2014/main" val="1097179734"/>
                    </a:ext>
                  </a:extLst>
                </a:gridCol>
                <a:gridCol w="1653024">
                  <a:extLst>
                    <a:ext uri="{9D8B030D-6E8A-4147-A177-3AD203B41FA5}">
                      <a16:colId xmlns:a16="http://schemas.microsoft.com/office/drawing/2014/main" val="85934144"/>
                    </a:ext>
                  </a:extLst>
                </a:gridCol>
                <a:gridCol w="1653024">
                  <a:extLst>
                    <a:ext uri="{9D8B030D-6E8A-4147-A177-3AD203B41FA5}">
                      <a16:colId xmlns:a16="http://schemas.microsoft.com/office/drawing/2014/main" val="1091193053"/>
                    </a:ext>
                  </a:extLst>
                </a:gridCol>
              </a:tblGrid>
              <a:tr h="645159"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e→ie</a:t>
                      </a:r>
                      <a:endParaRPr lang="zh-CN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e→i</a:t>
                      </a:r>
                      <a:endParaRPr lang="zh-CN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a→ä</a:t>
                      </a:r>
                      <a:endParaRPr lang="zh-CN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au→äu</a:t>
                      </a:r>
                      <a:endParaRPr lang="zh-CN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>
                          <a:solidFill>
                            <a:srgbClr val="FF0000"/>
                          </a:solidFill>
                        </a:rPr>
                        <a:t>o→ö</a:t>
                      </a:r>
                      <a:endParaRPr lang="zh-CN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4325547"/>
                  </a:ext>
                </a:extLst>
              </a:tr>
            </a:tbl>
          </a:graphicData>
        </a:graphic>
      </p:graphicFrame>
      <p:sp>
        <p:nvSpPr>
          <p:cNvPr id="17" name="箭头: 下 16">
            <a:extLst>
              <a:ext uri="{FF2B5EF4-FFF2-40B4-BE49-F238E27FC236}">
                <a16:creationId xmlns:a16="http://schemas.microsoft.com/office/drawing/2014/main" id="{176ED7E0-22F9-7754-34A2-651C3A47A9E6}"/>
              </a:ext>
            </a:extLst>
          </p:cNvPr>
          <p:cNvSpPr/>
          <p:nvPr/>
        </p:nvSpPr>
        <p:spPr>
          <a:xfrm>
            <a:off x="6638690" y="4397472"/>
            <a:ext cx="374904" cy="33832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CFF745-F417-03CA-5491-A1F97C6F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237" y="734546"/>
            <a:ext cx="9071526" cy="5388907"/>
          </a:xfrm>
        </p:spPr>
        <p:txBody>
          <a:bodyPr anchor="ctr" anchorCtr="0"/>
          <a:lstStyle/>
          <a:p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词干元音为</a:t>
            </a:r>
            <a:r>
              <a:rPr lang="en-US" altLang="zh-CN" sz="3200" dirty="0">
                <a:solidFill>
                  <a:srgbClr val="FF0000"/>
                </a:solidFill>
              </a:rPr>
              <a:t>e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的动词构成第二、第三人称单数现在时要</a:t>
            </a:r>
            <a:r>
              <a:rPr lang="zh-CN" altLang="en-US" sz="3200" b="1" u="sng" dirty="0">
                <a:solidFill>
                  <a:schemeClr val="accent1">
                    <a:lumMod val="50000"/>
                  </a:schemeClr>
                </a:solidFill>
              </a:rPr>
              <a:t>换音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，即 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</a:rPr>
              <a:t>e 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换 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</a:rPr>
              <a:t>i 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或 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</a:rPr>
              <a:t>ie 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。</a:t>
            </a:r>
            <a:endParaRPr lang="en-US" altLang="zh-CN" sz="3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词干元音为</a:t>
            </a:r>
            <a:r>
              <a:rPr lang="en-US" altLang="zh-CN" sz="3200" dirty="0">
                <a:solidFill>
                  <a:srgbClr val="FF0000"/>
                </a:solidFill>
              </a:rPr>
              <a:t>a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和</a:t>
            </a:r>
            <a:r>
              <a:rPr lang="en-US" altLang="zh-CN" sz="3200" dirty="0">
                <a:solidFill>
                  <a:srgbClr val="FF0000"/>
                </a:solidFill>
              </a:rPr>
              <a:t>au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的动词构成第二、第三人称单数现在时要</a:t>
            </a:r>
            <a:r>
              <a:rPr lang="zh-CN" altLang="en-US" sz="3200" b="1" u="sng" dirty="0">
                <a:solidFill>
                  <a:schemeClr val="accent1">
                    <a:lumMod val="50000"/>
                  </a:schemeClr>
                </a:solidFill>
              </a:rPr>
              <a:t>变音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，即 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</a:rPr>
              <a:t>a 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变为 </a:t>
            </a:r>
            <a:r>
              <a:rPr lang="de-DE" altLang="zh-CN" sz="3200" dirty="0">
                <a:solidFill>
                  <a:schemeClr val="accent1">
                    <a:lumMod val="50000"/>
                  </a:schemeClr>
                </a:solidFill>
              </a:rPr>
              <a:t>ä 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。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0878DF1B-A4A6-C8DB-1279-24BB2A7F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882" y="443233"/>
            <a:ext cx="10852237" cy="757413"/>
          </a:xfrm>
        </p:spPr>
        <p:txBody>
          <a:bodyPr/>
          <a:lstStyle/>
          <a:p>
            <a:r>
              <a:rPr lang="zh-CN" altLang="en-US" sz="2800" dirty="0">
                <a:solidFill>
                  <a:schemeClr val="accent1">
                    <a:lumMod val="75000"/>
                  </a:schemeClr>
                </a:solidFill>
              </a:rPr>
              <a:t>不规则动词（又被称为强变化动词）在单数第二及第三人称变位时，词干元音需要变音或者换音</a:t>
            </a:r>
          </a:p>
        </p:txBody>
      </p:sp>
    </p:spTree>
    <p:extLst>
      <p:ext uri="{BB962C8B-B14F-4D97-AF65-F5344CB8AC3E}">
        <p14:creationId xmlns:p14="http://schemas.microsoft.com/office/powerpoint/2010/main" val="72274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DDB997-955D-343D-FAE1-AB108F10F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881" y="435282"/>
            <a:ext cx="10852237" cy="441964"/>
          </a:xfrm>
        </p:spPr>
        <p:txBody>
          <a:bodyPr/>
          <a:lstStyle/>
          <a:p>
            <a:r>
              <a:rPr lang="zh-CN" altLang="en-US" sz="2800" dirty="0">
                <a:solidFill>
                  <a:schemeClr val="accent1">
                    <a:lumMod val="75000"/>
                  </a:schemeClr>
                </a:solidFill>
              </a:rPr>
              <a:t>特殊变位形式</a:t>
            </a:r>
          </a:p>
        </p:txBody>
      </p:sp>
      <p:graphicFrame>
        <p:nvGraphicFramePr>
          <p:cNvPr id="8" name="内容占位符 4">
            <a:extLst>
              <a:ext uri="{FF2B5EF4-FFF2-40B4-BE49-F238E27FC236}">
                <a16:creationId xmlns:a16="http://schemas.microsoft.com/office/drawing/2014/main" id="{68D534E8-3DDF-6D28-E604-10CFEF96C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0147040"/>
              </p:ext>
            </p:extLst>
          </p:nvPr>
        </p:nvGraphicFramePr>
        <p:xfrm>
          <a:off x="1135971" y="1193584"/>
          <a:ext cx="9920056" cy="4470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007">
                  <a:extLst>
                    <a:ext uri="{9D8B030D-6E8A-4147-A177-3AD203B41FA5}">
                      <a16:colId xmlns:a16="http://schemas.microsoft.com/office/drawing/2014/main" val="2185754551"/>
                    </a:ext>
                  </a:extLst>
                </a:gridCol>
                <a:gridCol w="1240007">
                  <a:extLst>
                    <a:ext uri="{9D8B030D-6E8A-4147-A177-3AD203B41FA5}">
                      <a16:colId xmlns:a16="http://schemas.microsoft.com/office/drawing/2014/main" val="2172784801"/>
                    </a:ext>
                  </a:extLst>
                </a:gridCol>
                <a:gridCol w="1240007">
                  <a:extLst>
                    <a:ext uri="{9D8B030D-6E8A-4147-A177-3AD203B41FA5}">
                      <a16:colId xmlns:a16="http://schemas.microsoft.com/office/drawing/2014/main" val="1370946776"/>
                    </a:ext>
                  </a:extLst>
                </a:gridCol>
                <a:gridCol w="1240007">
                  <a:extLst>
                    <a:ext uri="{9D8B030D-6E8A-4147-A177-3AD203B41FA5}">
                      <a16:colId xmlns:a16="http://schemas.microsoft.com/office/drawing/2014/main" val="516277509"/>
                    </a:ext>
                  </a:extLst>
                </a:gridCol>
                <a:gridCol w="1240007">
                  <a:extLst>
                    <a:ext uri="{9D8B030D-6E8A-4147-A177-3AD203B41FA5}">
                      <a16:colId xmlns:a16="http://schemas.microsoft.com/office/drawing/2014/main" val="2224905273"/>
                    </a:ext>
                  </a:extLst>
                </a:gridCol>
                <a:gridCol w="1240007">
                  <a:extLst>
                    <a:ext uri="{9D8B030D-6E8A-4147-A177-3AD203B41FA5}">
                      <a16:colId xmlns:a16="http://schemas.microsoft.com/office/drawing/2014/main" val="2318254281"/>
                    </a:ext>
                  </a:extLst>
                </a:gridCol>
                <a:gridCol w="1240007">
                  <a:extLst>
                    <a:ext uri="{9D8B030D-6E8A-4147-A177-3AD203B41FA5}">
                      <a16:colId xmlns:a16="http://schemas.microsoft.com/office/drawing/2014/main" val="2484904870"/>
                    </a:ext>
                  </a:extLst>
                </a:gridCol>
                <a:gridCol w="1240007">
                  <a:extLst>
                    <a:ext uri="{9D8B030D-6E8A-4147-A177-3AD203B41FA5}">
                      <a16:colId xmlns:a16="http://schemas.microsoft.com/office/drawing/2014/main" val="2622823789"/>
                    </a:ext>
                  </a:extLst>
                </a:gridCol>
              </a:tblGrid>
              <a:tr h="55885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人称代词</a:t>
                      </a:r>
                    </a:p>
                  </a:txBody>
                  <a:tcPr anchor="ctr" anchorCtr="1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动词</a:t>
                      </a: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795038"/>
                  </a:ext>
                </a:extLst>
              </a:tr>
              <a:tr h="558854">
                <a:tc>
                  <a:txBody>
                    <a:bodyPr/>
                    <a:lstStyle/>
                    <a:p>
                      <a:pPr algn="ctr"/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sein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können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wollen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mögen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müssen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dürfen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b="0" dirty="0">
                          <a:solidFill>
                            <a:schemeClr val="tx1"/>
                          </a:solidFill>
                        </a:rPr>
                        <a:t>haben</a:t>
                      </a:r>
                    </a:p>
                  </a:txBody>
                  <a:tcPr anchor="ctr" anchorCtr="1">
                    <a:solidFill>
                      <a:srgbClr val="FDE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121070"/>
                  </a:ext>
                </a:extLst>
              </a:tr>
              <a:tr h="558854"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ich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bin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kann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will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 </a:t>
                      </a:r>
                      <a:r>
                        <a:rPr lang="de-DE" altLang="zh-CN" sz="2000" dirty="0"/>
                        <a:t>mag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muss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altLang="zh-CN" sz="2000" dirty="0"/>
                        <a:t>darf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altLang="zh-CN" sz="2000" b="0" dirty="0">
                          <a:solidFill>
                            <a:schemeClr val="tx1"/>
                          </a:solidFill>
                        </a:rPr>
                        <a:t>habe</a:t>
                      </a:r>
                      <a:endParaRPr lang="zh-CN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477525"/>
                  </a:ext>
                </a:extLst>
              </a:tr>
              <a:tr h="558854"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du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bist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kannst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willst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magst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musst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darfst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b="0" dirty="0">
                          <a:solidFill>
                            <a:schemeClr val="tx1"/>
                          </a:solidFill>
                        </a:rPr>
                        <a:t>hast</a:t>
                      </a:r>
                      <a:endParaRPr lang="zh-CN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6051"/>
                  </a:ext>
                </a:extLst>
              </a:tr>
              <a:tr h="5588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2000" dirty="0"/>
                        <a:t>er/sie/es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ist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Kann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will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mag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muss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darf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b="0" dirty="0">
                          <a:solidFill>
                            <a:schemeClr val="tx1"/>
                          </a:solidFill>
                        </a:rPr>
                        <a:t>hat</a:t>
                      </a:r>
                      <a:endParaRPr lang="zh-CN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343693"/>
                  </a:ext>
                </a:extLst>
              </a:tr>
              <a:tr h="558854"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wir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sind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können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wollen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mögen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müssen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dürfen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b="0" dirty="0">
                          <a:solidFill>
                            <a:schemeClr val="tx1"/>
                          </a:solidFill>
                        </a:rPr>
                        <a:t>haben</a:t>
                      </a:r>
                      <a:endParaRPr lang="zh-CN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rgbClr val="FDE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29825"/>
                  </a:ext>
                </a:extLst>
              </a:tr>
              <a:tr h="558854"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ihr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seid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könnt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wollt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mögt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müsst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dürft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b="0" dirty="0">
                          <a:solidFill>
                            <a:schemeClr val="tx1"/>
                          </a:solidFill>
                        </a:rPr>
                        <a:t>habt</a:t>
                      </a:r>
                      <a:endParaRPr lang="zh-CN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rgbClr val="FE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413929"/>
                  </a:ext>
                </a:extLst>
              </a:tr>
              <a:tr h="558854"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Sie/sie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sind</a:t>
                      </a:r>
                      <a:endParaRPr lang="zh-CN" altLang="en-US" sz="2000" dirty="0"/>
                    </a:p>
                  </a:txBody>
                  <a:tcPr anchor="ctr" anchorCtr="1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können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wollen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mögen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müssen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dirty="0"/>
                        <a:t>dürfen</a:t>
                      </a:r>
                      <a:endParaRPr lang="zh-CN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zh-CN" sz="2000" b="0" dirty="0">
                          <a:solidFill>
                            <a:schemeClr val="tx1"/>
                          </a:solidFill>
                        </a:rPr>
                        <a:t>haben</a:t>
                      </a:r>
                      <a:endParaRPr lang="zh-CN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rgbClr val="FDE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271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5040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A1766D2-A6B0-BBAB-D9ED-7367A0803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612374"/>
            <a:ext cx="9144000" cy="1294912"/>
          </a:xfrm>
        </p:spPr>
        <p:txBody>
          <a:bodyPr>
            <a:noAutofit/>
          </a:bodyPr>
          <a:lstStyle/>
          <a:p>
            <a:r>
              <a:rPr lang="de-DE" altLang="zh-CN" sz="8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Vielen Dank</a:t>
            </a:r>
            <a:endParaRPr lang="zh-CN" altLang="en-US" sz="8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8270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7714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topBottom"/>
  <p:tag name="KSO_WM_SLIDE_BK_DARK_LIGHT" val="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ottomTop"/>
  <p:tag name="KSO_WM_SLIDE_BK_DARK_LIGHT" val="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navigation"/>
  <p:tag name="KSO_WM_SLIDE_BK_DARK_LIGHT" val="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2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UNIT_TYPE" val="i"/>
  <p:tag name="KSO_WM_UNIT_INDEX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2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UNIT_TYPE" val="i"/>
  <p:tag name="KSO_WM_UNIT_INDEX" val="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7714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  <p:tag name="KSO_WM_SLIDE_BACKGROUND_MASK_FLAG" val="1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7714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7714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COMBINE_RELATE_SLIDE_ID" val="background20176418_1"/>
  <p:tag name="KSO_WM_TEMPLATE_CATEGORY" val="custom"/>
  <p:tag name="KSO_WM_TEMPLATE_INDEX" val="20177147"/>
  <p:tag name="KSO_WM_TEMPLATE_SUBCATEGORY" val="0"/>
  <p:tag name="KSO_WM_TEMPLATE_THUMBS_INDEX" val="1、4、6、11、12、17、18、25、30、31"/>
  <p:tag name="KSO_WM_TEMPLATE_MASTER_TYPE" val="1"/>
  <p:tag name="KSO_WM_TEMPLATE_COLOR_TYPE" val="1"/>
  <p:tag name="KSO_WM_TEMPLATE_MASTER_THUMB_INDEX" val="1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1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UNIT_TYPE" val="i"/>
  <p:tag name="KSO_WM_UNIT_INDEX" val="1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frame"/>
  <p:tag name="KSO_WM_SLIDE_BK_DARK_LIGH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2"/>
  <p:tag name="KSO_WM_UNIT_LAYERLEVEL" val="1"/>
  <p:tag name="KSO_WM_TAG_VERSION" val="1.0"/>
  <p:tag name="KSO_WM_BEAUTIFY_FLAG" val="#wm#"/>
  <p:tag name="KSO_WM_UNIT_TYPE" val="i"/>
  <p:tag name="KSO_WM_UNIT_INDEX" val="2"/>
  <p:tag name="KSO_WM_SLIDE_BACKGROUND_TYPE" val="frame"/>
  <p:tag name="KSO_WM_SLIDE_BK_DARK_LIGHT" val="2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UNIT_BK_DARK_LIGHT" val="2"/>
  <p:tag name="KSO_WM_SLIDE_BACKGROUND_TYPE" val="frame"/>
  <p:tag name="KSO_WM_SLIDE_BK_DARK_LIGHT" val="2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leftRight"/>
  <p:tag name="KSO_WM_SLIDE_BK_DARK_LIGHT" val="2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heme/theme1.xml><?xml version="1.0" encoding="utf-8"?>
<a:theme xmlns:a="http://schemas.openxmlformats.org/drawingml/2006/main" name="Office 主题​​">
  <a:themeElements>
    <a:clrScheme name="20177147">
      <a:dk1>
        <a:srgbClr val="000000"/>
      </a:dk1>
      <a:lt1>
        <a:srgbClr val="FFFFFF"/>
      </a:lt1>
      <a:dk2>
        <a:srgbClr val="FFFCEE"/>
      </a:dk2>
      <a:lt2>
        <a:srgbClr val="FFFFFF"/>
      </a:lt2>
      <a:accent1>
        <a:srgbClr val="F9C834"/>
      </a:accent1>
      <a:accent2>
        <a:srgbClr val="E7D556"/>
      </a:accent2>
      <a:accent3>
        <a:srgbClr val="D1DF76"/>
      </a:accent3>
      <a:accent4>
        <a:srgbClr val="B4EC92"/>
      </a:accent4>
      <a:accent5>
        <a:srgbClr val="90F7B0"/>
      </a:accent5>
      <a:accent6>
        <a:srgbClr val="77F2CF"/>
      </a:accent6>
      <a:hlink>
        <a:srgbClr val="5C90FB"/>
      </a:hlink>
      <a:folHlink>
        <a:srgbClr val="B759BC"/>
      </a:folHlink>
    </a:clrScheme>
    <a:fontScheme name="自定义 1">
      <a:majorFont>
        <a:latin typeface="微软雅黑"/>
        <a:ea typeface="汉仪旗黑-85S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219</Words>
  <Application>Microsoft Office PowerPoint</Application>
  <PresentationFormat>宽屏</PresentationFormat>
  <Paragraphs>88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微软雅黑</vt:lpstr>
      <vt:lpstr>幼圆</vt:lpstr>
      <vt:lpstr>Arial</vt:lpstr>
      <vt:lpstr>Segoe Script</vt:lpstr>
      <vt:lpstr>Office 主题​​</vt:lpstr>
      <vt:lpstr>不规则动词现在时变位</vt:lpstr>
      <vt:lpstr>不规则动词（又被称为强变化动词）在单数第二及第三人称变位时，词干元音需要变音或者换音</vt:lpstr>
      <vt:lpstr>不规则动词（又被称为强变化动词）在单数第二及第三人称变位时，词干元音需要变音或者换音</vt:lpstr>
      <vt:lpstr>特殊变位形式</vt:lpstr>
      <vt:lpstr>Vielen Dank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不规则动词现在时变位</dc:title>
  <dc:creator>cercise</dc:creator>
  <cp:lastModifiedBy>yujie song</cp:lastModifiedBy>
  <cp:revision>4</cp:revision>
  <dcterms:created xsi:type="dcterms:W3CDTF">2024-03-07T14:31:00Z</dcterms:created>
  <dcterms:modified xsi:type="dcterms:W3CDTF">2024-03-08T13:41:52Z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2052-11.1.0.10009</vt:lpwstr>
  </property>
</Properties>
</file>