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media/image6.webp" ContentType="image/webp"/>
  <Override PartName="/ppt/media/image7.webp" ContentType="image/webp"/>
  <Override PartName="/ppt/media/image8.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24"/>
  </p:handoutMasterIdLst>
  <p:sldIdLst>
    <p:sldId id="382" r:id="rId3"/>
    <p:sldId id="294" r:id="rId4"/>
    <p:sldId id="362" r:id="rId5"/>
    <p:sldId id="397" r:id="rId7"/>
    <p:sldId id="387" r:id="rId8"/>
    <p:sldId id="383" r:id="rId9"/>
    <p:sldId id="412" r:id="rId10"/>
    <p:sldId id="390" r:id="rId11"/>
    <p:sldId id="430" r:id="rId12"/>
    <p:sldId id="392" r:id="rId13"/>
    <p:sldId id="431" r:id="rId14"/>
    <p:sldId id="410" r:id="rId15"/>
    <p:sldId id="398" r:id="rId16"/>
    <p:sldId id="434" r:id="rId17"/>
    <p:sldId id="435" r:id="rId18"/>
    <p:sldId id="436" r:id="rId19"/>
    <p:sldId id="413" r:id="rId20"/>
    <p:sldId id="393" r:id="rId21"/>
    <p:sldId id="432" r:id="rId22"/>
    <p:sldId id="399" r:id="rId23"/>
  </p:sldIdLst>
  <p:sldSz cx="9144000" cy="5143500" type="screen16x9"/>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2" userDrawn="1">
          <p15:clr>
            <a:srgbClr val="A4A3A4"/>
          </p15:clr>
        </p15:guide>
        <p15:guide id="2" orient="horz" pos="2110" userDrawn="1">
          <p15:clr>
            <a:srgbClr val="A4A3A4"/>
          </p15:clr>
        </p15:guide>
        <p15:guide id="3" orient="horz" pos="3150" userDrawn="1">
          <p15:clr>
            <a:srgbClr val="A4A3A4"/>
          </p15:clr>
        </p15:guide>
        <p15:guide id="4" orient="horz" pos="2274" userDrawn="1">
          <p15:clr>
            <a:srgbClr val="A4A3A4"/>
          </p15:clr>
        </p15:guide>
        <p15:guide id="5"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568"/>
    <a:srgbClr val="DABA96"/>
    <a:srgbClr val="6EB5A5"/>
    <a:srgbClr val="2C9C8A"/>
    <a:srgbClr val="65A6B3"/>
    <a:srgbClr val="D3AD83"/>
    <a:srgbClr val="DDCDB9"/>
    <a:srgbClr val="C6AA89"/>
    <a:srgbClr val="2E8B67"/>
    <a:srgbClr val="DAD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5065" autoAdjust="0"/>
  </p:normalViewPr>
  <p:slideViewPr>
    <p:cSldViewPr snapToGrid="0" showGuides="1">
      <p:cViewPr>
        <p:scale>
          <a:sx n="79" d="100"/>
          <a:sy n="79" d="100"/>
        </p:scale>
        <p:origin x="792" y="485"/>
      </p:cViewPr>
      <p:guideLst>
        <p:guide pos="522"/>
        <p:guide orient="horz" pos="2110"/>
        <p:guide orient="horz" pos="3150"/>
        <p:guide orient="horz" pos="2274"/>
        <p:guide pos="2880"/>
      </p:guideLst>
    </p:cSldViewPr>
  </p:slideViewPr>
  <p:notesTextViewPr>
    <p:cViewPr>
      <p:scale>
        <a:sx n="1" d="1"/>
        <a:sy n="1" d="1"/>
      </p:scale>
      <p:origin x="0" y="0"/>
    </p:cViewPr>
  </p:notesTextViewPr>
  <p:notesViewPr>
    <p:cSldViewPr snapToGrid="0">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19.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21871861311096"/>
          <c:y val="0.040891597177678"/>
          <c:w val="0.918223175023843"/>
          <c:h val="0.48819756254009"/>
        </c:manualLayout>
      </c:layout>
      <c:lineChart>
        <c:grouping val="standard"/>
        <c:varyColors val="0"/>
        <c:ser>
          <c:idx val="0"/>
          <c:order val="0"/>
          <c:tx>
            <c:strRef>
              <c:f>Sheet1!$B$1</c:f>
              <c:strCache>
                <c:ptCount val="1"/>
                <c:pt idx="0">
                  <c:v>系列 1</c:v>
                </c:pt>
              </c:strCache>
            </c:strRef>
          </c:tx>
          <c:spPr>
            <a:ln w="28575" cap="rnd" cmpd="sng">
              <a:solidFill>
                <a:schemeClr val="accent1"/>
              </a:solidFill>
              <a:prstDash val="solid"/>
              <a:round/>
            </a:ln>
            <a:effectLst/>
          </c:spPr>
          <c:marker>
            <c:symbol val="none"/>
          </c:marker>
          <c:dLbls>
            <c:delete val="1"/>
          </c:dLbls>
          <c:cat>
            <c:strRef>
              <c:f>Sheet1!$A$2:$A$7</c:f>
              <c:strCache>
                <c:ptCount val="6"/>
                <c:pt idx="0">
                  <c:v>Primitive society
</c:v>
                </c:pt>
                <c:pt idx="1">
                  <c:v>The Spring and Autumn Period and the Warring States Period
</c:v>
                </c:pt>
                <c:pt idx="2">
                  <c:v>Wei and Jin Dynasties
</c:v>
                </c:pt>
                <c:pt idx="3">
                  <c:v>Tang Dynasty and Song Dynasty
</c:v>
                </c:pt>
                <c:pt idx="4">
                  <c:v>Ming Dynasty and Qing Dynasty
</c:v>
                </c:pt>
                <c:pt idx="5">
                  <c:v>About 1960s to 1970s</c:v>
                </c:pt>
              </c:strCache>
            </c:strRef>
          </c:cat>
          <c:val>
            <c:numRef>
              <c:f>Sheet1!$B$2:$B$7</c:f>
              <c:numCache>
                <c:formatCode>General</c:formatCode>
                <c:ptCount val="6"/>
                <c:pt idx="0">
                  <c:v>0</c:v>
                </c:pt>
                <c:pt idx="1">
                  <c:v>2</c:v>
                </c:pt>
                <c:pt idx="2">
                  <c:v>3</c:v>
                </c:pt>
                <c:pt idx="3">
                  <c:v>6</c:v>
                </c:pt>
                <c:pt idx="4">
                  <c:v>8</c:v>
                </c:pt>
                <c:pt idx="5">
                  <c:v>2.5</c:v>
                </c:pt>
              </c:numCache>
            </c:numRef>
          </c:val>
          <c:smooth val="1"/>
        </c:ser>
        <c:dLbls>
          <c:showLegendKey val="0"/>
          <c:showVal val="0"/>
          <c:showCatName val="0"/>
          <c:showSerName val="0"/>
          <c:showPercent val="0"/>
          <c:showBubbleSize val="0"/>
        </c:dLbls>
        <c:dropLines>
          <c:spPr>
            <a:ln w="9525" cap="flat" cmpd="sng" algn="ctr">
              <a:noFill/>
              <a:round/>
            </a:ln>
            <a:effectLst/>
          </c:spPr>
        </c:dropLines>
        <c:marker val="0"/>
        <c:smooth val="1"/>
        <c:axId val="326638976"/>
        <c:axId val="409953907"/>
      </c:lineChart>
      <c:catAx>
        <c:axId val="326638976"/>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34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409953907"/>
        <c:crosses val="autoZero"/>
        <c:auto val="1"/>
        <c:lblAlgn val="ctr"/>
        <c:lblOffset val="100"/>
        <c:noMultiLvlLbl val="0"/>
      </c:catAx>
      <c:valAx>
        <c:axId val="409953907"/>
        <c:scaling>
          <c:orientation val="minMax"/>
        </c:scaling>
        <c:delete val="1"/>
        <c:axPos val="l"/>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rPr sz="1400">
                    <a:solidFill>
                      <a:schemeClr val="tx1">
                        <a:lumMod val="65000"/>
                        <a:lumOff val="35000"/>
                      </a:schemeClr>
                    </a:solidFill>
                    <a:uFillTx/>
                  </a:rPr>
                  <a:t>Prosperity</a:t>
                </a:r>
                <a:endParaRPr sz="1400">
                  <a:solidFill>
                    <a:schemeClr val="tx1">
                      <a:lumMod val="65000"/>
                      <a:lumOff val="35000"/>
                    </a:schemeClr>
                  </a:solidFill>
                  <a:uFillTx/>
                </a:endParaRPr>
              </a:p>
            </c:rich>
          </c:tx>
          <c:layout>
            <c:manualLayout>
              <c:xMode val="edge"/>
              <c:yMode val="edge"/>
              <c:x val="0.0840219106861016"/>
              <c:y val="0.196071199486851"/>
            </c:manualLayout>
          </c:layout>
          <c:overlay val="0"/>
          <c:spPr>
            <a:noFill/>
            <a:ln>
              <a:noFill/>
            </a:ln>
            <a:effectLst/>
          </c:spPr>
        </c:title>
        <c:numFmt formatCode="General" sourceLinked="1"/>
        <c:majorTickMark val="out"/>
        <c:minorTickMark val="none"/>
        <c:tickLblPos val="nextTo"/>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326638976"/>
        <c:crosses val="autoZero"/>
        <c:crossBetween val="between"/>
      </c:valAx>
      <c:spPr>
        <a:noFill/>
        <a:ln>
          <a:noFill/>
        </a:ln>
        <a:effectLst/>
      </c:spPr>
    </c:plotArea>
    <c:plotVisOnly val="1"/>
    <c:dispBlanksAs val="gap"/>
    <c:showDLblsOverMax val="0"/>
  </c:chart>
  <c:spPr>
    <a:noFill/>
    <a:ln w="6350"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073CC0-AECE-40EE-8662-3B559D2CA9C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D1770-3B4F-414F-801E-F560713A608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07BAB-9715-46FC-9D10-D1CFAE1569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E3FCB-9F64-4976-B312-4A3898CA2F2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229991" y="353750"/>
            <a:ext cx="2725346" cy="2049093"/>
          </a:xfrm>
        </p:spPr>
        <p:txBody>
          <a:bodyPr/>
          <a:lstStyle/>
          <a:p>
            <a:endParaRPr lang="zh-CN" altLang="en-US"/>
          </a:p>
        </p:txBody>
      </p:sp>
      <p:sp>
        <p:nvSpPr>
          <p:cNvPr id="3" name="图片占位符 2"/>
          <p:cNvSpPr>
            <a:spLocks noGrp="1"/>
          </p:cNvSpPr>
          <p:nvPr>
            <p:ph type="pic" sz="quarter" idx="11"/>
          </p:nvPr>
        </p:nvSpPr>
        <p:spPr>
          <a:xfrm>
            <a:off x="3137732" y="353750"/>
            <a:ext cx="2725346" cy="2049093"/>
          </a:xfrm>
        </p:spPr>
        <p:txBody>
          <a:bodyPr/>
          <a:lstStyle/>
          <a:p>
            <a:endParaRPr lang="zh-CN" altLang="en-US"/>
          </a:p>
        </p:txBody>
      </p:sp>
      <p:sp>
        <p:nvSpPr>
          <p:cNvPr id="4" name="图片占位符 2"/>
          <p:cNvSpPr>
            <a:spLocks noGrp="1"/>
          </p:cNvSpPr>
          <p:nvPr>
            <p:ph type="pic" sz="quarter" idx="12"/>
          </p:nvPr>
        </p:nvSpPr>
        <p:spPr>
          <a:xfrm>
            <a:off x="229991" y="2571750"/>
            <a:ext cx="5633087" cy="2247073"/>
          </a:xfrm>
        </p:spPr>
        <p:txBody>
          <a:bodyPr/>
          <a:lstStyle/>
          <a:p>
            <a:endParaRPr lang="zh-CN" altLang="en-US"/>
          </a:p>
        </p:txBody>
      </p:sp>
      <p:sp>
        <p:nvSpPr>
          <p:cNvPr id="6" name="矩形 5"/>
          <p:cNvSpPr/>
          <p:nvPr userDrawn="1"/>
        </p:nvSpPr>
        <p:spPr>
          <a:xfrm>
            <a:off x="5948516" y="353750"/>
            <a:ext cx="2965493" cy="4465073"/>
          </a:xfrm>
          <a:prstGeom prst="rect">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229991" y="353750"/>
            <a:ext cx="2725346" cy="2049093"/>
          </a:xfrm>
        </p:spPr>
        <p:txBody>
          <a:bodyPr/>
          <a:lstStyle/>
          <a:p>
            <a:endParaRPr lang="zh-CN" altLang="en-US"/>
          </a:p>
        </p:txBody>
      </p:sp>
      <p:sp>
        <p:nvSpPr>
          <p:cNvPr id="3" name="图片占位符 2"/>
          <p:cNvSpPr>
            <a:spLocks noGrp="1"/>
          </p:cNvSpPr>
          <p:nvPr>
            <p:ph type="pic" sz="quarter" idx="11"/>
          </p:nvPr>
        </p:nvSpPr>
        <p:spPr>
          <a:xfrm>
            <a:off x="3137731" y="353750"/>
            <a:ext cx="3593809" cy="2049093"/>
          </a:xfrm>
        </p:spPr>
        <p:txBody>
          <a:bodyPr/>
          <a:lstStyle/>
          <a:p>
            <a:endParaRPr lang="zh-CN" altLang="en-US"/>
          </a:p>
        </p:txBody>
      </p:sp>
      <p:sp>
        <p:nvSpPr>
          <p:cNvPr id="4" name="图片占位符 2"/>
          <p:cNvSpPr>
            <a:spLocks noGrp="1"/>
          </p:cNvSpPr>
          <p:nvPr>
            <p:ph type="pic" sz="quarter" idx="12"/>
          </p:nvPr>
        </p:nvSpPr>
        <p:spPr>
          <a:xfrm>
            <a:off x="3280922" y="2571750"/>
            <a:ext cx="5633087" cy="2247073"/>
          </a:xfrm>
        </p:spPr>
        <p:txBody>
          <a:bodyPr/>
          <a:lstStyle/>
          <a:p>
            <a:endParaRPr lang="zh-CN" altLang="en-US"/>
          </a:p>
        </p:txBody>
      </p:sp>
      <p:sp>
        <p:nvSpPr>
          <p:cNvPr id="6" name="矩形 5"/>
          <p:cNvSpPr/>
          <p:nvPr userDrawn="1"/>
        </p:nvSpPr>
        <p:spPr>
          <a:xfrm>
            <a:off x="6864916" y="353749"/>
            <a:ext cx="2049093" cy="2049093"/>
          </a:xfrm>
          <a:prstGeom prst="rect">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229991" y="2571750"/>
            <a:ext cx="2907741" cy="2218000"/>
          </a:xfrm>
          <a:prstGeom prst="rect">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矩形 2"/>
          <p:cNvSpPr/>
          <p:nvPr userDrawn="1"/>
        </p:nvSpPr>
        <p:spPr>
          <a:xfrm>
            <a:off x="0" y="1038386"/>
            <a:ext cx="9144000" cy="3704096"/>
          </a:xfrm>
          <a:prstGeom prst="rect">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图片占位符 2"/>
          <p:cNvSpPr>
            <a:spLocks noGrp="1"/>
          </p:cNvSpPr>
          <p:nvPr>
            <p:ph type="pic" sz="quarter" idx="10"/>
          </p:nvPr>
        </p:nvSpPr>
        <p:spPr>
          <a:xfrm>
            <a:off x="218953" y="1171643"/>
            <a:ext cx="2043601" cy="1610732"/>
          </a:xfrm>
        </p:spPr>
        <p:txBody>
          <a:bodyPr/>
          <a:lstStyle/>
          <a:p>
            <a:endParaRPr lang="zh-CN" altLang="en-US"/>
          </a:p>
        </p:txBody>
      </p:sp>
      <p:sp>
        <p:nvSpPr>
          <p:cNvPr id="8" name="矩形 7"/>
          <p:cNvSpPr/>
          <p:nvPr userDrawn="1"/>
        </p:nvSpPr>
        <p:spPr>
          <a:xfrm>
            <a:off x="2356338" y="1171643"/>
            <a:ext cx="2133600" cy="161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片占位符 2"/>
          <p:cNvSpPr>
            <a:spLocks noGrp="1"/>
          </p:cNvSpPr>
          <p:nvPr>
            <p:ph type="pic" sz="quarter" idx="11"/>
          </p:nvPr>
        </p:nvSpPr>
        <p:spPr>
          <a:xfrm>
            <a:off x="218953" y="2965373"/>
            <a:ext cx="2043601" cy="1610732"/>
          </a:xfrm>
        </p:spPr>
        <p:txBody>
          <a:bodyPr/>
          <a:lstStyle/>
          <a:p>
            <a:endParaRPr lang="zh-CN" altLang="en-US"/>
          </a:p>
        </p:txBody>
      </p:sp>
      <p:sp>
        <p:nvSpPr>
          <p:cNvPr id="10" name="矩形 9"/>
          <p:cNvSpPr/>
          <p:nvPr userDrawn="1"/>
        </p:nvSpPr>
        <p:spPr>
          <a:xfrm>
            <a:off x="2356338" y="2965373"/>
            <a:ext cx="2133600" cy="161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图片占位符 2"/>
          <p:cNvSpPr>
            <a:spLocks noGrp="1"/>
          </p:cNvSpPr>
          <p:nvPr>
            <p:ph type="pic" sz="quarter" idx="12"/>
          </p:nvPr>
        </p:nvSpPr>
        <p:spPr>
          <a:xfrm>
            <a:off x="4681476" y="1171643"/>
            <a:ext cx="2043601" cy="1610732"/>
          </a:xfrm>
        </p:spPr>
        <p:txBody>
          <a:bodyPr/>
          <a:lstStyle/>
          <a:p>
            <a:endParaRPr lang="zh-CN" altLang="en-US"/>
          </a:p>
        </p:txBody>
      </p:sp>
      <p:sp>
        <p:nvSpPr>
          <p:cNvPr id="12" name="矩形 11"/>
          <p:cNvSpPr/>
          <p:nvPr userDrawn="1"/>
        </p:nvSpPr>
        <p:spPr>
          <a:xfrm>
            <a:off x="6818861" y="1171643"/>
            <a:ext cx="2133600" cy="161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图片占位符 2"/>
          <p:cNvSpPr>
            <a:spLocks noGrp="1"/>
          </p:cNvSpPr>
          <p:nvPr>
            <p:ph type="pic" sz="quarter" idx="13"/>
          </p:nvPr>
        </p:nvSpPr>
        <p:spPr>
          <a:xfrm>
            <a:off x="4681476" y="2965373"/>
            <a:ext cx="2043601" cy="1610732"/>
          </a:xfrm>
        </p:spPr>
        <p:txBody>
          <a:bodyPr/>
          <a:lstStyle/>
          <a:p>
            <a:endParaRPr lang="zh-CN" altLang="en-US"/>
          </a:p>
        </p:txBody>
      </p:sp>
      <p:sp>
        <p:nvSpPr>
          <p:cNvPr id="14" name="矩形 13"/>
          <p:cNvSpPr/>
          <p:nvPr userDrawn="1"/>
        </p:nvSpPr>
        <p:spPr>
          <a:xfrm>
            <a:off x="6818861" y="2965373"/>
            <a:ext cx="2133600" cy="161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1701D8D-7752-4E28-A60B-FEAC855BFA0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54F0180-2065-47EC-8B76-A04C81F2331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1701D8D-7752-4E28-A60B-FEAC855BFA0E}"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4F0180-2065-47EC-8B76-A04C81F233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200"/>
    </mc:Choice>
    <mc:Fallback>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tags" Target="../tags/tag11.xml"/><Relationship Id="rId3" Type="http://schemas.openxmlformats.org/officeDocument/2006/relationships/image" Target="../media/image16.jpeg"/><Relationship Id="rId2" Type="http://schemas.openxmlformats.org/officeDocument/2006/relationships/tags" Target="../tags/tag10.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tags" Target="../tags/tag17.xml"/><Relationship Id="rId2" Type="http://schemas.openxmlformats.org/officeDocument/2006/relationships/image" Target="../media/image22.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8.webp"/><Relationship Id="rId3" Type="http://schemas.openxmlformats.org/officeDocument/2006/relationships/image" Target="../media/image7.webp"/><Relationship Id="rId2" Type="http://schemas.openxmlformats.org/officeDocument/2006/relationships/image" Target="../media/image6.webp"/><Relationship Id="rId1" Type="http://schemas.openxmlformats.org/officeDocument/2006/relationships/image" Target="../media/image5.wdp"/></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11.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media/image14.jpeg"/><Relationship Id="rId3" Type="http://schemas.openxmlformats.org/officeDocument/2006/relationships/tags" Target="../tags/tag7.xml"/><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2425" b="35197"/>
          <a:stretch>
            <a:fillRect/>
          </a:stretch>
        </p:blipFill>
        <p:spPr>
          <a:xfrm>
            <a:off x="342" y="0"/>
            <a:ext cx="9143658" cy="2694040"/>
          </a:xfrm>
          <a:prstGeom prst="rect">
            <a:avLst/>
          </a:prstGeom>
        </p:spPr>
      </p:pic>
      <p:sp>
        <p:nvSpPr>
          <p:cNvPr id="7" name="矩形 6"/>
          <p:cNvSpPr/>
          <p:nvPr/>
        </p:nvSpPr>
        <p:spPr>
          <a:xfrm>
            <a:off x="1133692" y="3315575"/>
            <a:ext cx="6878320" cy="1014730"/>
          </a:xfrm>
          <a:prstGeom prst="rect">
            <a:avLst/>
          </a:prstGeom>
        </p:spPr>
        <p:txBody>
          <a:bodyPr wrap="none">
            <a:spAutoFit/>
          </a:bodyPr>
          <a:lstStyle/>
          <a:p>
            <a:r>
              <a:rPr lang="en-US" altLang="zh-CN" sz="6000">
                <a:solidFill>
                  <a:srgbClr val="307568"/>
                </a:solidFill>
                <a:latin typeface="Berlin Sans FB Demi" panose="020E0802020502020306" charset="0"/>
                <a:ea typeface="+mj-ea"/>
                <a:cs typeface="Berlin Sans FB Demi" panose="020E0802020502020306" charset="0"/>
              </a:rPr>
              <a:t>Oil-paper Umbrella</a:t>
            </a:r>
            <a:endParaRPr lang="en-US" altLang="zh-CN" sz="6000">
              <a:solidFill>
                <a:srgbClr val="307568"/>
              </a:solidFill>
              <a:latin typeface="Berlin Sans FB Demi" panose="020E0802020502020306" charset="0"/>
              <a:ea typeface="+mj-ea"/>
              <a:cs typeface="Berlin Sans FB Demi" panose="020E0802020502020306" charset="0"/>
            </a:endParaRPr>
          </a:p>
        </p:txBody>
      </p:sp>
      <p:cxnSp>
        <p:nvCxnSpPr>
          <p:cNvPr id="12" name="直接连接符 11"/>
          <p:cNvCxnSpPr/>
          <p:nvPr/>
        </p:nvCxnSpPr>
        <p:spPr>
          <a:xfrm>
            <a:off x="2773518" y="4709652"/>
            <a:ext cx="359791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4564380" y="691515"/>
            <a:ext cx="4469130" cy="1168400"/>
          </a:xfrm>
          <a:prstGeom prst="rect">
            <a:avLst/>
          </a:prstGeom>
        </p:spPr>
        <p:txBody>
          <a:bodyPr wrap="square">
            <a:spAutoFit/>
          </a:bodyPr>
          <a:lstStyle/>
          <a:p>
            <a:pPr indent="0" fontAlgn="auto">
              <a:lnSpc>
                <a:spcPct val="100000"/>
              </a:lnSpc>
              <a:buClr>
                <a:srgbClr val="E7E6E6">
                  <a:lumMod val="10000"/>
                </a:srgbClr>
              </a:buClr>
            </a:pP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The production and use of oil</a:t>
            </a:r>
            <a:r>
              <a:rPr lang="en-US" altLang="zh-CN" sz="1400">
                <a:solidFill>
                  <a:schemeClr val="tx1">
                    <a:lumMod val="65000"/>
                    <a:lumOff val="35000"/>
                  </a:schemeClr>
                </a:solidFill>
                <a:latin typeface="Yu Gothic UI Semibold" panose="020B0700000000000000" charset="-128"/>
                <a:ea typeface="Yu Gothic UI Semibold" panose="020B0700000000000000" charset="-128"/>
                <a:sym typeface="+mn-lt"/>
              </a:rPr>
              <a:t>-</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paper umbrellas became widespread, and umbrellas became </a:t>
            </a:r>
            <a:r>
              <a:rPr lang="zh-CN" altLang="en-US" sz="1400">
                <a:solidFill>
                  <a:srgbClr val="C00000"/>
                </a:solidFill>
                <a:latin typeface="Yu Gothic UI Semibold" panose="020B0700000000000000" charset="-128"/>
                <a:ea typeface="Yu Gothic UI Semibold" panose="020B0700000000000000" charset="-128"/>
                <a:sym typeface="+mn-lt"/>
              </a:rPr>
              <a:t>foldable</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 spreading to neighboring countries</a:t>
            </a:r>
            <a:r>
              <a:rPr lang="en-US" altLang="zh-CN" sz="1400">
                <a:solidFill>
                  <a:schemeClr val="tx1">
                    <a:lumMod val="65000"/>
                    <a:lumOff val="35000"/>
                  </a:schemeClr>
                </a:solidFill>
                <a:latin typeface="Yu Gothic UI Semibold" panose="020B0700000000000000" charset="-128"/>
                <a:ea typeface="Yu Gothic UI Semibold" panose="020B0700000000000000" charset="-128"/>
                <a:sym typeface="+mn-lt"/>
              </a:rPr>
              <a:t> like Japan and Korea.</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 The umbrella-making industry </a:t>
            </a:r>
            <a:r>
              <a:rPr lang="en-US" altLang="zh-CN" sz="1400">
                <a:solidFill>
                  <a:schemeClr val="tx1">
                    <a:lumMod val="65000"/>
                    <a:lumOff val="35000"/>
                  </a:schemeClr>
                </a:solidFill>
                <a:latin typeface="Yu Gothic UI Semibold" panose="020B0700000000000000" charset="-128"/>
                <a:ea typeface="Yu Gothic UI Semibold" panose="020B0700000000000000" charset="-128"/>
                <a:sym typeface="+mn-lt"/>
              </a:rPr>
              <a:t>had the </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characteristics of </a:t>
            </a:r>
            <a:r>
              <a:rPr lang="zh-CN" altLang="en-US" sz="1400">
                <a:solidFill>
                  <a:srgbClr val="C00000"/>
                </a:solidFill>
                <a:latin typeface="Yu Gothic UI Semibold" panose="020B0700000000000000" charset="-128"/>
                <a:ea typeface="Yu Gothic UI Semibold" panose="020B0700000000000000" charset="-128"/>
                <a:sym typeface="+mn-lt"/>
              </a:rPr>
              <a:t>specialization</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 and </a:t>
            </a:r>
            <a:r>
              <a:rPr lang="zh-CN" altLang="en-US" sz="1400">
                <a:solidFill>
                  <a:srgbClr val="C00000"/>
                </a:solidFill>
                <a:latin typeface="Yu Gothic UI Semibold" panose="020B0700000000000000" charset="-128"/>
                <a:ea typeface="Yu Gothic UI Semibold" panose="020B0700000000000000" charset="-128"/>
                <a:sym typeface="+mn-lt"/>
              </a:rPr>
              <a:t>refinement</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a:t>
            </a:r>
            <a:endPar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sp>
        <p:nvSpPr>
          <p:cNvPr id="51" name="矩形 5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4563825" y="310184"/>
            <a:ext cx="3902710" cy="398780"/>
          </a:xfrm>
          <a:prstGeom prst="rect">
            <a:avLst/>
          </a:prstGeom>
        </p:spPr>
        <p:txBody>
          <a:bodyPr wrap="none">
            <a:spAutoFit/>
          </a:bodyPr>
          <a:lstStyle/>
          <a:p>
            <a:pPr algn="l"/>
            <a:r>
              <a:rPr lang="zh-CN" altLang="en-US" sz="2000" b="1">
                <a:solidFill>
                  <a:srgbClr val="307568"/>
                </a:solidFill>
                <a:latin typeface="+mj-ea"/>
                <a:ea typeface="+mj-ea"/>
                <a:sym typeface="Calibri" panose="020F0502020204030204" pitchFamily="34" charset="0"/>
              </a:rPr>
              <a:t>Tang Dynasty and Song Dynasty</a:t>
            </a:r>
            <a:endParaRPr lang="zh-CN" altLang="en-US" sz="2000" b="1">
              <a:solidFill>
                <a:srgbClr val="307568"/>
              </a:solidFill>
              <a:latin typeface="+mj-ea"/>
              <a:ea typeface="+mj-ea"/>
              <a:sym typeface="Calibri" panose="020F0502020204030204" pitchFamily="34" charset="0"/>
            </a:endParaRPr>
          </a:p>
        </p:txBody>
      </p:sp>
      <p:grpSp>
        <p:nvGrpSpPr>
          <p:cNvPr id="55" name="组合 54"/>
          <p:cNvGrpSpPr/>
          <p:nvPr/>
        </p:nvGrpSpPr>
        <p:grpSpPr>
          <a:xfrm>
            <a:off x="332905" y="2784557"/>
            <a:ext cx="246811" cy="359779"/>
            <a:chOff x="2528974" y="2863357"/>
            <a:chExt cx="246811" cy="359779"/>
          </a:xfrm>
          <a:solidFill>
            <a:schemeClr val="bg1"/>
          </a:solidFill>
        </p:grpSpPr>
        <p:sp>
          <p:nvSpPr>
            <p:cNvPr id="56"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7"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8" name="组合 7"/>
          <p:cNvGrpSpPr/>
          <p:nvPr/>
        </p:nvGrpSpPr>
        <p:grpSpPr>
          <a:xfrm>
            <a:off x="142240" y="1859915"/>
            <a:ext cx="8837295" cy="2981960"/>
            <a:chOff x="224" y="2929"/>
            <a:chExt cx="13917" cy="4696"/>
          </a:xfrm>
        </p:grpSpPr>
        <p:pic>
          <p:nvPicPr>
            <p:cNvPr id="36" name="图片 35" descr="D:\文件\中国文化概要\油纸伞\12.jpg12"/>
            <p:cNvPicPr/>
            <p:nvPr/>
          </p:nvPicPr>
          <p:blipFill rotWithShape="1">
            <a:blip r:embed="rId1"/>
            <a:srcRect l="21576" r="21576"/>
            <a:stretch>
              <a:fillRect/>
            </a:stretch>
          </p:blipFill>
          <p:spPr>
            <a:xfrm>
              <a:off x="224" y="2931"/>
              <a:ext cx="3118" cy="4695"/>
            </a:xfrm>
            <a:prstGeom prst="rect">
              <a:avLst/>
            </a:prstGeom>
          </p:spPr>
        </p:pic>
        <p:pic>
          <p:nvPicPr>
            <p:cNvPr id="5" name="图片 4" descr="D:\文件\中国文化概要\油纸伞\13.jpg13"/>
            <p:cNvPicPr/>
            <p:nvPr>
              <p:custDataLst>
                <p:tags r:id="rId2"/>
              </p:custDataLst>
            </p:nvPr>
          </p:nvPicPr>
          <p:blipFill rotWithShape="1">
            <a:blip r:embed="rId3"/>
            <a:srcRect t="6417" b="6417"/>
            <a:stretch>
              <a:fillRect/>
            </a:stretch>
          </p:blipFill>
          <p:spPr>
            <a:xfrm>
              <a:off x="10739" y="2929"/>
              <a:ext cx="3402" cy="4695"/>
            </a:xfrm>
            <a:prstGeom prst="rect">
              <a:avLst/>
            </a:prstGeom>
          </p:spPr>
        </p:pic>
        <p:pic>
          <p:nvPicPr>
            <p:cNvPr id="3" name="图片 2" descr="D:\文件\中国文化概要\油纸伞\11.jpeg11"/>
            <p:cNvPicPr/>
            <p:nvPr>
              <p:custDataLst>
                <p:tags r:id="rId4"/>
              </p:custDataLst>
            </p:nvPr>
          </p:nvPicPr>
          <p:blipFill rotWithShape="1">
            <a:blip r:embed="rId5"/>
            <a:srcRect l="8786" r="8786"/>
            <a:stretch>
              <a:fillRect/>
            </a:stretch>
          </p:blipFill>
          <p:spPr>
            <a:xfrm>
              <a:off x="3604" y="2931"/>
              <a:ext cx="6881" cy="4695"/>
            </a:xfrm>
            <a:prstGeom prst="rect">
              <a:avLst/>
            </a:prstGeom>
          </p:spPr>
        </p:pic>
      </p:grpSp>
      <p:sp>
        <p:nvSpPr>
          <p:cNvPr id="61" name="矩形 60"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534035" y="708660"/>
            <a:ext cx="3442335" cy="953135"/>
          </a:xfrm>
          <a:prstGeom prst="rect">
            <a:avLst/>
          </a:prstGeom>
        </p:spPr>
        <p:txBody>
          <a:bodyPr wrap="square">
            <a:spAutoFit/>
          </a:bodyPr>
          <a:lstStyle/>
          <a:p>
            <a:pPr indent="0" fontAlgn="auto">
              <a:lnSpc>
                <a:spcPct val="100000"/>
              </a:lnSpc>
              <a:buClr>
                <a:srgbClr val="E7E6E6">
                  <a:lumMod val="10000"/>
                </a:srgbClr>
              </a:buClr>
            </a:pP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After the invention of papermaking technology, oil-paper umbrellas appeared. “盖“ entered the folk, gradually evolving into“伞”.</a:t>
            </a:r>
            <a:endPar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sp>
        <p:nvSpPr>
          <p:cNvPr id="62" name="矩形 6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79971" y="310023"/>
            <a:ext cx="2876550" cy="398780"/>
          </a:xfrm>
          <a:prstGeom prst="rect">
            <a:avLst/>
          </a:prstGeom>
        </p:spPr>
        <p:txBody>
          <a:bodyPr wrap="none">
            <a:spAutoFit/>
          </a:bodyPr>
          <a:lstStyle/>
          <a:p>
            <a:pPr algn="l"/>
            <a:r>
              <a:rPr lang="zh-CN" altLang="en-US" sz="2000" b="1">
                <a:solidFill>
                  <a:srgbClr val="307568"/>
                </a:solidFill>
                <a:latin typeface="+mj-ea"/>
                <a:ea typeface="+mj-ea"/>
                <a:sym typeface="Calibri" panose="020F0502020204030204" pitchFamily="34" charset="0"/>
              </a:rPr>
              <a:t>Wei and Jin </a:t>
            </a:r>
            <a:r>
              <a:rPr lang="en-US" altLang="zh-CN" sz="2000" b="1">
                <a:solidFill>
                  <a:srgbClr val="307568"/>
                </a:solidFill>
                <a:latin typeface="+mj-ea"/>
                <a:ea typeface="+mj-ea"/>
                <a:sym typeface="Calibri" panose="020F0502020204030204" pitchFamily="34" charset="0"/>
              </a:rPr>
              <a:t>D</a:t>
            </a:r>
            <a:r>
              <a:rPr lang="zh-CN" altLang="en-US" sz="2000" b="1">
                <a:solidFill>
                  <a:srgbClr val="307568"/>
                </a:solidFill>
                <a:latin typeface="+mj-ea"/>
                <a:ea typeface="+mj-ea"/>
                <a:sym typeface="Calibri" panose="020F0502020204030204" pitchFamily="34" charset="0"/>
              </a:rPr>
              <a:t>ynasties</a:t>
            </a:r>
            <a:endParaRPr lang="zh-CN" altLang="en-US" sz="2000" b="1">
              <a:solidFill>
                <a:srgbClr val="307568"/>
              </a:solidFill>
              <a:latin typeface="+mj-ea"/>
              <a:ea typeface="+mj-ea"/>
              <a:sym typeface="Calibri" panose="020F0502020204030204" pitchFamily="34" charset="0"/>
            </a:endParaRPr>
          </a:p>
        </p:txBody>
      </p:sp>
      <p:sp>
        <p:nvSpPr>
          <p:cNvPr id="63" name="椭圆 62"/>
          <p:cNvSpPr/>
          <p:nvPr/>
        </p:nvSpPr>
        <p:spPr>
          <a:xfrm>
            <a:off x="276225" y="380365"/>
            <a:ext cx="257810" cy="25781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6"/>
            </p:custDataLst>
          </p:nvPr>
        </p:nvSpPr>
        <p:spPr>
          <a:xfrm>
            <a:off x="4305935" y="380365"/>
            <a:ext cx="257810" cy="257810"/>
          </a:xfrm>
          <a:prstGeom prst="ellipse">
            <a:avLst/>
          </a:prstGeom>
          <a:solidFill>
            <a:srgbClr val="2C9C8A"/>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600">
              <a:solidFill>
                <a:schemeClr val="bg1"/>
              </a:solidFill>
              <a:latin typeface="Berlin Sans FB Demi" panose="020E0802020502020306" charset="0"/>
              <a:cs typeface="Berlin Sans FB Demi" panose="020E0802020502020306" charset="0"/>
              <a:sym typeface="+mn-ea"/>
            </a:endParaRPr>
          </a:p>
        </p:txBody>
      </p:sp>
      <p:grpSp>
        <p:nvGrpSpPr>
          <p:cNvPr id="7" name="组合 6"/>
          <p:cNvGrpSpPr/>
          <p:nvPr/>
        </p:nvGrpSpPr>
        <p:grpSpPr>
          <a:xfrm>
            <a:off x="635" y="3930650"/>
            <a:ext cx="9143365" cy="1212850"/>
            <a:chOff x="1" y="6190"/>
            <a:chExt cx="14399" cy="1910"/>
          </a:xfrm>
        </p:grpSpPr>
        <p:sp>
          <p:nvSpPr>
            <p:cNvPr id="2" name="矩形 1"/>
            <p:cNvSpPr/>
            <p:nvPr/>
          </p:nvSpPr>
          <p:spPr>
            <a:xfrm>
              <a:off x="1" y="6190"/>
              <a:ext cx="14399" cy="1910"/>
            </a:xfrm>
            <a:prstGeom prst="rect">
              <a:avLst/>
            </a:prstGeom>
            <a:solidFill>
              <a:srgbClr val="DABA9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custDataLst>
                <p:tags r:id="rId7"/>
              </p:custDataLst>
            </p:nvPr>
          </p:nvSpPr>
          <p:spPr>
            <a:xfrm>
              <a:off x="127" y="6255"/>
              <a:ext cx="13916" cy="1598"/>
            </a:xfrm>
            <a:prstGeom prst="rect">
              <a:avLst/>
            </a:prstGeom>
            <a:noFill/>
          </p:spPr>
          <p:txBody>
            <a:bodyPr wrap="square" rtlCol="0">
              <a:spAutoFit/>
            </a:bodyPr>
            <a:p>
              <a:pPr indent="0" algn="ctr" fontAlgn="auto">
                <a:lnSpc>
                  <a:spcPct val="100000"/>
                </a:lnSpc>
              </a:pPr>
              <a:r>
                <a:rPr lang="en-US" altLang="zh-CN" sz="2000" b="1">
                  <a:solidFill>
                    <a:schemeClr val="bg1"/>
                  </a:solidFill>
                  <a:latin typeface="Arial Rounded MT Bold" panose="020F0704030504030204" charset="0"/>
                  <a:cs typeface="Arial Rounded MT Bold" panose="020F0704030504030204" charset="0"/>
                </a:rPr>
                <a:t>In Zhang Zeduan's </a:t>
              </a:r>
              <a:r>
                <a:rPr lang="en-US" altLang="zh-CN" sz="2000" b="1" i="1">
                  <a:solidFill>
                    <a:schemeClr val="bg1"/>
                  </a:solidFill>
                  <a:latin typeface="Arial Rounded MT Bold" panose="020F0704030504030204" charset="0"/>
                  <a:cs typeface="Arial Rounded MT Bold" panose="020F0704030504030204" charset="0"/>
                </a:rPr>
                <a:t>Along the River During the Qingming Festival</a:t>
              </a:r>
              <a:r>
                <a:rPr lang="en-US" altLang="zh-CN" sz="2000" b="1">
                  <a:solidFill>
                    <a:schemeClr val="bg1"/>
                  </a:solidFill>
                  <a:latin typeface="Arial Rounded MT Bold" panose="020F0704030504030204" charset="0"/>
                  <a:cs typeface="Arial Rounded MT Bold" panose="020F0704030504030204" charset="0"/>
                </a:rPr>
                <a:t>, there are both large umbrellas used by shops and vendors, as well as small umbrellas for everyday use by common people.</a:t>
              </a:r>
              <a:endParaRPr lang="en-US" altLang="zh-CN" sz="2000" b="1">
                <a:solidFill>
                  <a:schemeClr val="bg1"/>
                </a:solidFill>
                <a:latin typeface="Arial Rounded MT Bold" panose="020F0704030504030204" charset="0"/>
                <a:cs typeface="Arial Rounded MT Bold" panose="020F07040305040302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0" name="矩形 49"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5161280" y="691515"/>
            <a:ext cx="3419475" cy="953135"/>
          </a:xfrm>
          <a:prstGeom prst="rect">
            <a:avLst/>
          </a:prstGeom>
        </p:spPr>
        <p:txBody>
          <a:bodyPr wrap="square">
            <a:spAutoFit/>
          </a:bodyPr>
          <a:lstStyle/>
          <a:p>
            <a:pPr indent="0" fontAlgn="auto">
              <a:lnSpc>
                <a:spcPct val="100000"/>
              </a:lnSpc>
              <a:buClr>
                <a:srgbClr val="E7E6E6">
                  <a:lumMod val="10000"/>
                </a:srgbClr>
              </a:buClr>
            </a:pP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Under the pressure of modern steel-framed umbrellas, the survival space for oil</a:t>
            </a:r>
            <a:r>
              <a:rPr lang="en-US" altLang="zh-CN" sz="1400">
                <a:solidFill>
                  <a:schemeClr val="tx1">
                    <a:lumMod val="65000"/>
                    <a:lumOff val="35000"/>
                  </a:schemeClr>
                </a:solidFill>
                <a:latin typeface="Yu Gothic UI Semibold" panose="020B0700000000000000" charset="-128"/>
                <a:ea typeface="Yu Gothic UI Semibold" panose="020B0700000000000000" charset="-128"/>
                <a:sym typeface="+mn-lt"/>
              </a:rPr>
              <a:t>-</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paper umbrellas has become narrow, leading to their gradual decline.</a:t>
            </a:r>
            <a:endPar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sp>
        <p:nvSpPr>
          <p:cNvPr id="51" name="矩形 5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34115" y="293039"/>
            <a:ext cx="3902710" cy="398780"/>
          </a:xfrm>
          <a:prstGeom prst="rect">
            <a:avLst/>
          </a:prstGeom>
        </p:spPr>
        <p:txBody>
          <a:bodyPr wrap="none">
            <a:spAutoFit/>
          </a:bodyPr>
          <a:lstStyle/>
          <a:p>
            <a:pPr algn="l"/>
            <a:r>
              <a:rPr lang="en-US" altLang="zh-CN" sz="2000" b="1">
                <a:solidFill>
                  <a:srgbClr val="307568"/>
                </a:solidFill>
                <a:latin typeface="+mj-ea"/>
                <a:ea typeface="+mj-ea"/>
                <a:sym typeface="Calibri" panose="020F0502020204030204" pitchFamily="34" charset="0"/>
              </a:rPr>
              <a:t>Ming</a:t>
            </a:r>
            <a:r>
              <a:rPr lang="zh-CN" altLang="en-US" sz="2000" b="1">
                <a:solidFill>
                  <a:srgbClr val="307568"/>
                </a:solidFill>
                <a:latin typeface="+mj-ea"/>
                <a:ea typeface="+mj-ea"/>
                <a:sym typeface="Calibri" panose="020F0502020204030204" pitchFamily="34" charset="0"/>
              </a:rPr>
              <a:t> Dynasty and </a:t>
            </a:r>
            <a:r>
              <a:rPr lang="en-US" altLang="zh-CN" sz="2000" b="1">
                <a:solidFill>
                  <a:srgbClr val="307568"/>
                </a:solidFill>
                <a:latin typeface="+mj-ea"/>
                <a:ea typeface="+mj-ea"/>
                <a:sym typeface="Calibri" panose="020F0502020204030204" pitchFamily="34" charset="0"/>
              </a:rPr>
              <a:t>Qing</a:t>
            </a:r>
            <a:r>
              <a:rPr lang="zh-CN" altLang="en-US" sz="2000" b="1">
                <a:solidFill>
                  <a:srgbClr val="307568"/>
                </a:solidFill>
                <a:latin typeface="+mj-ea"/>
                <a:ea typeface="+mj-ea"/>
                <a:sym typeface="Calibri" panose="020F0502020204030204" pitchFamily="34" charset="0"/>
              </a:rPr>
              <a:t> Dynasty</a:t>
            </a:r>
            <a:endParaRPr lang="zh-CN" altLang="en-US" sz="2000" b="1">
              <a:solidFill>
                <a:srgbClr val="307568"/>
              </a:solidFill>
              <a:latin typeface="+mj-ea"/>
              <a:ea typeface="+mj-ea"/>
              <a:sym typeface="Calibri" panose="020F0502020204030204" pitchFamily="34" charset="0"/>
            </a:endParaRPr>
          </a:p>
        </p:txBody>
      </p:sp>
      <p:grpSp>
        <p:nvGrpSpPr>
          <p:cNvPr id="55" name="组合 54"/>
          <p:cNvGrpSpPr/>
          <p:nvPr/>
        </p:nvGrpSpPr>
        <p:grpSpPr>
          <a:xfrm>
            <a:off x="332905" y="2784557"/>
            <a:ext cx="246811" cy="359779"/>
            <a:chOff x="2528974" y="2863357"/>
            <a:chExt cx="246811" cy="359779"/>
          </a:xfrm>
          <a:solidFill>
            <a:schemeClr val="bg1"/>
          </a:solidFill>
        </p:grpSpPr>
        <p:sp>
          <p:nvSpPr>
            <p:cNvPr id="56"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7"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
        <p:nvSpPr>
          <p:cNvPr id="61" name="矩形 60"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32740" y="675005"/>
            <a:ext cx="4104640" cy="521970"/>
          </a:xfrm>
          <a:prstGeom prst="rect">
            <a:avLst/>
          </a:prstGeom>
        </p:spPr>
        <p:txBody>
          <a:bodyPr wrap="square">
            <a:spAutoFit/>
          </a:bodyPr>
          <a:lstStyle/>
          <a:p>
            <a:pPr indent="0" fontAlgn="auto">
              <a:lnSpc>
                <a:spcPct val="100000"/>
              </a:lnSpc>
              <a:buClr>
                <a:srgbClr val="E7E6E6">
                  <a:lumMod val="10000"/>
                </a:srgbClr>
              </a:buClr>
            </a:pP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The craftsmanship of oil</a:t>
            </a:r>
            <a:r>
              <a:rPr lang="en-US" altLang="zh-CN" sz="1400">
                <a:solidFill>
                  <a:schemeClr val="tx1">
                    <a:lumMod val="65000"/>
                    <a:lumOff val="35000"/>
                  </a:schemeClr>
                </a:solidFill>
                <a:latin typeface="Yu Gothic UI Semibold" panose="020B0700000000000000" charset="-128"/>
                <a:ea typeface="Yu Gothic UI Semibold" panose="020B0700000000000000" charset="-128"/>
                <a:sym typeface="+mn-lt"/>
              </a:rPr>
              <a:t>-</a:t>
            </a:r>
            <a:r>
              <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rPr>
              <a:t>paper umbrellas has been refined, and there is a wide variety of them.</a:t>
            </a:r>
            <a:endParaRPr lang="zh-CN" altLang="en-US" sz="14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sp>
        <p:nvSpPr>
          <p:cNvPr id="62" name="矩形 6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5432641" y="292878"/>
            <a:ext cx="2876550" cy="398780"/>
          </a:xfrm>
          <a:prstGeom prst="rect">
            <a:avLst/>
          </a:prstGeom>
        </p:spPr>
        <p:txBody>
          <a:bodyPr wrap="none">
            <a:spAutoFit/>
          </a:bodyPr>
          <a:lstStyle/>
          <a:p>
            <a:pPr algn="l"/>
            <a:r>
              <a:rPr lang="en-US" altLang="zh-CN" sz="2000" b="1">
                <a:solidFill>
                  <a:srgbClr val="307568"/>
                </a:solidFill>
                <a:latin typeface="+mj-ea"/>
                <a:ea typeface="+mj-ea"/>
                <a:sym typeface="Calibri" panose="020F0502020204030204" pitchFamily="34" charset="0"/>
              </a:rPr>
              <a:t>About 1960s to 1970s </a:t>
            </a:r>
            <a:endParaRPr lang="en-US" altLang="zh-CN" sz="2000" b="1">
              <a:solidFill>
                <a:srgbClr val="307568"/>
              </a:solidFill>
              <a:latin typeface="+mj-ea"/>
              <a:ea typeface="+mj-ea"/>
              <a:sym typeface="Calibri" panose="020F0502020204030204" pitchFamily="34" charset="0"/>
            </a:endParaRPr>
          </a:p>
        </p:txBody>
      </p:sp>
      <p:sp>
        <p:nvSpPr>
          <p:cNvPr id="63" name="椭圆 62"/>
          <p:cNvSpPr/>
          <p:nvPr/>
        </p:nvSpPr>
        <p:spPr>
          <a:xfrm>
            <a:off x="276225" y="380365"/>
            <a:ext cx="257810" cy="25781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2"/>
            </p:custDataLst>
          </p:nvPr>
        </p:nvSpPr>
        <p:spPr>
          <a:xfrm>
            <a:off x="5033645" y="380365"/>
            <a:ext cx="257810" cy="257810"/>
          </a:xfrm>
          <a:prstGeom prst="ellipse">
            <a:avLst/>
          </a:prstGeom>
          <a:solidFill>
            <a:srgbClr val="2C9C8A"/>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600">
              <a:solidFill>
                <a:schemeClr val="bg1"/>
              </a:solidFill>
              <a:latin typeface="Berlin Sans FB Demi" panose="020E0802020502020306" charset="0"/>
              <a:cs typeface="Berlin Sans FB Demi" panose="020E0802020502020306" charset="0"/>
              <a:sym typeface="+mn-ea"/>
            </a:endParaRPr>
          </a:p>
        </p:txBody>
      </p:sp>
      <p:grpSp>
        <p:nvGrpSpPr>
          <p:cNvPr id="9" name="组合 8"/>
          <p:cNvGrpSpPr/>
          <p:nvPr/>
        </p:nvGrpSpPr>
        <p:grpSpPr>
          <a:xfrm>
            <a:off x="635" y="1374140"/>
            <a:ext cx="9142730" cy="3959860"/>
            <a:chOff x="1" y="2164"/>
            <a:chExt cx="14398" cy="6236"/>
          </a:xfrm>
        </p:grpSpPr>
        <p:sp>
          <p:nvSpPr>
            <p:cNvPr id="2" name="矩形 1"/>
            <p:cNvSpPr/>
            <p:nvPr/>
          </p:nvSpPr>
          <p:spPr>
            <a:xfrm>
              <a:off x="1" y="5464"/>
              <a:ext cx="14399" cy="2636"/>
            </a:xfrm>
            <a:prstGeom prst="rect">
              <a:avLst/>
            </a:prstGeom>
            <a:solidFill>
              <a:srgbClr val="DABA9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306" y="2164"/>
              <a:ext cx="10770" cy="6236"/>
              <a:chOff x="1306" y="2164"/>
              <a:chExt cx="10770" cy="6236"/>
            </a:xfrm>
          </p:grpSpPr>
          <p:graphicFrame>
            <p:nvGraphicFramePr>
              <p:cNvPr id="4" name="图表 3" descr="7b0a202020202263686172745265734964223a20223230343639373534220a7d0a"/>
              <p:cNvGraphicFramePr/>
              <p:nvPr/>
            </p:nvGraphicFramePr>
            <p:xfrm>
              <a:off x="1306" y="2164"/>
              <a:ext cx="10771" cy="6236"/>
            </p:xfrm>
            <a:graphic>
              <a:graphicData uri="http://schemas.openxmlformats.org/drawingml/2006/chart">
                <c:chart xmlns:c="http://schemas.openxmlformats.org/drawingml/2006/chart" xmlns:r="http://schemas.openxmlformats.org/officeDocument/2006/relationships" r:id="rId1"/>
              </a:graphicData>
            </a:graphic>
          </p:graphicFrame>
          <p:cxnSp>
            <p:nvCxnSpPr>
              <p:cNvPr id="6" name="直接箭头连接符 5"/>
              <p:cNvCxnSpPr/>
              <p:nvPr/>
            </p:nvCxnSpPr>
            <p:spPr>
              <a:xfrm flipV="1">
                <a:off x="2738" y="2406"/>
                <a:ext cx="0" cy="3053"/>
              </a:xfrm>
              <a:prstGeom prst="straightConnector1">
                <a:avLst/>
              </a:prstGeom>
              <a:ln w="22225" cmpd="sng">
                <a:solidFill>
                  <a:schemeClr val="bg1">
                    <a:lumMod val="75000"/>
                  </a:schemeClr>
                </a:solidFill>
                <a:prstDash val="solid"/>
                <a:tailEnd type="arrow"/>
              </a:ln>
            </p:spPr>
            <p:style>
              <a:lnRef idx="2">
                <a:schemeClr val="accent1"/>
              </a:lnRef>
              <a:fillRef idx="0">
                <a:srgbClr val="FFFFFF"/>
              </a:fillRef>
              <a:effectRef idx="0">
                <a:srgbClr val="FFFFFF"/>
              </a:effectRef>
              <a:fontRef idx="minor">
                <a:schemeClr val="tx1"/>
              </a:fontRef>
            </p:style>
          </p:cxnSp>
        </p:grpSp>
      </p:grpSp>
      <p:sp>
        <p:nvSpPr>
          <p:cNvPr id="10" name="矩形 9"/>
          <p:cNvSpPr/>
          <p:nvPr>
            <p:custDataLst>
              <p:tags r:id="rId3"/>
            </p:custDataLst>
          </p:nvPr>
        </p:nvSpPr>
        <p:spPr>
          <a:xfrm>
            <a:off x="783590" y="1141730"/>
            <a:ext cx="2670810" cy="271145"/>
          </a:xfrm>
          <a:prstGeom prst="rect">
            <a:avLst/>
          </a:prstGeom>
          <a:solidFill>
            <a:srgbClr val="DABA9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Yuhang oil-paper umbrella</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340141" y="1534446"/>
            <a:ext cx="643890" cy="645160"/>
          </a:xfrm>
          <a:prstGeom prst="rect">
            <a:avLst/>
          </a:prstGeom>
        </p:spPr>
        <p:txBody>
          <a:bodyPr wrap="none">
            <a:spAutoFit/>
          </a:bodyPr>
          <a:lstStyle/>
          <a:p>
            <a:r>
              <a:rPr lang="en-US" altLang="zh-CN" sz="3600" b="1">
                <a:solidFill>
                  <a:schemeClr val="bg1"/>
                </a:solidFill>
                <a:latin typeface="+mj-ea"/>
                <a:ea typeface="+mj-ea"/>
                <a:sym typeface="Calibri" panose="020F0502020204030204" pitchFamily="34" charset="0"/>
              </a:rPr>
              <a:t>03</a:t>
            </a:r>
            <a:endParaRPr lang="en-US" altLang="zh-CN" sz="3600" b="1">
              <a:solidFill>
                <a:schemeClr val="bg1"/>
              </a:solidFill>
              <a:latin typeface="+mj-ea"/>
              <a:ea typeface="+mj-ea"/>
              <a:sym typeface="Calibri" panose="020F0502020204030204" pitchFamily="34" charset="0"/>
            </a:endParaRPr>
          </a:p>
        </p:txBody>
      </p:sp>
      <p:cxnSp>
        <p:nvCxnSpPr>
          <p:cNvPr id="20" name="直接连接符 19"/>
          <p:cNvCxnSpPr/>
          <p:nvPr/>
        </p:nvCxnSpPr>
        <p:spPr>
          <a:xfrm flipH="1">
            <a:off x="6772795" y="1648997"/>
            <a:ext cx="845820" cy="652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28250" y="2301353"/>
            <a:ext cx="89712" cy="89712"/>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5" name="直接连接符 24"/>
          <p:cNvCxnSpPr/>
          <p:nvPr/>
        </p:nvCxnSpPr>
        <p:spPr>
          <a:xfrm flipH="1">
            <a:off x="5977214" y="2798468"/>
            <a:ext cx="922020" cy="71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00625" y="2217420"/>
            <a:ext cx="4143375" cy="645160"/>
          </a:xfrm>
          <a:prstGeom prst="rect">
            <a:avLst/>
          </a:prstGeom>
        </p:spPr>
        <p:txBody>
          <a:bodyPr wrap="square">
            <a:spAutoFit/>
          </a:bodyPr>
          <a:lstStyle/>
          <a:p>
            <a:pPr algn="ctr"/>
            <a:r>
              <a:rPr lang="en-US" altLang="zh-CN" sz="3600" b="1">
                <a:solidFill>
                  <a:schemeClr val="bg1"/>
                </a:solidFill>
                <a:latin typeface="Berlin Sans FB Demi" panose="020E0802020502020306" charset="0"/>
                <a:ea typeface="+mj-ea"/>
                <a:cs typeface="Berlin Sans FB Demi" panose="020E0802020502020306" charset="0"/>
                <a:sym typeface="+mn-ea"/>
              </a:rPr>
              <a:t>Current condition</a:t>
            </a:r>
            <a:endParaRPr lang="en-US" altLang="zh-CN" sz="3600" b="1">
              <a:solidFill>
                <a:schemeClr val="bg1"/>
              </a:solidFill>
              <a:latin typeface="Berlin Sans FB Demi" panose="020E0802020502020306" charset="0"/>
              <a:ea typeface="+mj-ea"/>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527370" y="230141"/>
            <a:ext cx="8089265" cy="583565"/>
          </a:xfrm>
          <a:prstGeom prst="rect">
            <a:avLst/>
          </a:prstGeom>
          <a:noFill/>
        </p:spPr>
        <p:txBody>
          <a:bodyPr wrap="none" rtlCol="0">
            <a:spAutoFit/>
          </a:bodyPr>
          <a:lstStyle/>
          <a:p>
            <a:pPr algn="ctr"/>
            <a:r>
              <a:rPr lang="en-US" altLang="zh-CN" sz="3200" b="1">
                <a:solidFill>
                  <a:srgbClr val="307568"/>
                </a:solidFill>
                <a:latin typeface="Berlin Sans FB Demi" panose="020E0802020502020306" charset="0"/>
                <a:ea typeface="+mj-ea"/>
                <a:cs typeface="Berlin Sans FB Demi" panose="020E0802020502020306" charset="0"/>
              </a:rPr>
              <a:t>It is protected and on the way to renascence</a:t>
            </a:r>
            <a:endParaRPr lang="en-US" altLang="zh-CN" sz="3200" b="1">
              <a:solidFill>
                <a:srgbClr val="307568"/>
              </a:solidFill>
              <a:latin typeface="Berlin Sans FB Demi" panose="020E0802020502020306" charset="0"/>
              <a:ea typeface="+mj-ea"/>
              <a:cs typeface="Berlin Sans FB Demi" panose="020E0802020502020306" charset="0"/>
            </a:endParaRPr>
          </a:p>
        </p:txBody>
      </p:sp>
      <p:sp>
        <p:nvSpPr>
          <p:cNvPr id="10" name="矩形 9"/>
          <p:cNvSpPr/>
          <p:nvPr/>
        </p:nvSpPr>
        <p:spPr>
          <a:xfrm>
            <a:off x="214009" y="1011677"/>
            <a:ext cx="8764621" cy="3990582"/>
          </a:xfrm>
          <a:prstGeom prst="rect">
            <a:avLst/>
          </a:prstGeom>
          <a:noFill/>
          <a:ln>
            <a:solidFill>
              <a:srgbClr val="DABA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77970" y="1044120"/>
            <a:ext cx="5214620" cy="521970"/>
          </a:xfrm>
          <a:prstGeom prst="rect">
            <a:avLst/>
          </a:prstGeom>
        </p:spPr>
        <p:txBody>
          <a:bodyPr wrap="none">
            <a:spAutoFit/>
          </a:bodyPr>
          <a:lstStyle/>
          <a:p>
            <a:pPr algn="l"/>
            <a:r>
              <a:rPr lang="en-US" altLang="zh-CN" sz="2800" b="1">
                <a:solidFill>
                  <a:srgbClr val="307568"/>
                </a:solidFill>
                <a:latin typeface="+mj-ea"/>
                <a:ea typeface="+mj-ea"/>
                <a:sym typeface="Calibri" panose="020F0502020204030204" pitchFamily="34" charset="0"/>
              </a:rPr>
              <a:t>Intangible Cultural Heritage</a:t>
            </a:r>
            <a:endParaRPr lang="en-US" altLang="zh-CN" sz="2800" b="1">
              <a:solidFill>
                <a:srgbClr val="307568"/>
              </a:solidFill>
              <a:latin typeface="+mj-ea"/>
              <a:ea typeface="+mj-ea"/>
              <a:sym typeface="Calibri" panose="020F0502020204030204" pitchFamily="34" charset="0"/>
            </a:endParaRPr>
          </a:p>
        </p:txBody>
      </p:sp>
      <p:sp>
        <p:nvSpPr>
          <p:cNvPr id="71" name="椭圆 70"/>
          <p:cNvSpPr/>
          <p:nvPr/>
        </p:nvSpPr>
        <p:spPr>
          <a:xfrm>
            <a:off x="490220" y="1179830"/>
            <a:ext cx="187960" cy="18796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4"/>
          <p:cNvPicPr>
            <a:picLocks noChangeAspect="1"/>
          </p:cNvPicPr>
          <p:nvPr/>
        </p:nvPicPr>
        <p:blipFill>
          <a:blip r:embed="rId1"/>
          <a:srcRect t="38583" r="1607"/>
          <a:stretch>
            <a:fillRect/>
          </a:stretch>
        </p:blipFill>
        <p:spPr>
          <a:xfrm>
            <a:off x="490220" y="1565910"/>
            <a:ext cx="8242300" cy="1381760"/>
          </a:xfrm>
          <a:prstGeom prst="rect">
            <a:avLst/>
          </a:prstGeom>
        </p:spPr>
      </p:pic>
      <p:pic>
        <p:nvPicPr>
          <p:cNvPr id="4" name="图片 3" descr="13"/>
          <p:cNvPicPr>
            <a:picLocks noChangeAspect="1"/>
          </p:cNvPicPr>
          <p:nvPr/>
        </p:nvPicPr>
        <p:blipFill>
          <a:blip r:embed="rId2"/>
          <a:srcRect l="3215" t="4470" r="1335" b="13866"/>
          <a:stretch>
            <a:fillRect/>
          </a:stretch>
        </p:blipFill>
        <p:spPr>
          <a:xfrm>
            <a:off x="490220" y="3034665"/>
            <a:ext cx="8227695" cy="1655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527370" y="230141"/>
            <a:ext cx="8089265" cy="583565"/>
          </a:xfrm>
          <a:prstGeom prst="rect">
            <a:avLst/>
          </a:prstGeom>
          <a:noFill/>
        </p:spPr>
        <p:txBody>
          <a:bodyPr wrap="none" rtlCol="0">
            <a:spAutoFit/>
          </a:bodyPr>
          <a:lstStyle/>
          <a:p>
            <a:pPr algn="ctr"/>
            <a:r>
              <a:rPr lang="en-US" altLang="zh-CN" sz="3200" b="1">
                <a:solidFill>
                  <a:srgbClr val="307568"/>
                </a:solidFill>
                <a:latin typeface="Berlin Sans FB Demi" panose="020E0802020502020306" charset="0"/>
                <a:ea typeface="+mj-ea"/>
                <a:cs typeface="Berlin Sans FB Demi" panose="020E0802020502020306" charset="0"/>
              </a:rPr>
              <a:t>It is protected and on the way to renascence</a:t>
            </a:r>
            <a:endParaRPr lang="en-US" altLang="zh-CN" sz="3200" b="1">
              <a:solidFill>
                <a:srgbClr val="307568"/>
              </a:solidFill>
              <a:latin typeface="Berlin Sans FB Demi" panose="020E0802020502020306" charset="0"/>
              <a:ea typeface="+mj-ea"/>
              <a:cs typeface="Berlin Sans FB Demi" panose="020E0802020502020306" charset="0"/>
            </a:endParaRPr>
          </a:p>
        </p:txBody>
      </p:sp>
      <p:sp>
        <p:nvSpPr>
          <p:cNvPr id="10" name="矩形 9"/>
          <p:cNvSpPr/>
          <p:nvPr/>
        </p:nvSpPr>
        <p:spPr>
          <a:xfrm>
            <a:off x="214009" y="1011677"/>
            <a:ext cx="8764621" cy="3990582"/>
          </a:xfrm>
          <a:prstGeom prst="rect">
            <a:avLst/>
          </a:prstGeom>
          <a:noFill/>
          <a:ln>
            <a:solidFill>
              <a:srgbClr val="DABA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77970" y="1105715"/>
            <a:ext cx="5034915" cy="521970"/>
          </a:xfrm>
          <a:prstGeom prst="rect">
            <a:avLst/>
          </a:prstGeom>
        </p:spPr>
        <p:txBody>
          <a:bodyPr wrap="none">
            <a:spAutoFit/>
          </a:bodyPr>
          <a:lstStyle/>
          <a:p>
            <a:pPr algn="l"/>
            <a:r>
              <a:rPr lang="en-US" altLang="zh-CN" sz="2800" b="1">
                <a:solidFill>
                  <a:srgbClr val="307568"/>
                </a:solidFill>
                <a:latin typeface="+mj-ea"/>
                <a:ea typeface="+mj-ea"/>
                <a:sym typeface="Calibri" panose="020F0502020204030204" pitchFamily="34" charset="0"/>
              </a:rPr>
              <a:t>Works of oil-paper umbrella</a:t>
            </a:r>
            <a:endParaRPr lang="en-US" altLang="zh-CN" sz="2800" b="1">
              <a:solidFill>
                <a:srgbClr val="307568"/>
              </a:solidFill>
              <a:latin typeface="+mj-ea"/>
              <a:ea typeface="+mj-ea"/>
              <a:sym typeface="Calibri" panose="020F0502020204030204" pitchFamily="34" charset="0"/>
            </a:endParaRPr>
          </a:p>
        </p:txBody>
      </p:sp>
      <p:sp>
        <p:nvSpPr>
          <p:cNvPr id="71" name="椭圆 70"/>
          <p:cNvSpPr/>
          <p:nvPr/>
        </p:nvSpPr>
        <p:spPr>
          <a:xfrm>
            <a:off x="490220" y="1179830"/>
            <a:ext cx="187960" cy="18796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5"/>
          <p:cNvPicPr>
            <a:picLocks noChangeAspect="1"/>
          </p:cNvPicPr>
          <p:nvPr/>
        </p:nvPicPr>
        <p:blipFill>
          <a:blip r:embed="rId1"/>
          <a:stretch>
            <a:fillRect/>
          </a:stretch>
        </p:blipFill>
        <p:spPr>
          <a:xfrm>
            <a:off x="4455160" y="1692275"/>
            <a:ext cx="4204970" cy="3181350"/>
          </a:xfrm>
          <a:prstGeom prst="rect">
            <a:avLst/>
          </a:prstGeom>
        </p:spPr>
      </p:pic>
      <p:sp>
        <p:nvSpPr>
          <p:cNvPr id="61" name="矩形 60"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2"/>
            </p:custDataLst>
          </p:nvPr>
        </p:nvSpPr>
        <p:spPr>
          <a:xfrm>
            <a:off x="330200" y="2437765"/>
            <a:ext cx="4124960" cy="1229995"/>
          </a:xfrm>
          <a:prstGeom prst="rect">
            <a:avLst/>
          </a:prstGeom>
        </p:spPr>
        <p:txBody>
          <a:bodyPr wrap="square">
            <a:spAutoFit/>
          </a:bodyPr>
          <a:lstStyle/>
          <a:p>
            <a:pPr indent="0" fontAlgn="auto">
              <a:lnSpc>
                <a:spcPct val="100000"/>
              </a:lnSpc>
              <a:buClr>
                <a:srgbClr val="E7E6E6">
                  <a:lumMod val="10000"/>
                </a:srgbClr>
              </a:buClr>
            </a:pPr>
            <a:r>
              <a:rPr>
                <a:solidFill>
                  <a:schemeClr val="tx1">
                    <a:lumMod val="65000"/>
                    <a:lumOff val="35000"/>
                  </a:schemeClr>
                </a:solidFill>
                <a:latin typeface="Yu Gothic UI Semibold" panose="020B0700000000000000" charset="-128"/>
                <a:ea typeface="Yu Gothic UI Semibold" panose="020B0700000000000000" charset="-128"/>
                <a:sym typeface="+mn-lt"/>
              </a:rPr>
              <a:t>The oil</a:t>
            </a:r>
            <a:r>
              <a:rPr lang="en-US">
                <a:solidFill>
                  <a:schemeClr val="tx1">
                    <a:lumMod val="65000"/>
                    <a:lumOff val="35000"/>
                  </a:schemeClr>
                </a:solidFill>
                <a:latin typeface="Yu Gothic UI Semibold" panose="020B0700000000000000" charset="-128"/>
                <a:ea typeface="Yu Gothic UI Semibold" panose="020B0700000000000000" charset="-128"/>
                <a:sym typeface="+mn-lt"/>
              </a:rPr>
              <a:t>-</a:t>
            </a:r>
            <a:r>
              <a:rPr>
                <a:solidFill>
                  <a:schemeClr val="tx1">
                    <a:lumMod val="65000"/>
                    <a:lumOff val="35000"/>
                  </a:schemeClr>
                </a:solidFill>
                <a:latin typeface="Yu Gothic UI Semibold" panose="020B0700000000000000" charset="-128"/>
                <a:ea typeface="Yu Gothic UI Semibold" panose="020B0700000000000000" charset="-128"/>
                <a:sym typeface="+mn-lt"/>
              </a:rPr>
              <a:t>paper umbrella artwork </a:t>
            </a:r>
            <a:r>
              <a:rPr sz="2000" i="1">
                <a:solidFill>
                  <a:srgbClr val="C00000"/>
                </a:solidFill>
                <a:latin typeface="Yu Gothic UI Semibold" panose="020B0700000000000000" charset="-128"/>
                <a:ea typeface="Yu Gothic UI Semibold" panose="020B0700000000000000" charset="-128"/>
                <a:sym typeface="+mn-lt"/>
              </a:rPr>
              <a:t>Dragon and Phoenix Auspicious</a:t>
            </a:r>
            <a:r>
              <a:rPr lang="en-US" sz="2000" i="1">
                <a:solidFill>
                  <a:srgbClr val="C00000"/>
                </a:solidFill>
                <a:latin typeface="Yu Gothic UI Semibold" panose="020B0700000000000000" charset="-128"/>
                <a:ea typeface="Yu Gothic UI Semibold" panose="020B0700000000000000" charset="-128"/>
                <a:sym typeface="+mn-lt"/>
              </a:rPr>
              <a:t> </a:t>
            </a:r>
            <a:r>
              <a:rPr>
                <a:solidFill>
                  <a:schemeClr val="tx1">
                    <a:lumMod val="65000"/>
                    <a:lumOff val="35000"/>
                  </a:schemeClr>
                </a:solidFill>
                <a:latin typeface="Yu Gothic UI Semibold" panose="020B0700000000000000" charset="-128"/>
                <a:ea typeface="Yu Gothic UI Semibold" panose="020B0700000000000000" charset="-128"/>
                <a:sym typeface="+mn-lt"/>
              </a:rPr>
              <a:t>produced by Bi Liufu, an inheritor of intangible cultural heritage.</a:t>
            </a:r>
            <a:endParaRPr>
              <a:solidFill>
                <a:schemeClr val="tx1">
                  <a:lumMod val="65000"/>
                  <a:lumOff val="35000"/>
                </a:schemeClr>
              </a:solidFill>
              <a:latin typeface="Yu Gothic UI Semibold" panose="020B0700000000000000" charset="-128"/>
              <a:ea typeface="Yu Gothic UI Semibold" panose="020B0700000000000000" charset="-128"/>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527370" y="230141"/>
            <a:ext cx="8089265" cy="583565"/>
          </a:xfrm>
          <a:prstGeom prst="rect">
            <a:avLst/>
          </a:prstGeom>
          <a:noFill/>
        </p:spPr>
        <p:txBody>
          <a:bodyPr wrap="none" rtlCol="0">
            <a:spAutoFit/>
          </a:bodyPr>
          <a:lstStyle/>
          <a:p>
            <a:pPr algn="ctr"/>
            <a:r>
              <a:rPr lang="en-US" altLang="zh-CN" sz="3200" b="1">
                <a:solidFill>
                  <a:srgbClr val="307568"/>
                </a:solidFill>
                <a:latin typeface="Berlin Sans FB Demi" panose="020E0802020502020306" charset="0"/>
                <a:ea typeface="+mj-ea"/>
                <a:cs typeface="Berlin Sans FB Demi" panose="020E0802020502020306" charset="0"/>
              </a:rPr>
              <a:t>It is protected and on the way to renascence</a:t>
            </a:r>
            <a:endParaRPr lang="en-US" altLang="zh-CN" sz="3200" b="1">
              <a:solidFill>
                <a:srgbClr val="307568"/>
              </a:solidFill>
              <a:latin typeface="Berlin Sans FB Demi" panose="020E0802020502020306" charset="0"/>
              <a:ea typeface="+mj-ea"/>
              <a:cs typeface="Berlin Sans FB Demi" panose="020E0802020502020306" charset="0"/>
            </a:endParaRPr>
          </a:p>
        </p:txBody>
      </p:sp>
      <p:sp>
        <p:nvSpPr>
          <p:cNvPr id="10" name="矩形 9"/>
          <p:cNvSpPr/>
          <p:nvPr/>
        </p:nvSpPr>
        <p:spPr>
          <a:xfrm>
            <a:off x="214009" y="1011677"/>
            <a:ext cx="8764621" cy="3990582"/>
          </a:xfrm>
          <a:prstGeom prst="rect">
            <a:avLst/>
          </a:prstGeom>
          <a:noFill/>
          <a:ln>
            <a:solidFill>
              <a:srgbClr val="DABA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77970" y="1051105"/>
            <a:ext cx="6292850" cy="521970"/>
          </a:xfrm>
          <a:prstGeom prst="rect">
            <a:avLst/>
          </a:prstGeom>
        </p:spPr>
        <p:txBody>
          <a:bodyPr wrap="none">
            <a:spAutoFit/>
          </a:bodyPr>
          <a:lstStyle/>
          <a:p>
            <a:pPr algn="l"/>
            <a:r>
              <a:rPr lang="en-US" altLang="zh-CN" sz="2800" b="1">
                <a:solidFill>
                  <a:srgbClr val="307568"/>
                </a:solidFill>
                <a:latin typeface="+mj-ea"/>
                <a:ea typeface="+mj-ea"/>
                <a:sym typeface="Calibri" panose="020F0502020204030204" pitchFamily="34" charset="0"/>
              </a:rPr>
              <a:t>Oil-paper umbrella on the internet</a:t>
            </a:r>
            <a:endParaRPr lang="en-US" altLang="zh-CN" sz="2800" b="1">
              <a:solidFill>
                <a:srgbClr val="307568"/>
              </a:solidFill>
              <a:latin typeface="+mj-ea"/>
              <a:ea typeface="+mj-ea"/>
              <a:sym typeface="Calibri" panose="020F0502020204030204" pitchFamily="34" charset="0"/>
            </a:endParaRPr>
          </a:p>
        </p:txBody>
      </p:sp>
      <p:sp>
        <p:nvSpPr>
          <p:cNvPr id="71" name="椭圆 70"/>
          <p:cNvSpPr/>
          <p:nvPr/>
        </p:nvSpPr>
        <p:spPr>
          <a:xfrm>
            <a:off x="490220" y="1179830"/>
            <a:ext cx="187960" cy="18796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19"/>
          <p:cNvPicPr>
            <a:picLocks noChangeAspect="1"/>
          </p:cNvPicPr>
          <p:nvPr/>
        </p:nvPicPr>
        <p:blipFill>
          <a:blip r:embed="rId1"/>
          <a:stretch>
            <a:fillRect/>
          </a:stretch>
        </p:blipFill>
        <p:spPr>
          <a:xfrm>
            <a:off x="527685" y="1576070"/>
            <a:ext cx="1849120" cy="3354070"/>
          </a:xfrm>
          <a:prstGeom prst="rect">
            <a:avLst/>
          </a:prstGeom>
        </p:spPr>
      </p:pic>
      <p:pic>
        <p:nvPicPr>
          <p:cNvPr id="4" name="图片 3" descr="20"/>
          <p:cNvPicPr>
            <a:picLocks noChangeAspect="1"/>
          </p:cNvPicPr>
          <p:nvPr/>
        </p:nvPicPr>
        <p:blipFill>
          <a:blip r:embed="rId2"/>
          <a:stretch>
            <a:fillRect/>
          </a:stretch>
        </p:blipFill>
        <p:spPr>
          <a:xfrm>
            <a:off x="2541905" y="1576070"/>
            <a:ext cx="1695450" cy="3354070"/>
          </a:xfrm>
          <a:prstGeom prst="rect">
            <a:avLst/>
          </a:prstGeom>
        </p:spPr>
      </p:pic>
      <p:sp>
        <p:nvSpPr>
          <p:cNvPr id="6" name="矩形 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3"/>
            </p:custDataLst>
          </p:nvPr>
        </p:nvSpPr>
        <p:spPr>
          <a:xfrm>
            <a:off x="4428490" y="3479165"/>
            <a:ext cx="4570730" cy="1014730"/>
          </a:xfrm>
          <a:prstGeom prst="rect">
            <a:avLst/>
          </a:prstGeom>
        </p:spPr>
        <p:txBody>
          <a:bodyPr wrap="square">
            <a:spAutoFit/>
          </a:bodyPr>
          <a:p>
            <a:pPr indent="0" fontAlgn="auto">
              <a:lnSpc>
                <a:spcPct val="100000"/>
              </a:lnSpc>
              <a:buClr>
                <a:srgbClr val="E7E6E6">
                  <a:lumMod val="10000"/>
                </a:srgbClr>
              </a:buClr>
            </a:pPr>
            <a:r>
              <a:rPr sz="2000">
                <a:solidFill>
                  <a:schemeClr val="tx1">
                    <a:lumMod val="65000"/>
                    <a:lumOff val="35000"/>
                  </a:schemeClr>
                </a:solidFill>
                <a:latin typeface="Yu Gothic UI Semibold" panose="020B0700000000000000" charset="-128"/>
                <a:ea typeface="Yu Gothic UI Semibold" panose="020B0700000000000000" charset="-128"/>
                <a:sym typeface="+mn-lt"/>
              </a:rPr>
              <a:t>Bi Liufu has shops on both Taobao and Douyin (Chinese TikTok), and </a:t>
            </a:r>
            <a:r>
              <a:rPr lang="en-US" sz="2000">
                <a:solidFill>
                  <a:schemeClr val="tx1">
                    <a:lumMod val="65000"/>
                    <a:lumOff val="35000"/>
                  </a:schemeClr>
                </a:solidFill>
                <a:latin typeface="Yu Gothic UI Semibold" panose="020B0700000000000000" charset="-128"/>
                <a:ea typeface="Yu Gothic UI Semibold" panose="020B0700000000000000" charset="-128"/>
                <a:sym typeface="+mn-lt"/>
              </a:rPr>
              <a:t>uses</a:t>
            </a:r>
            <a:r>
              <a:rPr sz="2000">
                <a:solidFill>
                  <a:schemeClr val="tx1">
                    <a:lumMod val="65000"/>
                    <a:lumOff val="35000"/>
                  </a:schemeClr>
                </a:solidFill>
                <a:latin typeface="Yu Gothic UI Semibold" panose="020B0700000000000000" charset="-128"/>
                <a:ea typeface="Yu Gothic UI Semibold" panose="020B0700000000000000" charset="-128"/>
                <a:sym typeface="+mn-lt"/>
              </a:rPr>
              <a:t> live streaming to sell products.</a:t>
            </a:r>
            <a:endParaRPr sz="20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pic>
        <p:nvPicPr>
          <p:cNvPr id="9" name="图片 8" descr="23"/>
          <p:cNvPicPr>
            <a:picLocks noChangeAspect="1"/>
          </p:cNvPicPr>
          <p:nvPr/>
        </p:nvPicPr>
        <p:blipFill>
          <a:blip r:embed="rId4"/>
          <a:stretch>
            <a:fillRect/>
          </a:stretch>
        </p:blipFill>
        <p:spPr>
          <a:xfrm>
            <a:off x="6983095" y="1798955"/>
            <a:ext cx="1633855" cy="1633855"/>
          </a:xfrm>
          <a:prstGeom prst="rect">
            <a:avLst/>
          </a:prstGeom>
        </p:spPr>
      </p:pic>
      <p:pic>
        <p:nvPicPr>
          <p:cNvPr id="11" name="图片 10" descr="24"/>
          <p:cNvPicPr>
            <a:picLocks noChangeAspect="1"/>
          </p:cNvPicPr>
          <p:nvPr/>
        </p:nvPicPr>
        <p:blipFill>
          <a:blip r:embed="rId5"/>
          <a:stretch>
            <a:fillRect/>
          </a:stretch>
        </p:blipFill>
        <p:spPr>
          <a:xfrm>
            <a:off x="4794885" y="1810385"/>
            <a:ext cx="1622425" cy="1622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527370" y="230141"/>
            <a:ext cx="8089265" cy="583565"/>
          </a:xfrm>
          <a:prstGeom prst="rect">
            <a:avLst/>
          </a:prstGeom>
          <a:noFill/>
        </p:spPr>
        <p:txBody>
          <a:bodyPr wrap="none" rtlCol="0">
            <a:spAutoFit/>
          </a:bodyPr>
          <a:lstStyle/>
          <a:p>
            <a:pPr algn="ctr"/>
            <a:r>
              <a:rPr lang="en-US" altLang="zh-CN" sz="3200" b="1">
                <a:solidFill>
                  <a:srgbClr val="307568"/>
                </a:solidFill>
                <a:latin typeface="Berlin Sans FB Demi" panose="020E0802020502020306" charset="0"/>
                <a:ea typeface="+mj-ea"/>
                <a:cs typeface="Berlin Sans FB Demi" panose="020E0802020502020306" charset="0"/>
              </a:rPr>
              <a:t>It is protected and on the way to renascence</a:t>
            </a:r>
            <a:endParaRPr lang="en-US" altLang="zh-CN" sz="3200" b="1">
              <a:solidFill>
                <a:srgbClr val="307568"/>
              </a:solidFill>
              <a:latin typeface="Berlin Sans FB Demi" panose="020E0802020502020306" charset="0"/>
              <a:ea typeface="+mj-ea"/>
              <a:cs typeface="Berlin Sans FB Demi" panose="020E0802020502020306" charset="0"/>
            </a:endParaRPr>
          </a:p>
        </p:txBody>
      </p:sp>
      <p:sp>
        <p:nvSpPr>
          <p:cNvPr id="10" name="矩形 9"/>
          <p:cNvSpPr/>
          <p:nvPr/>
        </p:nvSpPr>
        <p:spPr>
          <a:xfrm>
            <a:off x="214009" y="1011677"/>
            <a:ext cx="8764621" cy="3990582"/>
          </a:xfrm>
          <a:prstGeom prst="rect">
            <a:avLst/>
          </a:prstGeom>
          <a:noFill/>
          <a:ln>
            <a:solidFill>
              <a:srgbClr val="DABA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77970" y="1051105"/>
            <a:ext cx="6292850" cy="521970"/>
          </a:xfrm>
          <a:prstGeom prst="rect">
            <a:avLst/>
          </a:prstGeom>
        </p:spPr>
        <p:txBody>
          <a:bodyPr wrap="none">
            <a:spAutoFit/>
          </a:bodyPr>
          <a:lstStyle/>
          <a:p>
            <a:pPr algn="l"/>
            <a:r>
              <a:rPr lang="en-US" altLang="zh-CN" sz="2800" b="1">
                <a:solidFill>
                  <a:srgbClr val="307568"/>
                </a:solidFill>
                <a:latin typeface="+mj-ea"/>
                <a:ea typeface="+mj-ea"/>
                <a:sym typeface="Calibri" panose="020F0502020204030204" pitchFamily="34" charset="0"/>
              </a:rPr>
              <a:t>Oil-paper umbrella on the internet</a:t>
            </a:r>
            <a:endParaRPr lang="en-US" altLang="zh-CN" sz="2800" b="1">
              <a:solidFill>
                <a:srgbClr val="307568"/>
              </a:solidFill>
              <a:latin typeface="+mj-ea"/>
              <a:ea typeface="+mj-ea"/>
              <a:sym typeface="Calibri" panose="020F0502020204030204" pitchFamily="34" charset="0"/>
            </a:endParaRPr>
          </a:p>
        </p:txBody>
      </p:sp>
      <p:sp>
        <p:nvSpPr>
          <p:cNvPr id="71" name="椭圆 70"/>
          <p:cNvSpPr/>
          <p:nvPr/>
        </p:nvSpPr>
        <p:spPr>
          <a:xfrm>
            <a:off x="490220" y="1179830"/>
            <a:ext cx="187960" cy="187960"/>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1"/>
            </p:custDataLst>
          </p:nvPr>
        </p:nvSpPr>
        <p:spPr>
          <a:xfrm>
            <a:off x="2461895" y="3595370"/>
            <a:ext cx="5375275" cy="1322070"/>
          </a:xfrm>
          <a:prstGeom prst="rect">
            <a:avLst/>
          </a:prstGeom>
        </p:spPr>
        <p:txBody>
          <a:bodyPr wrap="square">
            <a:spAutoFit/>
          </a:bodyPr>
          <a:p>
            <a:pPr indent="0" fontAlgn="auto">
              <a:lnSpc>
                <a:spcPct val="100000"/>
              </a:lnSpc>
              <a:buClr>
                <a:srgbClr val="E7E6E6">
                  <a:lumMod val="10000"/>
                </a:srgbClr>
              </a:buClr>
            </a:pPr>
            <a:r>
              <a:rPr sz="1600">
                <a:solidFill>
                  <a:schemeClr val="tx1">
                    <a:lumMod val="65000"/>
                    <a:lumOff val="35000"/>
                  </a:schemeClr>
                </a:solidFill>
                <a:latin typeface="Yu Gothic UI Semibold" panose="020B0700000000000000" charset="-128"/>
                <a:ea typeface="Yu Gothic UI Semibold" panose="020B0700000000000000" charset="-128"/>
                <a:sym typeface="+mn-lt"/>
              </a:rPr>
              <a:t>There are bloggers promoting oiled paper umbrellas online, </a:t>
            </a:r>
            <a:r>
              <a:rPr lang="en-US" sz="1600">
                <a:solidFill>
                  <a:schemeClr val="tx1">
                    <a:lumMod val="65000"/>
                    <a:lumOff val="35000"/>
                  </a:schemeClr>
                </a:solidFill>
                <a:latin typeface="Yu Gothic UI Semibold" panose="020B0700000000000000" charset="-128"/>
                <a:ea typeface="Yu Gothic UI Semibold" panose="020B0700000000000000" charset="-128"/>
                <a:sym typeface="+mn-lt"/>
              </a:rPr>
              <a:t>but</a:t>
            </a:r>
            <a:r>
              <a:rPr sz="1600">
                <a:solidFill>
                  <a:schemeClr val="tx1">
                    <a:lumMod val="65000"/>
                    <a:lumOff val="35000"/>
                  </a:schemeClr>
                </a:solidFill>
                <a:latin typeface="Yu Gothic UI Semibold" panose="020B0700000000000000" charset="-128"/>
                <a:ea typeface="Yu Gothic UI Semibold" panose="020B0700000000000000" charset="-128"/>
                <a:sym typeface="+mn-lt"/>
              </a:rPr>
              <a:t> the number of likes is not very high. Additionally, the development of oil</a:t>
            </a:r>
            <a:r>
              <a:rPr lang="en-US" sz="1600">
                <a:solidFill>
                  <a:schemeClr val="tx1">
                    <a:lumMod val="65000"/>
                    <a:lumOff val="35000"/>
                  </a:schemeClr>
                </a:solidFill>
                <a:latin typeface="Yu Gothic UI Semibold" panose="020B0700000000000000" charset="-128"/>
                <a:ea typeface="Yu Gothic UI Semibold" panose="020B0700000000000000" charset="-128"/>
                <a:sym typeface="+mn-lt"/>
              </a:rPr>
              <a:t>-</a:t>
            </a:r>
            <a:r>
              <a:rPr sz="1600">
                <a:solidFill>
                  <a:schemeClr val="tx1">
                    <a:lumMod val="65000"/>
                    <a:lumOff val="35000"/>
                  </a:schemeClr>
                </a:solidFill>
                <a:latin typeface="Yu Gothic UI Semibold" panose="020B0700000000000000" charset="-128"/>
                <a:ea typeface="Yu Gothic UI Semibold" panose="020B0700000000000000" charset="-128"/>
                <a:sym typeface="+mn-lt"/>
              </a:rPr>
              <a:t>paper umbrella topics on Weibo is not good, with relatively few fans and posts.</a:t>
            </a:r>
            <a:endParaRPr sz="1600">
              <a:solidFill>
                <a:schemeClr val="tx1">
                  <a:lumMod val="65000"/>
                  <a:lumOff val="35000"/>
                </a:schemeClr>
              </a:solidFill>
              <a:latin typeface="Yu Gothic UI Semibold" panose="020B0700000000000000" charset="-128"/>
              <a:ea typeface="Yu Gothic UI Semibold" panose="020B0700000000000000" charset="-128"/>
              <a:sym typeface="+mn-lt"/>
            </a:endParaRPr>
          </a:p>
        </p:txBody>
      </p:sp>
      <p:pic>
        <p:nvPicPr>
          <p:cNvPr id="2" name="图片 1" descr="17"/>
          <p:cNvPicPr>
            <a:picLocks noChangeAspect="1"/>
          </p:cNvPicPr>
          <p:nvPr/>
        </p:nvPicPr>
        <p:blipFill>
          <a:blip r:embed="rId2"/>
          <a:stretch>
            <a:fillRect/>
          </a:stretch>
        </p:blipFill>
        <p:spPr>
          <a:xfrm>
            <a:off x="6971030" y="1479550"/>
            <a:ext cx="1858645" cy="2150745"/>
          </a:xfrm>
          <a:prstGeom prst="rect">
            <a:avLst/>
          </a:prstGeom>
        </p:spPr>
      </p:pic>
      <p:pic>
        <p:nvPicPr>
          <p:cNvPr id="5" name="图片 4" descr="18"/>
          <p:cNvPicPr>
            <a:picLocks noChangeAspect="1"/>
          </p:cNvPicPr>
          <p:nvPr/>
        </p:nvPicPr>
        <p:blipFill>
          <a:blip r:embed="rId3"/>
          <a:stretch>
            <a:fillRect/>
          </a:stretch>
        </p:blipFill>
        <p:spPr>
          <a:xfrm>
            <a:off x="2912745" y="1572895"/>
            <a:ext cx="3408045" cy="2022475"/>
          </a:xfrm>
          <a:prstGeom prst="rect">
            <a:avLst/>
          </a:prstGeom>
        </p:spPr>
      </p:pic>
      <p:pic>
        <p:nvPicPr>
          <p:cNvPr id="7" name="图片 6" descr="21"/>
          <p:cNvPicPr>
            <a:picLocks noChangeAspect="1"/>
          </p:cNvPicPr>
          <p:nvPr/>
        </p:nvPicPr>
        <p:blipFill>
          <a:blip r:embed="rId4"/>
          <a:stretch>
            <a:fillRect/>
          </a:stretch>
        </p:blipFill>
        <p:spPr>
          <a:xfrm>
            <a:off x="419735" y="1479550"/>
            <a:ext cx="1842135" cy="3321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340141" y="1534446"/>
            <a:ext cx="643890" cy="645160"/>
          </a:xfrm>
          <a:prstGeom prst="rect">
            <a:avLst/>
          </a:prstGeom>
        </p:spPr>
        <p:txBody>
          <a:bodyPr wrap="none">
            <a:spAutoFit/>
          </a:bodyPr>
          <a:lstStyle/>
          <a:p>
            <a:r>
              <a:rPr lang="en-US" altLang="zh-CN" sz="3600" b="1">
                <a:solidFill>
                  <a:schemeClr val="bg1"/>
                </a:solidFill>
                <a:latin typeface="+mj-ea"/>
                <a:ea typeface="+mj-ea"/>
                <a:sym typeface="Calibri" panose="020F0502020204030204" pitchFamily="34" charset="0"/>
              </a:rPr>
              <a:t>04</a:t>
            </a:r>
            <a:endParaRPr lang="en-US" altLang="zh-CN" sz="3600" b="1">
              <a:solidFill>
                <a:schemeClr val="bg1"/>
              </a:solidFill>
              <a:latin typeface="+mj-ea"/>
              <a:ea typeface="+mj-ea"/>
              <a:sym typeface="Calibri" panose="020F0502020204030204" pitchFamily="34" charset="0"/>
            </a:endParaRPr>
          </a:p>
        </p:txBody>
      </p:sp>
      <p:cxnSp>
        <p:nvCxnSpPr>
          <p:cNvPr id="20" name="直接连接符 19"/>
          <p:cNvCxnSpPr/>
          <p:nvPr/>
        </p:nvCxnSpPr>
        <p:spPr>
          <a:xfrm flipH="1">
            <a:off x="6772795" y="1648997"/>
            <a:ext cx="845820" cy="652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28250" y="2301353"/>
            <a:ext cx="89712" cy="89712"/>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5" name="直接连接符 24"/>
          <p:cNvCxnSpPr/>
          <p:nvPr/>
        </p:nvCxnSpPr>
        <p:spPr>
          <a:xfrm flipH="1">
            <a:off x="5977214" y="2798468"/>
            <a:ext cx="922020" cy="71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00625" y="2217420"/>
            <a:ext cx="4143375" cy="645160"/>
          </a:xfrm>
          <a:prstGeom prst="rect">
            <a:avLst/>
          </a:prstGeom>
        </p:spPr>
        <p:txBody>
          <a:bodyPr wrap="square">
            <a:spAutoFit/>
          </a:bodyPr>
          <a:lstStyle/>
          <a:p>
            <a:pPr algn="ctr"/>
            <a:r>
              <a:rPr lang="en-US" altLang="zh-CN" sz="3600" b="1">
                <a:solidFill>
                  <a:schemeClr val="bg1"/>
                </a:solidFill>
                <a:latin typeface="Berlin Sans FB Demi" panose="020E0802020502020306" charset="0"/>
                <a:ea typeface="+mj-ea"/>
                <a:cs typeface="Berlin Sans FB Demi" panose="020E0802020502020306" charset="0"/>
              </a:rPr>
              <a:t>Summary</a:t>
            </a:r>
            <a:endParaRPr lang="en-US" altLang="zh-CN" sz="3600" b="1">
              <a:solidFill>
                <a:schemeClr val="bg1"/>
              </a:solidFill>
              <a:latin typeface="Berlin Sans FB Demi" panose="020E0802020502020306" charset="0"/>
              <a:ea typeface="+mj-ea"/>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D:\文件\中国文化概要\油纸伞\27.png27"/>
          <p:cNvPicPr>
            <a:picLocks noChangeAspect="1"/>
          </p:cNvPicPr>
          <p:nvPr/>
        </p:nvPicPr>
        <p:blipFill rotWithShape="1">
          <a:blip r:embed="rId1"/>
          <a:srcRect t="19621" b="19621"/>
          <a:stretch>
            <a:fillRect/>
          </a:stretch>
        </p:blipFill>
        <p:spPr>
          <a:xfrm>
            <a:off x="-83185" y="-20955"/>
            <a:ext cx="5801995" cy="5260340"/>
          </a:xfrm>
          <a:prstGeom prst="rect">
            <a:avLst/>
          </a:prstGeom>
          <a:effectLst>
            <a:softEdge rad="127000"/>
          </a:effectLst>
        </p:spPr>
      </p:pic>
      <p:sp>
        <p:nvSpPr>
          <p:cNvPr id="35" name="文本框 34"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5718810" y="97155"/>
            <a:ext cx="3425190" cy="5046345"/>
          </a:xfrm>
          <a:prstGeom prst="rect">
            <a:avLst/>
          </a:prstGeom>
          <a:noFill/>
        </p:spPr>
        <p:txBody>
          <a:bodyPr wrap="square" rtlCol="0">
            <a:spAutoFit/>
          </a:bodyPr>
          <a:lstStyle/>
          <a:p>
            <a:pPr indent="0" fontAlgn="auto">
              <a:lnSpc>
                <a:spcPct val="100000"/>
              </a:lnSpc>
            </a:pPr>
            <a:r>
              <a:rPr lang="zh-CN" altLang="en-US" sz="1400">
                <a:solidFill>
                  <a:schemeClr val="tx1">
                    <a:lumMod val="50000"/>
                    <a:lumOff val="50000"/>
                  </a:schemeClr>
                </a:solidFill>
                <a:latin typeface="Arial Rounded MT Bold" panose="020F0704030504030204" charset="0"/>
                <a:cs typeface="Arial Rounded MT Bold" panose="020F0704030504030204" charset="0"/>
              </a:rPr>
              <a:t>Although the practical value of oil</a:t>
            </a:r>
            <a:r>
              <a:rPr lang="en-US" altLang="zh-CN" sz="1400">
                <a:solidFill>
                  <a:schemeClr val="tx1">
                    <a:lumMod val="50000"/>
                    <a:lumOff val="50000"/>
                  </a:schemeClr>
                </a:solidFill>
                <a:latin typeface="Arial Rounded MT Bold" panose="020F0704030504030204" charset="0"/>
                <a:cs typeface="Arial Rounded MT Bold" panose="020F0704030504030204" charset="0"/>
              </a:rPr>
              <a:t>-</a:t>
            </a:r>
            <a:r>
              <a:rPr lang="zh-CN" altLang="en-US" sz="1400">
                <a:solidFill>
                  <a:schemeClr val="tx1">
                    <a:lumMod val="50000"/>
                    <a:lumOff val="50000"/>
                  </a:schemeClr>
                </a:solidFill>
                <a:latin typeface="Arial Rounded MT Bold" panose="020F0704030504030204" charset="0"/>
                <a:cs typeface="Arial Rounded MT Bold" panose="020F0704030504030204" charset="0"/>
              </a:rPr>
              <a:t>paper umbrellas is relatively low nowadays, their cultural and aesthetic value is undeniable. Many Chinese traditional aesthetic elements can be found in th</a:t>
            </a:r>
            <a:r>
              <a:rPr lang="en-US" altLang="zh-CN" sz="1400">
                <a:solidFill>
                  <a:schemeClr val="tx1">
                    <a:lumMod val="50000"/>
                    <a:lumOff val="50000"/>
                  </a:schemeClr>
                </a:solidFill>
                <a:latin typeface="Arial Rounded MT Bold" panose="020F0704030504030204" charset="0"/>
                <a:cs typeface="Arial Rounded MT Bold" panose="020F0704030504030204" charset="0"/>
              </a:rPr>
              <a:t>e</a:t>
            </a:r>
            <a:r>
              <a:rPr lang="zh-CN" altLang="en-US" sz="1400">
                <a:solidFill>
                  <a:schemeClr val="tx1">
                    <a:lumMod val="50000"/>
                    <a:lumOff val="50000"/>
                  </a:schemeClr>
                </a:solidFill>
                <a:latin typeface="Arial Rounded MT Bold" panose="020F0704030504030204" charset="0"/>
                <a:cs typeface="Arial Rounded MT Bold" panose="020F0704030504030204" charset="0"/>
              </a:rPr>
              <a:t> </a:t>
            </a:r>
            <a:r>
              <a:rPr lang="en-US" altLang="zh-CN" sz="1400">
                <a:solidFill>
                  <a:schemeClr val="tx1">
                    <a:lumMod val="50000"/>
                    <a:lumOff val="50000"/>
                  </a:schemeClr>
                </a:solidFill>
                <a:latin typeface="Arial Rounded MT Bold" panose="020F0704030504030204" charset="0"/>
                <a:cs typeface="Arial Rounded MT Bold" panose="020F0704030504030204" charset="0"/>
              </a:rPr>
              <a:t>painting on the oil-paper umbrella</a:t>
            </a:r>
            <a:r>
              <a:rPr lang="zh-CN" altLang="en-US" sz="1400">
                <a:solidFill>
                  <a:schemeClr val="tx1">
                    <a:lumMod val="50000"/>
                    <a:lumOff val="50000"/>
                  </a:schemeClr>
                </a:solidFill>
                <a:latin typeface="Arial Rounded MT Bold" panose="020F0704030504030204" charset="0"/>
                <a:cs typeface="Arial Rounded MT Bold" panose="020F0704030504030204" charset="0"/>
              </a:rPr>
              <a:t>. They are frequently used to decorate home and public spaces and sometimes serve as props in photography. As carriers of historical culture, oil</a:t>
            </a:r>
            <a:r>
              <a:rPr lang="en-US" altLang="zh-CN" sz="1400">
                <a:solidFill>
                  <a:schemeClr val="tx1">
                    <a:lumMod val="50000"/>
                    <a:lumOff val="50000"/>
                  </a:schemeClr>
                </a:solidFill>
                <a:latin typeface="Arial Rounded MT Bold" panose="020F0704030504030204" charset="0"/>
                <a:cs typeface="Arial Rounded MT Bold" panose="020F0704030504030204" charset="0"/>
              </a:rPr>
              <a:t>-</a:t>
            </a:r>
            <a:r>
              <a:rPr lang="zh-CN" altLang="en-US" sz="1400">
                <a:solidFill>
                  <a:schemeClr val="tx1">
                    <a:lumMod val="50000"/>
                    <a:lumOff val="50000"/>
                  </a:schemeClr>
                </a:solidFill>
                <a:latin typeface="Arial Rounded MT Bold" panose="020F0704030504030204" charset="0"/>
                <a:cs typeface="Arial Rounded MT Bold" panose="020F0704030504030204" charset="0"/>
              </a:rPr>
              <a:t>paper umbrellas resonate with people's nostalgia and aesthetic pursuit. However, the promotion and dissemination of oil</a:t>
            </a:r>
            <a:r>
              <a:rPr lang="en-US" altLang="zh-CN" sz="1400">
                <a:solidFill>
                  <a:schemeClr val="tx1">
                    <a:lumMod val="50000"/>
                    <a:lumOff val="50000"/>
                  </a:schemeClr>
                </a:solidFill>
                <a:latin typeface="Arial Rounded MT Bold" panose="020F0704030504030204" charset="0"/>
                <a:cs typeface="Arial Rounded MT Bold" panose="020F0704030504030204" charset="0"/>
              </a:rPr>
              <a:t>-</a:t>
            </a:r>
            <a:r>
              <a:rPr lang="zh-CN" altLang="en-US" sz="1400">
                <a:solidFill>
                  <a:schemeClr val="tx1">
                    <a:lumMod val="50000"/>
                    <a:lumOff val="50000"/>
                  </a:schemeClr>
                </a:solidFill>
                <a:latin typeface="Arial Rounded MT Bold" panose="020F0704030504030204" charset="0"/>
                <a:cs typeface="Arial Rounded MT Bold" panose="020F0704030504030204" charset="0"/>
              </a:rPr>
              <a:t>paper umbrellas are still far from sufficient. While people are aware of their existence, their understanding of them remains limited. One way to enhance public understanding of oiled paper umbrellas is to establish an official website dedicated to craft information for browsing and learning.</a:t>
            </a:r>
            <a:endParaRPr lang="zh-CN" altLang="en-US" sz="1400">
              <a:solidFill>
                <a:schemeClr val="tx1">
                  <a:lumMod val="50000"/>
                  <a:lumOff val="50000"/>
                </a:schemeClr>
              </a:solidFill>
              <a:latin typeface="Arial Rounded MT Bold" panose="020F0704030504030204" charset="0"/>
              <a:cs typeface="Arial Rounded MT Bold" panose="020F0704030504030204" charset="0"/>
            </a:endParaRPr>
          </a:p>
        </p:txBody>
      </p:sp>
      <p:sp>
        <p:nvSpPr>
          <p:cNvPr id="14" name="矩形 13"/>
          <p:cNvSpPr/>
          <p:nvPr/>
        </p:nvSpPr>
        <p:spPr>
          <a:xfrm>
            <a:off x="821690" y="3627120"/>
            <a:ext cx="4030345" cy="576580"/>
          </a:xfrm>
          <a:prstGeom prst="rect">
            <a:avLst/>
          </a:prstGeom>
        </p:spPr>
        <p:txBody>
          <a:bodyPr wrap="none">
            <a:noAutofit/>
          </a:bodyPr>
          <a:lstStyle/>
          <a:p>
            <a:pPr lvl="0"/>
            <a:r>
              <a:rPr lang="en-US" altLang="zh-CN" sz="3200">
                <a:solidFill>
                  <a:schemeClr val="bg1"/>
                </a:solidFill>
                <a:latin typeface="方正宋刻本秀楷简体"/>
                <a:ea typeface="方正宋刻本秀楷简体"/>
              </a:rPr>
              <a:t>Oil-paper umbrella</a:t>
            </a:r>
            <a:endParaRPr lang="en-US" altLang="zh-CN" sz="3200">
              <a:solidFill>
                <a:schemeClr val="bg1"/>
              </a:solidFill>
              <a:latin typeface="方正宋刻本秀楷简体"/>
              <a:ea typeface="方正宋刻本秀楷简体"/>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500" fill="hold">
                                          <p:stCondLst>
                                            <p:cond delay="0"/>
                                          </p:stCondLst>
                                        </p:cTn>
                                        <p:tgtEl>
                                          <p:spTgt spid="34"/>
                                        </p:tgtEl>
                                        <p:attrNameLst>
                                          <p:attrName>style.visibility</p:attrName>
                                        </p:attrNameLst>
                                      </p:cBhvr>
                                      <p:to>
                                        <p:strVal val="visible"/>
                                      </p:to>
                                    </p:set>
                                    <p:animEffect transition="in" filter="box(out)">
                                      <p:cBhvr>
                                        <p:cTn id="7" dur="500"/>
                                        <p:tgtEl>
                                          <p:spTgt spid="34"/>
                                        </p:tgtEl>
                                      </p:cBhvr>
                                    </p:animEffect>
                                  </p:childTnLst>
                                </p:cTn>
                              </p:par>
                              <p:par>
                                <p:cTn id="8" presetID="4" presetClass="entr" presetSubtype="32" fill="hold" grpId="0" nodeType="withEffect">
                                  <p:stCondLst>
                                    <p:cond delay="0"/>
                                  </p:stCondLst>
                                  <p:childTnLst>
                                    <p:set>
                                      <p:cBhvr>
                                        <p:cTn id="9" dur="500" fill="hold">
                                          <p:stCondLst>
                                            <p:cond delay="0"/>
                                          </p:stCondLst>
                                        </p:cTn>
                                        <p:tgtEl>
                                          <p:spTgt spid="14"/>
                                        </p:tgtEl>
                                        <p:attrNameLst>
                                          <p:attrName>style.visibility</p:attrName>
                                        </p:attrNameLst>
                                      </p:cBhvr>
                                      <p:to>
                                        <p:strVal val="visible"/>
                                      </p:to>
                                    </p:set>
                                    <p:animEffect transition="in" filter="box(out)">
                                      <p:cBhvr>
                                        <p:cTn id="10" dur="500"/>
                                        <p:tgtEl>
                                          <p:spTgt spid="14"/>
                                        </p:tgtEl>
                                      </p:cBhvr>
                                    </p:animEffect>
                                  </p:childTnLst>
                                </p:cTn>
                              </p:par>
                              <p:par>
                                <p:cTn id="11" presetID="4" presetClass="entr" presetSubtype="32" fill="hold" grpId="0" nodeType="withEffect">
                                  <p:stCondLst>
                                    <p:cond delay="0"/>
                                  </p:stCondLst>
                                  <p:childTnLst>
                                    <p:set>
                                      <p:cBhvr>
                                        <p:cTn id="12" dur="500" fill="hold">
                                          <p:stCondLst>
                                            <p:cond delay="0"/>
                                          </p:stCondLst>
                                        </p:cTn>
                                        <p:tgtEl>
                                          <p:spTgt spid="35"/>
                                        </p:tgtEl>
                                        <p:attrNameLst>
                                          <p:attrName>style.visibility</p:attrName>
                                        </p:attrNameLst>
                                      </p:cBhvr>
                                      <p:to>
                                        <p:strVal val="visible"/>
                                      </p:to>
                                    </p:set>
                                    <p:animEffect transition="in" filter="box(out)">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flipH="1">
            <a:off x="6772795" y="1648997"/>
            <a:ext cx="845820" cy="652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28250" y="2301353"/>
            <a:ext cx="89712" cy="89712"/>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5" name="直接连接符 24"/>
          <p:cNvCxnSpPr/>
          <p:nvPr/>
        </p:nvCxnSpPr>
        <p:spPr>
          <a:xfrm flipH="1">
            <a:off x="5977214" y="2798468"/>
            <a:ext cx="922020" cy="71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00625" y="2217420"/>
            <a:ext cx="4143375" cy="645160"/>
          </a:xfrm>
          <a:prstGeom prst="rect">
            <a:avLst/>
          </a:prstGeom>
        </p:spPr>
        <p:txBody>
          <a:bodyPr wrap="square">
            <a:spAutoFit/>
          </a:bodyPr>
          <a:lstStyle/>
          <a:p>
            <a:pPr algn="ctr"/>
            <a:r>
              <a:rPr lang="en-US" altLang="zh-CN" sz="3600" b="1">
                <a:solidFill>
                  <a:schemeClr val="bg1"/>
                </a:solidFill>
                <a:latin typeface="Berlin Sans FB Demi" panose="020E0802020502020306" charset="0"/>
                <a:ea typeface="+mj-ea"/>
                <a:cs typeface="Berlin Sans FB Demi" panose="020E0802020502020306" charset="0"/>
              </a:rPr>
              <a:t>Thanks</a:t>
            </a:r>
            <a:endParaRPr lang="en-US" altLang="zh-CN" sz="3600" b="1">
              <a:solidFill>
                <a:schemeClr val="bg1"/>
              </a:solidFill>
              <a:latin typeface="Berlin Sans FB Demi" panose="020E0802020502020306" charset="0"/>
              <a:ea typeface="+mj-ea"/>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5833695" y="260368"/>
            <a:ext cx="2621280" cy="829945"/>
          </a:xfrm>
          <a:prstGeom prst="rect">
            <a:avLst/>
          </a:prstGeom>
          <a:noFill/>
        </p:spPr>
        <p:txBody>
          <a:bodyPr wrap="none" rtlCol="0">
            <a:spAutoFit/>
          </a:bodyPr>
          <a:lstStyle/>
          <a:p>
            <a:r>
              <a:rPr lang="en-US" altLang="zh-CN" sz="4800">
                <a:solidFill>
                  <a:schemeClr val="bg1"/>
                </a:solidFill>
                <a:latin typeface="方正宋刻本秀楷简体" panose="02000000000000000000" pitchFamily="2" charset="-122"/>
                <a:ea typeface="方正宋刻本秀楷简体" panose="02000000000000000000" pitchFamily="2" charset="-122"/>
              </a:rPr>
              <a:t>CONTENTS</a:t>
            </a:r>
            <a:endParaRPr lang="en-US" altLang="zh-CN" sz="4800">
              <a:solidFill>
                <a:schemeClr val="bg1"/>
              </a:solidFill>
              <a:latin typeface="方正宋刻本秀楷简体" panose="02000000000000000000" pitchFamily="2" charset="-122"/>
              <a:ea typeface="方正宋刻本秀楷简体" panose="02000000000000000000" pitchFamily="2" charset="-122"/>
            </a:endParaRPr>
          </a:p>
        </p:txBody>
      </p:sp>
      <p:sp>
        <p:nvSpPr>
          <p:cNvPr id="2" name="椭圆 1"/>
          <p:cNvSpPr/>
          <p:nvPr/>
        </p:nvSpPr>
        <p:spPr>
          <a:xfrm>
            <a:off x="-759565" y="1359690"/>
            <a:ext cx="582585" cy="582585"/>
          </a:xfrm>
          <a:prstGeom prst="ellipse">
            <a:avLst/>
          </a:prstGeom>
          <a:solidFill>
            <a:srgbClr val="6EB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59565" y="2128827"/>
            <a:ext cx="582585" cy="582585"/>
          </a:xfrm>
          <a:prstGeom prst="ellipse">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59566" y="590553"/>
            <a:ext cx="582585" cy="582585"/>
          </a:xfrm>
          <a:prstGeom prst="ellipse">
            <a:avLst/>
          </a:prstGeom>
          <a:solidFill>
            <a:srgbClr val="2C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5307965" y="1640840"/>
            <a:ext cx="3390900" cy="2534285"/>
            <a:chOff x="8455" y="2564"/>
            <a:chExt cx="5340" cy="3991"/>
          </a:xfrm>
        </p:grpSpPr>
        <p:grpSp>
          <p:nvGrpSpPr>
            <p:cNvPr id="3" name="组合 2"/>
            <p:cNvGrpSpPr/>
            <p:nvPr/>
          </p:nvGrpSpPr>
          <p:grpSpPr>
            <a:xfrm>
              <a:off x="8455" y="2564"/>
              <a:ext cx="5340" cy="2902"/>
              <a:chOff x="8915" y="2600"/>
              <a:chExt cx="5340" cy="2902"/>
            </a:xfrm>
          </p:grpSpPr>
          <p:sp>
            <p:nvSpPr>
              <p:cNvPr id="20" name="文本框 19"/>
              <p:cNvSpPr txBox="1"/>
              <p:nvPr/>
            </p:nvSpPr>
            <p:spPr>
              <a:xfrm>
                <a:off x="8915" y="2600"/>
                <a:ext cx="4128" cy="725"/>
              </a:xfrm>
              <a:prstGeom prst="rect">
                <a:avLst/>
              </a:prstGeom>
              <a:noFill/>
            </p:spPr>
            <p:txBody>
              <a:bodyPr wrap="none" rtlCol="0">
                <a:spAutoFit/>
              </a:bodyPr>
              <a:lstStyle/>
              <a:p>
                <a:r>
                  <a:rPr lang="en-US" altLang="zh-CN" sz="2400">
                    <a:solidFill>
                      <a:schemeClr val="bg1"/>
                    </a:solidFill>
                    <a:latin typeface="+mj-ea"/>
                    <a:ea typeface="+mj-ea"/>
                  </a:rPr>
                  <a:t>01</a:t>
                </a:r>
                <a:r>
                  <a:rPr lang="zh-CN" altLang="en-US" sz="2400">
                    <a:solidFill>
                      <a:schemeClr val="bg1"/>
                    </a:solidFill>
                    <a:latin typeface="+mj-ea"/>
                    <a:ea typeface="+mj-ea"/>
                  </a:rPr>
                  <a:t>、</a:t>
                </a:r>
                <a:r>
                  <a:rPr lang="en-US" altLang="zh-CN" sz="2400">
                    <a:solidFill>
                      <a:schemeClr val="bg1"/>
                    </a:solidFill>
                    <a:latin typeface="+mj-ea"/>
                    <a:ea typeface="+mj-ea"/>
                  </a:rPr>
                  <a:t>Introduction</a:t>
                </a:r>
                <a:endParaRPr lang="en-US" altLang="zh-CN" sz="2400">
                  <a:solidFill>
                    <a:schemeClr val="bg1"/>
                  </a:solidFill>
                  <a:latin typeface="+mj-ea"/>
                  <a:ea typeface="+mj-ea"/>
                </a:endParaRPr>
              </a:p>
            </p:txBody>
          </p:sp>
          <p:sp>
            <p:nvSpPr>
              <p:cNvPr id="21" name="文本框 20"/>
              <p:cNvSpPr txBox="1"/>
              <p:nvPr/>
            </p:nvSpPr>
            <p:spPr>
              <a:xfrm>
                <a:off x="8915" y="3688"/>
                <a:ext cx="2928" cy="725"/>
              </a:xfrm>
              <a:prstGeom prst="rect">
                <a:avLst/>
              </a:prstGeom>
              <a:noFill/>
            </p:spPr>
            <p:txBody>
              <a:bodyPr wrap="none" rtlCol="0">
                <a:spAutoFit/>
              </a:bodyPr>
              <a:lstStyle/>
              <a:p>
                <a:r>
                  <a:rPr lang="en-US" altLang="zh-CN" sz="2400">
                    <a:solidFill>
                      <a:schemeClr val="bg1"/>
                    </a:solidFill>
                    <a:latin typeface="+mj-ea"/>
                    <a:ea typeface="+mj-ea"/>
                  </a:rPr>
                  <a:t>02</a:t>
                </a:r>
                <a:r>
                  <a:rPr lang="zh-CN" altLang="en-US" sz="2400">
                    <a:solidFill>
                      <a:schemeClr val="bg1"/>
                    </a:solidFill>
                    <a:latin typeface="+mj-ea"/>
                    <a:ea typeface="+mj-ea"/>
                  </a:rPr>
                  <a:t>、</a:t>
                </a:r>
                <a:r>
                  <a:rPr lang="en-US" altLang="zh-CN" sz="2400">
                    <a:solidFill>
                      <a:schemeClr val="bg1"/>
                    </a:solidFill>
                    <a:latin typeface="+mj-ea"/>
                    <a:ea typeface="+mj-ea"/>
                  </a:rPr>
                  <a:t>History</a:t>
                </a:r>
                <a:endParaRPr lang="en-US" altLang="zh-CN" sz="2400">
                  <a:solidFill>
                    <a:schemeClr val="bg1"/>
                  </a:solidFill>
                  <a:latin typeface="+mj-ea"/>
                  <a:ea typeface="+mj-ea"/>
                </a:endParaRPr>
              </a:p>
            </p:txBody>
          </p:sp>
          <p:sp>
            <p:nvSpPr>
              <p:cNvPr id="23" name="文本框 22"/>
              <p:cNvSpPr txBox="1"/>
              <p:nvPr/>
            </p:nvSpPr>
            <p:spPr>
              <a:xfrm>
                <a:off x="8927" y="4777"/>
                <a:ext cx="5328" cy="725"/>
              </a:xfrm>
              <a:prstGeom prst="rect">
                <a:avLst/>
              </a:prstGeom>
              <a:noFill/>
            </p:spPr>
            <p:txBody>
              <a:bodyPr wrap="none" rtlCol="0">
                <a:spAutoFit/>
              </a:bodyPr>
              <a:lstStyle/>
              <a:p>
                <a:r>
                  <a:rPr lang="en-US" altLang="zh-CN" sz="2400">
                    <a:solidFill>
                      <a:schemeClr val="bg1"/>
                    </a:solidFill>
                    <a:latin typeface="+mj-ea"/>
                    <a:ea typeface="+mj-ea"/>
                  </a:rPr>
                  <a:t>03</a:t>
                </a:r>
                <a:r>
                  <a:rPr lang="zh-CN" altLang="en-US" sz="2400">
                    <a:solidFill>
                      <a:schemeClr val="bg1"/>
                    </a:solidFill>
                    <a:latin typeface="+mj-ea"/>
                    <a:ea typeface="+mj-ea"/>
                  </a:rPr>
                  <a:t>、</a:t>
                </a:r>
                <a:r>
                  <a:rPr lang="en-US" altLang="zh-CN" sz="2400">
                    <a:solidFill>
                      <a:schemeClr val="bg1"/>
                    </a:solidFill>
                    <a:latin typeface="+mj-ea"/>
                    <a:ea typeface="+mj-ea"/>
                  </a:rPr>
                  <a:t>Current condition</a:t>
                </a:r>
                <a:endParaRPr lang="en-US" altLang="zh-CN" sz="2400">
                  <a:solidFill>
                    <a:schemeClr val="bg1"/>
                  </a:solidFill>
                  <a:latin typeface="+mj-ea"/>
                  <a:ea typeface="+mj-ea"/>
                </a:endParaRPr>
              </a:p>
            </p:txBody>
          </p:sp>
        </p:grpSp>
        <p:sp>
          <p:nvSpPr>
            <p:cNvPr id="4" name="文本框 3"/>
            <p:cNvSpPr txBox="1"/>
            <p:nvPr>
              <p:custDataLst>
                <p:tags r:id="rId1"/>
              </p:custDataLst>
            </p:nvPr>
          </p:nvSpPr>
          <p:spPr>
            <a:xfrm>
              <a:off x="8455" y="5830"/>
              <a:ext cx="2928" cy="725"/>
            </a:xfrm>
            <a:prstGeom prst="rect">
              <a:avLst/>
            </a:prstGeom>
            <a:noFill/>
          </p:spPr>
          <p:txBody>
            <a:bodyPr wrap="none" rtlCol="0">
              <a:spAutoFit/>
            </a:bodyPr>
            <a:p>
              <a:r>
                <a:rPr lang="en-US" altLang="zh-CN" sz="2400">
                  <a:solidFill>
                    <a:schemeClr val="bg1"/>
                  </a:solidFill>
                  <a:latin typeface="+mj-ea"/>
                  <a:ea typeface="+mj-ea"/>
                </a:rPr>
                <a:t>04</a:t>
              </a:r>
              <a:r>
                <a:rPr lang="zh-CN" altLang="en-US" sz="2400">
                  <a:solidFill>
                    <a:schemeClr val="bg1"/>
                  </a:solidFill>
                  <a:latin typeface="+mj-ea"/>
                  <a:ea typeface="+mj-ea"/>
                </a:rPr>
                <a:t>、</a:t>
              </a:r>
              <a:r>
                <a:rPr lang="en-US" altLang="zh-CN" sz="2400">
                  <a:solidFill>
                    <a:schemeClr val="bg1"/>
                  </a:solidFill>
                  <a:latin typeface="+mj-ea"/>
                  <a:ea typeface="+mj-ea"/>
                </a:rPr>
                <a:t>Summary</a:t>
              </a:r>
              <a:endParaRPr lang="en-US" altLang="zh-CN" sz="240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313679" y="3469331"/>
            <a:ext cx="2854885" cy="1198880"/>
          </a:xfrm>
          <a:prstGeom prst="rect">
            <a:avLst/>
          </a:prstGeom>
          <a:noFill/>
        </p:spPr>
        <p:txBody>
          <a:bodyPr wrap="square" rtlCol="0">
            <a:spAutoFit/>
          </a:bodyPr>
          <a:lstStyle/>
          <a:p>
            <a:pPr>
              <a:lnSpc>
                <a:spcPct val="200000"/>
              </a:lnSpc>
            </a:pPr>
            <a:r>
              <a:rPr lang="zh-CN" altLang="en-US" sz="900">
                <a:solidFill>
                  <a:schemeClr val="bg1"/>
                </a:solidFill>
              </a:rPr>
              <a:t>谷雨是二十四节气的第六个节气，也是春季后一个节气，每年</a:t>
            </a:r>
            <a:r>
              <a:rPr lang="en-US" altLang="zh-CN" sz="900">
                <a:solidFill>
                  <a:schemeClr val="bg1"/>
                </a:solidFill>
              </a:rPr>
              <a:t>4</a:t>
            </a:r>
            <a:r>
              <a:rPr lang="zh-CN" altLang="en-US" sz="900">
                <a:solidFill>
                  <a:schemeClr val="bg1"/>
                </a:solidFill>
              </a:rPr>
              <a:t>月</a:t>
            </a:r>
            <a:r>
              <a:rPr lang="en-US" altLang="zh-CN" sz="900">
                <a:solidFill>
                  <a:schemeClr val="bg1"/>
                </a:solidFill>
              </a:rPr>
              <a:t>19</a:t>
            </a:r>
            <a:r>
              <a:rPr lang="zh-CN" altLang="en-US" sz="900">
                <a:solidFill>
                  <a:schemeClr val="bg1"/>
                </a:solidFill>
              </a:rPr>
              <a:t>日～</a:t>
            </a:r>
            <a:r>
              <a:rPr lang="en-US" altLang="zh-CN" sz="900">
                <a:solidFill>
                  <a:schemeClr val="bg1"/>
                </a:solidFill>
              </a:rPr>
              <a:t>21</a:t>
            </a:r>
            <a:r>
              <a:rPr lang="zh-CN" altLang="en-US" sz="900">
                <a:solidFill>
                  <a:schemeClr val="bg1"/>
                </a:solidFill>
              </a:rPr>
              <a:t>日时太阳到达黄经</a:t>
            </a:r>
            <a:r>
              <a:rPr lang="en-US" altLang="zh-CN" sz="900">
                <a:solidFill>
                  <a:schemeClr val="bg1"/>
                </a:solidFill>
              </a:rPr>
              <a:t>30°</a:t>
            </a:r>
            <a:r>
              <a:rPr lang="zh-CN" altLang="en-US" sz="900">
                <a:solidFill>
                  <a:schemeClr val="bg1"/>
                </a:solidFill>
              </a:rPr>
              <a:t>时为谷雨，源自古人“雨生百谷”之说。同时也是播种移苗、埯瓜点豆的最佳时节。</a:t>
            </a:r>
            <a:endParaRPr lang="zh-CN" altLang="en-US" sz="900">
              <a:solidFill>
                <a:schemeClr val="bg1"/>
              </a:solidFill>
            </a:endParaRPr>
          </a:p>
        </p:txBody>
      </p:sp>
      <p:sp>
        <p:nvSpPr>
          <p:cNvPr id="12" name="矩形 1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29991" y="2964085"/>
            <a:ext cx="2143826" cy="645160"/>
          </a:xfrm>
          <a:prstGeom prst="rect">
            <a:avLst/>
          </a:prstGeom>
        </p:spPr>
        <p:txBody>
          <a:bodyPr wrap="square">
            <a:spAutoFit/>
          </a:bodyPr>
          <a:lstStyle/>
          <a:p>
            <a:r>
              <a:rPr lang="zh-CN" altLang="en-US" sz="3600">
                <a:solidFill>
                  <a:schemeClr val="bg1"/>
                </a:solidFill>
                <a:latin typeface="+mj-ea"/>
                <a:ea typeface="+mj-ea"/>
                <a:sym typeface="Calibri" panose="020F0502020204030204" pitchFamily="34" charset="0"/>
              </a:rPr>
              <a:t>谷雨节气</a:t>
            </a:r>
            <a:endParaRPr lang="zh-CN" altLang="en-US" sz="3600">
              <a:solidFill>
                <a:schemeClr val="bg1"/>
              </a:solidFill>
              <a:latin typeface="+mj-ea"/>
              <a:ea typeface="+mj-ea"/>
              <a:sym typeface="Calibri" panose="020F0502020204030204" pitchFamily="34" charset="0"/>
            </a:endParaRPr>
          </a:p>
        </p:txBody>
      </p:sp>
      <p:sp>
        <p:nvSpPr>
          <p:cNvPr id="13" name="矩形 1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315560" y="2740658"/>
            <a:ext cx="1789988" cy="275590"/>
          </a:xfrm>
          <a:prstGeom prst="rect">
            <a:avLst/>
          </a:prstGeom>
        </p:spPr>
        <p:txBody>
          <a:bodyPr wrap="square">
            <a:spAutoFit/>
          </a:bodyPr>
          <a:lstStyle/>
          <a:p>
            <a:pPr lvl="0" fontAlgn="base">
              <a:spcBef>
                <a:spcPct val="0"/>
              </a:spcBef>
              <a:spcAft>
                <a:spcPct val="0"/>
              </a:spcAft>
            </a:pPr>
            <a:r>
              <a:rPr lang="zh-CN" altLang="en-US" sz="1200" spc="300">
                <a:solidFill>
                  <a:schemeClr val="bg1"/>
                </a:solidFill>
                <a:latin typeface="+mj-lt"/>
                <a:ea typeface="+mj-ea"/>
                <a:sym typeface="Calibri" panose="020F0502020204030204" pitchFamily="34" charset="0"/>
              </a:rPr>
              <a:t>春季最后一个节气</a:t>
            </a:r>
            <a:endParaRPr lang="en-US" altLang="zh-CN" sz="1200" spc="300">
              <a:solidFill>
                <a:schemeClr val="bg1"/>
              </a:solidFill>
              <a:latin typeface="+mj-lt"/>
              <a:ea typeface="+mj-ea"/>
              <a:sym typeface="Calibri" panose="020F0502020204030204" pitchFamily="34" charset="0"/>
            </a:endParaRPr>
          </a:p>
        </p:txBody>
      </p:sp>
      <p:sp>
        <p:nvSpPr>
          <p:cNvPr id="7" name="文本框 6"/>
          <p:cNvSpPr txBox="1"/>
          <p:nvPr/>
        </p:nvSpPr>
        <p:spPr>
          <a:xfrm>
            <a:off x="703580" y="1602740"/>
            <a:ext cx="7736205" cy="193802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a:latin typeface="Arial" panose="020B0604020202020204" pitchFamily="34" charset="0"/>
                <a:ea typeface="微软雅黑" panose="020B0503020204020204" charset="-122"/>
              </a:rPr>
              <a:t>[1]杨雅璇.信息可视化在油纸伞工艺传承中的应用研究[D].天津科技大学,2021.DOI:10.27359/d.cnki.gtqgu.2021.000853.</a:t>
            </a:r>
            <a:endParaRPr lang="zh-CN" altLang="en-US" sz="2000">
              <a:latin typeface="Arial" panose="020B0604020202020204" pitchFamily="34" charset="0"/>
              <a:ea typeface="微软雅黑" panose="020B0503020204020204" charset="-122"/>
            </a:endParaRPr>
          </a:p>
          <a:p>
            <a:pPr algn="l"/>
            <a:endParaRPr lang="zh-CN" altLang="en-US" sz="2000">
              <a:latin typeface="Arial" panose="020B0604020202020204" pitchFamily="34" charset="0"/>
              <a:ea typeface="微软雅黑" panose="020B0503020204020204" charset="-122"/>
            </a:endParaRPr>
          </a:p>
          <a:p>
            <a:pPr algn="l"/>
            <a:r>
              <a:rPr lang="zh-CN" altLang="en-US" sz="2000">
                <a:latin typeface="Arial" panose="020B0604020202020204" pitchFamily="34" charset="0"/>
                <a:ea typeface="微软雅黑" panose="020B0503020204020204" charset="-122"/>
              </a:rPr>
              <a:t>[</a:t>
            </a:r>
            <a:r>
              <a:rPr lang="en-US" altLang="zh-CN" sz="2000">
                <a:latin typeface="Arial" panose="020B0604020202020204" pitchFamily="34" charset="0"/>
                <a:ea typeface="微软雅黑" panose="020B0503020204020204" charset="-122"/>
              </a:rPr>
              <a:t>2</a:t>
            </a:r>
            <a:r>
              <a:rPr lang="zh-CN" altLang="en-US" sz="2000">
                <a:latin typeface="Arial" panose="020B0604020202020204" pitchFamily="34" charset="0"/>
                <a:ea typeface="微软雅黑" panose="020B0503020204020204" charset="-122"/>
              </a:rPr>
              <a:t>]朱蕾.油纸伞制作技艺的保护与传承[D].中国艺术研究院,2016.</a:t>
            </a:r>
            <a:endParaRPr lang="zh-CN" altLang="en-US" sz="2000">
              <a:latin typeface="Arial" panose="020B0604020202020204" pitchFamily="34" charset="0"/>
              <a:ea typeface="微软雅黑" panose="020B0503020204020204" charset="-122"/>
            </a:endParaRPr>
          </a:p>
          <a:p>
            <a:pPr algn="l"/>
            <a:endParaRPr lang="zh-CN" altLang="en-US" sz="2000">
              <a:latin typeface="Arial" panose="020B0604020202020204" pitchFamily="34" charset="0"/>
              <a:ea typeface="微软雅黑" panose="020B0503020204020204" charset="-122"/>
            </a:endParaRPr>
          </a:p>
          <a:p>
            <a:pPr algn="l"/>
            <a:r>
              <a:rPr lang="zh-CN" altLang="en-US" sz="2000">
                <a:latin typeface="Arial" panose="020B0604020202020204" pitchFamily="34" charset="0"/>
                <a:ea typeface="微软雅黑" panose="020B0503020204020204" charset="-122"/>
                <a:sym typeface="+mn-ea"/>
              </a:rPr>
              <a:t>[</a:t>
            </a:r>
            <a:r>
              <a:rPr lang="en-US" altLang="zh-CN" sz="2000">
                <a:latin typeface="Arial" panose="020B0604020202020204" pitchFamily="34" charset="0"/>
                <a:ea typeface="微软雅黑" panose="020B0503020204020204" charset="-122"/>
                <a:sym typeface="+mn-ea"/>
              </a:rPr>
              <a:t>3</a:t>
            </a:r>
            <a:r>
              <a:rPr lang="zh-CN" altLang="en-US" sz="2000">
                <a:latin typeface="Arial" panose="020B0604020202020204" pitchFamily="34" charset="0"/>
                <a:ea typeface="微软雅黑" panose="020B0503020204020204" charset="-122"/>
                <a:sym typeface="+mn-ea"/>
              </a:rPr>
              <a:t>]油纸伞</a:t>
            </a:r>
            <a:r>
              <a:rPr lang="en-US" altLang="zh-CN" sz="2000">
                <a:latin typeface="Arial" panose="020B0604020202020204" pitchFamily="34" charset="0"/>
                <a:ea typeface="微软雅黑" panose="020B0503020204020204" charset="-122"/>
                <a:sym typeface="+mn-ea"/>
              </a:rPr>
              <a:t>.</a:t>
            </a:r>
            <a:r>
              <a:rPr lang="zh-CN" altLang="en-US" sz="2000">
                <a:latin typeface="Arial" panose="020B0604020202020204" pitchFamily="34" charset="0"/>
                <a:ea typeface="微软雅黑" panose="020B0503020204020204" charset="-122"/>
                <a:sym typeface="+mn-ea"/>
              </a:rPr>
              <a:t>百度百科</a:t>
            </a:r>
            <a:endParaRPr lang="zh-CN" altLang="en-US" sz="2000">
              <a:latin typeface="Arial" panose="020B0604020202020204" pitchFamily="34" charset="0"/>
              <a:ea typeface="微软雅黑" panose="020B0503020204020204" charset="-122"/>
              <a:sym typeface="+mn-ea"/>
            </a:endParaRPr>
          </a:p>
        </p:txBody>
      </p:sp>
      <p:sp>
        <p:nvSpPr>
          <p:cNvPr id="9" name="文本框 8"/>
          <p:cNvSpPr txBox="1"/>
          <p:nvPr/>
        </p:nvSpPr>
        <p:spPr>
          <a:xfrm>
            <a:off x="703580" y="709845"/>
            <a:ext cx="3048000" cy="398780"/>
          </a:xfrm>
          <a:prstGeom prst="rect">
            <a:avLst/>
          </a:prstGeom>
        </p:spPr>
        <p:txBody>
          <a:bodyPr>
            <a:spAutoFit/>
            <a:extLst>
              <a:ext uri="{4A0BC546-FE56-4ADE-93B0-CB8AF2F6F144}">
                <wpsdc:textFrameExt xmlns:wpsdc="http://www.wps.cn/officeDocument/2022/drawingmlCustomData" type="text"/>
              </a:ext>
            </a:extLst>
          </a:bodyPr>
          <a:p>
            <a:pPr algn="l"/>
            <a:r>
              <a:rPr lang="zh-CN" altLang="en-US" sz="2000">
                <a:latin typeface="Arial" panose="020B0604020202020204" pitchFamily="34" charset="0"/>
                <a:ea typeface="微软雅黑" panose="020B0503020204020204" charset="-122"/>
              </a:rPr>
              <a:t>参考文献</a:t>
            </a:r>
            <a:endParaRPr lang="zh-CN" altLang="en-US" sz="2000">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340141" y="1534446"/>
            <a:ext cx="643890" cy="645160"/>
          </a:xfrm>
          <a:prstGeom prst="rect">
            <a:avLst/>
          </a:prstGeom>
        </p:spPr>
        <p:txBody>
          <a:bodyPr wrap="none">
            <a:spAutoFit/>
          </a:bodyPr>
          <a:lstStyle/>
          <a:p>
            <a:r>
              <a:rPr lang="en-US" altLang="zh-CN" sz="3600" b="1">
                <a:solidFill>
                  <a:schemeClr val="bg1"/>
                </a:solidFill>
                <a:latin typeface="+mj-ea"/>
                <a:ea typeface="+mj-ea"/>
                <a:sym typeface="Calibri" panose="020F0502020204030204" pitchFamily="34" charset="0"/>
              </a:rPr>
              <a:t>01</a:t>
            </a:r>
            <a:endParaRPr lang="en-US" altLang="zh-CN" sz="3600" b="1">
              <a:solidFill>
                <a:schemeClr val="bg1"/>
              </a:solidFill>
              <a:latin typeface="+mj-ea"/>
              <a:ea typeface="+mj-ea"/>
              <a:sym typeface="Calibri" panose="020F0502020204030204" pitchFamily="34" charset="0"/>
            </a:endParaRPr>
          </a:p>
        </p:txBody>
      </p:sp>
      <p:cxnSp>
        <p:nvCxnSpPr>
          <p:cNvPr id="20" name="直接连接符 19"/>
          <p:cNvCxnSpPr/>
          <p:nvPr/>
        </p:nvCxnSpPr>
        <p:spPr>
          <a:xfrm flipH="1">
            <a:off x="6772795" y="1648997"/>
            <a:ext cx="845820" cy="652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28250" y="2301353"/>
            <a:ext cx="89712" cy="89712"/>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5" name="直接连接符 24"/>
          <p:cNvCxnSpPr/>
          <p:nvPr/>
        </p:nvCxnSpPr>
        <p:spPr>
          <a:xfrm flipH="1">
            <a:off x="5977214" y="2798468"/>
            <a:ext cx="922020" cy="71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00625" y="2217420"/>
            <a:ext cx="4143375" cy="645160"/>
          </a:xfrm>
          <a:prstGeom prst="rect">
            <a:avLst/>
          </a:prstGeom>
        </p:spPr>
        <p:txBody>
          <a:bodyPr wrap="square">
            <a:spAutoFit/>
          </a:bodyPr>
          <a:lstStyle/>
          <a:p>
            <a:pPr algn="ctr"/>
            <a:r>
              <a:rPr lang="en-US" altLang="zh-CN" sz="3600" b="1">
                <a:solidFill>
                  <a:schemeClr val="bg1"/>
                </a:solidFill>
                <a:latin typeface="Berlin Sans FB Demi" panose="020E0802020502020306" charset="0"/>
                <a:ea typeface="+mj-ea"/>
                <a:cs typeface="Berlin Sans FB Demi" panose="020E0802020502020306" charset="0"/>
              </a:rPr>
              <a:t>Introduction</a:t>
            </a:r>
            <a:endParaRPr lang="en-US" altLang="zh-CN" sz="3600" b="1">
              <a:solidFill>
                <a:schemeClr val="bg1"/>
              </a:solidFill>
              <a:latin typeface="Berlin Sans FB Demi" panose="020E0802020502020306" charset="0"/>
              <a:ea typeface="+mj-ea"/>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429657" y="-8562"/>
            <a:ext cx="2714343" cy="5143500"/>
          </a:xfrm>
          <a:prstGeom prst="rect">
            <a:avLst/>
          </a:prstGeom>
          <a:solidFill>
            <a:srgbClr val="30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89288" y="996799"/>
            <a:ext cx="4718525" cy="3149902"/>
          </a:xfrm>
          <a:prstGeom prst="rect">
            <a:avLst/>
          </a:prstGeom>
        </p:spPr>
      </p:pic>
      <p:sp>
        <p:nvSpPr>
          <p:cNvPr id="11" name="文本框 1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88595" y="946785"/>
            <a:ext cx="4100830" cy="3623945"/>
          </a:xfrm>
          <a:prstGeom prst="rect">
            <a:avLst/>
          </a:prstGeom>
          <a:noFill/>
        </p:spPr>
        <p:txBody>
          <a:bodyPr wrap="square" rtlCol="0">
            <a:noAutofit/>
          </a:bodyPr>
          <a:lstStyle/>
          <a:p>
            <a:pPr>
              <a:lnSpc>
                <a:spcPct val="200000"/>
              </a:lnSpc>
            </a:pPr>
            <a:r>
              <a:rPr lang="zh-CN" altLang="en-US" sz="1200" b="1">
                <a:solidFill>
                  <a:schemeClr val="tx1"/>
                </a:solidFill>
                <a:latin typeface="Microsoft JhengHei UI Light" panose="020B0304030504040204" charset="-120"/>
                <a:ea typeface="Microsoft JhengHei UI Light" panose="020B0304030504040204" charset="-120"/>
              </a:rPr>
              <a:t>The oil-paper umbrella is one of China's famous traditional handicrafts, which not only serves its practical purpose but also holds high aesthetic value. It plays an important role in many ceremon</a:t>
            </a:r>
            <a:r>
              <a:rPr lang="en-US" altLang="zh-CN" sz="1200" b="1">
                <a:solidFill>
                  <a:schemeClr val="tx1"/>
                </a:solidFill>
                <a:latin typeface="Microsoft JhengHei UI Light" panose="020B0304030504040204" charset="-120"/>
                <a:ea typeface="Microsoft JhengHei UI Light" panose="020B0304030504040204" charset="-120"/>
              </a:rPr>
              <a:t>ys</a:t>
            </a:r>
            <a:r>
              <a:rPr lang="zh-CN" altLang="en-US" sz="1200" b="1">
                <a:solidFill>
                  <a:schemeClr val="tx1"/>
                </a:solidFill>
                <a:latin typeface="Microsoft JhengHei UI Light" panose="020B0304030504040204" charset="-120"/>
                <a:ea typeface="Microsoft JhengHei UI Light" panose="020B0304030504040204" charset="-120"/>
              </a:rPr>
              <a:t>. According to legend, the earliest umbrella was invented by Yun, wife of Lu Ban, and it has been gradually improved and passed down to this day. With a long history and rich connotations, the oil-paper umbrella symbolizes many </a:t>
            </a:r>
            <a:r>
              <a:rPr lang="en-US" altLang="zh-CN" sz="1200" b="1">
                <a:solidFill>
                  <a:schemeClr val="tx1"/>
                </a:solidFill>
                <a:latin typeface="Microsoft JhengHei UI Light" panose="020B0304030504040204" charset="-120"/>
                <a:ea typeface="Microsoft JhengHei UI Light" panose="020B0304030504040204" charset="-120"/>
              </a:rPr>
              <a:t>good wishes</a:t>
            </a:r>
            <a:r>
              <a:rPr lang="zh-CN" altLang="en-US" sz="1200" b="1">
                <a:solidFill>
                  <a:schemeClr val="tx1"/>
                </a:solidFill>
                <a:latin typeface="Microsoft JhengHei UI Light" panose="020B0304030504040204" charset="-120"/>
                <a:ea typeface="Microsoft JhengHei UI Light" panose="020B0304030504040204" charset="-120"/>
              </a:rPr>
              <a:t> such as prosperity, happiness, and family reunion.</a:t>
            </a:r>
            <a:endParaRPr lang="zh-CN" altLang="en-US" sz="1200" b="1">
              <a:solidFill>
                <a:schemeClr val="tx1"/>
              </a:solidFill>
              <a:latin typeface="Microsoft JhengHei UI Light" panose="020B0304030504040204" charset="-120"/>
              <a:ea typeface="Microsoft JhengHei UI Light" panose="020B0304030504040204" charset="-120"/>
            </a:endParaRPr>
          </a:p>
        </p:txBody>
      </p:sp>
      <p:sp>
        <p:nvSpPr>
          <p:cNvPr id="12" name="矩形 1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135890" y="222250"/>
            <a:ext cx="4396740" cy="645160"/>
          </a:xfrm>
          <a:prstGeom prst="rect">
            <a:avLst/>
          </a:prstGeom>
        </p:spPr>
        <p:txBody>
          <a:bodyPr wrap="square">
            <a:spAutoFit/>
          </a:bodyPr>
          <a:lstStyle/>
          <a:p>
            <a:r>
              <a:rPr lang="en-US" altLang="zh-CN" sz="3600">
                <a:solidFill>
                  <a:srgbClr val="307568"/>
                </a:solidFill>
                <a:latin typeface="Berlin Sans FB Demi" panose="020E0802020502020306" charset="0"/>
                <a:ea typeface="+mj-ea"/>
                <a:cs typeface="Berlin Sans FB Demi" panose="020E0802020502020306" charset="0"/>
                <a:sym typeface="Calibri" panose="020F0502020204030204" pitchFamily="34" charset="0"/>
              </a:rPr>
              <a:t>Brief Introduction</a:t>
            </a:r>
            <a:endParaRPr lang="en-US" altLang="zh-CN" sz="3600">
              <a:solidFill>
                <a:srgbClr val="307568"/>
              </a:solidFill>
              <a:latin typeface="Berlin Sans FB Demi" panose="020E0802020502020306" charset="0"/>
              <a:ea typeface="+mj-ea"/>
              <a:cs typeface="Berlin Sans FB Demi" panose="020E0802020502020306" charset="0"/>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par>
                                <p:cTn id="9" presetID="1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left)">
                                      <p:cBhvr>
                                        <p:cTn id="12" dur="500"/>
                                        <p:tgtEl>
                                          <p:spTgt spid="9"/>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left)">
                                      <p:cBhvr>
                                        <p:cTn id="16" dur="500"/>
                                        <p:tgtEl>
                                          <p:spTgt spid="12"/>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p:cNvSpPr txBox="1"/>
          <p:nvPr/>
        </p:nvSpPr>
        <p:spPr>
          <a:xfrm>
            <a:off x="2643825" y="141241"/>
            <a:ext cx="3856355" cy="645160"/>
          </a:xfrm>
          <a:prstGeom prst="rect">
            <a:avLst/>
          </a:prstGeom>
          <a:noFill/>
        </p:spPr>
        <p:txBody>
          <a:bodyPr wrap="none" rtlCol="0">
            <a:spAutoFit/>
          </a:bodyPr>
          <a:lstStyle/>
          <a:p>
            <a:pPr algn="ctr"/>
            <a:r>
              <a:rPr lang="en-US" altLang="zh-CN" sz="3600">
                <a:solidFill>
                  <a:srgbClr val="307568"/>
                </a:solidFill>
                <a:latin typeface="Berlin Sans FB Demi" panose="020E0802020502020306" charset="0"/>
                <a:ea typeface="+mj-ea"/>
                <a:cs typeface="Berlin Sans FB Demi" panose="020E0802020502020306" charset="0"/>
              </a:rPr>
              <a:t>symbolic meaning</a:t>
            </a:r>
            <a:endParaRPr lang="en-US" altLang="zh-CN" sz="3600">
              <a:solidFill>
                <a:srgbClr val="307568"/>
              </a:solidFill>
              <a:latin typeface="Berlin Sans FB Demi" panose="020E0802020502020306" charset="0"/>
              <a:ea typeface="+mj-ea"/>
              <a:cs typeface="Berlin Sans FB Demi" panose="020E0802020502020306" charset="0"/>
            </a:endParaRPr>
          </a:p>
        </p:txBody>
      </p:sp>
      <p:pic>
        <p:nvPicPr>
          <p:cNvPr id="11" name="图片占位符 10" descr="D:\文件\中国文化概要\油纸伞\4.wdp4"/>
          <p:cNvPicPr>
            <a:picLocks noGrp="1" noChangeAspect="1"/>
          </p:cNvPicPr>
          <p:nvPr>
            <p:ph type="pic" sz="quarter" idx="10"/>
          </p:nvPr>
        </p:nvPicPr>
        <p:blipFill>
          <a:blip r:embed="rId1"/>
          <a:srcRect l="11957" r="11957"/>
          <a:stretch>
            <a:fillRect/>
          </a:stretch>
        </p:blipFill>
        <p:spPr>
          <a:xfrm>
            <a:off x="218953" y="1171643"/>
            <a:ext cx="2043601" cy="1610732"/>
          </a:xfrm>
        </p:spPr>
      </p:pic>
      <p:pic>
        <p:nvPicPr>
          <p:cNvPr id="41" name="图片占位符 40" descr="D:\文件\中国文化概要\油纸伞\1.wdp1"/>
          <p:cNvPicPr>
            <a:picLocks noGrp="1" noChangeAspect="1"/>
          </p:cNvPicPr>
          <p:nvPr>
            <p:ph type="pic" sz="quarter" idx="11"/>
          </p:nvPr>
        </p:nvPicPr>
        <p:blipFill>
          <a:blip r:embed="rId2"/>
          <a:srcRect t="27845" b="27845"/>
          <a:stretch>
            <a:fillRect/>
          </a:stretch>
        </p:blipFill>
        <p:spPr>
          <a:xfrm>
            <a:off x="218953" y="2965373"/>
            <a:ext cx="2043601" cy="1610732"/>
          </a:xfrm>
        </p:spPr>
      </p:pic>
      <p:pic>
        <p:nvPicPr>
          <p:cNvPr id="45" name="图片占位符 44" descr="D:\文件\中国文化概要\油纸伞\2.wdp2"/>
          <p:cNvPicPr>
            <a:picLocks noGrp="1" noChangeAspect="1"/>
          </p:cNvPicPr>
          <p:nvPr>
            <p:ph type="pic" sz="quarter" idx="12"/>
          </p:nvPr>
        </p:nvPicPr>
        <p:blipFill>
          <a:blip r:embed="rId3"/>
          <a:srcRect t="10600" b="10600"/>
          <a:stretch>
            <a:fillRect/>
          </a:stretch>
        </p:blipFill>
        <p:spPr>
          <a:xfrm>
            <a:off x="4681476" y="1171643"/>
            <a:ext cx="2043601" cy="1610732"/>
          </a:xfrm>
        </p:spPr>
      </p:pic>
      <p:pic>
        <p:nvPicPr>
          <p:cNvPr id="49" name="图片占位符 48" descr="D:\文件\中国文化概要\油纸伞\3.wdp3"/>
          <p:cNvPicPr>
            <a:picLocks noGrp="1" noChangeAspect="1"/>
          </p:cNvPicPr>
          <p:nvPr>
            <p:ph type="pic" sz="quarter" idx="13"/>
          </p:nvPr>
        </p:nvPicPr>
        <p:blipFill>
          <a:blip r:embed="rId4"/>
          <a:srcRect t="23728" b="23728"/>
          <a:stretch>
            <a:fillRect/>
          </a:stretch>
        </p:blipFill>
        <p:spPr>
          <a:xfrm>
            <a:off x="4681476" y="2965373"/>
            <a:ext cx="2043601" cy="1610732"/>
          </a:xfrm>
        </p:spPr>
      </p:pic>
      <p:sp>
        <p:nvSpPr>
          <p:cNvPr id="50" name="矩形 49"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2346325" y="1660525"/>
            <a:ext cx="2162175" cy="829945"/>
          </a:xfrm>
          <a:prstGeom prst="rect">
            <a:avLst/>
          </a:prstGeom>
        </p:spPr>
        <p:txBody>
          <a:bodyPr wrap="square">
            <a:spAutoFit/>
          </a:bodyPr>
          <a:lstStyle/>
          <a:p>
            <a:pPr algn="ctr">
              <a:lnSpc>
                <a:spcPct val="150000"/>
              </a:lnSpc>
              <a:buClr>
                <a:srgbClr val="E7E6E6">
                  <a:lumMod val="10000"/>
                </a:srgbClr>
              </a:buClr>
            </a:pP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a:t>
            </a:r>
            <a:r>
              <a:rPr lang="zh-CN" altLang="en-US" sz="1600">
                <a:solidFill>
                  <a:schemeClr val="bg1">
                    <a:lumMod val="50000"/>
                  </a:schemeClr>
                </a:solidFill>
                <a:latin typeface="楷体" panose="02010609060101010101" charset="-122"/>
                <a:ea typeface="楷体" panose="02010609060101010101" charset="-122"/>
                <a:cs typeface="楷体" panose="02010609060101010101" charset="-122"/>
                <a:sym typeface="+mn-lt"/>
              </a:rPr>
              <a:t>油纸</a:t>
            </a: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a:t>
            </a:r>
            <a:r>
              <a:rPr lang="zh-CN" altLang="en-US" sz="1600">
                <a:solidFill>
                  <a:schemeClr val="bg1">
                    <a:lumMod val="50000"/>
                  </a:schemeClr>
                </a:solidFill>
                <a:latin typeface="楷体" panose="02010609060101010101" charset="-122"/>
                <a:ea typeface="楷体" panose="02010609060101010101" charset="-122"/>
                <a:cs typeface="楷体" panose="02010609060101010101" charset="-122"/>
                <a:sym typeface="+mn-lt"/>
              </a:rPr>
              <a:t>有子</a:t>
            </a: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a:t>
            </a:r>
            <a:endParaRPr lang="zh-CN" altLang="en-US" sz="1600">
              <a:solidFill>
                <a:schemeClr val="bg1">
                  <a:lumMod val="50000"/>
                </a:schemeClr>
              </a:solidFill>
              <a:latin typeface="楷体" panose="02010609060101010101" charset="-122"/>
              <a:ea typeface="楷体" panose="02010609060101010101" charset="-122"/>
              <a:cs typeface="楷体" panose="02010609060101010101" charset="-122"/>
              <a:sym typeface="+mn-lt"/>
            </a:endParaRPr>
          </a:p>
          <a:p>
            <a:pPr algn="ctr">
              <a:lnSpc>
                <a:spcPct val="150000"/>
              </a:lnSpc>
              <a:buClr>
                <a:srgbClr val="E7E6E6">
                  <a:lumMod val="10000"/>
                </a:srgbClr>
              </a:buClr>
            </a:pP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a:t>
            </a:r>
            <a:r>
              <a:rPr lang="zh-CN" altLang="en-US" sz="1600">
                <a:solidFill>
                  <a:schemeClr val="bg1">
                    <a:lumMod val="50000"/>
                  </a:schemeClr>
                </a:solidFill>
                <a:latin typeface="楷体" panose="02010609060101010101" charset="-122"/>
                <a:ea typeface="楷体" panose="02010609060101010101" charset="-122"/>
                <a:cs typeface="楷体" panose="02010609060101010101" charset="-122"/>
                <a:sym typeface="+mn-lt"/>
              </a:rPr>
              <a:t>傘</a:t>
            </a: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”→five“</a:t>
            </a:r>
            <a:r>
              <a:rPr lang="zh-CN" altLang="en-US" sz="1600">
                <a:solidFill>
                  <a:schemeClr val="bg1">
                    <a:lumMod val="50000"/>
                  </a:schemeClr>
                </a:solidFill>
                <a:latin typeface="楷体" panose="02010609060101010101" charset="-122"/>
                <a:ea typeface="楷体" panose="02010609060101010101" charset="-122"/>
                <a:cs typeface="楷体" panose="02010609060101010101" charset="-122"/>
                <a:sym typeface="+mn-lt"/>
              </a:rPr>
              <a:t>人</a:t>
            </a:r>
            <a:r>
              <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rPr>
              <a:t>”</a:t>
            </a:r>
            <a:endParaRPr lang="en-US" altLang="zh-CN" sz="1600">
              <a:solidFill>
                <a:schemeClr val="bg1">
                  <a:lumMod val="50000"/>
                </a:schemeClr>
              </a:solidFill>
              <a:latin typeface="楷体" panose="02010609060101010101" charset="-122"/>
              <a:ea typeface="楷体" panose="02010609060101010101" charset="-122"/>
              <a:cs typeface="楷体" panose="02010609060101010101" charset="-122"/>
              <a:sym typeface="+mn-lt"/>
            </a:endParaRPr>
          </a:p>
        </p:txBody>
      </p:sp>
      <p:sp>
        <p:nvSpPr>
          <p:cNvPr id="51" name="矩形 5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418715" y="1226820"/>
            <a:ext cx="1936750" cy="398780"/>
          </a:xfrm>
          <a:prstGeom prst="rect">
            <a:avLst/>
          </a:prstGeom>
        </p:spPr>
        <p:txBody>
          <a:bodyPr wrap="square">
            <a:spAutoFit/>
          </a:bodyPr>
          <a:lstStyle/>
          <a:p>
            <a:pPr algn="ctr"/>
            <a:r>
              <a:rPr lang="en-US" altLang="zh-CN" sz="2000" b="1">
                <a:solidFill>
                  <a:srgbClr val="307568"/>
                </a:solidFill>
                <a:latin typeface="+mj-ea"/>
                <a:ea typeface="+mj-ea"/>
                <a:sym typeface="Calibri" panose="020F0502020204030204" pitchFamily="34" charset="0"/>
              </a:rPr>
              <a:t>Many children</a:t>
            </a:r>
            <a:endParaRPr lang="en-US" altLang="zh-CN" sz="2000" b="1">
              <a:solidFill>
                <a:srgbClr val="307568"/>
              </a:solidFill>
              <a:latin typeface="+mj-ea"/>
              <a:ea typeface="+mj-ea"/>
              <a:sym typeface="Calibri" panose="020F0502020204030204" pitchFamily="34" charset="0"/>
            </a:endParaRPr>
          </a:p>
        </p:txBody>
      </p:sp>
      <p:sp>
        <p:nvSpPr>
          <p:cNvPr id="52" name="矩形 51"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2313305" y="3411855"/>
            <a:ext cx="2228215" cy="953135"/>
          </a:xfrm>
          <a:prstGeom prst="rect">
            <a:avLst/>
          </a:prstGeom>
        </p:spPr>
        <p:txBody>
          <a:bodyPr wrap="square">
            <a:spAutoFit/>
          </a:bodyPr>
          <a:lstStyle/>
          <a:p>
            <a:pPr indent="0" algn="ctr" fontAlgn="auto">
              <a:lnSpc>
                <a:spcPct val="100000"/>
              </a:lnSpc>
              <a:buClr>
                <a:srgbClr val="E7E6E6">
                  <a:lumMod val="10000"/>
                </a:srgbClr>
              </a:buClr>
            </a:pPr>
            <a:r>
              <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rPr>
              <a:t>The shape of the umbrella is circular, which means reunion in Chinese culture.</a:t>
            </a:r>
            <a:endPar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endParaRPr>
          </a:p>
        </p:txBody>
      </p:sp>
      <p:sp>
        <p:nvSpPr>
          <p:cNvPr id="53" name="矩形 52"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418769" y="3012948"/>
            <a:ext cx="1978660" cy="398780"/>
          </a:xfrm>
          <a:prstGeom prst="rect">
            <a:avLst/>
          </a:prstGeom>
        </p:spPr>
        <p:txBody>
          <a:bodyPr wrap="none">
            <a:spAutoFit/>
          </a:bodyPr>
          <a:lstStyle/>
          <a:p>
            <a:r>
              <a:rPr lang="en-US" altLang="zh-CN" sz="2000" b="1">
                <a:solidFill>
                  <a:srgbClr val="307568"/>
                </a:solidFill>
                <a:latin typeface="+mj-ea"/>
                <a:ea typeface="+mj-ea"/>
                <a:sym typeface="Calibri" panose="020F0502020204030204" pitchFamily="34" charset="0"/>
              </a:rPr>
              <a:t>Family reunion</a:t>
            </a:r>
            <a:endParaRPr lang="en-US" altLang="zh-CN" sz="2000" b="1">
              <a:solidFill>
                <a:srgbClr val="307568"/>
              </a:solidFill>
              <a:latin typeface="+mj-ea"/>
              <a:ea typeface="+mj-ea"/>
              <a:sym typeface="Calibri" panose="020F0502020204030204" pitchFamily="34" charset="0"/>
            </a:endParaRPr>
          </a:p>
        </p:txBody>
      </p:sp>
      <p:sp>
        <p:nvSpPr>
          <p:cNvPr id="54" name="矩形 53"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6803390" y="1625600"/>
            <a:ext cx="2078355" cy="953135"/>
          </a:xfrm>
          <a:prstGeom prst="rect">
            <a:avLst/>
          </a:prstGeom>
        </p:spPr>
        <p:txBody>
          <a:bodyPr wrap="square">
            <a:spAutoFit/>
          </a:bodyPr>
          <a:lstStyle/>
          <a:p>
            <a:pPr indent="0" algn="ctr" fontAlgn="auto">
              <a:lnSpc>
                <a:spcPct val="100000"/>
              </a:lnSpc>
              <a:buClr>
                <a:srgbClr val="E7E6E6">
                  <a:lumMod val="10000"/>
                </a:srgbClr>
              </a:buClr>
            </a:pPr>
            <a:r>
              <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rPr>
              <a:t>The umbrella rib is made of bamboo which has a section by section structure.</a:t>
            </a:r>
            <a:endPar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endParaRPr>
          </a:p>
        </p:txBody>
      </p:sp>
      <p:sp>
        <p:nvSpPr>
          <p:cNvPr id="55" name="矩形 54"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762524" y="1227006"/>
            <a:ext cx="2235200" cy="398780"/>
          </a:xfrm>
          <a:prstGeom prst="rect">
            <a:avLst/>
          </a:prstGeom>
        </p:spPr>
        <p:txBody>
          <a:bodyPr wrap="none">
            <a:spAutoFit/>
          </a:bodyPr>
          <a:lstStyle/>
          <a:p>
            <a:pPr algn="ctr">
              <a:buClrTx/>
              <a:buSzTx/>
              <a:buFontTx/>
            </a:pPr>
            <a:r>
              <a:rPr lang="en-US" altLang="zh-CN" sz="2000" b="1">
                <a:solidFill>
                  <a:srgbClr val="307568"/>
                </a:solidFill>
                <a:latin typeface="+mj-ea"/>
                <a:ea typeface="+mj-ea"/>
                <a:sym typeface="Calibri" panose="020F0502020204030204" pitchFamily="34" charset="0"/>
              </a:rPr>
              <a:t>Steady promotion</a:t>
            </a:r>
            <a:endParaRPr lang="en-US" altLang="zh-CN" sz="2000" b="1">
              <a:solidFill>
                <a:srgbClr val="307568"/>
              </a:solidFill>
              <a:latin typeface="+mj-ea"/>
              <a:ea typeface="+mj-ea"/>
              <a:sym typeface="Calibri" panose="020F0502020204030204" pitchFamily="34" charset="0"/>
            </a:endParaRPr>
          </a:p>
        </p:txBody>
      </p:sp>
      <p:sp>
        <p:nvSpPr>
          <p:cNvPr id="56" name="矩形 5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6803390" y="3580765"/>
            <a:ext cx="2193925" cy="860425"/>
          </a:xfrm>
          <a:prstGeom prst="rect">
            <a:avLst/>
          </a:prstGeom>
        </p:spPr>
        <p:txBody>
          <a:bodyPr wrap="square">
            <a:spAutoFit/>
          </a:bodyPr>
          <a:lstStyle/>
          <a:p>
            <a:pPr indent="0" algn="ctr" fontAlgn="auto">
              <a:lnSpc>
                <a:spcPct val="100000"/>
              </a:lnSpc>
              <a:buClr>
                <a:srgbClr val="E7E6E6">
                  <a:lumMod val="10000"/>
                </a:srgbClr>
              </a:buClr>
            </a:pPr>
            <a:r>
              <a:rPr lang="en-US" altLang="zh-CN" sz="1200">
                <a:solidFill>
                  <a:schemeClr val="bg1">
                    <a:lumMod val="50000"/>
                  </a:schemeClr>
                </a:solidFill>
                <a:latin typeface="楷体" panose="02010609060101010101" charset="-122"/>
                <a:ea typeface="楷体" panose="02010609060101010101" charset="-122"/>
                <a:cs typeface="楷体" panose="02010609060101010101" charset="-122"/>
                <a:sym typeface="+mn-lt"/>
              </a:rPr>
              <a:t>In Chinese folklore, it is believed that tung oil</a:t>
            </a:r>
            <a:r>
              <a:rPr lang="en-US" altLang="zh-CN" sz="1200">
                <a:solidFill>
                  <a:schemeClr val="bg1">
                    <a:lumMod val="50000"/>
                  </a:schemeClr>
                </a:solidFill>
                <a:latin typeface="楷体" panose="02010609060101010101" charset="-122"/>
                <a:ea typeface="楷体" panose="02010609060101010101" charset="-122"/>
                <a:cs typeface="楷体" panose="02010609060101010101" charset="-122"/>
                <a:sym typeface="+mn-lt"/>
              </a:rPr>
              <a:t>(桐油)</a:t>
            </a:r>
            <a:r>
              <a:rPr lang="en-US" altLang="zh-CN" sz="1200">
                <a:solidFill>
                  <a:schemeClr val="bg1">
                    <a:lumMod val="50000"/>
                  </a:schemeClr>
                </a:solidFill>
                <a:latin typeface="楷体" panose="02010609060101010101" charset="-122"/>
                <a:ea typeface="楷体" panose="02010609060101010101" charset="-122"/>
                <a:cs typeface="楷体" panose="02010609060101010101" charset="-122"/>
                <a:sym typeface="+mn-lt"/>
              </a:rPr>
              <a:t> can ward off disasters and evil spirits.</a:t>
            </a:r>
            <a:r>
              <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rPr>
              <a:t> </a:t>
            </a:r>
            <a:endParaRPr lang="en-US" altLang="zh-CN" sz="1400">
              <a:solidFill>
                <a:schemeClr val="bg1">
                  <a:lumMod val="50000"/>
                </a:schemeClr>
              </a:solidFill>
              <a:latin typeface="楷体" panose="02010609060101010101" charset="-122"/>
              <a:ea typeface="楷体" panose="02010609060101010101" charset="-122"/>
              <a:cs typeface="楷体" panose="02010609060101010101" charset="-122"/>
              <a:sym typeface="+mn-lt"/>
            </a:endParaRPr>
          </a:p>
        </p:txBody>
      </p:sp>
      <p:sp>
        <p:nvSpPr>
          <p:cNvPr id="57" name="矩形 5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803390" y="2918460"/>
            <a:ext cx="2192655" cy="706755"/>
          </a:xfrm>
          <a:prstGeom prst="rect">
            <a:avLst/>
          </a:prstGeom>
        </p:spPr>
        <p:txBody>
          <a:bodyPr wrap="square">
            <a:spAutoFit/>
          </a:bodyPr>
          <a:lstStyle/>
          <a:p>
            <a:pPr algn="ctr"/>
            <a:r>
              <a:rPr lang="en-US" altLang="zh-CN" sz="2000" b="1">
                <a:solidFill>
                  <a:srgbClr val="307568"/>
                </a:solidFill>
                <a:latin typeface="+mj-ea"/>
                <a:ea typeface="+mj-ea"/>
                <a:sym typeface="Calibri" panose="020F0502020204030204" pitchFamily="34" charset="0"/>
              </a:rPr>
              <a:t>Safeness and </a:t>
            </a:r>
            <a:endParaRPr lang="en-US" altLang="zh-CN" sz="2000" b="1">
              <a:solidFill>
                <a:srgbClr val="307568"/>
              </a:solidFill>
              <a:latin typeface="+mj-ea"/>
              <a:ea typeface="+mj-ea"/>
              <a:sym typeface="Calibri" panose="020F0502020204030204" pitchFamily="34" charset="0"/>
            </a:endParaRPr>
          </a:p>
          <a:p>
            <a:pPr algn="ctr"/>
            <a:r>
              <a:rPr lang="en-US" altLang="zh-CN" sz="2000" b="1">
                <a:solidFill>
                  <a:srgbClr val="307568"/>
                </a:solidFill>
                <a:latin typeface="+mj-ea"/>
                <a:ea typeface="+mj-ea"/>
                <a:sym typeface="Calibri" panose="020F0502020204030204" pitchFamily="34" charset="0"/>
              </a:rPr>
              <a:t>good fortune</a:t>
            </a:r>
            <a:endParaRPr lang="en-US" altLang="zh-CN" sz="2000" b="1">
              <a:solidFill>
                <a:srgbClr val="307568"/>
              </a:solidFill>
              <a:latin typeface="+mj-ea"/>
              <a:ea typeface="+mj-ea"/>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17583" y="2424717"/>
            <a:ext cx="226917" cy="330780"/>
            <a:chOff x="2528974" y="2863357"/>
            <a:chExt cx="246811" cy="359779"/>
          </a:xfrm>
          <a:solidFill>
            <a:schemeClr val="bg1"/>
          </a:solidFill>
        </p:grpSpPr>
        <p:sp>
          <p:nvSpPr>
            <p:cNvPr id="30"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1"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35" name="Group 124"/>
          <p:cNvGrpSpPr/>
          <p:nvPr/>
        </p:nvGrpSpPr>
        <p:grpSpPr>
          <a:xfrm>
            <a:off x="401223" y="4036882"/>
            <a:ext cx="259637" cy="218431"/>
            <a:chOff x="5368132" y="2625725"/>
            <a:chExt cx="465138" cy="391319"/>
          </a:xfrm>
          <a:solidFill>
            <a:schemeClr val="bg1"/>
          </a:solidFill>
        </p:grpSpPr>
        <p:sp>
          <p:nvSpPr>
            <p:cNvPr id="36"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7"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8"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4966" r="24966"/>
          <a:stretch>
            <a:fillRect/>
          </a:stretch>
        </p:blipFill>
        <p:spPr>
          <a:xfrm>
            <a:off x="4911454" y="0"/>
            <a:ext cx="3857625" cy="5143500"/>
          </a:xfrm>
          <a:prstGeom prst="rect">
            <a:avLst/>
          </a:prstGeom>
        </p:spPr>
      </p:pic>
      <p:grpSp>
        <p:nvGrpSpPr>
          <p:cNvPr id="7" name="组合 6"/>
          <p:cNvGrpSpPr/>
          <p:nvPr/>
        </p:nvGrpSpPr>
        <p:grpSpPr>
          <a:xfrm>
            <a:off x="4822825" y="3472180"/>
            <a:ext cx="4077970" cy="1546860"/>
            <a:chOff x="7595" y="5468"/>
            <a:chExt cx="6422" cy="2436"/>
          </a:xfrm>
        </p:grpSpPr>
        <p:sp>
          <p:nvSpPr>
            <p:cNvPr id="5" name="矩形 4"/>
            <p:cNvSpPr/>
            <p:nvPr/>
          </p:nvSpPr>
          <p:spPr>
            <a:xfrm>
              <a:off x="7735" y="5468"/>
              <a:ext cx="6075" cy="2437"/>
            </a:xfrm>
            <a:prstGeom prst="rect">
              <a:avLst/>
            </a:prstGeom>
            <a:solidFill>
              <a:srgbClr val="D3AD8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7595" y="5742"/>
              <a:ext cx="6423" cy="1888"/>
            </a:xfrm>
            <a:prstGeom prst="rect">
              <a:avLst/>
            </a:prstGeom>
            <a:noFill/>
          </p:spPr>
          <p:txBody>
            <a:bodyPr wrap="square" rtlCol="0">
              <a:spAutoFit/>
            </a:bodyPr>
            <a:lstStyle/>
            <a:p>
              <a:pPr indent="0" algn="ctr" fontAlgn="auto">
                <a:lnSpc>
                  <a:spcPct val="100000"/>
                </a:lnSpc>
              </a:pPr>
              <a:r>
                <a:rPr lang="en-US" altLang="zh-CN" sz="3600" b="1">
                  <a:solidFill>
                    <a:schemeClr val="bg1"/>
                  </a:solidFill>
                  <a:latin typeface="Arial Rounded MT Bold" panose="020F0704030504030204" charset="0"/>
                  <a:cs typeface="Arial Rounded MT Bold" panose="020F0704030504030204" charset="0"/>
                </a:rPr>
                <a:t>oil-paper umbrella</a:t>
              </a:r>
              <a:endParaRPr lang="en-US" altLang="zh-CN" sz="3600" b="1">
                <a:solidFill>
                  <a:schemeClr val="bg1"/>
                </a:solidFill>
                <a:latin typeface="Arial Rounded MT Bold" panose="020F0704030504030204" charset="0"/>
                <a:cs typeface="Arial Rounded MT Bold" panose="020F0704030504030204" charset="0"/>
              </a:endParaRPr>
            </a:p>
          </p:txBody>
        </p:sp>
      </p:grpSp>
      <p:grpSp>
        <p:nvGrpSpPr>
          <p:cNvPr id="8" name="组合 7"/>
          <p:cNvGrpSpPr/>
          <p:nvPr/>
        </p:nvGrpSpPr>
        <p:grpSpPr>
          <a:xfrm>
            <a:off x="135890" y="127635"/>
            <a:ext cx="5656580" cy="4306570"/>
            <a:chOff x="214" y="201"/>
            <a:chExt cx="8908" cy="6782"/>
          </a:xfrm>
        </p:grpSpPr>
        <p:sp>
          <p:nvSpPr>
            <p:cNvPr id="22" name="椭圆 21"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69" y="1362"/>
              <a:ext cx="481" cy="481"/>
            </a:xfrm>
            <a:prstGeom prst="ellipse">
              <a:avLst/>
            </a:prstGeom>
            <a:solidFill>
              <a:srgbClr val="307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bg1"/>
                  </a:solidFill>
                  <a:latin typeface="Berlin Sans FB Demi" panose="020E0802020502020306" charset="0"/>
                  <a:cs typeface="Berlin Sans FB Demi" panose="020E0802020502020306" charset="0"/>
                </a:rPr>
                <a:t>1</a:t>
              </a:r>
              <a:endParaRPr lang="en-US" altLang="zh-CN" sz="1600">
                <a:solidFill>
                  <a:schemeClr val="bg1"/>
                </a:solidFill>
                <a:latin typeface="Berlin Sans FB Demi" panose="020E0802020502020306" charset="0"/>
                <a:cs typeface="Berlin Sans FB Demi" panose="020E0802020502020306" charset="0"/>
              </a:endParaRPr>
            </a:p>
          </p:txBody>
        </p:sp>
        <p:sp>
          <p:nvSpPr>
            <p:cNvPr id="25" name="矩形 24"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50" y="1312"/>
              <a:ext cx="5960" cy="531"/>
            </a:xfrm>
            <a:prstGeom prst="rect">
              <a:avLst/>
            </a:prstGeom>
          </p:spPr>
          <p:txBody>
            <a:bodyPr wrap="square">
              <a:spAutoFit/>
            </a:bodyPr>
            <a:lstStyle/>
            <a:p>
              <a:r>
                <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rPr>
                <a:t>Bamboo is selected.</a:t>
              </a:r>
              <a:endPar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endParaRPr>
            </a:p>
          </p:txBody>
        </p:sp>
        <p:sp>
          <p:nvSpPr>
            <p:cNvPr id="26" name="椭圆 2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nvSpPr>
          <p:spPr>
            <a:xfrm>
              <a:off x="369" y="2918"/>
              <a:ext cx="482" cy="482"/>
            </a:xfrm>
            <a:prstGeom prst="ellipse">
              <a:avLst/>
            </a:prstGeom>
            <a:solidFill>
              <a:srgbClr val="2C9C8A"/>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600">
                  <a:solidFill>
                    <a:schemeClr val="bg1"/>
                  </a:solidFill>
                  <a:latin typeface="Berlin Sans FB Demi" panose="020E0802020502020306" charset="0"/>
                  <a:cs typeface="Berlin Sans FB Demi" panose="020E0802020502020306" charset="0"/>
                  <a:sym typeface="+mn-ea"/>
                </a:rPr>
                <a:t>2</a:t>
              </a:r>
              <a:endParaRPr lang="en-US" altLang="zh-CN" sz="1600">
                <a:solidFill>
                  <a:schemeClr val="bg1"/>
                </a:solidFill>
                <a:latin typeface="Berlin Sans FB Demi" panose="020E0802020502020306" charset="0"/>
                <a:cs typeface="Berlin Sans FB Demi" panose="020E0802020502020306" charset="0"/>
                <a:sym typeface="+mn-ea"/>
              </a:endParaRPr>
            </a:p>
          </p:txBody>
        </p:sp>
        <p:sp>
          <p:nvSpPr>
            <p:cNvPr id="28" name="矩形 27"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42" y="2511"/>
              <a:ext cx="6606" cy="1307"/>
            </a:xfrm>
            <a:prstGeom prst="rect">
              <a:avLst/>
            </a:prstGeom>
          </p:spPr>
          <p:txBody>
            <a:bodyPr wrap="square">
              <a:spAutoFit/>
            </a:bodyPr>
            <a:lstStyle/>
            <a:p>
              <a:pPr algn="l"/>
              <a:r>
                <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rPr>
                <a:t>The bamboo is crafted and soaked in water. It is then dried in the sun, drilled, threaded and assembled into a skeleton.</a:t>
              </a:r>
              <a:r>
                <a:rPr lang="zh-CN" altLang="en-US" sz="1600">
                  <a:solidFill>
                    <a:srgbClr val="307568"/>
                  </a:solidFill>
                  <a:latin typeface="+mj-ea"/>
                  <a:ea typeface="+mj-ea"/>
                  <a:sym typeface="Calibri" panose="020F0502020204030204" pitchFamily="34" charset="0"/>
                </a:rPr>
                <a:t> </a:t>
              </a:r>
              <a:endParaRPr lang="zh-CN" altLang="en-US" sz="1600">
                <a:solidFill>
                  <a:srgbClr val="307568"/>
                </a:solidFill>
                <a:latin typeface="+mj-ea"/>
                <a:ea typeface="+mj-ea"/>
                <a:sym typeface="Calibri" panose="020F0502020204030204" pitchFamily="34" charset="0"/>
              </a:endParaRPr>
            </a:p>
          </p:txBody>
        </p:sp>
        <p:sp>
          <p:nvSpPr>
            <p:cNvPr id="34" name="矩形 3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842" y="4506"/>
              <a:ext cx="6605" cy="1307"/>
            </a:xfrm>
            <a:prstGeom prst="rect">
              <a:avLst/>
            </a:prstGeom>
          </p:spPr>
          <p:txBody>
            <a:bodyPr wrap="square">
              <a:spAutoFit/>
            </a:bodyPr>
            <a:lstStyle/>
            <a:p>
              <a:pPr algn="l"/>
              <a:r>
                <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rPr>
                <a:t>Washi paper is cut and glued onto the skeleton. It is trimmed, oiled, and exposed to sunlight.</a:t>
              </a:r>
              <a:endPar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endParaRPr>
            </a:p>
          </p:txBody>
        </p:sp>
        <p:sp>
          <p:nvSpPr>
            <p:cNvPr id="12" name="矩形 1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custDataLst>
                <p:tags r:id="rId2"/>
              </p:custDataLst>
            </p:nvPr>
          </p:nvSpPr>
          <p:spPr>
            <a:xfrm>
              <a:off x="214" y="201"/>
              <a:ext cx="8908" cy="919"/>
            </a:xfrm>
            <a:prstGeom prst="rect">
              <a:avLst/>
            </a:prstGeom>
          </p:spPr>
          <p:txBody>
            <a:bodyPr wrap="square">
              <a:spAutoFit/>
            </a:bodyPr>
            <a:p>
              <a:r>
                <a:rPr lang="en-US" altLang="zh-CN" sz="3200">
                  <a:solidFill>
                    <a:srgbClr val="307568"/>
                  </a:solidFill>
                  <a:latin typeface="Berlin Sans FB Demi" panose="020E0802020502020306" charset="0"/>
                  <a:ea typeface="+mj-ea"/>
                  <a:cs typeface="Berlin Sans FB Demi" panose="020E0802020502020306" charset="0"/>
                  <a:sym typeface="Calibri" panose="020F0502020204030204" pitchFamily="34" charset="0"/>
                </a:rPr>
                <a:t>Basic production process</a:t>
              </a:r>
              <a:endParaRPr lang="en-US" altLang="zh-CN" sz="3200">
                <a:solidFill>
                  <a:srgbClr val="307568"/>
                </a:solidFill>
                <a:latin typeface="Berlin Sans FB Demi" panose="020E0802020502020306" charset="0"/>
                <a:ea typeface="+mj-ea"/>
                <a:cs typeface="Berlin Sans FB Demi" panose="020E0802020502020306" charset="0"/>
                <a:sym typeface="Calibri" panose="020F0502020204030204" pitchFamily="34" charset="0"/>
              </a:endParaRPr>
            </a:p>
          </p:txBody>
        </p:sp>
        <p:sp>
          <p:nvSpPr>
            <p:cNvPr id="2" name="矩形 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custDataLst>
                <p:tags r:id="rId3"/>
              </p:custDataLst>
            </p:nvPr>
          </p:nvSpPr>
          <p:spPr>
            <a:xfrm>
              <a:off x="842" y="6447"/>
              <a:ext cx="6520" cy="531"/>
            </a:xfrm>
            <a:prstGeom prst="rect">
              <a:avLst/>
            </a:prstGeom>
          </p:spPr>
          <p:txBody>
            <a:bodyPr wrap="square">
              <a:spAutoFit/>
            </a:bodyPr>
            <a:p>
              <a:pPr algn="l"/>
              <a:r>
                <a:rPr lang="en-US" altLang="zh-CN"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rPr>
                <a:t>P</a:t>
              </a:r>
              <a:r>
                <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rPr>
                <a:t>atterns are painted onto the umbrella</a:t>
              </a:r>
              <a:endParaRPr lang="zh-CN" altLang="en-US" sz="1600" b="1">
                <a:solidFill>
                  <a:srgbClr val="307568"/>
                </a:solidFill>
                <a:latin typeface="Microsoft JhengHei UI Light" panose="020B0304030504040204" charset="-120"/>
                <a:ea typeface="Microsoft JhengHei UI Light" panose="020B0304030504040204" charset="-120"/>
                <a:sym typeface="Calibri" panose="020F0502020204030204" pitchFamily="34" charset="0"/>
              </a:endParaRPr>
            </a:p>
          </p:txBody>
        </p:sp>
        <p:sp>
          <p:nvSpPr>
            <p:cNvPr id="4" name="椭圆 3"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4"/>
              </p:custDataLst>
            </p:nvPr>
          </p:nvSpPr>
          <p:spPr>
            <a:xfrm>
              <a:off x="371" y="4892"/>
              <a:ext cx="481" cy="481"/>
            </a:xfrm>
            <a:prstGeom prst="ellipse">
              <a:avLst/>
            </a:prstGeom>
            <a:solidFill>
              <a:srgbClr val="30756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a:solidFill>
                    <a:schemeClr val="bg1"/>
                  </a:solidFill>
                  <a:latin typeface="Berlin Sans FB Demi" panose="020E0802020502020306" charset="0"/>
                  <a:cs typeface="Berlin Sans FB Demi" panose="020E0802020502020306" charset="0"/>
                </a:rPr>
                <a:t>3</a:t>
              </a:r>
              <a:endParaRPr lang="en-US" altLang="zh-CN" sz="1600">
                <a:solidFill>
                  <a:schemeClr val="bg1"/>
                </a:solidFill>
                <a:latin typeface="Berlin Sans FB Demi" panose="020E0802020502020306" charset="0"/>
                <a:cs typeface="Berlin Sans FB Demi" panose="020E0802020502020306" charset="0"/>
              </a:endParaRPr>
            </a:p>
          </p:txBody>
        </p:sp>
        <p:sp>
          <p:nvSpPr>
            <p:cNvPr id="6" name="椭圆 5" descr="e7d195523061f1c09e9d68d7cf438b91ef959ecb14fc25d26BBA7F7DBC18E55DFF4014AF651F0BF2569D4B6C1DA7F1A4683A481403BD872FC687266AD13265C1DE7C373772FD8728ABDD69ADD03BFF5BE2862BC891DBB79E179C12B3C470BB1CA1B871AA08B865E62D50CBB83D42F71A13ABD8319583655FE924CD5413A64672C40FE421936BCC75CD08696492E3F826"/>
            <p:cNvSpPr/>
            <p:nvPr>
              <p:custDataLst>
                <p:tags r:id="rId5"/>
              </p:custDataLst>
            </p:nvPr>
          </p:nvSpPr>
          <p:spPr>
            <a:xfrm>
              <a:off x="370" y="6501"/>
              <a:ext cx="482" cy="482"/>
            </a:xfrm>
            <a:prstGeom prst="ellipse">
              <a:avLst/>
            </a:prstGeom>
            <a:solidFill>
              <a:srgbClr val="2C9C8A"/>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600">
                  <a:solidFill>
                    <a:schemeClr val="bg1"/>
                  </a:solidFill>
                  <a:latin typeface="Berlin Sans FB Demi" panose="020E0802020502020306" charset="0"/>
                  <a:cs typeface="Berlin Sans FB Demi" panose="020E0802020502020306" charset="0"/>
                  <a:sym typeface="+mn-ea"/>
                </a:rPr>
                <a:t>4</a:t>
              </a:r>
              <a:endParaRPr lang="en-US" altLang="zh-CN" sz="1600">
                <a:solidFill>
                  <a:schemeClr val="bg1"/>
                </a:solidFill>
                <a:latin typeface="Berlin Sans FB Demi" panose="020E0802020502020306" charset="0"/>
                <a:cs typeface="Berlin Sans FB Demi" panose="020E0802020502020306"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par>
                                <p:cTn id="8" presetID="4" presetClass="entr" presetSubtype="32" fill="hold" nodeType="withEffect">
                                  <p:stCondLst>
                                    <p:cond delay="0"/>
                                  </p:stCondLst>
                                  <p:childTnLst>
                                    <p:set>
                                      <p:cBhvr>
                                        <p:cTn id="9" dur="500" fill="hold">
                                          <p:stCondLst>
                                            <p:cond delay="0"/>
                                          </p:stCondLst>
                                        </p:cTn>
                                        <p:tgtEl>
                                          <p:spTgt spid="3"/>
                                        </p:tgtEl>
                                        <p:attrNameLst>
                                          <p:attrName>style.visibility</p:attrName>
                                        </p:attrNameLst>
                                      </p:cBhvr>
                                      <p:to>
                                        <p:strVal val="visible"/>
                                      </p:to>
                                    </p:set>
                                    <p:animEffect transition="in" filter="box(out)">
                                      <p:cBhvr>
                                        <p:cTn id="10" dur="500"/>
                                        <p:tgtEl>
                                          <p:spTgt spid="3"/>
                                        </p:tgtEl>
                                      </p:cBhvr>
                                    </p:animEffect>
                                  </p:childTnLst>
                                </p:cTn>
                              </p:par>
                              <p:par>
                                <p:cTn id="11" presetID="4" presetClass="entr" presetSubtype="32" fill="hold" nodeType="withEffect">
                                  <p:stCondLst>
                                    <p:cond delay="0"/>
                                  </p:stCondLst>
                                  <p:childTnLst>
                                    <p:set>
                                      <p:cBhvr>
                                        <p:cTn id="12" dur="500"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6340141" y="1534446"/>
            <a:ext cx="643890" cy="645160"/>
          </a:xfrm>
          <a:prstGeom prst="rect">
            <a:avLst/>
          </a:prstGeom>
        </p:spPr>
        <p:txBody>
          <a:bodyPr wrap="none">
            <a:spAutoFit/>
          </a:bodyPr>
          <a:lstStyle/>
          <a:p>
            <a:r>
              <a:rPr lang="en-US" altLang="zh-CN" sz="3600" b="1">
                <a:solidFill>
                  <a:schemeClr val="bg1"/>
                </a:solidFill>
                <a:latin typeface="+mj-ea"/>
                <a:ea typeface="+mj-ea"/>
                <a:sym typeface="Calibri" panose="020F0502020204030204" pitchFamily="34" charset="0"/>
              </a:rPr>
              <a:t>02</a:t>
            </a:r>
            <a:endParaRPr lang="en-US" altLang="zh-CN" sz="3600" b="1">
              <a:solidFill>
                <a:schemeClr val="bg1"/>
              </a:solidFill>
              <a:latin typeface="+mj-ea"/>
              <a:ea typeface="+mj-ea"/>
              <a:sym typeface="Calibri" panose="020F0502020204030204" pitchFamily="34" charset="0"/>
            </a:endParaRPr>
          </a:p>
        </p:txBody>
      </p:sp>
      <p:cxnSp>
        <p:nvCxnSpPr>
          <p:cNvPr id="20" name="直接连接符 19"/>
          <p:cNvCxnSpPr/>
          <p:nvPr/>
        </p:nvCxnSpPr>
        <p:spPr>
          <a:xfrm flipH="1">
            <a:off x="6772795" y="1648997"/>
            <a:ext cx="845820" cy="652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7028250" y="2301353"/>
            <a:ext cx="89712" cy="89712"/>
          </a:xfrm>
          <a:prstGeom prst="ellips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25" name="直接连接符 24"/>
          <p:cNvCxnSpPr/>
          <p:nvPr/>
        </p:nvCxnSpPr>
        <p:spPr>
          <a:xfrm flipH="1">
            <a:off x="5977214" y="2798468"/>
            <a:ext cx="922020" cy="7105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00625" y="2217420"/>
            <a:ext cx="4143375" cy="682625"/>
          </a:xfrm>
          <a:prstGeom prst="rect">
            <a:avLst/>
          </a:prstGeom>
        </p:spPr>
        <p:txBody>
          <a:bodyPr wrap="square">
            <a:noAutofit/>
          </a:bodyPr>
          <a:lstStyle/>
          <a:p>
            <a:pPr algn="ctr"/>
            <a:r>
              <a:rPr lang="en-US" altLang="zh-CN" sz="3600" b="1">
                <a:solidFill>
                  <a:schemeClr val="bg1"/>
                </a:solidFill>
                <a:latin typeface="Berlin Sans FB Demi" panose="020E0802020502020306" charset="0"/>
                <a:ea typeface="+mj-ea"/>
                <a:cs typeface="Berlin Sans FB Demi" panose="020E0802020502020306" charset="0"/>
                <a:sym typeface="+mn-ea"/>
              </a:rPr>
              <a:t>History</a:t>
            </a:r>
            <a:endParaRPr lang="en-US" altLang="zh-CN" sz="3600">
              <a:solidFill>
                <a:schemeClr val="bg1"/>
              </a:solidFill>
              <a:latin typeface="+mj-ea"/>
              <a:ea typeface="+mj-ea"/>
            </a:endParaRPr>
          </a:p>
          <a:p>
            <a:pPr algn="ctr"/>
            <a:endParaRPr lang="en-US" altLang="zh-CN" sz="3600" b="1">
              <a:solidFill>
                <a:schemeClr val="bg1"/>
              </a:solidFill>
              <a:latin typeface="Berlin Sans FB Demi" panose="020E0802020502020306" charset="0"/>
              <a:ea typeface="+mj-ea"/>
              <a:cs typeface="Berlin Sans FB Demi" panose="020E0802020502020306"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979104" y="141241"/>
            <a:ext cx="3185795" cy="583565"/>
          </a:xfrm>
          <a:prstGeom prst="rect">
            <a:avLst/>
          </a:prstGeom>
          <a:noFill/>
        </p:spPr>
        <p:txBody>
          <a:bodyPr wrap="none" rtlCol="0">
            <a:spAutoFit/>
          </a:bodyPr>
          <a:lstStyle/>
          <a:p>
            <a:pPr algn="ctr"/>
            <a:r>
              <a:rPr lang="en-US" altLang="zh-CN" sz="3200">
                <a:solidFill>
                  <a:srgbClr val="307568"/>
                </a:solidFill>
                <a:latin typeface="Berlin Sans FB Demi" panose="020E0802020502020306" charset="0"/>
                <a:ea typeface="+mj-ea"/>
                <a:cs typeface="Berlin Sans FB Demi" panose="020E0802020502020306" charset="0"/>
              </a:rPr>
              <a:t>Primitive society</a:t>
            </a:r>
            <a:endParaRPr lang="en-US" altLang="zh-CN" sz="3200">
              <a:solidFill>
                <a:srgbClr val="307568"/>
              </a:solidFill>
              <a:latin typeface="Berlin Sans FB Demi" panose="020E0802020502020306" charset="0"/>
              <a:ea typeface="+mj-ea"/>
              <a:cs typeface="Berlin Sans FB Demi" panose="020E0802020502020306" charset="0"/>
            </a:endParaRPr>
          </a:p>
        </p:txBody>
      </p:sp>
      <p:sp>
        <p:nvSpPr>
          <p:cNvPr id="51" name="矩形 50"/>
          <p:cNvSpPr/>
          <p:nvPr/>
        </p:nvSpPr>
        <p:spPr>
          <a:xfrm>
            <a:off x="540385" y="1917065"/>
            <a:ext cx="3900170" cy="283400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5168265" y="1158875"/>
            <a:ext cx="3596640" cy="284480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1236345" y="1028700"/>
            <a:ext cx="2954655" cy="888365"/>
          </a:xfrm>
          <a:prstGeom prst="rect">
            <a:avLst/>
          </a:prstGeom>
          <a:noFill/>
        </p:spPr>
        <p:txBody>
          <a:bodyPr wrap="square" rtlCol="0">
            <a:noAutofit/>
          </a:bodyPr>
          <a:lstStyle/>
          <a:p>
            <a:pPr indent="0" fontAlgn="auto">
              <a:lnSpc>
                <a:spcPct val="100000"/>
              </a:lnSpc>
            </a:pPr>
            <a:r>
              <a:rPr lang="zh-CN" altLang="en-US" sz="2000">
                <a:solidFill>
                  <a:schemeClr val="tx1">
                    <a:lumMod val="65000"/>
                    <a:lumOff val="35000"/>
                  </a:schemeClr>
                </a:solidFill>
                <a:latin typeface="Yu Gothic UI Semibold" panose="020B0700000000000000" charset="-128"/>
                <a:ea typeface="Yu Gothic UI Semibold" panose="020B0700000000000000" charset="-128"/>
              </a:rPr>
              <a:t>It is worn on the head, </a:t>
            </a:r>
            <a:endParaRPr lang="zh-CN" altLang="en-US" sz="2000">
              <a:solidFill>
                <a:schemeClr val="tx1">
                  <a:lumMod val="65000"/>
                  <a:lumOff val="35000"/>
                </a:schemeClr>
              </a:solidFill>
              <a:latin typeface="Yu Gothic UI Semibold" panose="020B0700000000000000" charset="-128"/>
              <a:ea typeface="Yu Gothic UI Semibold" panose="020B0700000000000000" charset="-128"/>
            </a:endParaRPr>
          </a:p>
          <a:p>
            <a:pPr indent="0" fontAlgn="auto">
              <a:lnSpc>
                <a:spcPct val="100000"/>
              </a:lnSpc>
            </a:pPr>
            <a:r>
              <a:rPr lang="zh-CN" altLang="en-US" sz="2000">
                <a:solidFill>
                  <a:schemeClr val="tx1">
                    <a:lumMod val="65000"/>
                    <a:lumOff val="35000"/>
                  </a:schemeClr>
                </a:solidFill>
                <a:latin typeface="Yu Gothic UI Semibold" panose="020B0700000000000000" charset="-128"/>
                <a:ea typeface="Yu Gothic UI Semibold" panose="020B0700000000000000" charset="-128"/>
              </a:rPr>
              <a:t>with no handle to hold</a:t>
            </a:r>
            <a:r>
              <a:rPr lang="zh-CN" altLang="en-US" sz="1600">
                <a:solidFill>
                  <a:schemeClr val="tx1">
                    <a:lumMod val="65000"/>
                    <a:lumOff val="35000"/>
                  </a:schemeClr>
                </a:solidFill>
              </a:rPr>
              <a:t>.</a:t>
            </a:r>
            <a:endParaRPr lang="zh-CN" altLang="en-US" sz="1600">
              <a:solidFill>
                <a:schemeClr val="tx1">
                  <a:lumMod val="65000"/>
                  <a:lumOff val="35000"/>
                </a:schemeClr>
              </a:solidFill>
            </a:endParaRPr>
          </a:p>
        </p:txBody>
      </p:sp>
      <p:sp>
        <p:nvSpPr>
          <p:cNvPr id="61" name="文本框 60"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nvSpPr>
        <p:spPr>
          <a:xfrm>
            <a:off x="6062980" y="4095750"/>
            <a:ext cx="2771775" cy="829945"/>
          </a:xfrm>
          <a:prstGeom prst="rect">
            <a:avLst/>
          </a:prstGeom>
          <a:noFill/>
        </p:spPr>
        <p:txBody>
          <a:bodyPr wrap="square" rtlCol="0">
            <a:spAutoFit/>
          </a:bodyPr>
          <a:lstStyle/>
          <a:p>
            <a:pPr indent="0" fontAlgn="auto">
              <a:lnSpc>
                <a:spcPct val="100000"/>
              </a:lnSpc>
            </a:pPr>
            <a:r>
              <a:rPr lang="zh-CN" altLang="en-US" sz="1600">
                <a:solidFill>
                  <a:schemeClr val="tx1">
                    <a:lumMod val="65000"/>
                    <a:lumOff val="35000"/>
                  </a:schemeClr>
                </a:solidFill>
                <a:latin typeface="Yu Gothic UI Semibold" panose="020B0700000000000000" charset="-128"/>
                <a:ea typeface="Yu Gothic UI Semibold" panose="020B0700000000000000" charset="-128"/>
              </a:rPr>
              <a:t>It is larger than “笠”, with a handle to hold, but cannot be opened or closed.</a:t>
            </a:r>
            <a:endParaRPr lang="zh-CN" altLang="en-US" sz="1600">
              <a:solidFill>
                <a:schemeClr val="tx1">
                  <a:lumMod val="65000"/>
                  <a:lumOff val="35000"/>
                </a:schemeClr>
              </a:solidFill>
              <a:latin typeface="Yu Gothic UI Semibold" panose="020B0700000000000000" charset="-128"/>
              <a:ea typeface="Yu Gothic UI Semibold" panose="020B0700000000000000" charset="-128"/>
            </a:endParaRPr>
          </a:p>
        </p:txBody>
      </p:sp>
      <p:sp>
        <p:nvSpPr>
          <p:cNvPr id="62" name="矩形 6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nvSpPr>
        <p:spPr>
          <a:xfrm>
            <a:off x="226060" y="1242695"/>
            <a:ext cx="1010285" cy="460375"/>
          </a:xfrm>
          <a:prstGeom prst="rect">
            <a:avLst/>
          </a:prstGeom>
        </p:spPr>
        <p:txBody>
          <a:bodyPr wrap="square">
            <a:spAutoFit/>
          </a:bodyPr>
          <a:lstStyle/>
          <a:p>
            <a:pPr lvl="0" fontAlgn="base">
              <a:spcBef>
                <a:spcPct val="0"/>
              </a:spcBef>
              <a:spcAft>
                <a:spcPct val="0"/>
              </a:spcAft>
            </a:pPr>
            <a:r>
              <a:rPr lang="en-US" altLang="zh-CN" sz="2400" spc="300">
                <a:solidFill>
                  <a:srgbClr val="307568"/>
                </a:solidFill>
                <a:latin typeface="+mj-lt"/>
                <a:ea typeface="+mj-ea"/>
                <a:sym typeface="Calibri" panose="020F0502020204030204" pitchFamily="34" charset="0"/>
              </a:rPr>
              <a:t>“</a:t>
            </a:r>
            <a:r>
              <a:rPr lang="zh-CN" altLang="en-US" sz="2400" spc="300">
                <a:solidFill>
                  <a:srgbClr val="307568"/>
                </a:solidFill>
                <a:latin typeface="+mj-lt"/>
                <a:ea typeface="+mj-ea"/>
                <a:sym typeface="Calibri" panose="020F0502020204030204" pitchFamily="34" charset="0"/>
              </a:rPr>
              <a:t>笠</a:t>
            </a:r>
            <a:r>
              <a:rPr lang="en-US" altLang="zh-CN" sz="2400" spc="300">
                <a:solidFill>
                  <a:srgbClr val="307568"/>
                </a:solidFill>
                <a:latin typeface="+mj-lt"/>
                <a:ea typeface="+mj-ea"/>
                <a:sym typeface="Calibri" panose="020F0502020204030204" pitchFamily="34" charset="0"/>
              </a:rPr>
              <a:t>”</a:t>
            </a:r>
            <a:endParaRPr lang="en-US" altLang="zh-CN" sz="2400" spc="300">
              <a:solidFill>
                <a:srgbClr val="307568"/>
              </a:solidFill>
              <a:latin typeface="+mj-lt"/>
              <a:ea typeface="+mj-ea"/>
              <a:sym typeface="Calibri" panose="020F0502020204030204" pitchFamily="34" charset="0"/>
            </a:endParaRPr>
          </a:p>
        </p:txBody>
      </p:sp>
      <p:sp>
        <p:nvSpPr>
          <p:cNvPr id="2" name="矩形 1"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custDataLst>
              <p:tags r:id="rId3"/>
            </p:custDataLst>
          </p:nvPr>
        </p:nvSpPr>
        <p:spPr>
          <a:xfrm>
            <a:off x="5040630" y="4290695"/>
            <a:ext cx="1022350" cy="460375"/>
          </a:xfrm>
          <a:prstGeom prst="rect">
            <a:avLst/>
          </a:prstGeom>
        </p:spPr>
        <p:txBody>
          <a:bodyPr wrap="square">
            <a:spAutoFit/>
          </a:bodyPr>
          <a:p>
            <a:pPr lvl="0" fontAlgn="base">
              <a:spcBef>
                <a:spcPct val="0"/>
              </a:spcBef>
              <a:spcAft>
                <a:spcPct val="0"/>
              </a:spcAft>
            </a:pPr>
            <a:r>
              <a:rPr lang="en-US" altLang="zh-CN" sz="2400" spc="300">
                <a:solidFill>
                  <a:srgbClr val="307568"/>
                </a:solidFill>
                <a:latin typeface="+mj-lt"/>
                <a:ea typeface="+mj-ea"/>
                <a:sym typeface="Calibri" panose="020F0502020204030204" pitchFamily="34" charset="0"/>
              </a:rPr>
              <a:t>“</a:t>
            </a:r>
            <a:r>
              <a:rPr lang="zh-CN" altLang="en-US" sz="2400" spc="300">
                <a:solidFill>
                  <a:srgbClr val="307568"/>
                </a:solidFill>
                <a:latin typeface="+mj-lt"/>
                <a:ea typeface="+mj-ea"/>
                <a:sym typeface="Calibri" panose="020F0502020204030204" pitchFamily="34" charset="0"/>
              </a:rPr>
              <a:t>簦</a:t>
            </a:r>
            <a:r>
              <a:rPr lang="en-US" altLang="zh-CN" sz="2400" spc="300">
                <a:solidFill>
                  <a:srgbClr val="307568"/>
                </a:solidFill>
                <a:latin typeface="+mj-lt"/>
                <a:ea typeface="+mj-ea"/>
                <a:sym typeface="Calibri" panose="020F0502020204030204" pitchFamily="34" charset="0"/>
              </a:rPr>
              <a:t>”</a:t>
            </a:r>
            <a:endParaRPr lang="en-US" altLang="zh-CN" sz="2400" spc="300">
              <a:solidFill>
                <a:srgbClr val="307568"/>
              </a:solidFill>
              <a:latin typeface="+mj-lt"/>
              <a:ea typeface="+mj-ea"/>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127635" y="185420"/>
            <a:ext cx="8888095" cy="460375"/>
          </a:xfrm>
          <a:prstGeom prst="rect">
            <a:avLst/>
          </a:prstGeom>
          <a:noFill/>
        </p:spPr>
        <p:txBody>
          <a:bodyPr wrap="square" rtlCol="0">
            <a:spAutoFit/>
          </a:bodyPr>
          <a:lstStyle/>
          <a:p>
            <a:pPr algn="ctr"/>
            <a:r>
              <a:rPr lang="en-US" altLang="zh-CN" sz="2400">
                <a:solidFill>
                  <a:srgbClr val="307568"/>
                </a:solidFill>
                <a:latin typeface="Berlin Sans FB Demi" panose="020E0802020502020306" charset="0"/>
                <a:ea typeface="+mj-ea"/>
                <a:cs typeface="Berlin Sans FB Demi" panose="020E0802020502020306" charset="0"/>
              </a:rPr>
              <a:t>The Spring and Autumn Period and the Warring States Period</a:t>
            </a:r>
            <a:endParaRPr lang="en-US" altLang="zh-CN" sz="2400">
              <a:solidFill>
                <a:srgbClr val="307568"/>
              </a:solidFill>
              <a:latin typeface="Berlin Sans FB Demi" panose="020E0802020502020306" charset="0"/>
              <a:ea typeface="+mj-ea"/>
              <a:cs typeface="Berlin Sans FB Demi" panose="020E0802020502020306" charset="0"/>
            </a:endParaRPr>
          </a:p>
        </p:txBody>
      </p:sp>
      <p:sp>
        <p:nvSpPr>
          <p:cNvPr id="51" name="矩形 50"/>
          <p:cNvSpPr/>
          <p:nvPr/>
        </p:nvSpPr>
        <p:spPr>
          <a:xfrm>
            <a:off x="323850" y="1412240"/>
            <a:ext cx="2700000" cy="333883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3217545" y="1412240"/>
            <a:ext cx="2700000" cy="334962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6110605" y="1412240"/>
            <a:ext cx="2700020" cy="3349625"/>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p:nvPr>
            <p:custDataLst>
              <p:tags r:id="rId5"/>
            </p:custDataLst>
          </p:nvPr>
        </p:nvSpPr>
        <p:spPr>
          <a:xfrm>
            <a:off x="259715" y="848360"/>
            <a:ext cx="1010285" cy="460375"/>
          </a:xfrm>
          <a:prstGeom prst="rect">
            <a:avLst/>
          </a:prstGeom>
        </p:spPr>
        <p:txBody>
          <a:bodyPr wrap="square">
            <a:spAutoFit/>
          </a:bodyPr>
          <a:lstStyle/>
          <a:p>
            <a:pPr lvl="0" fontAlgn="base">
              <a:spcBef>
                <a:spcPct val="0"/>
              </a:spcBef>
              <a:spcAft>
                <a:spcPct val="0"/>
              </a:spcAft>
            </a:pPr>
            <a:r>
              <a:rPr lang="en-US" altLang="zh-CN" sz="2400" spc="300">
                <a:solidFill>
                  <a:srgbClr val="307568"/>
                </a:solidFill>
                <a:latin typeface="+mj-lt"/>
                <a:ea typeface="+mj-ea"/>
                <a:sym typeface="Calibri" panose="020F0502020204030204" pitchFamily="34" charset="0"/>
              </a:rPr>
              <a:t>“</a:t>
            </a:r>
            <a:r>
              <a:rPr lang="zh-CN" altLang="en-US" sz="2400" spc="300">
                <a:solidFill>
                  <a:srgbClr val="307568"/>
                </a:solidFill>
                <a:latin typeface="+mj-lt"/>
                <a:ea typeface="+mj-ea"/>
                <a:sym typeface="Calibri" panose="020F0502020204030204" pitchFamily="34" charset="0"/>
              </a:rPr>
              <a:t>盖</a:t>
            </a:r>
            <a:r>
              <a:rPr lang="en-US" altLang="zh-CN" sz="2400" spc="300">
                <a:solidFill>
                  <a:srgbClr val="307568"/>
                </a:solidFill>
                <a:latin typeface="+mj-lt"/>
                <a:ea typeface="+mj-ea"/>
                <a:sym typeface="Calibri" panose="020F0502020204030204" pitchFamily="34" charset="0"/>
              </a:rPr>
              <a:t>”</a:t>
            </a:r>
            <a:endParaRPr lang="en-US" altLang="zh-CN" sz="2400" spc="300">
              <a:solidFill>
                <a:srgbClr val="307568"/>
              </a:solidFill>
              <a:latin typeface="+mj-lt"/>
              <a:ea typeface="+mj-ea"/>
              <a:sym typeface="Calibri" panose="020F0502020204030204" pitchFamily="34" charset="0"/>
            </a:endParaRPr>
          </a:p>
        </p:txBody>
      </p:sp>
      <p:sp>
        <p:nvSpPr>
          <p:cNvPr id="5" name="文本框 4" descr="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
          <p:cNvSpPr txBox="1"/>
          <p:nvPr>
            <p:custDataLst>
              <p:tags r:id="rId6"/>
            </p:custDataLst>
          </p:nvPr>
        </p:nvSpPr>
        <p:spPr>
          <a:xfrm>
            <a:off x="1270000" y="774700"/>
            <a:ext cx="7838440" cy="607060"/>
          </a:xfrm>
          <a:prstGeom prst="rect">
            <a:avLst/>
          </a:prstGeom>
          <a:noFill/>
        </p:spPr>
        <p:txBody>
          <a:bodyPr wrap="square" rtlCol="0">
            <a:noAutofit/>
          </a:bodyPr>
          <a:p>
            <a:pPr indent="0" algn="l" fontAlgn="auto">
              <a:lnSpc>
                <a:spcPct val="100000"/>
              </a:lnSpc>
            </a:pPr>
            <a:r>
              <a:rPr lang="zh-CN" altLang="en-US" sz="1400">
                <a:solidFill>
                  <a:schemeClr val="tx1">
                    <a:lumMod val="65000"/>
                    <a:lumOff val="35000"/>
                  </a:schemeClr>
                </a:solidFill>
                <a:latin typeface="Yu Gothic UI Semibold" panose="020B0700000000000000" charset="-128"/>
                <a:ea typeface="Yu Gothic UI Semibold" panose="020B0700000000000000" charset="-128"/>
              </a:rPr>
              <a:t>It is mainly made of wood, feathers, and textiles, and still cannot be opened or closed.</a:t>
            </a:r>
            <a:r>
              <a:rPr lang="en-US" altLang="zh-CN" sz="1400">
                <a:solidFill>
                  <a:schemeClr val="tx1">
                    <a:lumMod val="65000"/>
                    <a:lumOff val="35000"/>
                  </a:schemeClr>
                </a:solidFill>
                <a:latin typeface="Yu Gothic UI Semibold" panose="020B0700000000000000" charset="-128"/>
                <a:ea typeface="Yu Gothic UI Semibold" panose="020B0700000000000000" charset="-128"/>
              </a:rPr>
              <a:t> </a:t>
            </a:r>
            <a:r>
              <a:rPr lang="zh-CN" altLang="en-US" sz="1400">
                <a:solidFill>
                  <a:schemeClr val="tx1">
                    <a:lumMod val="65000"/>
                    <a:lumOff val="35000"/>
                  </a:schemeClr>
                </a:solidFill>
                <a:latin typeface="Yu Gothic UI Semibold" panose="020B0700000000000000" charset="-128"/>
                <a:ea typeface="Yu Gothic UI Semibold" panose="020B0700000000000000" charset="-128"/>
              </a:rPr>
              <a:t>It is mainly used by aristocrat</a:t>
            </a:r>
            <a:r>
              <a:rPr lang="en-US" altLang="zh-CN" sz="1400">
                <a:solidFill>
                  <a:schemeClr val="tx1">
                    <a:lumMod val="65000"/>
                    <a:lumOff val="35000"/>
                  </a:schemeClr>
                </a:solidFill>
                <a:latin typeface="Yu Gothic UI Semibold" panose="020B0700000000000000" charset="-128"/>
                <a:ea typeface="Yu Gothic UI Semibold" panose="020B0700000000000000" charset="-128"/>
              </a:rPr>
              <a:t>s</a:t>
            </a:r>
            <a:r>
              <a:rPr lang="zh-CN" altLang="en-US" sz="1400">
                <a:solidFill>
                  <a:schemeClr val="tx1">
                    <a:lumMod val="65000"/>
                    <a:lumOff val="35000"/>
                  </a:schemeClr>
                </a:solidFill>
                <a:latin typeface="Yu Gothic UI Semibold" panose="020B0700000000000000" charset="-128"/>
                <a:ea typeface="Yu Gothic UI Semibold" panose="020B0700000000000000" charset="-128"/>
              </a:rPr>
              <a:t> and has not been popularized among the common people.</a:t>
            </a:r>
            <a:endParaRPr lang="zh-CN" altLang="en-US" sz="1400">
              <a:solidFill>
                <a:schemeClr val="tx1">
                  <a:lumMod val="65000"/>
                  <a:lumOff val="35000"/>
                </a:schemeClr>
              </a:solidFill>
              <a:latin typeface="Yu Gothic UI Semibold" panose="020B0700000000000000" charset="-128"/>
              <a:ea typeface="Yu Gothic UI Semibold" panose="020B0700000000000000" charset="-128"/>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commondata" val="eyJjb3VudCI6NiwiaGRpZCI6ImE3NjFlOWVhMWU3ZjUxZjBiNWNkM2I5ODFkMjY5MWRkIiwidXNlckNvdW50Ijo2fQ=="/>
  <p:tag name="resource_record_key" val="{&quot;8&quot;:[20471055,20469754]}"/>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2你好谷雨">
      <a:dk1>
        <a:sysClr val="windowText" lastClr="000000"/>
      </a:dk1>
      <a:lt1>
        <a:sysClr val="window" lastClr="FFFFFF"/>
      </a:lt1>
      <a:dk2>
        <a:srgbClr val="44546A"/>
      </a:dk2>
      <a:lt2>
        <a:srgbClr val="E7E6E6"/>
      </a:lt2>
      <a:accent1>
        <a:srgbClr val="307568"/>
      </a:accent1>
      <a:accent2>
        <a:srgbClr val="365C72"/>
      </a:accent2>
      <a:accent3>
        <a:srgbClr val="3C2A36"/>
      </a:accent3>
      <a:accent4>
        <a:srgbClr val="FFC000"/>
      </a:accent4>
      <a:accent5>
        <a:srgbClr val="5B9BD5"/>
      </a:accent5>
      <a:accent6>
        <a:srgbClr val="70AD47"/>
      </a:accent6>
      <a:hlink>
        <a:srgbClr val="000000"/>
      </a:hlink>
      <a:folHlink>
        <a:srgbClr val="954F72"/>
      </a:folHlink>
    </a:clrScheme>
    <a:fontScheme name="方正宋刻本秀楷简体">
      <a:majorFont>
        <a:latin typeface="方正清刻本悦宋简体"/>
        <a:ea typeface="方正宋刻本秀楷简体"/>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696464"/>
    </a:dk2>
    <a:lt2>
      <a:srgbClr val="E9E5DC"/>
    </a:lt2>
    <a:accent1>
      <a:srgbClr val="0088B5"/>
    </a:accent1>
    <a:accent2>
      <a:srgbClr val="9EBE2C"/>
    </a:accent2>
    <a:accent3>
      <a:srgbClr val="FFC000"/>
    </a:accent3>
    <a:accent4>
      <a:srgbClr val="42BE9C"/>
    </a:accent4>
    <a:accent5>
      <a:srgbClr val="0088B5"/>
    </a:accent5>
    <a:accent6>
      <a:srgbClr val="25C6C6"/>
    </a:accent6>
    <a:hlink>
      <a:srgbClr val="CC9900"/>
    </a:hlink>
    <a:folHlink>
      <a:srgbClr val="96A9A9"/>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4393</Words>
  <Application>WPS 演示</Application>
  <PresentationFormat>全屏显示(16:9)</PresentationFormat>
  <Paragraphs>152</Paragraphs>
  <Slides>20</Slides>
  <Notes>6</Notes>
  <HiddenSlides>0</HiddenSlides>
  <MMClips>0</MMClips>
  <ScaleCrop>false</ScaleCrop>
  <HeadingPairs>
    <vt:vector size="6" baseType="variant">
      <vt:variant>
        <vt:lpstr>已用的字体</vt:lpstr>
      </vt:variant>
      <vt:variant>
        <vt:i4>42</vt:i4>
      </vt:variant>
      <vt:variant>
        <vt:lpstr>主题</vt:lpstr>
      </vt:variant>
      <vt:variant>
        <vt:i4>1</vt:i4>
      </vt:variant>
      <vt:variant>
        <vt:lpstr>幻灯片标题</vt:lpstr>
      </vt:variant>
      <vt:variant>
        <vt:i4>20</vt:i4>
      </vt:variant>
    </vt:vector>
  </HeadingPairs>
  <TitlesOfParts>
    <vt:vector size="63" baseType="lpstr">
      <vt:lpstr>Arial</vt:lpstr>
      <vt:lpstr>宋体</vt:lpstr>
      <vt:lpstr>Wingdings</vt:lpstr>
      <vt:lpstr>方正宋刻本秀楷简体</vt:lpstr>
      <vt:lpstr>Calibri</vt:lpstr>
      <vt:lpstr>Berlin Sans FB Demi</vt:lpstr>
      <vt:lpstr>Microsoft JhengHei UI Light</vt:lpstr>
      <vt:lpstr>Gill Sans</vt:lpstr>
      <vt:lpstr>Arial Rounded MT Bold</vt:lpstr>
      <vt:lpstr>楷体</vt:lpstr>
      <vt:lpstr>微软雅黑</vt:lpstr>
      <vt:lpstr>Arial Unicode MS</vt:lpstr>
      <vt:lpstr>方正清刻本悦宋简体</vt:lpstr>
      <vt:lpstr>微软雅黑 Light</vt:lpstr>
      <vt:lpstr>Calibri Light</vt:lpstr>
      <vt:lpstr>等线</vt:lpstr>
      <vt:lpstr>方正宋刻本秀楷简体</vt:lpstr>
      <vt:lpstr>字酷堂松风行书体(个人非商业)</vt:lpstr>
      <vt:lpstr>Microsoft YaHei UI</vt:lpstr>
      <vt:lpstr>Calibri</vt:lpstr>
      <vt:lpstr>Gill Sans MT</vt:lpstr>
      <vt:lpstr>方正宋刻本秀楷简体</vt:lpstr>
      <vt:lpstr>Yu Gothic UI Semibold</vt:lpstr>
      <vt:lpstr>Arial Black</vt:lpstr>
      <vt:lpstr>华光中雅_CNKI</vt:lpstr>
      <vt:lpstr>华光细黑_CNKI</vt:lpstr>
      <vt:lpstr>Microsoft YaHei UI Light</vt:lpstr>
      <vt:lpstr>Malgun Gothic</vt:lpstr>
      <vt:lpstr>Malgun Gothic Semilight</vt:lpstr>
      <vt:lpstr>Microsoft JhengHei</vt:lpstr>
      <vt:lpstr>Microsoft JhengHei Light</vt:lpstr>
      <vt:lpstr>Microsoft JhengHei UI</vt:lpstr>
      <vt:lpstr>MingLiU-ExtB</vt:lpstr>
      <vt:lpstr>MingLiU_HKSCS-ExtB</vt:lpstr>
      <vt:lpstr>MS Gothic</vt:lpstr>
      <vt:lpstr>MS UI Gothic</vt:lpstr>
      <vt:lpstr>PMingLiU-ExtB</vt:lpstr>
      <vt:lpstr>Yu Gothic</vt:lpstr>
      <vt:lpstr>Yu Gothic UI Light</vt:lpstr>
      <vt:lpstr>Akzidenz-Grotesk BQ Extended</vt:lpstr>
      <vt:lpstr>Algerian</vt:lpstr>
      <vt:lpstr>Atilla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 哒哒</dc:creator>
  <cp:lastModifiedBy>Sherraine</cp:lastModifiedBy>
  <cp:revision>699</cp:revision>
  <dcterms:created xsi:type="dcterms:W3CDTF">2018-07-02T09:02:00Z</dcterms:created>
  <dcterms:modified xsi:type="dcterms:W3CDTF">2024-05-09T13:54:47Z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1672C8D21F4E4FD0B7BF01D7D38D4122_11</vt:lpwstr>
  </property>
  <property fmtid="{D5CDD505-2E9C-101B-9397-08002B2CF9AE}" pid="3" name="KSOProductBuildVer">
    <vt:lpwstr>2052-12.1.0.15374</vt:lpwstr>
  </property>
  <property fmtid="{D5CDD505-2E9C-101B-9397-08002B2CF9AE}" pid="4" name="KSOTemplateUUID">
    <vt:lpwstr>v1.0_mb_07FXtFrezwmKPuIRQHX9Ew==</vt:lpwstr>
  </property>
</Properties>
</file>