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3"/>
    <p:sldMasterId id="2147483652" r:id="rId4"/>
  </p:sldMasterIdLst>
  <p:notesMasterIdLst>
    <p:notesMasterId r:id="rId6"/>
  </p:notesMasterIdLst>
  <p:sldIdLst>
    <p:sldId id="256" r:id="rId5"/>
    <p:sldId id="257" r:id="rId7"/>
    <p:sldId id="258" r:id="rId8"/>
    <p:sldId id="294" r:id="rId9"/>
    <p:sldId id="315" r:id="rId10"/>
    <p:sldId id="318" r:id="rId11"/>
    <p:sldId id="316" r:id="rId12"/>
    <p:sldId id="319" r:id="rId13"/>
    <p:sldId id="317" r:id="rId14"/>
  </p:sldIdLst>
  <p:sldSz cx="12192000" cy="6858000" type="screen4x3"/>
  <p:notesSz cx="6858000" cy="9144000"/>
  <p:embeddedFontLst>
    <p:embeddedFont>
      <p:font typeface="等线" panose="02010600030101010101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3A0"/>
    <a:srgbClr val="FBDEB6"/>
    <a:srgbClr val="C8ECE3"/>
    <a:srgbClr val="D7F1EB"/>
    <a:srgbClr val="348899"/>
    <a:srgbClr val="F6B55E"/>
    <a:srgbClr val="F4A338"/>
    <a:srgbClr val="9ED3DE"/>
    <a:srgbClr val="76C1D0"/>
    <a:srgbClr val="F8C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7DE4-E249-49FD-83D9-235F8D5F7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1C672-A9ED-4A9A-A202-E6F145C554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1C672-A9ED-4A9A-A202-E6F145C554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1C672-A9ED-4A9A-A202-E6F145C554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1C672-A9ED-4A9A-A202-E6F145C554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1C672-A9ED-4A9A-A202-E6F145C554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1C672-A9ED-4A9A-A202-E6F145C554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9102" b="-91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CF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27"/>
          <p:cNvSpPr>
            <a:spLocks noChangeArrowheads="1"/>
          </p:cNvSpPr>
          <p:nvPr/>
        </p:nvSpPr>
        <p:spPr bwMode="auto">
          <a:xfrm>
            <a:off x="1773238" y="-906463"/>
            <a:ext cx="8637587" cy="8637588"/>
          </a:xfrm>
          <a:prstGeom prst="ellipse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2" name="椭圆 26"/>
          <p:cNvSpPr>
            <a:spLocks noChangeArrowheads="1"/>
          </p:cNvSpPr>
          <p:nvPr/>
        </p:nvSpPr>
        <p:spPr bwMode="auto">
          <a:xfrm>
            <a:off x="2676525" y="0"/>
            <a:ext cx="6837363" cy="6837363"/>
          </a:xfrm>
          <a:prstGeom prst="ellipse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3" name="椭圆 25"/>
          <p:cNvSpPr>
            <a:spLocks noChangeArrowheads="1"/>
          </p:cNvSpPr>
          <p:nvPr/>
        </p:nvSpPr>
        <p:spPr bwMode="auto">
          <a:xfrm>
            <a:off x="2946400" y="298450"/>
            <a:ext cx="6311900" cy="6310313"/>
          </a:xfrm>
          <a:prstGeom prst="ellipse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3221038" y="590550"/>
            <a:ext cx="5726112" cy="5726113"/>
          </a:xfrm>
          <a:prstGeom prst="ellipse">
            <a:avLst/>
          </a:prstGeom>
          <a:solidFill>
            <a:srgbClr val="348899">
              <a:alpha val="39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accent2">
                  <a:lumMod val="60000"/>
                  <a:lumOff val="40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5" name="椭圆 10"/>
          <p:cNvSpPr>
            <a:spLocks noChangeArrowheads="1"/>
          </p:cNvSpPr>
          <p:nvPr/>
        </p:nvSpPr>
        <p:spPr bwMode="auto">
          <a:xfrm>
            <a:off x="3360738" y="730250"/>
            <a:ext cx="5446712" cy="5446713"/>
          </a:xfrm>
          <a:prstGeom prst="ellipse">
            <a:avLst/>
          </a:prstGeom>
          <a:noFill/>
          <a:ln w="38100">
            <a:solidFill>
              <a:schemeClr val="bg1">
                <a:alpha val="66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970" y="1886458"/>
            <a:ext cx="874068" cy="83560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2932" y="1886458"/>
            <a:ext cx="874068" cy="83560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93477" y="1950680"/>
            <a:ext cx="3840480" cy="3615631"/>
            <a:chOff x="3893477" y="1950680"/>
            <a:chExt cx="3840480" cy="3615631"/>
          </a:xfrm>
        </p:grpSpPr>
        <p:sp>
          <p:nvSpPr>
            <p:cNvPr id="23" name="矩形 22"/>
            <p:cNvSpPr/>
            <p:nvPr/>
          </p:nvSpPr>
          <p:spPr>
            <a:xfrm>
              <a:off x="3893477" y="2950666"/>
              <a:ext cx="3840480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800" dirty="0">
                  <a:solidFill>
                    <a:srgbClr val="348899"/>
                  </a:solidFill>
                  <a:latin typeface="思源宋体 CN Heavy" pitchFamily="18" charset="-122"/>
                  <a:ea typeface="思源宋体 CN Heavy" pitchFamily="18" charset="-122"/>
                  <a:sym typeface="思源宋体 CN" panose="02020400000000000000" pitchFamily="18" charset="-122"/>
                </a:rPr>
                <a:t>News Reading</a:t>
              </a:r>
              <a:endParaRPr lang="en-US" altLang="zh-CN" sz="4800" dirty="0">
                <a:solidFill>
                  <a:srgbClr val="348899"/>
                </a:solidFill>
                <a:latin typeface="思源宋体 CN Heavy" pitchFamily="18" charset="-122"/>
                <a:ea typeface="思源宋体 CN Heavy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103263" y="1950680"/>
              <a:ext cx="193490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dirty="0">
                  <a:solidFill>
                    <a:schemeClr val="bg1"/>
                  </a:solidFill>
                  <a:latin typeface="思源宋体 CN Heavy" pitchFamily="18" charset="-122"/>
                  <a:ea typeface="思源宋体 CN Heavy" pitchFamily="18" charset="-122"/>
                  <a:sym typeface="思源宋体 CN" panose="02020400000000000000" pitchFamily="18" charset="-122"/>
                </a:rPr>
                <a:t>4.12</a:t>
              </a:r>
              <a:endParaRPr lang="en-US" sz="36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266709" y="5229126"/>
              <a:ext cx="1771454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latin typeface="思源宋体 CN Heavy" pitchFamily="18" charset="-122"/>
                  <a:ea typeface="思源宋体 CN Heavy" pitchFamily="18" charset="-122"/>
                  <a:sym typeface="思源宋体 CN" panose="02020400000000000000" pitchFamily="18" charset="-122"/>
                </a:rPr>
                <a:t>陈柯汝，黄梓龙</a:t>
              </a:r>
              <a:endParaRPr lang="zh-CN" altLang="en-US" sz="16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sym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CF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-1073888"/>
            <a:ext cx="4380614" cy="8761228"/>
            <a:chOff x="0" y="0"/>
            <a:chExt cx="3429000" cy="6858000"/>
          </a:xfrm>
        </p:grpSpPr>
        <p:sp>
          <p:nvSpPr>
            <p:cNvPr id="5" name="任意多边形: 形状 4"/>
            <p:cNvSpPr>
              <a:spLocks noChangeArrowheads="1"/>
            </p:cNvSpPr>
            <p:nvPr/>
          </p:nvSpPr>
          <p:spPr bwMode="auto">
            <a:xfrm>
              <a:off x="0" y="0"/>
              <a:ext cx="3429000" cy="6858000"/>
            </a:xfrm>
            <a:custGeom>
              <a:avLst/>
              <a:gdLst>
                <a:gd name="connsiteX0" fmla="*/ 0 w 3429000"/>
                <a:gd name="connsiteY0" fmla="*/ 0 h 6858000"/>
                <a:gd name="connsiteX1" fmla="*/ 3429000 w 3429000"/>
                <a:gd name="connsiteY1" fmla="*/ 3429000 h 6858000"/>
                <a:gd name="connsiteX2" fmla="*/ 0 w 342900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0" h="6858000">
                  <a:moveTo>
                    <a:pt x="0" y="0"/>
                  </a:moveTo>
                  <a:cubicBezTo>
                    <a:pt x="1893784" y="0"/>
                    <a:pt x="3429000" y="1535216"/>
                    <a:pt x="3429000" y="3429000"/>
                  </a:cubicBezTo>
                  <a:cubicBezTo>
                    <a:pt x="3429000" y="5322784"/>
                    <a:pt x="1893784" y="6858000"/>
                    <a:pt x="0" y="6858000"/>
                  </a:cubicBezTo>
                  <a:close/>
                </a:path>
              </a:pathLst>
            </a:custGeom>
            <a:solidFill>
              <a:srgbClr val="348899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C8ECE3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6" name="任意多边形: 形状 5"/>
            <p:cNvSpPr>
              <a:spLocks noChangeArrowheads="1"/>
            </p:cNvSpPr>
            <p:nvPr/>
          </p:nvSpPr>
          <p:spPr bwMode="auto">
            <a:xfrm>
              <a:off x="0" y="404037"/>
              <a:ext cx="3024963" cy="6049926"/>
            </a:xfrm>
            <a:custGeom>
              <a:avLst/>
              <a:gdLst>
                <a:gd name="connsiteX0" fmla="*/ 0 w 3429000"/>
                <a:gd name="connsiteY0" fmla="*/ 0 h 6858000"/>
                <a:gd name="connsiteX1" fmla="*/ 3429000 w 3429000"/>
                <a:gd name="connsiteY1" fmla="*/ 3429000 h 6858000"/>
                <a:gd name="connsiteX2" fmla="*/ 0 w 342900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0" h="6858000">
                  <a:moveTo>
                    <a:pt x="0" y="0"/>
                  </a:moveTo>
                  <a:cubicBezTo>
                    <a:pt x="1893784" y="0"/>
                    <a:pt x="3429000" y="1535216"/>
                    <a:pt x="3429000" y="3429000"/>
                  </a:cubicBezTo>
                  <a:cubicBezTo>
                    <a:pt x="3429000" y="5322784"/>
                    <a:pt x="1893784" y="6858000"/>
                    <a:pt x="0" y="6858000"/>
                  </a:cubicBezTo>
                  <a:close/>
                </a:path>
              </a:pathLst>
            </a:custGeom>
            <a:solidFill>
              <a:srgbClr val="348899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C8ECE3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7" name="任意多边形: 形状 6"/>
            <p:cNvSpPr>
              <a:spLocks noChangeArrowheads="1"/>
            </p:cNvSpPr>
            <p:nvPr/>
          </p:nvSpPr>
          <p:spPr bwMode="auto">
            <a:xfrm>
              <a:off x="0" y="887819"/>
              <a:ext cx="2541181" cy="5082362"/>
            </a:xfrm>
            <a:custGeom>
              <a:avLst/>
              <a:gdLst>
                <a:gd name="connsiteX0" fmla="*/ 0 w 3429000"/>
                <a:gd name="connsiteY0" fmla="*/ 0 h 6858000"/>
                <a:gd name="connsiteX1" fmla="*/ 3429000 w 3429000"/>
                <a:gd name="connsiteY1" fmla="*/ 3429000 h 6858000"/>
                <a:gd name="connsiteX2" fmla="*/ 0 w 3429000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0" h="6858000">
                  <a:moveTo>
                    <a:pt x="0" y="0"/>
                  </a:moveTo>
                  <a:cubicBezTo>
                    <a:pt x="1893784" y="0"/>
                    <a:pt x="3429000" y="1535216"/>
                    <a:pt x="3429000" y="3429000"/>
                  </a:cubicBezTo>
                  <a:cubicBezTo>
                    <a:pt x="3429000" y="5322784"/>
                    <a:pt x="1893784" y="6858000"/>
                    <a:pt x="0" y="6858000"/>
                  </a:cubicBezTo>
                  <a:close/>
                </a:path>
              </a:pathLst>
            </a:custGeom>
            <a:solidFill>
              <a:srgbClr val="348899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C8ECE3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4428" y="295287"/>
            <a:ext cx="1563491" cy="149469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16909" y="2851182"/>
            <a:ext cx="4147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宋体 CN Heavy" pitchFamily="18" charset="-122"/>
                <a:ea typeface="思源宋体 CN Heavy" pitchFamily="18" charset="-122"/>
                <a:sym typeface="思源宋体 CN" panose="02020400000000000000" pitchFamily="18" charset="-122"/>
              </a:rPr>
              <a:t>CONTENTS</a:t>
            </a:r>
            <a:endParaRPr lang="en-US" altLang="zh-CN" sz="4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宋体 CN Heavy" pitchFamily="18" charset="-122"/>
              <a:ea typeface="思源宋体 CN Heavy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2" name="弧形 21"/>
          <p:cNvSpPr/>
          <p:nvPr/>
        </p:nvSpPr>
        <p:spPr>
          <a:xfrm rot="6515357">
            <a:off x="3678732" y="-907955"/>
            <a:ext cx="8514552" cy="8514552"/>
          </a:xfrm>
          <a:prstGeom prst="arc">
            <a:avLst>
              <a:gd name="adj1" fmla="val 14706301"/>
              <a:gd name="adj2" fmla="val 18532973"/>
            </a:avLst>
          </a:prstGeom>
          <a:noFill/>
          <a:ln w="12700">
            <a:solidFill>
              <a:srgbClr val="348899">
                <a:alpha val="21000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5" name="弧形 24"/>
          <p:cNvSpPr/>
          <p:nvPr/>
        </p:nvSpPr>
        <p:spPr>
          <a:xfrm rot="7009634">
            <a:off x="3283713" y="-950550"/>
            <a:ext cx="8514552" cy="8514552"/>
          </a:xfrm>
          <a:prstGeom prst="arc">
            <a:avLst>
              <a:gd name="adj1" fmla="val 15072077"/>
              <a:gd name="adj2" fmla="val 17090246"/>
            </a:avLst>
          </a:prstGeom>
          <a:noFill/>
          <a:ln w="12700">
            <a:solidFill>
              <a:srgbClr val="348899">
                <a:alpha val="29000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8" name="弧形 27"/>
          <p:cNvSpPr/>
          <p:nvPr/>
        </p:nvSpPr>
        <p:spPr>
          <a:xfrm rot="7009634">
            <a:off x="2813581" y="-1052151"/>
            <a:ext cx="8514552" cy="8514552"/>
          </a:xfrm>
          <a:prstGeom prst="arc">
            <a:avLst>
              <a:gd name="adj1" fmla="val 11639247"/>
              <a:gd name="adj2" fmla="val 18478045"/>
            </a:avLst>
          </a:prstGeom>
          <a:noFill/>
          <a:ln w="12700">
            <a:solidFill>
              <a:srgbClr val="348899">
                <a:alpha val="26000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615529" y="1067349"/>
            <a:ext cx="3941772" cy="755827"/>
            <a:chOff x="5738817" y="1067349"/>
            <a:chExt cx="3941772" cy="755827"/>
          </a:xfrm>
        </p:grpSpPr>
        <p:sp>
          <p:nvSpPr>
            <p:cNvPr id="29" name="矩形 28"/>
            <p:cNvSpPr/>
            <p:nvPr/>
          </p:nvSpPr>
          <p:spPr>
            <a:xfrm>
              <a:off x="6561584" y="1067349"/>
              <a:ext cx="3119005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348899"/>
                  </a:solidFill>
                  <a:latin typeface="思源宋体 CN SemiBold" pitchFamily="18" charset="-122"/>
                  <a:ea typeface="思源宋体 CN SemiBold" pitchFamily="18" charset="-122"/>
                  <a:sym typeface="思源宋体 CN" panose="02020400000000000000" pitchFamily="18" charset="-122"/>
                </a:rPr>
                <a:t>The Title</a:t>
              </a:r>
              <a:endParaRPr lang="en-US" altLang="zh-CN" sz="2800" dirty="0">
                <a:solidFill>
                  <a:srgbClr val="348899"/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738817" y="1067349"/>
              <a:ext cx="755827" cy="755827"/>
            </a:xfrm>
            <a:prstGeom prst="ellipse">
              <a:avLst/>
            </a:prstGeom>
            <a:noFill/>
            <a:ln w="50800">
              <a:solidFill>
                <a:srgbClr val="348899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348899">
                      <a:alpha val="65000"/>
                    </a:srgbClr>
                  </a:solidFill>
                  <a:latin typeface="思源宋体 CN SemiBold" pitchFamily="18" charset="-122"/>
                  <a:ea typeface="思源宋体 CN SemiBold" pitchFamily="18" charset="-122"/>
                  <a:sym typeface="思源宋体 CN" panose="02020400000000000000" pitchFamily="18" charset="-122"/>
                </a:rPr>
                <a:t>1</a:t>
              </a:r>
              <a:endParaRPr lang="zh-CN" altLang="en-US" sz="2800" dirty="0">
                <a:solidFill>
                  <a:srgbClr val="348899">
                    <a:alpha val="65000"/>
                  </a:srgbClr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615529" y="2368081"/>
            <a:ext cx="3941772" cy="755827"/>
            <a:chOff x="5738817" y="2583450"/>
            <a:chExt cx="3941772" cy="755827"/>
          </a:xfrm>
        </p:grpSpPr>
        <p:sp>
          <p:nvSpPr>
            <p:cNvPr id="32" name="矩形 31"/>
            <p:cNvSpPr/>
            <p:nvPr/>
          </p:nvSpPr>
          <p:spPr>
            <a:xfrm>
              <a:off x="6561584" y="2583450"/>
              <a:ext cx="3119005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348899"/>
                  </a:solidFill>
                  <a:latin typeface="思源宋体 CN SemiBold" pitchFamily="18" charset="-122"/>
                  <a:ea typeface="思源宋体 CN SemiBold" pitchFamily="18" charset="-122"/>
                  <a:sym typeface="思源宋体 CN" panose="02020400000000000000" pitchFamily="18" charset="-122"/>
                </a:rPr>
                <a:t>The  genre</a:t>
              </a:r>
              <a:endParaRPr lang="en-US" altLang="zh-CN" sz="2800" dirty="0">
                <a:solidFill>
                  <a:srgbClr val="348899"/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738817" y="2583450"/>
              <a:ext cx="755827" cy="755827"/>
            </a:xfrm>
            <a:prstGeom prst="ellipse">
              <a:avLst/>
            </a:prstGeom>
            <a:noFill/>
            <a:ln w="50800">
              <a:solidFill>
                <a:srgbClr val="348899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348899">
                      <a:alpha val="66000"/>
                    </a:srgbClr>
                  </a:solidFill>
                  <a:latin typeface="思源宋体 CN SemiBold" pitchFamily="18" charset="-122"/>
                  <a:ea typeface="思源宋体 CN SemiBold" pitchFamily="18" charset="-122"/>
                  <a:sym typeface="思源宋体 CN" panose="02020400000000000000" pitchFamily="18" charset="-122"/>
                </a:rPr>
                <a:t>2</a:t>
              </a:r>
              <a:endParaRPr lang="zh-CN" altLang="en-US" sz="2800" dirty="0">
                <a:solidFill>
                  <a:srgbClr val="348899">
                    <a:alpha val="66000"/>
                  </a:srgbClr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15529" y="3668813"/>
            <a:ext cx="3941772" cy="755827"/>
            <a:chOff x="5738817" y="3902197"/>
            <a:chExt cx="3941772" cy="755827"/>
          </a:xfrm>
        </p:grpSpPr>
        <p:sp>
          <p:nvSpPr>
            <p:cNvPr id="35" name="矩形 34"/>
            <p:cNvSpPr/>
            <p:nvPr/>
          </p:nvSpPr>
          <p:spPr>
            <a:xfrm>
              <a:off x="6561584" y="3902197"/>
              <a:ext cx="3119005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348899"/>
                  </a:solidFill>
                  <a:latin typeface="思源宋体 CN SemiBold" pitchFamily="18" charset="-122"/>
                  <a:ea typeface="思源宋体 CN SemiBold" pitchFamily="18" charset="-122"/>
                  <a:sym typeface="思源宋体 CN" panose="02020400000000000000" pitchFamily="18" charset="-122"/>
                </a:rPr>
                <a:t>The structure</a:t>
              </a:r>
              <a:endParaRPr lang="en-US" altLang="zh-CN" sz="2800" dirty="0">
                <a:solidFill>
                  <a:srgbClr val="348899"/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738817" y="3902197"/>
              <a:ext cx="755827" cy="755827"/>
            </a:xfrm>
            <a:prstGeom prst="ellipse">
              <a:avLst/>
            </a:prstGeom>
            <a:noFill/>
            <a:ln w="50800">
              <a:solidFill>
                <a:srgbClr val="348899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348899">
                      <a:alpha val="65000"/>
                    </a:srgbClr>
                  </a:solidFill>
                  <a:latin typeface="思源宋体 CN SemiBold" pitchFamily="18" charset="-122"/>
                  <a:ea typeface="思源宋体 CN SemiBold" pitchFamily="18" charset="-122"/>
                  <a:sym typeface="思源宋体 CN" panose="02020400000000000000" pitchFamily="18" charset="-122"/>
                </a:rPr>
                <a:t>3</a:t>
              </a:r>
              <a:endParaRPr lang="zh-CN" altLang="en-US" sz="2800" dirty="0">
                <a:solidFill>
                  <a:srgbClr val="348899">
                    <a:alpha val="65000"/>
                  </a:srgbClr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615529" y="4969545"/>
            <a:ext cx="3941772" cy="821106"/>
            <a:chOff x="5738817" y="4969545"/>
            <a:chExt cx="3941772" cy="821106"/>
          </a:xfrm>
        </p:grpSpPr>
        <p:sp>
          <p:nvSpPr>
            <p:cNvPr id="38" name="矩形 37"/>
            <p:cNvSpPr/>
            <p:nvPr/>
          </p:nvSpPr>
          <p:spPr>
            <a:xfrm>
              <a:off x="6561584" y="4969545"/>
              <a:ext cx="31190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348899"/>
                  </a:solidFill>
                  <a:latin typeface="思源宋体 CN SemiBold" pitchFamily="18" charset="-122"/>
                  <a:ea typeface="思源宋体 CN SemiBold" pitchFamily="18" charset="-122"/>
                  <a:sym typeface="思源宋体 CN" panose="02020400000000000000" pitchFamily="18" charset="-122"/>
                </a:rPr>
                <a:t>来年工作计划</a:t>
              </a:r>
              <a:endParaRPr lang="zh-CN" altLang="en-US" sz="2800" dirty="0">
                <a:solidFill>
                  <a:srgbClr val="348899"/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610546" y="5452097"/>
              <a:ext cx="30700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rgbClr val="348899">
                      <a:alpha val="50000"/>
                    </a:srgbClr>
                  </a:solidFill>
                  <a:latin typeface="思源宋体 CN SemiBold" pitchFamily="18" charset="-122"/>
                  <a:ea typeface="思源宋体 CN SemiBold" pitchFamily="18" charset="-122"/>
                  <a:sym typeface="思源宋体 CN" panose="02020400000000000000" pitchFamily="18" charset="-122"/>
                </a:rPr>
                <a:t>NEXT YEAR WORK PLAN</a:t>
              </a:r>
              <a:endParaRPr lang="en-US" altLang="zh-CN" sz="1600" dirty="0">
                <a:solidFill>
                  <a:srgbClr val="348899">
                    <a:alpha val="50000"/>
                  </a:srgbClr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738817" y="4969545"/>
              <a:ext cx="755827" cy="755827"/>
            </a:xfrm>
            <a:prstGeom prst="ellipse">
              <a:avLst/>
            </a:prstGeom>
            <a:noFill/>
            <a:ln w="50800">
              <a:solidFill>
                <a:srgbClr val="348899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348899">
                      <a:alpha val="64000"/>
                    </a:srgbClr>
                  </a:solidFill>
                  <a:latin typeface="思源宋体 CN SemiBold" pitchFamily="18" charset="-122"/>
                  <a:ea typeface="思源宋体 CN SemiBold" pitchFamily="18" charset="-122"/>
                  <a:sym typeface="思源宋体 CN" panose="02020400000000000000" pitchFamily="18" charset="-122"/>
                </a:rPr>
                <a:t>4</a:t>
              </a:r>
              <a:endParaRPr lang="zh-CN" altLang="en-US" sz="2800" dirty="0">
                <a:solidFill>
                  <a:srgbClr val="348899">
                    <a:alpha val="64000"/>
                  </a:srgbClr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5738" y="5121711"/>
            <a:ext cx="1045320" cy="999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7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7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7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7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1EB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095625 w 12192000"/>
              <a:gd name="connsiteY0" fmla="*/ 1946275 h 6858000"/>
              <a:gd name="connsiteX1" fmla="*/ 1612900 w 12192000"/>
              <a:gd name="connsiteY1" fmla="*/ 3429000 h 6858000"/>
              <a:gd name="connsiteX2" fmla="*/ 3095625 w 12192000"/>
              <a:gd name="connsiteY2" fmla="*/ 4911725 h 6858000"/>
              <a:gd name="connsiteX3" fmla="*/ 4578351 w 12192000"/>
              <a:gd name="connsiteY3" fmla="*/ 3429000 h 6858000"/>
              <a:gd name="connsiteX4" fmla="*/ 3095625 w 12192000"/>
              <a:gd name="connsiteY4" fmla="*/ 1946275 h 6858000"/>
              <a:gd name="connsiteX5" fmla="*/ 3077037 w 12192000"/>
              <a:gd name="connsiteY5" fmla="*/ 1795432 h 6858000"/>
              <a:gd name="connsiteX6" fmla="*/ 4710605 w 12192000"/>
              <a:gd name="connsiteY6" fmla="*/ 3429000 h 6858000"/>
              <a:gd name="connsiteX7" fmla="*/ 3077037 w 12192000"/>
              <a:gd name="connsiteY7" fmla="*/ 5062568 h 6858000"/>
              <a:gd name="connsiteX8" fmla="*/ 1443469 w 12192000"/>
              <a:gd name="connsiteY8" fmla="*/ 3429000 h 6858000"/>
              <a:gd name="connsiteX9" fmla="*/ 3077037 w 12192000"/>
              <a:gd name="connsiteY9" fmla="*/ 1795432 h 6858000"/>
              <a:gd name="connsiteX10" fmla="*/ 3077037 w 12192000"/>
              <a:gd name="connsiteY10" fmla="*/ 1708150 h 6858000"/>
              <a:gd name="connsiteX11" fmla="*/ 1356187 w 12192000"/>
              <a:gd name="connsiteY11" fmla="*/ 3429000 h 6858000"/>
              <a:gd name="connsiteX12" fmla="*/ 3077037 w 12192000"/>
              <a:gd name="connsiteY12" fmla="*/ 5149850 h 6858000"/>
              <a:gd name="connsiteX13" fmla="*/ 4797887 w 12192000"/>
              <a:gd name="connsiteY13" fmla="*/ 3429000 h 6858000"/>
              <a:gd name="connsiteX14" fmla="*/ 3077037 w 12192000"/>
              <a:gd name="connsiteY14" fmla="*/ 1708150 h 6858000"/>
              <a:gd name="connsiteX15" fmla="*/ 1510321 w 12192000"/>
              <a:gd name="connsiteY15" fmla="*/ 554804 h 6858000"/>
              <a:gd name="connsiteX16" fmla="*/ 10681679 w 12192000"/>
              <a:gd name="connsiteY16" fmla="*/ 554804 h 6858000"/>
              <a:gd name="connsiteX17" fmla="*/ 11640620 w 12192000"/>
              <a:gd name="connsiteY17" fmla="*/ 1513745 h 6858000"/>
              <a:gd name="connsiteX18" fmla="*/ 11640620 w 12192000"/>
              <a:gd name="connsiteY18" fmla="*/ 5349393 h 6858000"/>
              <a:gd name="connsiteX19" fmla="*/ 10681679 w 12192000"/>
              <a:gd name="connsiteY19" fmla="*/ 6308334 h 6858000"/>
              <a:gd name="connsiteX20" fmla="*/ 1510321 w 12192000"/>
              <a:gd name="connsiteY20" fmla="*/ 6308334 h 6858000"/>
              <a:gd name="connsiteX21" fmla="*/ 551380 w 12192000"/>
              <a:gd name="connsiteY21" fmla="*/ 5349393 h 6858000"/>
              <a:gd name="connsiteX22" fmla="*/ 551380 w 12192000"/>
              <a:gd name="connsiteY22" fmla="*/ 1513745 h 6858000"/>
              <a:gd name="connsiteX23" fmla="*/ 1510321 w 12192000"/>
              <a:gd name="connsiteY23" fmla="*/ 554804 h 6858000"/>
              <a:gd name="connsiteX24" fmla="*/ 1368624 w 12192000"/>
              <a:gd name="connsiteY24" fmla="*/ 335194 h 6858000"/>
              <a:gd name="connsiteX25" fmla="*/ 337335 w 12192000"/>
              <a:gd name="connsiteY25" fmla="*/ 1366483 h 6858000"/>
              <a:gd name="connsiteX26" fmla="*/ 337335 w 12192000"/>
              <a:gd name="connsiteY26" fmla="*/ 5491517 h 6858000"/>
              <a:gd name="connsiteX27" fmla="*/ 1368624 w 12192000"/>
              <a:gd name="connsiteY27" fmla="*/ 6522806 h 6858000"/>
              <a:gd name="connsiteX28" fmla="*/ 10823376 w 12192000"/>
              <a:gd name="connsiteY28" fmla="*/ 6522806 h 6858000"/>
              <a:gd name="connsiteX29" fmla="*/ 11854665 w 12192000"/>
              <a:gd name="connsiteY29" fmla="*/ 5491517 h 6858000"/>
              <a:gd name="connsiteX30" fmla="*/ 11854665 w 12192000"/>
              <a:gd name="connsiteY30" fmla="*/ 1366483 h 6858000"/>
              <a:gd name="connsiteX31" fmla="*/ 10823376 w 12192000"/>
              <a:gd name="connsiteY31" fmla="*/ 335194 h 6858000"/>
              <a:gd name="connsiteX32" fmla="*/ 0 w 12192000"/>
              <a:gd name="connsiteY32" fmla="*/ 0 h 6858000"/>
              <a:gd name="connsiteX33" fmla="*/ 12192000 w 12192000"/>
              <a:gd name="connsiteY33" fmla="*/ 0 h 6858000"/>
              <a:gd name="connsiteX34" fmla="*/ 12192000 w 12192000"/>
              <a:gd name="connsiteY34" fmla="*/ 6858000 h 6858000"/>
              <a:gd name="connsiteX35" fmla="*/ 0 w 12192000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3095625" y="1946275"/>
                </a:moveTo>
                <a:cubicBezTo>
                  <a:pt x="2276739" y="1946275"/>
                  <a:pt x="1612900" y="2610114"/>
                  <a:pt x="1612900" y="3429000"/>
                </a:cubicBezTo>
                <a:cubicBezTo>
                  <a:pt x="1612900" y="4247886"/>
                  <a:pt x="2276739" y="4911725"/>
                  <a:pt x="3095625" y="4911725"/>
                </a:cubicBezTo>
                <a:cubicBezTo>
                  <a:pt x="3914511" y="4911725"/>
                  <a:pt x="4578351" y="4247886"/>
                  <a:pt x="4578351" y="3429000"/>
                </a:cubicBezTo>
                <a:cubicBezTo>
                  <a:pt x="4578351" y="2610114"/>
                  <a:pt x="3914511" y="1946275"/>
                  <a:pt x="3095625" y="1946275"/>
                </a:cubicBezTo>
                <a:close/>
                <a:moveTo>
                  <a:pt x="3077037" y="1795432"/>
                </a:moveTo>
                <a:cubicBezTo>
                  <a:pt x="3979232" y="1795432"/>
                  <a:pt x="4710605" y="2526805"/>
                  <a:pt x="4710605" y="3429000"/>
                </a:cubicBezTo>
                <a:cubicBezTo>
                  <a:pt x="4710605" y="4331195"/>
                  <a:pt x="3979232" y="5062568"/>
                  <a:pt x="3077037" y="5062568"/>
                </a:cubicBezTo>
                <a:cubicBezTo>
                  <a:pt x="2174842" y="5062568"/>
                  <a:pt x="1443469" y="4331195"/>
                  <a:pt x="1443469" y="3429000"/>
                </a:cubicBezTo>
                <a:cubicBezTo>
                  <a:pt x="1443469" y="2526805"/>
                  <a:pt x="2174842" y="1795432"/>
                  <a:pt x="3077037" y="1795432"/>
                </a:cubicBezTo>
                <a:close/>
                <a:moveTo>
                  <a:pt x="3077037" y="1708150"/>
                </a:moveTo>
                <a:cubicBezTo>
                  <a:pt x="2126638" y="1708150"/>
                  <a:pt x="1356187" y="2478601"/>
                  <a:pt x="1356187" y="3429000"/>
                </a:cubicBezTo>
                <a:cubicBezTo>
                  <a:pt x="1356187" y="4379399"/>
                  <a:pt x="2126638" y="5149850"/>
                  <a:pt x="3077037" y="5149850"/>
                </a:cubicBezTo>
                <a:cubicBezTo>
                  <a:pt x="4027436" y="5149850"/>
                  <a:pt x="4797887" y="4379399"/>
                  <a:pt x="4797887" y="3429000"/>
                </a:cubicBezTo>
                <a:cubicBezTo>
                  <a:pt x="4797887" y="2478601"/>
                  <a:pt x="4027436" y="1708150"/>
                  <a:pt x="3077037" y="1708150"/>
                </a:cubicBezTo>
                <a:close/>
                <a:moveTo>
                  <a:pt x="1510321" y="554804"/>
                </a:moveTo>
                <a:lnTo>
                  <a:pt x="10681679" y="554804"/>
                </a:lnTo>
                <a:cubicBezTo>
                  <a:pt x="11211287" y="554804"/>
                  <a:pt x="11640620" y="984137"/>
                  <a:pt x="11640620" y="1513745"/>
                </a:cubicBezTo>
                <a:lnTo>
                  <a:pt x="11640620" y="5349393"/>
                </a:lnTo>
                <a:cubicBezTo>
                  <a:pt x="11640620" y="5879001"/>
                  <a:pt x="11211287" y="6308334"/>
                  <a:pt x="10681679" y="6308334"/>
                </a:cubicBezTo>
                <a:lnTo>
                  <a:pt x="1510321" y="6308334"/>
                </a:lnTo>
                <a:cubicBezTo>
                  <a:pt x="980713" y="6308334"/>
                  <a:pt x="551380" y="5879001"/>
                  <a:pt x="551380" y="5349393"/>
                </a:cubicBezTo>
                <a:lnTo>
                  <a:pt x="551380" y="1513745"/>
                </a:lnTo>
                <a:cubicBezTo>
                  <a:pt x="551380" y="984137"/>
                  <a:pt x="980713" y="554804"/>
                  <a:pt x="1510321" y="554804"/>
                </a:cubicBezTo>
                <a:close/>
                <a:moveTo>
                  <a:pt x="1368624" y="335194"/>
                </a:moveTo>
                <a:cubicBezTo>
                  <a:pt x="799059" y="335194"/>
                  <a:pt x="337335" y="796918"/>
                  <a:pt x="337335" y="1366483"/>
                </a:cubicBezTo>
                <a:lnTo>
                  <a:pt x="337335" y="5491517"/>
                </a:lnTo>
                <a:cubicBezTo>
                  <a:pt x="337335" y="6061082"/>
                  <a:pt x="799059" y="6522806"/>
                  <a:pt x="1368624" y="6522806"/>
                </a:cubicBezTo>
                <a:lnTo>
                  <a:pt x="10823376" y="6522806"/>
                </a:lnTo>
                <a:cubicBezTo>
                  <a:pt x="11392941" y="6522806"/>
                  <a:pt x="11854665" y="6061082"/>
                  <a:pt x="11854665" y="5491517"/>
                </a:cubicBezTo>
                <a:lnTo>
                  <a:pt x="11854665" y="1366483"/>
                </a:lnTo>
                <a:cubicBezTo>
                  <a:pt x="11854665" y="796918"/>
                  <a:pt x="11392941" y="335194"/>
                  <a:pt x="10823376" y="33519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875" y="2491770"/>
            <a:ext cx="1719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dirty="0">
                <a:solidFill>
                  <a:srgbClr val="348899">
                    <a:alpha val="53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01</a:t>
            </a:r>
            <a:endParaRPr lang="zh-CN" altLang="en-US" sz="9600" dirty="0">
              <a:solidFill>
                <a:srgbClr val="348899">
                  <a:alpha val="53000"/>
                </a:srgb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15474" y="3861375"/>
            <a:ext cx="202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348899">
                    <a:alpha val="46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PART ONE</a:t>
            </a:r>
            <a:endParaRPr lang="zh-CN" altLang="en-US" sz="2000" dirty="0">
              <a:solidFill>
                <a:srgbClr val="348899">
                  <a:alpha val="46000"/>
                </a:srgb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6" name="椭圆 52"/>
          <p:cNvSpPr>
            <a:spLocks noChangeArrowheads="1"/>
          </p:cNvSpPr>
          <p:nvPr/>
        </p:nvSpPr>
        <p:spPr bwMode="auto">
          <a:xfrm>
            <a:off x="10685315" y="5641133"/>
            <a:ext cx="923925" cy="923925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9" name="椭圆 53"/>
          <p:cNvSpPr>
            <a:spLocks noChangeArrowheads="1"/>
          </p:cNvSpPr>
          <p:nvPr/>
        </p:nvSpPr>
        <p:spPr bwMode="auto">
          <a:xfrm>
            <a:off x="9962221" y="880277"/>
            <a:ext cx="631825" cy="631825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0" name="椭圆 53"/>
          <p:cNvSpPr>
            <a:spLocks noChangeArrowheads="1"/>
          </p:cNvSpPr>
          <p:nvPr/>
        </p:nvSpPr>
        <p:spPr bwMode="auto">
          <a:xfrm>
            <a:off x="11432949" y="1501681"/>
            <a:ext cx="352582" cy="352582"/>
          </a:xfrm>
          <a:prstGeom prst="ellipse">
            <a:avLst/>
          </a:prstGeom>
          <a:solidFill>
            <a:srgbClr val="FBDEB6">
              <a:alpha val="66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BDEB6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36590" y="2777490"/>
            <a:ext cx="482663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5400" dirty="0">
                <a:solidFill>
                  <a:srgbClr val="348899"/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rPr>
              <a:t>The Title</a:t>
            </a:r>
            <a:endParaRPr lang="en-US" altLang="zh-CN" sz="5400" dirty="0">
              <a:solidFill>
                <a:srgbClr val="348899"/>
              </a:solidFill>
              <a:latin typeface="思源宋体 CN SemiBold" pitchFamily="18" charset="-122"/>
              <a:ea typeface="思源宋体 CN SemiBold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7000"/>
                    </a14:imgEffect>
                    <a14:imgEffect>
                      <a14:colorTemperature colorTemp="6220"/>
                    </a14:imgEffect>
                    <a14:imgEffect>
                      <a14:saturation sat="2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527" y="1623070"/>
            <a:ext cx="989174" cy="945650"/>
          </a:xfrm>
          <a:prstGeom prst="rect">
            <a:avLst/>
          </a:prstGeom>
        </p:spPr>
      </p:pic>
      <p:sp>
        <p:nvSpPr>
          <p:cNvPr id="27" name="椭圆 52"/>
          <p:cNvSpPr>
            <a:spLocks noChangeArrowheads="1"/>
          </p:cNvSpPr>
          <p:nvPr/>
        </p:nvSpPr>
        <p:spPr bwMode="auto">
          <a:xfrm>
            <a:off x="493352" y="4983588"/>
            <a:ext cx="431322" cy="431322"/>
          </a:xfrm>
          <a:prstGeom prst="ellipse">
            <a:avLst/>
          </a:prstGeom>
          <a:solidFill>
            <a:srgbClr val="FBDEB6">
              <a:alpha val="66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BDEB6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8" name="椭圆 52"/>
          <p:cNvSpPr>
            <a:spLocks noChangeArrowheads="1"/>
          </p:cNvSpPr>
          <p:nvPr/>
        </p:nvSpPr>
        <p:spPr bwMode="auto">
          <a:xfrm>
            <a:off x="1531042" y="5312361"/>
            <a:ext cx="245958" cy="245958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9" name="椭圆 53"/>
          <p:cNvSpPr>
            <a:spLocks noChangeArrowheads="1"/>
          </p:cNvSpPr>
          <p:nvPr/>
        </p:nvSpPr>
        <p:spPr bwMode="auto">
          <a:xfrm>
            <a:off x="251302" y="248452"/>
            <a:ext cx="764807" cy="764807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0" name="椭圆 53"/>
          <p:cNvSpPr>
            <a:spLocks noChangeArrowheads="1"/>
          </p:cNvSpPr>
          <p:nvPr/>
        </p:nvSpPr>
        <p:spPr bwMode="auto">
          <a:xfrm>
            <a:off x="1540758" y="767301"/>
            <a:ext cx="245958" cy="245958"/>
          </a:xfrm>
          <a:prstGeom prst="ellipse">
            <a:avLst/>
          </a:prstGeom>
          <a:solidFill>
            <a:srgbClr val="FBDEB6">
              <a:alpha val="66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BDEB6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5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7375" y="1205230"/>
            <a:ext cx="3419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1.Ellipsis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14730" y="190500"/>
            <a:ext cx="9819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ARATS,SEF Officials Meet 1st Time in 10 Years</a:t>
            </a:r>
            <a:endParaRPr lang="en-US" altLang="zh-CN" sz="3200" b="1"/>
          </a:p>
        </p:txBody>
      </p:sp>
      <p:sp>
        <p:nvSpPr>
          <p:cNvPr id="4" name="文本框 3"/>
          <p:cNvSpPr txBox="1"/>
          <p:nvPr/>
        </p:nvSpPr>
        <p:spPr>
          <a:xfrm>
            <a:off x="1014730" y="1729740"/>
            <a:ext cx="74942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 b="1">
                <a:sym typeface="+mn-ea"/>
              </a:rPr>
              <a:t>ARATS,</a:t>
            </a:r>
            <a:r>
              <a:rPr lang="en-US" altLang="zh-CN" sz="2000" b="1">
                <a:ln>
                  <a:solidFill>
                    <a:srgbClr val="FF0000"/>
                  </a:solidFill>
                </a:ln>
                <a:sym typeface="+mn-ea"/>
              </a:rPr>
              <a:t>and</a:t>
            </a:r>
            <a:r>
              <a:rPr lang="en-US" altLang="zh-CN" sz="2000" b="1">
                <a:sym typeface="+mn-ea"/>
              </a:rPr>
              <a:t> SEF Officials Meet</a:t>
            </a:r>
            <a:r>
              <a:rPr lang="en-US" altLang="zh-CN" sz="2000" b="1">
                <a:ln>
                  <a:solidFill>
                    <a:srgbClr val="FF0000"/>
                  </a:solidFill>
                </a:ln>
                <a:sym typeface="+mn-ea"/>
              </a:rPr>
              <a:t> for the </a:t>
            </a:r>
            <a:r>
              <a:rPr lang="en-US" altLang="zh-CN" sz="2000" b="1">
                <a:sym typeface="+mn-ea"/>
              </a:rPr>
              <a:t>1st Time in 10 Years</a:t>
            </a:r>
            <a:endParaRPr lang="en-US" altLang="zh-CN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587375" y="2817495"/>
            <a:ext cx="3419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2.Present Tense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089025" y="2192020"/>
            <a:ext cx="10584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(function words such as articles, conjunctions and copula are often omitted in newsreports)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089025" y="3364230"/>
            <a:ext cx="7726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(present tense is used here for freshness, reality and immediacy).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87375" y="4182745"/>
            <a:ext cx="3419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3.Punctuation “,”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1092835" y="5055870"/>
            <a:ext cx="7726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( “and” is often replaced by a “comma”in English Newsreports).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1092835" y="4657090"/>
            <a:ext cx="74942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 b="1">
                <a:sym typeface="+mn-ea"/>
              </a:rPr>
              <a:t>ARATS,</a:t>
            </a:r>
            <a:r>
              <a:rPr lang="en-US" altLang="zh-CN" sz="2000" b="1">
                <a:ln>
                  <a:solidFill>
                    <a:srgbClr val="FF0000"/>
                  </a:solidFill>
                </a:ln>
                <a:sym typeface="+mn-ea"/>
              </a:rPr>
              <a:t>and</a:t>
            </a:r>
            <a:r>
              <a:rPr lang="en-US" altLang="zh-CN" sz="2000" b="1">
                <a:sym typeface="+mn-ea"/>
              </a:rPr>
              <a:t> SEF Officials Meet for the 1st Time in 10 Years</a:t>
            </a:r>
            <a:endParaRPr lang="en-US" altLang="zh-CN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2" grpId="0"/>
      <p:bldP spid="12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14730" y="190500"/>
            <a:ext cx="9819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ARATS,SEF Officials Meet 1st Time in 10 Years</a:t>
            </a:r>
            <a:endParaRPr lang="en-US" altLang="zh-CN" sz="3200" b="1"/>
          </a:p>
        </p:txBody>
      </p:sp>
      <p:sp>
        <p:nvSpPr>
          <p:cNvPr id="2" name="文本框 1"/>
          <p:cNvSpPr txBox="1"/>
          <p:nvPr/>
        </p:nvSpPr>
        <p:spPr>
          <a:xfrm>
            <a:off x="587375" y="1205230"/>
            <a:ext cx="3419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4.Capitalization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014730" y="1729740"/>
            <a:ext cx="74942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 b="1">
                <a:sym typeface="+mn-ea"/>
              </a:rPr>
              <a:t>ARATS,and SEF </a:t>
            </a:r>
            <a:r>
              <a:rPr lang="en-US" altLang="zh-CN" sz="2000" b="1">
                <a:ln>
                  <a:solidFill>
                    <a:srgbClr val="FF0000"/>
                  </a:solidFill>
                </a:ln>
                <a:sym typeface="+mn-ea"/>
              </a:rPr>
              <a:t>O</a:t>
            </a:r>
            <a:r>
              <a:rPr lang="en-US" altLang="zh-CN" sz="2000" b="1">
                <a:sym typeface="+mn-ea"/>
              </a:rPr>
              <a:t>fficials </a:t>
            </a:r>
            <a:r>
              <a:rPr lang="en-US" altLang="zh-CN" sz="2000" b="1">
                <a:ln>
                  <a:solidFill>
                    <a:srgbClr val="FF0000"/>
                  </a:solidFill>
                </a:ln>
                <a:sym typeface="+mn-ea"/>
              </a:rPr>
              <a:t>M</a:t>
            </a:r>
            <a:r>
              <a:rPr lang="en-US" altLang="zh-CN" sz="2000" b="1">
                <a:sym typeface="+mn-ea"/>
              </a:rPr>
              <a:t>eet for the 1st </a:t>
            </a:r>
            <a:r>
              <a:rPr lang="en-US" altLang="zh-CN" sz="2000" b="1">
                <a:ln>
                  <a:solidFill>
                    <a:srgbClr val="FF0000"/>
                  </a:solidFill>
                </a:ln>
                <a:sym typeface="+mn-ea"/>
              </a:rPr>
              <a:t>T</a:t>
            </a:r>
            <a:r>
              <a:rPr lang="en-US" altLang="zh-CN" sz="2000" b="1">
                <a:sym typeface="+mn-ea"/>
              </a:rPr>
              <a:t>ime in 10 </a:t>
            </a:r>
            <a:r>
              <a:rPr lang="en-US" altLang="zh-CN" sz="2000" b="1">
                <a:ln>
                  <a:solidFill>
                    <a:srgbClr val="FF0000"/>
                  </a:solidFill>
                </a:ln>
                <a:sym typeface="+mn-ea"/>
              </a:rPr>
              <a:t>Y</a:t>
            </a:r>
            <a:r>
              <a:rPr lang="en-US" altLang="zh-CN" sz="2000" b="1">
                <a:sym typeface="+mn-ea"/>
              </a:rPr>
              <a:t>ears</a:t>
            </a:r>
            <a:endParaRPr lang="en-US" altLang="zh-CN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1089025" y="2192020"/>
            <a:ext cx="98983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(if the first ltter of each notional word</a:t>
            </a:r>
            <a:r>
              <a:rPr lang="zh-CN" altLang="en-US"/>
              <a:t>实词 </a:t>
            </a:r>
            <a:r>
              <a:rPr lang="en-US" altLang="zh-CN"/>
              <a:t>is capitalized, then, it is an American</a:t>
            </a:r>
            <a:endParaRPr lang="en-US" altLang="zh-CN"/>
          </a:p>
          <a:p>
            <a:r>
              <a:rPr lang="en-US" altLang="zh-CN"/>
              <a:t>newsreport;if only the first letter of the first word is capitalized, then, it is an </a:t>
            </a:r>
            <a:endParaRPr lang="en-US" altLang="zh-CN"/>
          </a:p>
          <a:p>
            <a:r>
              <a:rPr lang="en-US" altLang="zh-CN"/>
              <a:t>English newsreport.)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672465" y="3413760"/>
            <a:ext cx="39858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5.Initials/Acronyms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089025" y="3880485"/>
            <a:ext cx="80073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 b="1">
                <a:sym typeface="+mn-ea"/>
              </a:rPr>
              <a:t>ARATS=the Association for Relations Across the Taiwan Straits </a:t>
            </a:r>
            <a:endParaRPr lang="en-US" altLang="zh-CN" sz="2000" b="1">
              <a:sym typeface="+mn-ea"/>
            </a:endParaRPr>
          </a:p>
          <a:p>
            <a:pPr algn="l"/>
            <a:r>
              <a:rPr lang="en-US" altLang="zh-CN" sz="2000" b="1">
                <a:sym typeface="+mn-ea"/>
              </a:rPr>
              <a:t>SEF=the Straits Exchange Foundation</a:t>
            </a:r>
            <a:endParaRPr lang="en-US" altLang="zh-CN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672465" y="5042535"/>
            <a:ext cx="39858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6. “in ten years”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089660" y="5588635"/>
            <a:ext cx="10012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(</a:t>
            </a:r>
            <a:r>
              <a:rPr lang="en-US"/>
              <a:t>the title mentions the time to suggest it has been so long since their last meeting</a:t>
            </a:r>
            <a:r>
              <a:rPr lang="en-US" altLang="zh-CN"/>
              <a:t>.)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6" grpId="0"/>
      <p:bldP spid="6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1EB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095625 w 12192000"/>
              <a:gd name="connsiteY0" fmla="*/ 1946275 h 6858000"/>
              <a:gd name="connsiteX1" fmla="*/ 1612900 w 12192000"/>
              <a:gd name="connsiteY1" fmla="*/ 3429000 h 6858000"/>
              <a:gd name="connsiteX2" fmla="*/ 3095625 w 12192000"/>
              <a:gd name="connsiteY2" fmla="*/ 4911725 h 6858000"/>
              <a:gd name="connsiteX3" fmla="*/ 4578351 w 12192000"/>
              <a:gd name="connsiteY3" fmla="*/ 3429000 h 6858000"/>
              <a:gd name="connsiteX4" fmla="*/ 3095625 w 12192000"/>
              <a:gd name="connsiteY4" fmla="*/ 1946275 h 6858000"/>
              <a:gd name="connsiteX5" fmla="*/ 3077037 w 12192000"/>
              <a:gd name="connsiteY5" fmla="*/ 1795432 h 6858000"/>
              <a:gd name="connsiteX6" fmla="*/ 4710605 w 12192000"/>
              <a:gd name="connsiteY6" fmla="*/ 3429000 h 6858000"/>
              <a:gd name="connsiteX7" fmla="*/ 3077037 w 12192000"/>
              <a:gd name="connsiteY7" fmla="*/ 5062568 h 6858000"/>
              <a:gd name="connsiteX8" fmla="*/ 1443469 w 12192000"/>
              <a:gd name="connsiteY8" fmla="*/ 3429000 h 6858000"/>
              <a:gd name="connsiteX9" fmla="*/ 3077037 w 12192000"/>
              <a:gd name="connsiteY9" fmla="*/ 1795432 h 6858000"/>
              <a:gd name="connsiteX10" fmla="*/ 3077037 w 12192000"/>
              <a:gd name="connsiteY10" fmla="*/ 1708150 h 6858000"/>
              <a:gd name="connsiteX11" fmla="*/ 1356187 w 12192000"/>
              <a:gd name="connsiteY11" fmla="*/ 3429000 h 6858000"/>
              <a:gd name="connsiteX12" fmla="*/ 3077037 w 12192000"/>
              <a:gd name="connsiteY12" fmla="*/ 5149850 h 6858000"/>
              <a:gd name="connsiteX13" fmla="*/ 4797887 w 12192000"/>
              <a:gd name="connsiteY13" fmla="*/ 3429000 h 6858000"/>
              <a:gd name="connsiteX14" fmla="*/ 3077037 w 12192000"/>
              <a:gd name="connsiteY14" fmla="*/ 1708150 h 6858000"/>
              <a:gd name="connsiteX15" fmla="*/ 1510321 w 12192000"/>
              <a:gd name="connsiteY15" fmla="*/ 554804 h 6858000"/>
              <a:gd name="connsiteX16" fmla="*/ 10681679 w 12192000"/>
              <a:gd name="connsiteY16" fmla="*/ 554804 h 6858000"/>
              <a:gd name="connsiteX17" fmla="*/ 11640620 w 12192000"/>
              <a:gd name="connsiteY17" fmla="*/ 1513745 h 6858000"/>
              <a:gd name="connsiteX18" fmla="*/ 11640620 w 12192000"/>
              <a:gd name="connsiteY18" fmla="*/ 5349393 h 6858000"/>
              <a:gd name="connsiteX19" fmla="*/ 10681679 w 12192000"/>
              <a:gd name="connsiteY19" fmla="*/ 6308334 h 6858000"/>
              <a:gd name="connsiteX20" fmla="*/ 1510321 w 12192000"/>
              <a:gd name="connsiteY20" fmla="*/ 6308334 h 6858000"/>
              <a:gd name="connsiteX21" fmla="*/ 551380 w 12192000"/>
              <a:gd name="connsiteY21" fmla="*/ 5349393 h 6858000"/>
              <a:gd name="connsiteX22" fmla="*/ 551380 w 12192000"/>
              <a:gd name="connsiteY22" fmla="*/ 1513745 h 6858000"/>
              <a:gd name="connsiteX23" fmla="*/ 1510321 w 12192000"/>
              <a:gd name="connsiteY23" fmla="*/ 554804 h 6858000"/>
              <a:gd name="connsiteX24" fmla="*/ 1368624 w 12192000"/>
              <a:gd name="connsiteY24" fmla="*/ 335194 h 6858000"/>
              <a:gd name="connsiteX25" fmla="*/ 337335 w 12192000"/>
              <a:gd name="connsiteY25" fmla="*/ 1366483 h 6858000"/>
              <a:gd name="connsiteX26" fmla="*/ 337335 w 12192000"/>
              <a:gd name="connsiteY26" fmla="*/ 5491517 h 6858000"/>
              <a:gd name="connsiteX27" fmla="*/ 1368624 w 12192000"/>
              <a:gd name="connsiteY27" fmla="*/ 6522806 h 6858000"/>
              <a:gd name="connsiteX28" fmla="*/ 10823376 w 12192000"/>
              <a:gd name="connsiteY28" fmla="*/ 6522806 h 6858000"/>
              <a:gd name="connsiteX29" fmla="*/ 11854665 w 12192000"/>
              <a:gd name="connsiteY29" fmla="*/ 5491517 h 6858000"/>
              <a:gd name="connsiteX30" fmla="*/ 11854665 w 12192000"/>
              <a:gd name="connsiteY30" fmla="*/ 1366483 h 6858000"/>
              <a:gd name="connsiteX31" fmla="*/ 10823376 w 12192000"/>
              <a:gd name="connsiteY31" fmla="*/ 335194 h 6858000"/>
              <a:gd name="connsiteX32" fmla="*/ 0 w 12192000"/>
              <a:gd name="connsiteY32" fmla="*/ 0 h 6858000"/>
              <a:gd name="connsiteX33" fmla="*/ 12192000 w 12192000"/>
              <a:gd name="connsiteY33" fmla="*/ 0 h 6858000"/>
              <a:gd name="connsiteX34" fmla="*/ 12192000 w 12192000"/>
              <a:gd name="connsiteY34" fmla="*/ 6858000 h 6858000"/>
              <a:gd name="connsiteX35" fmla="*/ 0 w 12192000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3095625" y="1946275"/>
                </a:moveTo>
                <a:cubicBezTo>
                  <a:pt x="2276739" y="1946275"/>
                  <a:pt x="1612900" y="2610114"/>
                  <a:pt x="1612900" y="3429000"/>
                </a:cubicBezTo>
                <a:cubicBezTo>
                  <a:pt x="1612900" y="4247886"/>
                  <a:pt x="2276739" y="4911725"/>
                  <a:pt x="3095625" y="4911725"/>
                </a:cubicBezTo>
                <a:cubicBezTo>
                  <a:pt x="3914511" y="4911725"/>
                  <a:pt x="4578351" y="4247886"/>
                  <a:pt x="4578351" y="3429000"/>
                </a:cubicBezTo>
                <a:cubicBezTo>
                  <a:pt x="4578351" y="2610114"/>
                  <a:pt x="3914511" y="1946275"/>
                  <a:pt x="3095625" y="1946275"/>
                </a:cubicBezTo>
                <a:close/>
                <a:moveTo>
                  <a:pt x="3077037" y="1795432"/>
                </a:moveTo>
                <a:cubicBezTo>
                  <a:pt x="3979232" y="1795432"/>
                  <a:pt x="4710605" y="2526805"/>
                  <a:pt x="4710605" y="3429000"/>
                </a:cubicBezTo>
                <a:cubicBezTo>
                  <a:pt x="4710605" y="4331195"/>
                  <a:pt x="3979232" y="5062568"/>
                  <a:pt x="3077037" y="5062568"/>
                </a:cubicBezTo>
                <a:cubicBezTo>
                  <a:pt x="2174842" y="5062568"/>
                  <a:pt x="1443469" y="4331195"/>
                  <a:pt x="1443469" y="3429000"/>
                </a:cubicBezTo>
                <a:cubicBezTo>
                  <a:pt x="1443469" y="2526805"/>
                  <a:pt x="2174842" y="1795432"/>
                  <a:pt x="3077037" y="1795432"/>
                </a:cubicBezTo>
                <a:close/>
                <a:moveTo>
                  <a:pt x="3077037" y="1708150"/>
                </a:moveTo>
                <a:cubicBezTo>
                  <a:pt x="2126638" y="1708150"/>
                  <a:pt x="1356187" y="2478601"/>
                  <a:pt x="1356187" y="3429000"/>
                </a:cubicBezTo>
                <a:cubicBezTo>
                  <a:pt x="1356187" y="4379399"/>
                  <a:pt x="2126638" y="5149850"/>
                  <a:pt x="3077037" y="5149850"/>
                </a:cubicBezTo>
                <a:cubicBezTo>
                  <a:pt x="4027436" y="5149850"/>
                  <a:pt x="4797887" y="4379399"/>
                  <a:pt x="4797887" y="3429000"/>
                </a:cubicBezTo>
                <a:cubicBezTo>
                  <a:pt x="4797887" y="2478601"/>
                  <a:pt x="4027436" y="1708150"/>
                  <a:pt x="3077037" y="1708150"/>
                </a:cubicBezTo>
                <a:close/>
                <a:moveTo>
                  <a:pt x="1510321" y="554804"/>
                </a:moveTo>
                <a:lnTo>
                  <a:pt x="10681679" y="554804"/>
                </a:lnTo>
                <a:cubicBezTo>
                  <a:pt x="11211287" y="554804"/>
                  <a:pt x="11640620" y="984137"/>
                  <a:pt x="11640620" y="1513745"/>
                </a:cubicBezTo>
                <a:lnTo>
                  <a:pt x="11640620" y="5349393"/>
                </a:lnTo>
                <a:cubicBezTo>
                  <a:pt x="11640620" y="5879001"/>
                  <a:pt x="11211287" y="6308334"/>
                  <a:pt x="10681679" y="6308334"/>
                </a:cubicBezTo>
                <a:lnTo>
                  <a:pt x="1510321" y="6308334"/>
                </a:lnTo>
                <a:cubicBezTo>
                  <a:pt x="980713" y="6308334"/>
                  <a:pt x="551380" y="5879001"/>
                  <a:pt x="551380" y="5349393"/>
                </a:cubicBezTo>
                <a:lnTo>
                  <a:pt x="551380" y="1513745"/>
                </a:lnTo>
                <a:cubicBezTo>
                  <a:pt x="551380" y="984137"/>
                  <a:pt x="980713" y="554804"/>
                  <a:pt x="1510321" y="554804"/>
                </a:cubicBezTo>
                <a:close/>
                <a:moveTo>
                  <a:pt x="1368624" y="335194"/>
                </a:moveTo>
                <a:cubicBezTo>
                  <a:pt x="799059" y="335194"/>
                  <a:pt x="337335" y="796918"/>
                  <a:pt x="337335" y="1366483"/>
                </a:cubicBezTo>
                <a:lnTo>
                  <a:pt x="337335" y="5491517"/>
                </a:lnTo>
                <a:cubicBezTo>
                  <a:pt x="337335" y="6061082"/>
                  <a:pt x="799059" y="6522806"/>
                  <a:pt x="1368624" y="6522806"/>
                </a:cubicBezTo>
                <a:lnTo>
                  <a:pt x="10823376" y="6522806"/>
                </a:lnTo>
                <a:cubicBezTo>
                  <a:pt x="11392941" y="6522806"/>
                  <a:pt x="11854665" y="6061082"/>
                  <a:pt x="11854665" y="5491517"/>
                </a:cubicBezTo>
                <a:lnTo>
                  <a:pt x="11854665" y="1366483"/>
                </a:lnTo>
                <a:cubicBezTo>
                  <a:pt x="11854665" y="796918"/>
                  <a:pt x="11392941" y="335194"/>
                  <a:pt x="10823376" y="33519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875" y="2491770"/>
            <a:ext cx="1719923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dirty="0">
                <a:solidFill>
                  <a:srgbClr val="348899">
                    <a:alpha val="53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02</a:t>
            </a:r>
            <a:endParaRPr lang="zh-CN" altLang="en-US" sz="9600" dirty="0">
              <a:solidFill>
                <a:srgbClr val="348899">
                  <a:alpha val="53000"/>
                </a:srgb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15474" y="3861375"/>
            <a:ext cx="202472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348899">
                    <a:alpha val="46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PART TWO</a:t>
            </a:r>
            <a:endParaRPr lang="zh-CN" altLang="en-US" sz="2000" dirty="0">
              <a:solidFill>
                <a:srgbClr val="348899">
                  <a:alpha val="46000"/>
                </a:srgb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6" name="椭圆 52"/>
          <p:cNvSpPr>
            <a:spLocks noChangeArrowheads="1"/>
          </p:cNvSpPr>
          <p:nvPr/>
        </p:nvSpPr>
        <p:spPr bwMode="auto">
          <a:xfrm>
            <a:off x="10685315" y="5641133"/>
            <a:ext cx="923925" cy="923925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9" name="椭圆 53"/>
          <p:cNvSpPr>
            <a:spLocks noChangeArrowheads="1"/>
          </p:cNvSpPr>
          <p:nvPr/>
        </p:nvSpPr>
        <p:spPr bwMode="auto">
          <a:xfrm>
            <a:off x="9962221" y="880277"/>
            <a:ext cx="631825" cy="631825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0" name="椭圆 53"/>
          <p:cNvSpPr>
            <a:spLocks noChangeArrowheads="1"/>
          </p:cNvSpPr>
          <p:nvPr/>
        </p:nvSpPr>
        <p:spPr bwMode="auto">
          <a:xfrm>
            <a:off x="11432949" y="1501681"/>
            <a:ext cx="352582" cy="352582"/>
          </a:xfrm>
          <a:prstGeom prst="ellipse">
            <a:avLst/>
          </a:prstGeom>
          <a:solidFill>
            <a:srgbClr val="FBDEB6">
              <a:alpha val="66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BDEB6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36590" y="2777490"/>
            <a:ext cx="482663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5400" dirty="0">
                <a:solidFill>
                  <a:srgbClr val="348899"/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rPr>
              <a:t>The Genre</a:t>
            </a:r>
            <a:endParaRPr lang="en-US" altLang="zh-CN" sz="5400" dirty="0">
              <a:solidFill>
                <a:srgbClr val="348899"/>
              </a:solidFill>
              <a:latin typeface="思源宋体 CN SemiBold" pitchFamily="18" charset="-122"/>
              <a:ea typeface="思源宋体 CN SemiBold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7000"/>
                    </a14:imgEffect>
                    <a14:imgEffect>
                      <a14:colorTemperature colorTemp="6220"/>
                    </a14:imgEffect>
                    <a14:imgEffect>
                      <a14:saturation sat="2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527" y="1623070"/>
            <a:ext cx="989174" cy="945650"/>
          </a:xfrm>
          <a:prstGeom prst="rect">
            <a:avLst/>
          </a:prstGeom>
        </p:spPr>
      </p:pic>
      <p:sp>
        <p:nvSpPr>
          <p:cNvPr id="27" name="椭圆 52"/>
          <p:cNvSpPr>
            <a:spLocks noChangeArrowheads="1"/>
          </p:cNvSpPr>
          <p:nvPr/>
        </p:nvSpPr>
        <p:spPr bwMode="auto">
          <a:xfrm>
            <a:off x="493352" y="4983588"/>
            <a:ext cx="431322" cy="431322"/>
          </a:xfrm>
          <a:prstGeom prst="ellipse">
            <a:avLst/>
          </a:prstGeom>
          <a:solidFill>
            <a:srgbClr val="FBDEB6">
              <a:alpha val="66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BDEB6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8" name="椭圆 52"/>
          <p:cNvSpPr>
            <a:spLocks noChangeArrowheads="1"/>
          </p:cNvSpPr>
          <p:nvPr/>
        </p:nvSpPr>
        <p:spPr bwMode="auto">
          <a:xfrm>
            <a:off x="1531042" y="5312361"/>
            <a:ext cx="245958" cy="245958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9" name="椭圆 53"/>
          <p:cNvSpPr>
            <a:spLocks noChangeArrowheads="1"/>
          </p:cNvSpPr>
          <p:nvPr/>
        </p:nvSpPr>
        <p:spPr bwMode="auto">
          <a:xfrm>
            <a:off x="251302" y="248452"/>
            <a:ext cx="764807" cy="764807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0" name="椭圆 53"/>
          <p:cNvSpPr>
            <a:spLocks noChangeArrowheads="1"/>
          </p:cNvSpPr>
          <p:nvPr/>
        </p:nvSpPr>
        <p:spPr bwMode="auto">
          <a:xfrm>
            <a:off x="1540758" y="767301"/>
            <a:ext cx="245958" cy="245958"/>
          </a:xfrm>
          <a:prstGeom prst="ellipse">
            <a:avLst/>
          </a:prstGeom>
          <a:solidFill>
            <a:srgbClr val="FBDEB6">
              <a:alpha val="66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BDEB6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5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1905" y="2210435"/>
            <a:ext cx="2862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News Report</a:t>
            </a:r>
            <a:endParaRPr lang="en-US" altLang="zh-CN"/>
          </a:p>
          <a:p>
            <a:r>
              <a:rPr lang="en-US" altLang="zh-CN"/>
              <a:t>(</a:t>
            </a:r>
            <a:r>
              <a:rPr lang="zh-CN" altLang="en-US"/>
              <a:t>消息报道）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71905" y="3759835"/>
            <a:ext cx="2233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 Article</a:t>
            </a:r>
            <a:r>
              <a:rPr lang="zh-CN" altLang="en-US"/>
              <a:t>（特写文章）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71905" y="5050790"/>
            <a:ext cx="3130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Review or Commentary</a:t>
            </a:r>
            <a:endParaRPr lang="en-US" altLang="zh-CN"/>
          </a:p>
          <a:p>
            <a:r>
              <a:rPr lang="en-US" altLang="zh-CN"/>
              <a:t>(</a:t>
            </a:r>
            <a:r>
              <a:rPr lang="zh-CN" altLang="en-US"/>
              <a:t>新闻述评）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3855" y="375983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News</a:t>
            </a:r>
            <a:endParaRPr lang="en-US" altLang="zh-CN"/>
          </a:p>
        </p:txBody>
      </p:sp>
      <p:sp>
        <p:nvSpPr>
          <p:cNvPr id="6" name="云形 5"/>
          <p:cNvSpPr/>
          <p:nvPr/>
        </p:nvSpPr>
        <p:spPr>
          <a:xfrm>
            <a:off x="1078230" y="1943100"/>
            <a:ext cx="1805940" cy="1325245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99990" y="94932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political news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999990" y="1188720"/>
            <a:ext cx="22402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economic news</a:t>
            </a:r>
            <a:endParaRPr lang="en-US" altLang="zh-CN"/>
          </a:p>
          <a:p>
            <a:r>
              <a:rPr lang="en-US" altLang="zh-CN"/>
              <a:t>technological news</a:t>
            </a:r>
            <a:endParaRPr lang="en-US" altLang="zh-CN"/>
          </a:p>
          <a:p>
            <a:r>
              <a:rPr lang="en-US" altLang="zh-CN"/>
              <a:t>cultural news</a:t>
            </a:r>
            <a:endParaRPr lang="en-US" altLang="zh-CN"/>
          </a:p>
          <a:p>
            <a:r>
              <a:rPr lang="en-US" altLang="zh-CN"/>
              <a:t>sports news</a:t>
            </a:r>
            <a:endParaRPr lang="en-US" altLang="zh-CN"/>
          </a:p>
          <a:p>
            <a:r>
              <a:rPr lang="en-US" altLang="zh-CN"/>
              <a:t>...</a:t>
            </a:r>
            <a:endParaRPr lang="en-US" altLang="zh-CN"/>
          </a:p>
        </p:txBody>
      </p:sp>
      <p:sp>
        <p:nvSpPr>
          <p:cNvPr id="9" name="圆角矩形 8"/>
          <p:cNvSpPr/>
          <p:nvPr/>
        </p:nvSpPr>
        <p:spPr>
          <a:xfrm>
            <a:off x="4999990" y="1013460"/>
            <a:ext cx="1698625" cy="2457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839335" y="2830195"/>
            <a:ext cx="25831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pyramid form</a:t>
            </a:r>
            <a:endParaRPr lang="en-US" altLang="zh-CN"/>
          </a:p>
          <a:p>
            <a:r>
              <a:rPr lang="en-US" altLang="zh-CN"/>
              <a:t>inverted pyramid form</a:t>
            </a:r>
            <a:endParaRPr lang="en-US" altLang="zh-CN"/>
          </a:p>
        </p:txBody>
      </p:sp>
      <p:sp>
        <p:nvSpPr>
          <p:cNvPr id="11" name="圆角矩形 10"/>
          <p:cNvSpPr/>
          <p:nvPr/>
        </p:nvSpPr>
        <p:spPr>
          <a:xfrm>
            <a:off x="4914265" y="3171825"/>
            <a:ext cx="2458085" cy="2781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832485" y="3204210"/>
            <a:ext cx="448945" cy="448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5" idx="3"/>
          </p:cNvCxnSpPr>
          <p:nvPr/>
        </p:nvCxnSpPr>
        <p:spPr>
          <a:xfrm flipV="1">
            <a:off x="1003935" y="3930650"/>
            <a:ext cx="202565" cy="13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96620" y="4123055"/>
            <a:ext cx="309880" cy="1164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3150235" y="1878965"/>
            <a:ext cx="1379220" cy="508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140710" y="2883535"/>
            <a:ext cx="1271270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l="51080" t="33792" r="6642" b="47199"/>
          <a:stretch>
            <a:fillRect/>
          </a:stretch>
        </p:blipFill>
        <p:spPr>
          <a:xfrm>
            <a:off x="7607300" y="2230755"/>
            <a:ext cx="4349115" cy="260731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1EB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095625 w 12192000"/>
              <a:gd name="connsiteY0" fmla="*/ 1946275 h 6858000"/>
              <a:gd name="connsiteX1" fmla="*/ 1612900 w 12192000"/>
              <a:gd name="connsiteY1" fmla="*/ 3429000 h 6858000"/>
              <a:gd name="connsiteX2" fmla="*/ 3095625 w 12192000"/>
              <a:gd name="connsiteY2" fmla="*/ 4911725 h 6858000"/>
              <a:gd name="connsiteX3" fmla="*/ 4578351 w 12192000"/>
              <a:gd name="connsiteY3" fmla="*/ 3429000 h 6858000"/>
              <a:gd name="connsiteX4" fmla="*/ 3095625 w 12192000"/>
              <a:gd name="connsiteY4" fmla="*/ 1946275 h 6858000"/>
              <a:gd name="connsiteX5" fmla="*/ 3077037 w 12192000"/>
              <a:gd name="connsiteY5" fmla="*/ 1795432 h 6858000"/>
              <a:gd name="connsiteX6" fmla="*/ 4710605 w 12192000"/>
              <a:gd name="connsiteY6" fmla="*/ 3429000 h 6858000"/>
              <a:gd name="connsiteX7" fmla="*/ 3077037 w 12192000"/>
              <a:gd name="connsiteY7" fmla="*/ 5062568 h 6858000"/>
              <a:gd name="connsiteX8" fmla="*/ 1443469 w 12192000"/>
              <a:gd name="connsiteY8" fmla="*/ 3429000 h 6858000"/>
              <a:gd name="connsiteX9" fmla="*/ 3077037 w 12192000"/>
              <a:gd name="connsiteY9" fmla="*/ 1795432 h 6858000"/>
              <a:gd name="connsiteX10" fmla="*/ 3077037 w 12192000"/>
              <a:gd name="connsiteY10" fmla="*/ 1708150 h 6858000"/>
              <a:gd name="connsiteX11" fmla="*/ 1356187 w 12192000"/>
              <a:gd name="connsiteY11" fmla="*/ 3429000 h 6858000"/>
              <a:gd name="connsiteX12" fmla="*/ 3077037 w 12192000"/>
              <a:gd name="connsiteY12" fmla="*/ 5149850 h 6858000"/>
              <a:gd name="connsiteX13" fmla="*/ 4797887 w 12192000"/>
              <a:gd name="connsiteY13" fmla="*/ 3429000 h 6858000"/>
              <a:gd name="connsiteX14" fmla="*/ 3077037 w 12192000"/>
              <a:gd name="connsiteY14" fmla="*/ 1708150 h 6858000"/>
              <a:gd name="connsiteX15" fmla="*/ 1510321 w 12192000"/>
              <a:gd name="connsiteY15" fmla="*/ 554804 h 6858000"/>
              <a:gd name="connsiteX16" fmla="*/ 10681679 w 12192000"/>
              <a:gd name="connsiteY16" fmla="*/ 554804 h 6858000"/>
              <a:gd name="connsiteX17" fmla="*/ 11640620 w 12192000"/>
              <a:gd name="connsiteY17" fmla="*/ 1513745 h 6858000"/>
              <a:gd name="connsiteX18" fmla="*/ 11640620 w 12192000"/>
              <a:gd name="connsiteY18" fmla="*/ 5349393 h 6858000"/>
              <a:gd name="connsiteX19" fmla="*/ 10681679 w 12192000"/>
              <a:gd name="connsiteY19" fmla="*/ 6308334 h 6858000"/>
              <a:gd name="connsiteX20" fmla="*/ 1510321 w 12192000"/>
              <a:gd name="connsiteY20" fmla="*/ 6308334 h 6858000"/>
              <a:gd name="connsiteX21" fmla="*/ 551380 w 12192000"/>
              <a:gd name="connsiteY21" fmla="*/ 5349393 h 6858000"/>
              <a:gd name="connsiteX22" fmla="*/ 551380 w 12192000"/>
              <a:gd name="connsiteY22" fmla="*/ 1513745 h 6858000"/>
              <a:gd name="connsiteX23" fmla="*/ 1510321 w 12192000"/>
              <a:gd name="connsiteY23" fmla="*/ 554804 h 6858000"/>
              <a:gd name="connsiteX24" fmla="*/ 1368624 w 12192000"/>
              <a:gd name="connsiteY24" fmla="*/ 335194 h 6858000"/>
              <a:gd name="connsiteX25" fmla="*/ 337335 w 12192000"/>
              <a:gd name="connsiteY25" fmla="*/ 1366483 h 6858000"/>
              <a:gd name="connsiteX26" fmla="*/ 337335 w 12192000"/>
              <a:gd name="connsiteY26" fmla="*/ 5491517 h 6858000"/>
              <a:gd name="connsiteX27" fmla="*/ 1368624 w 12192000"/>
              <a:gd name="connsiteY27" fmla="*/ 6522806 h 6858000"/>
              <a:gd name="connsiteX28" fmla="*/ 10823376 w 12192000"/>
              <a:gd name="connsiteY28" fmla="*/ 6522806 h 6858000"/>
              <a:gd name="connsiteX29" fmla="*/ 11854665 w 12192000"/>
              <a:gd name="connsiteY29" fmla="*/ 5491517 h 6858000"/>
              <a:gd name="connsiteX30" fmla="*/ 11854665 w 12192000"/>
              <a:gd name="connsiteY30" fmla="*/ 1366483 h 6858000"/>
              <a:gd name="connsiteX31" fmla="*/ 10823376 w 12192000"/>
              <a:gd name="connsiteY31" fmla="*/ 335194 h 6858000"/>
              <a:gd name="connsiteX32" fmla="*/ 0 w 12192000"/>
              <a:gd name="connsiteY32" fmla="*/ 0 h 6858000"/>
              <a:gd name="connsiteX33" fmla="*/ 12192000 w 12192000"/>
              <a:gd name="connsiteY33" fmla="*/ 0 h 6858000"/>
              <a:gd name="connsiteX34" fmla="*/ 12192000 w 12192000"/>
              <a:gd name="connsiteY34" fmla="*/ 6858000 h 6858000"/>
              <a:gd name="connsiteX35" fmla="*/ 0 w 12192000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3095625" y="1946275"/>
                </a:moveTo>
                <a:cubicBezTo>
                  <a:pt x="2276739" y="1946275"/>
                  <a:pt x="1612900" y="2610114"/>
                  <a:pt x="1612900" y="3429000"/>
                </a:cubicBezTo>
                <a:cubicBezTo>
                  <a:pt x="1612900" y="4247886"/>
                  <a:pt x="2276739" y="4911725"/>
                  <a:pt x="3095625" y="4911725"/>
                </a:cubicBezTo>
                <a:cubicBezTo>
                  <a:pt x="3914511" y="4911725"/>
                  <a:pt x="4578351" y="4247886"/>
                  <a:pt x="4578351" y="3429000"/>
                </a:cubicBezTo>
                <a:cubicBezTo>
                  <a:pt x="4578351" y="2610114"/>
                  <a:pt x="3914511" y="1946275"/>
                  <a:pt x="3095625" y="1946275"/>
                </a:cubicBezTo>
                <a:close/>
                <a:moveTo>
                  <a:pt x="3077037" y="1795432"/>
                </a:moveTo>
                <a:cubicBezTo>
                  <a:pt x="3979232" y="1795432"/>
                  <a:pt x="4710605" y="2526805"/>
                  <a:pt x="4710605" y="3429000"/>
                </a:cubicBezTo>
                <a:cubicBezTo>
                  <a:pt x="4710605" y="4331195"/>
                  <a:pt x="3979232" y="5062568"/>
                  <a:pt x="3077037" y="5062568"/>
                </a:cubicBezTo>
                <a:cubicBezTo>
                  <a:pt x="2174842" y="5062568"/>
                  <a:pt x="1443469" y="4331195"/>
                  <a:pt x="1443469" y="3429000"/>
                </a:cubicBezTo>
                <a:cubicBezTo>
                  <a:pt x="1443469" y="2526805"/>
                  <a:pt x="2174842" y="1795432"/>
                  <a:pt x="3077037" y="1795432"/>
                </a:cubicBezTo>
                <a:close/>
                <a:moveTo>
                  <a:pt x="3077037" y="1708150"/>
                </a:moveTo>
                <a:cubicBezTo>
                  <a:pt x="2126638" y="1708150"/>
                  <a:pt x="1356187" y="2478601"/>
                  <a:pt x="1356187" y="3429000"/>
                </a:cubicBezTo>
                <a:cubicBezTo>
                  <a:pt x="1356187" y="4379399"/>
                  <a:pt x="2126638" y="5149850"/>
                  <a:pt x="3077037" y="5149850"/>
                </a:cubicBezTo>
                <a:cubicBezTo>
                  <a:pt x="4027436" y="5149850"/>
                  <a:pt x="4797887" y="4379399"/>
                  <a:pt x="4797887" y="3429000"/>
                </a:cubicBezTo>
                <a:cubicBezTo>
                  <a:pt x="4797887" y="2478601"/>
                  <a:pt x="4027436" y="1708150"/>
                  <a:pt x="3077037" y="1708150"/>
                </a:cubicBezTo>
                <a:close/>
                <a:moveTo>
                  <a:pt x="1510321" y="554804"/>
                </a:moveTo>
                <a:lnTo>
                  <a:pt x="10681679" y="554804"/>
                </a:lnTo>
                <a:cubicBezTo>
                  <a:pt x="11211287" y="554804"/>
                  <a:pt x="11640620" y="984137"/>
                  <a:pt x="11640620" y="1513745"/>
                </a:cubicBezTo>
                <a:lnTo>
                  <a:pt x="11640620" y="5349393"/>
                </a:lnTo>
                <a:cubicBezTo>
                  <a:pt x="11640620" y="5879001"/>
                  <a:pt x="11211287" y="6308334"/>
                  <a:pt x="10681679" y="6308334"/>
                </a:cubicBezTo>
                <a:lnTo>
                  <a:pt x="1510321" y="6308334"/>
                </a:lnTo>
                <a:cubicBezTo>
                  <a:pt x="980713" y="6308334"/>
                  <a:pt x="551380" y="5879001"/>
                  <a:pt x="551380" y="5349393"/>
                </a:cubicBezTo>
                <a:lnTo>
                  <a:pt x="551380" y="1513745"/>
                </a:lnTo>
                <a:cubicBezTo>
                  <a:pt x="551380" y="984137"/>
                  <a:pt x="980713" y="554804"/>
                  <a:pt x="1510321" y="554804"/>
                </a:cubicBezTo>
                <a:close/>
                <a:moveTo>
                  <a:pt x="1368624" y="335194"/>
                </a:moveTo>
                <a:cubicBezTo>
                  <a:pt x="799059" y="335194"/>
                  <a:pt x="337335" y="796918"/>
                  <a:pt x="337335" y="1366483"/>
                </a:cubicBezTo>
                <a:lnTo>
                  <a:pt x="337335" y="5491517"/>
                </a:lnTo>
                <a:cubicBezTo>
                  <a:pt x="337335" y="6061082"/>
                  <a:pt x="799059" y="6522806"/>
                  <a:pt x="1368624" y="6522806"/>
                </a:cubicBezTo>
                <a:lnTo>
                  <a:pt x="10823376" y="6522806"/>
                </a:lnTo>
                <a:cubicBezTo>
                  <a:pt x="11392941" y="6522806"/>
                  <a:pt x="11854665" y="6061082"/>
                  <a:pt x="11854665" y="5491517"/>
                </a:cubicBezTo>
                <a:lnTo>
                  <a:pt x="11854665" y="1366483"/>
                </a:lnTo>
                <a:cubicBezTo>
                  <a:pt x="11854665" y="796918"/>
                  <a:pt x="11392941" y="335194"/>
                  <a:pt x="10823376" y="33519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875" y="2491770"/>
            <a:ext cx="1719923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dirty="0">
                <a:solidFill>
                  <a:srgbClr val="348899">
                    <a:alpha val="53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03</a:t>
            </a:r>
            <a:endParaRPr lang="zh-CN" altLang="en-US" sz="9600" dirty="0">
              <a:solidFill>
                <a:srgbClr val="348899">
                  <a:alpha val="53000"/>
                </a:srgb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15474" y="3861375"/>
            <a:ext cx="202472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348899">
                    <a:alpha val="46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rPr>
              <a:t>PART THREE</a:t>
            </a:r>
            <a:endParaRPr lang="zh-CN" altLang="en-US" sz="2000" dirty="0">
              <a:solidFill>
                <a:srgbClr val="348899">
                  <a:alpha val="46000"/>
                </a:srgb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6" name="椭圆 52"/>
          <p:cNvSpPr>
            <a:spLocks noChangeArrowheads="1"/>
          </p:cNvSpPr>
          <p:nvPr/>
        </p:nvSpPr>
        <p:spPr bwMode="auto">
          <a:xfrm>
            <a:off x="10685315" y="5641133"/>
            <a:ext cx="923925" cy="923925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9" name="椭圆 53"/>
          <p:cNvSpPr>
            <a:spLocks noChangeArrowheads="1"/>
          </p:cNvSpPr>
          <p:nvPr/>
        </p:nvSpPr>
        <p:spPr bwMode="auto">
          <a:xfrm>
            <a:off x="9962221" y="880277"/>
            <a:ext cx="631825" cy="631825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10" name="椭圆 53"/>
          <p:cNvSpPr>
            <a:spLocks noChangeArrowheads="1"/>
          </p:cNvSpPr>
          <p:nvPr/>
        </p:nvSpPr>
        <p:spPr bwMode="auto">
          <a:xfrm>
            <a:off x="11432949" y="1501681"/>
            <a:ext cx="352582" cy="352582"/>
          </a:xfrm>
          <a:prstGeom prst="ellipse">
            <a:avLst/>
          </a:prstGeom>
          <a:solidFill>
            <a:srgbClr val="FBDEB6">
              <a:alpha val="66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BDEB6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36590" y="2777490"/>
            <a:ext cx="482663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5400" dirty="0">
                <a:solidFill>
                  <a:srgbClr val="348899"/>
                </a:solidFill>
                <a:latin typeface="思源宋体 CN SemiBold" pitchFamily="18" charset="-122"/>
                <a:ea typeface="思源宋体 CN SemiBold" pitchFamily="18" charset="-122"/>
                <a:sym typeface="思源宋体 CN" panose="02020400000000000000" pitchFamily="18" charset="-122"/>
              </a:rPr>
              <a:t>The Structure</a:t>
            </a:r>
            <a:endParaRPr lang="en-US" altLang="zh-CN" sz="5400" dirty="0">
              <a:solidFill>
                <a:srgbClr val="348899"/>
              </a:solidFill>
              <a:latin typeface="思源宋体 CN SemiBold" pitchFamily="18" charset="-122"/>
              <a:ea typeface="思源宋体 CN SemiBold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7000"/>
                    </a14:imgEffect>
                    <a14:imgEffect>
                      <a14:colorTemperature colorTemp="6220"/>
                    </a14:imgEffect>
                    <a14:imgEffect>
                      <a14:saturation sat="2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527" y="1623070"/>
            <a:ext cx="989174" cy="945650"/>
          </a:xfrm>
          <a:prstGeom prst="rect">
            <a:avLst/>
          </a:prstGeom>
        </p:spPr>
      </p:pic>
      <p:sp>
        <p:nvSpPr>
          <p:cNvPr id="27" name="椭圆 52"/>
          <p:cNvSpPr>
            <a:spLocks noChangeArrowheads="1"/>
          </p:cNvSpPr>
          <p:nvPr/>
        </p:nvSpPr>
        <p:spPr bwMode="auto">
          <a:xfrm>
            <a:off x="493352" y="4983588"/>
            <a:ext cx="431322" cy="431322"/>
          </a:xfrm>
          <a:prstGeom prst="ellipse">
            <a:avLst/>
          </a:prstGeom>
          <a:solidFill>
            <a:srgbClr val="FBDEB6">
              <a:alpha val="66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BDEB6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8" name="椭圆 52"/>
          <p:cNvSpPr>
            <a:spLocks noChangeArrowheads="1"/>
          </p:cNvSpPr>
          <p:nvPr/>
        </p:nvSpPr>
        <p:spPr bwMode="auto">
          <a:xfrm>
            <a:off x="1531042" y="5312361"/>
            <a:ext cx="245958" cy="245958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29" name="椭圆 53"/>
          <p:cNvSpPr>
            <a:spLocks noChangeArrowheads="1"/>
          </p:cNvSpPr>
          <p:nvPr/>
        </p:nvSpPr>
        <p:spPr bwMode="auto">
          <a:xfrm>
            <a:off x="251302" y="248452"/>
            <a:ext cx="764807" cy="764807"/>
          </a:xfrm>
          <a:prstGeom prst="ellipse">
            <a:avLst/>
          </a:prstGeom>
          <a:solidFill>
            <a:srgbClr val="348899">
              <a:alpha val="25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0" name="椭圆 53"/>
          <p:cNvSpPr>
            <a:spLocks noChangeArrowheads="1"/>
          </p:cNvSpPr>
          <p:nvPr/>
        </p:nvSpPr>
        <p:spPr bwMode="auto">
          <a:xfrm>
            <a:off x="1540758" y="767301"/>
            <a:ext cx="245958" cy="245958"/>
          </a:xfrm>
          <a:prstGeom prst="ellipse">
            <a:avLst/>
          </a:prstGeom>
          <a:solidFill>
            <a:srgbClr val="FBDEB6">
              <a:alpha val="66000"/>
            </a:srgbClr>
          </a:solidFill>
          <a:ln w="635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BDEB6"/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5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l="51080" t="33792" r="6642" b="47199"/>
          <a:stretch>
            <a:fillRect/>
          </a:stretch>
        </p:blipFill>
        <p:spPr>
          <a:xfrm>
            <a:off x="811530" y="1249045"/>
            <a:ext cx="4349115" cy="2607310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64907" t="36602" r="22210" b="59893"/>
          <a:stretch>
            <a:fillRect/>
          </a:stretch>
        </p:blipFill>
        <p:spPr>
          <a:xfrm>
            <a:off x="6442075" y="1152525"/>
            <a:ext cx="1325245" cy="480695"/>
          </a:xfrm>
          <a:prstGeom prst="round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41340" y="1932940"/>
            <a:ext cx="64236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who:China's mainland and Taiwan</a:t>
            </a:r>
            <a:endParaRPr lang="en-US" altLang="zh-CN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what:took a big step towards closer cross-Straits ties</a:t>
            </a:r>
            <a:endParaRPr lang="en-US" altLang="zh-CN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when:yesaterday</a:t>
            </a:r>
            <a:endParaRPr lang="en-US" altLang="zh-CN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how:through </a:t>
            </a:r>
            <a:r>
              <a:rPr lang="en-US" altLang="zh-CN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the first official meeting</a:t>
            </a:r>
            <a:endParaRPr lang="en-US" altLang="zh-CN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79485" y="1039495"/>
            <a:ext cx="14655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para1</a:t>
            </a:r>
            <a:endParaRPr lang="en-US" altLang="zh-CN" sz="40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66555" t="39838" r="24204" b="50889"/>
          <a:stretch>
            <a:fillRect/>
          </a:stretch>
        </p:blipFill>
        <p:spPr>
          <a:xfrm>
            <a:off x="6629400" y="4043045"/>
            <a:ext cx="950595" cy="1271905"/>
          </a:xfrm>
          <a:prstGeom prst="round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471535" y="4325620"/>
            <a:ext cx="19786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para2-5</a:t>
            </a:r>
            <a:endParaRPr lang="en-US" altLang="zh-CN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直接箭头连接符 9"/>
          <p:cNvCxnSpPr>
            <a:endCxn id="4" idx="1"/>
          </p:cNvCxnSpPr>
          <p:nvPr/>
        </p:nvCxnSpPr>
        <p:spPr>
          <a:xfrm flipV="1">
            <a:off x="3279775" y="1393190"/>
            <a:ext cx="3162300" cy="352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830830" y="2664460"/>
            <a:ext cx="3632835" cy="178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848985" y="5565140"/>
            <a:ext cx="8763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</a:t>
            </a:r>
            <a:endPara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5" grpId="0"/>
      <p:bldP spid="5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243541"/>
      </a:dk2>
      <a:lt2>
        <a:srgbClr val="E2E6E8"/>
      </a:lt2>
      <a:accent1>
        <a:srgbClr val="B16A3B"/>
      </a:accent1>
      <a:accent2>
        <a:srgbClr val="C34D4F"/>
      </a:accent2>
      <a:accent3>
        <a:srgbClr val="B7A248"/>
      </a:accent3>
      <a:accent4>
        <a:srgbClr val="3BB1AF"/>
      </a:accent4>
      <a:accent5>
        <a:srgbClr val="4D94C3"/>
      </a:accent5>
      <a:accent6>
        <a:srgbClr val="4459B5"/>
      </a:accent6>
      <a:hlink>
        <a:srgbClr val="3E89BA"/>
      </a:hlink>
      <a:folHlink>
        <a:srgbClr val="7F7F7F"/>
      </a:folHlink>
    </a:clrScheme>
    <a:fontScheme name="自定义 5">
      <a:majorFont>
        <a:latin typeface="思源宋体 CN"/>
        <a:ea typeface="思源宋体 CN"/>
        <a:cs typeface=""/>
      </a:majorFont>
      <a:minorFont>
        <a:latin typeface="思源宋体 CN"/>
        <a:ea typeface="思源宋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ketchyVTI">
  <a:themeElements>
    <a:clrScheme name="AnalogousFromRegularSeed_2SEEDS">
      <a:dk1>
        <a:srgbClr val="000000"/>
      </a:dk1>
      <a:lt1>
        <a:srgbClr val="FFFFFF"/>
      </a:lt1>
      <a:dk2>
        <a:srgbClr val="243541"/>
      </a:dk2>
      <a:lt2>
        <a:srgbClr val="E2E6E8"/>
      </a:lt2>
      <a:accent1>
        <a:srgbClr val="B16A3B"/>
      </a:accent1>
      <a:accent2>
        <a:srgbClr val="C34D4F"/>
      </a:accent2>
      <a:accent3>
        <a:srgbClr val="B7A248"/>
      </a:accent3>
      <a:accent4>
        <a:srgbClr val="3BB1AF"/>
      </a:accent4>
      <a:accent5>
        <a:srgbClr val="4D94C3"/>
      </a:accent5>
      <a:accent6>
        <a:srgbClr val="4459B5"/>
      </a:accent6>
      <a:hlink>
        <a:srgbClr val="3E89BA"/>
      </a:hlink>
      <a:folHlink>
        <a:srgbClr val="7F7F7F"/>
      </a:folHlink>
    </a:clrScheme>
    <a:fontScheme name="自定义 5">
      <a:majorFont>
        <a:latin typeface="思源宋体 CN"/>
        <a:ea typeface="思源宋体 CN"/>
        <a:cs typeface=""/>
      </a:majorFont>
      <a:minorFont>
        <a:latin typeface="思源宋体 CN"/>
        <a:ea typeface="思源宋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WPS 演示</Application>
  <PresentationFormat>宽屏</PresentationFormat>
  <Paragraphs>125</Paragraphs>
  <Slides>9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思源宋体 CN</vt:lpstr>
      <vt:lpstr>思源宋体 CN Heavy</vt:lpstr>
      <vt:lpstr>思源宋体 CN SemiBold</vt:lpstr>
      <vt:lpstr>Open Sans</vt:lpstr>
      <vt:lpstr>微软雅黑</vt:lpstr>
      <vt:lpstr>Arial Unicode MS</vt:lpstr>
      <vt:lpstr>等线</vt:lpstr>
      <vt:lpstr>思源宋体 CN</vt:lpstr>
      <vt:lpstr>Segoe Print</vt:lpstr>
      <vt:lpstr>SketchyVTI</vt:lpstr>
      <vt:lpstr>1_SketchyVTI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WPS_1615361696</dc:creator>
  <cp:lastModifiedBy>侦探柯</cp:lastModifiedBy>
  <cp:revision>35</cp:revision>
  <dcterms:created xsi:type="dcterms:W3CDTF">1900-01-01T00:00:00Z</dcterms:created>
  <dcterms:modified xsi:type="dcterms:W3CDTF">2021-04-11T05:25:20Z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2052-11.1.0.9192</vt:lpwstr>
  </property>
  <property fmtid="{D5CDD505-2E9C-101B-9397-08002B2CF9AE}" pid="3" name="KSOTemplateUUID">
    <vt:lpwstr>v1.0_mb_hUGR9PrH8qmc2MCkKJke5w==</vt:lpwstr>
  </property>
  <property fmtid="{D5CDD505-2E9C-101B-9397-08002B2CF9AE}" pid="4" name="ICV">
    <vt:lpwstr>19BF47264B64E86FBA997160356456C5</vt:lpwstr>
  </property>
</Properties>
</file>