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6" r:id="rId5"/>
    <p:sldId id="274" r:id="rId6"/>
    <p:sldId id="258" r:id="rId7"/>
    <p:sldId id="257" r:id="rId8"/>
    <p:sldId id="278" r:id="rId9"/>
    <p:sldId id="27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82" autoAdjust="0"/>
    <p:restoredTop sz="94660"/>
  </p:normalViewPr>
  <p:slideViewPr>
    <p:cSldViewPr snapToGrid="0">
      <p:cViewPr>
        <p:scale>
          <a:sx n="100" d="100"/>
          <a:sy n="100" d="100"/>
        </p:scale>
        <p:origin x="140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D22D-6862-4992-8D3C-725B66736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EEF4-E118-4786-A118-18FBB369B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D22D-6862-4992-8D3C-725B66736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EEF4-E118-4786-A118-18FBB369B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D22D-6862-4992-8D3C-725B66736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EEF4-E118-4786-A118-18FBB369B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D22D-6862-4992-8D3C-725B66736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EEF4-E118-4786-A118-18FBB369B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D22D-6862-4992-8D3C-725B66736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EEF4-E118-4786-A118-18FBB369B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D22D-6862-4992-8D3C-725B66736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EEF4-E118-4786-A118-18FBB369B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D22D-6862-4992-8D3C-725B66736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EEF4-E118-4786-A118-18FBB369B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D22D-6862-4992-8D3C-725B66736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EEF4-E118-4786-A118-18FBB369B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D22D-6862-4992-8D3C-725B66736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EEF4-E118-4786-A118-18FBB369B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D22D-6862-4992-8D3C-725B66736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EEF4-E118-4786-A118-18FBB369B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D22D-6862-4992-8D3C-725B66736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EEF4-E118-4786-A118-18FBB369BF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9D22D-6862-4992-8D3C-725B66736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EEF4-E118-4786-A118-18FBB369BF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9" Type="http://schemas.openxmlformats.org/officeDocument/2006/relationships/slideLayout" Target="../slideLayouts/slideLayout1.xml"/><Relationship Id="rId28" Type="http://schemas.openxmlformats.org/officeDocument/2006/relationships/image" Target="../media/image5.jpeg"/><Relationship Id="rId27" Type="http://schemas.openxmlformats.org/officeDocument/2006/relationships/tags" Target="../tags/tag24.xml"/><Relationship Id="rId26" Type="http://schemas.openxmlformats.org/officeDocument/2006/relationships/image" Target="../media/image4.jpeg"/><Relationship Id="rId25" Type="http://schemas.openxmlformats.org/officeDocument/2006/relationships/tags" Target="../tags/tag23.xml"/><Relationship Id="rId24" Type="http://schemas.openxmlformats.org/officeDocument/2006/relationships/image" Target="../media/image3.jpeg"/><Relationship Id="rId23" Type="http://schemas.openxmlformats.org/officeDocument/2006/relationships/tags" Target="../tags/tag22.xml"/><Relationship Id="rId22" Type="http://schemas.openxmlformats.org/officeDocument/2006/relationships/image" Target="../media/image2.jpeg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5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media" Target="../media/media1.mp4"/><Relationship Id="rId4" Type="http://schemas.openxmlformats.org/officeDocument/2006/relationships/video" Target="../media/media1.mp4"/><Relationship Id="rId3" Type="http://schemas.openxmlformats.org/officeDocument/2006/relationships/tags" Target="../tags/tag27.xml"/><Relationship Id="rId2" Type="http://schemas.openxmlformats.org/officeDocument/2006/relationships/image" Target="../media/image1.jpeg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2480的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2610" y="0"/>
            <a:ext cx="8524875" cy="684149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658745" y="442595"/>
            <a:ext cx="7384415" cy="178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5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Papyrus" panose="03070502060502030205" charset="0"/>
                <a:ea typeface="宋体" panose="02010600030101010101" pitchFamily="2" charset="-122"/>
                <a:cs typeface="Papyrus" panose="03070502060502030205" charset="0"/>
              </a:rPr>
              <a:t>Chinese Horror Movies</a:t>
            </a:r>
            <a:endParaRPr lang="en-US" altLang="zh-CN" sz="5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Papyrus" panose="03070502060502030205" charset="0"/>
              <a:ea typeface="宋体" panose="02010600030101010101" pitchFamily="2" charset="-122"/>
              <a:cs typeface="Papyrus" panose="03070502060502030205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00980" y="1369060"/>
            <a:ext cx="3284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uFillTx/>
                <a:latin typeface="Times New Roman Regular" panose="02020603050405020304" charset="0"/>
                <a:ea typeface="微软雅黑" panose="020B0503020204020204" pitchFamily="34" charset="-122"/>
                <a:cs typeface="Times New Roman Regular" panose="02020603050405020304" charset="0"/>
              </a:rPr>
              <a:t>by Chen Qianyun</a:t>
            </a:r>
            <a:endParaRPr lang="en-US" altLang="zh-CN" dirty="0">
              <a:solidFill>
                <a:schemeClr val="bg1"/>
              </a:solidFill>
              <a:uFillTx/>
              <a:latin typeface="Times New Roman Regular" panose="02020603050405020304" charset="0"/>
              <a:ea typeface="微软雅黑" panose="020B0503020204020204" pitchFamily="34" charset="-122"/>
              <a:cs typeface="Times New Roman Regular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715645" y="6350"/>
            <a:ext cx="6743065" cy="804545"/>
          </a:xfrm>
        </p:spPr>
        <p:txBody>
          <a:bodyPr/>
          <a:p>
            <a:r>
              <a:rPr lang="en-US" altLang="zh-CN" sz="4400">
                <a:latin typeface="Times New Roman Regular" panose="02020603050405020304" charset="0"/>
                <a:cs typeface="Times New Roman Regular" panose="02020603050405020304" charset="0"/>
              </a:rPr>
              <a:t>What are horror flims?</a:t>
            </a:r>
            <a:endParaRPr lang="en-US" altLang="zh-CN" sz="44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1445" y="849630"/>
            <a:ext cx="5260975" cy="3472180"/>
          </a:xfrm>
        </p:spPr>
        <p:txBody>
          <a:bodyPr/>
          <a:p>
            <a:pPr algn="l"/>
            <a:r>
              <a:rPr lang="en-US" altLang="zh-CN" sz="2000">
                <a:latin typeface="Times New Roman Regular" panose="02020603050405020304" charset="0"/>
                <a:cs typeface="Times New Roman Regular" panose="02020603050405020304" charset="0"/>
              </a:rPr>
              <a:t>Story films specially designed to attract the audience’s curiosity with </a:t>
            </a:r>
            <a:r>
              <a:rPr lang="en-US" altLang="zh-CN" sz="20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bizarre and grotesque plots</a:t>
            </a:r>
            <a:r>
              <a:rPr lang="en-US" altLang="zh-CN" sz="2000">
                <a:latin typeface="Times New Roman Regular" panose="02020603050405020304" charset="0"/>
                <a:cs typeface="Times New Roman Regular" panose="02020603050405020304" charset="0"/>
              </a:rPr>
              <a:t>, </a:t>
            </a:r>
            <a:r>
              <a:rPr lang="en-US" altLang="zh-CN" sz="20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eerie and terrifying scenes</a:t>
            </a:r>
            <a:r>
              <a:rPr lang="en-US" altLang="zh-CN" sz="2000">
                <a:latin typeface="Times New Roman Regular" panose="02020603050405020304" charset="0"/>
                <a:cs typeface="Times New Roman Regular" panose="02020603050405020304" charset="0"/>
              </a:rPr>
              <a:t>, or </a:t>
            </a:r>
            <a:r>
              <a:rPr lang="en-US" altLang="zh-CN" sz="200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sound effects</a:t>
            </a:r>
            <a:r>
              <a:rPr lang="en-US" altLang="zh-CN" sz="2000">
                <a:solidFill>
                  <a:schemeClr val="tx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.</a:t>
            </a:r>
            <a:endParaRPr lang="en-US" altLang="zh-CN" sz="2000">
              <a:solidFill>
                <a:schemeClr val="tx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l"/>
            <a:r>
              <a:rPr lang="en-US" altLang="zh-CN" sz="2000">
                <a:latin typeface="Times New Roman Regular" panose="02020603050405020304" charset="0"/>
                <a:cs typeface="Times New Roman Regular" panose="02020603050405020304" charset="0"/>
              </a:rPr>
              <a:t>----The Dictionary of Film Art</a:t>
            </a:r>
            <a:endParaRPr lang="en-US" altLang="zh-CN" sz="200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1"/>
            </p:custDataLst>
          </p:nvPr>
        </p:nvCxnSpPr>
        <p:spPr>
          <a:xfrm flipH="1">
            <a:off x="3173958" y="3455348"/>
            <a:ext cx="8770392" cy="3186704"/>
          </a:xfrm>
          <a:prstGeom prst="line">
            <a:avLst/>
          </a:prstGeom>
          <a:ln w="19050">
            <a:solidFill>
              <a:sysClr val="windowText" lastClr="000000">
                <a:lumMod val="50000"/>
                <a:lumOff val="50000"/>
              </a:sysClr>
            </a:solidFill>
          </a:ln>
        </p:spPr>
        <p:style>
          <a:lnRef idx="1">
            <a:srgbClr val="FA8550"/>
          </a:lnRef>
          <a:fillRef idx="0">
            <a:srgbClr val="FA8550"/>
          </a:fillRef>
          <a:effectRef idx="0">
            <a:srgbClr val="FA8550"/>
          </a:effectRef>
          <a:fontRef idx="minor">
            <a:sysClr val="windowText" lastClr="000000"/>
          </a:fontRef>
        </p:style>
      </p:cxnSp>
      <p:grpSp>
        <p:nvGrpSpPr>
          <p:cNvPr id="31" name="组合 30"/>
          <p:cNvGrpSpPr/>
          <p:nvPr>
            <p:custDataLst>
              <p:tags r:id="rId2"/>
            </p:custDataLst>
          </p:nvPr>
        </p:nvGrpSpPr>
        <p:grpSpPr>
          <a:xfrm>
            <a:off x="1927226" y="4173776"/>
            <a:ext cx="3632437" cy="2071660"/>
            <a:chOff x="-638174" y="4077986"/>
            <a:chExt cx="2932430" cy="1672430"/>
          </a:xfrm>
        </p:grpSpPr>
        <p:sp>
          <p:nvSpPr>
            <p:cNvPr id="5" name="圆角矩形 4"/>
            <p:cNvSpPr/>
            <p:nvPr>
              <p:custDataLst>
                <p:tags r:id="rId3"/>
              </p:custDataLst>
            </p:nvPr>
          </p:nvSpPr>
          <p:spPr>
            <a:xfrm>
              <a:off x="-638174" y="4077986"/>
              <a:ext cx="2932430" cy="1179195"/>
            </a:xfrm>
            <a:prstGeom prst="roundRect">
              <a:avLst/>
            </a:prstGeom>
            <a:solidFill>
              <a:srgbClr val="FA8550">
                <a:lumMod val="20000"/>
                <a:lumOff val="80000"/>
              </a:srgbClr>
            </a:solidFill>
            <a:ln w="38100">
              <a:noFill/>
            </a:ln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rtlCol="0" anchor="ctr">
              <a:noAutofit/>
            </a:bodyPr>
            <a:p>
              <a:pPr algn="l"/>
              <a:r>
                <a:rPr lang="en-US" altLang="zh-CN" sz="2000" dirty="0">
                  <a:solidFill>
                    <a:srgbClr val="FA8550">
                      <a:lumMod val="50000"/>
                    </a:srgbClr>
                  </a:solidFill>
                  <a:latin typeface="Times New Roman Regular" panose="02020603050405020304" charset="0"/>
                  <a:ea typeface="黑体" panose="02010609060101010101" charset="-122"/>
                  <a:cs typeface="Times New Roman Regular" panose="02020603050405020304" charset="0"/>
                </a:rPr>
                <a:t>Chuang Tzu Tests His Wife</a:t>
              </a:r>
              <a:endParaRPr lang="en-US" altLang="zh-CN" sz="2000" dirty="0">
                <a:solidFill>
                  <a:srgbClr val="FA8550">
                    <a:lumMod val="50000"/>
                  </a:srgbClr>
                </a:solidFill>
                <a:latin typeface="Times New Roman Regular" panose="02020603050405020304" charset="0"/>
                <a:ea typeface="黑体" panose="02010609060101010101" charset="-122"/>
                <a:cs typeface="Times New Roman Regular" panose="02020603050405020304" charset="0"/>
              </a:endParaRPr>
            </a:p>
            <a:p>
              <a:pPr algn="l"/>
              <a:r>
                <a:rPr lang="en-US" altLang="zh-CN" sz="2000" dirty="0">
                  <a:solidFill>
                    <a:srgbClr val="FA8550">
                      <a:lumMod val="50000"/>
                    </a:srgbClr>
                  </a:solidFill>
                  <a:latin typeface="Times New Roman Regular" panose="02020603050405020304" charset="0"/>
                  <a:ea typeface="黑体" panose="02010609060101010101" charset="-122"/>
                  <a:cs typeface="Times New Roman Regular" panose="02020603050405020304" charset="0"/>
                </a:rPr>
                <a:t>----the dawn of Chinese horror cinema</a:t>
              </a:r>
              <a:endParaRPr lang="en-US" altLang="zh-CN" sz="2000" dirty="0">
                <a:solidFill>
                  <a:srgbClr val="FA8550">
                    <a:lumMod val="50000"/>
                  </a:srgbClr>
                </a:solidFill>
                <a:latin typeface="Times New Roman Regular" panose="02020603050405020304" charset="0"/>
                <a:ea typeface="黑体" panose="02010609060101010101" charset="-122"/>
                <a:cs typeface="Times New Roman Regular" panose="02020603050405020304" charset="0"/>
              </a:endParaRPr>
            </a:p>
          </p:txBody>
        </p:sp>
        <p:sp>
          <p:nvSpPr>
            <p:cNvPr id="6" name="泪滴形 5"/>
            <p:cNvSpPr/>
            <p:nvPr>
              <p:custDataLst>
                <p:tags r:id="rId4"/>
              </p:custDataLst>
            </p:nvPr>
          </p:nvSpPr>
          <p:spPr>
            <a:xfrm rot="8100000">
              <a:off x="1173972" y="5030124"/>
              <a:ext cx="426786" cy="426786"/>
            </a:xfrm>
            <a:prstGeom prst="teardrop">
              <a:avLst>
                <a:gd name="adj" fmla="val 125412"/>
              </a:avLst>
            </a:prstGeom>
            <a:solidFill>
              <a:srgbClr val="FA8550"/>
            </a:solidFill>
            <a:ln w="38100">
              <a:solidFill>
                <a:sysClr val="window" lastClr="FFFFFF">
                  <a:lumMod val="95000"/>
                </a:sysClr>
              </a:solidFill>
            </a:ln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7" name="椭圆 6"/>
            <p:cNvSpPr/>
            <p:nvPr>
              <p:custDataLst>
                <p:tags r:id="rId5"/>
              </p:custDataLst>
            </p:nvPr>
          </p:nvSpPr>
          <p:spPr>
            <a:xfrm rot="8100000">
              <a:off x="1273023" y="5129176"/>
              <a:ext cx="221664" cy="221664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rtlCol="0" anchor="ctr">
              <a:normAutofit fontScale="35000" lnSpcReduction="20000"/>
            </a:bodyPr>
            <a:p>
              <a:pPr algn="ctr"/>
              <a:endParaRPr lang="zh-CN" altLang="en-US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6"/>
              </p:custDataLst>
            </p:nvPr>
          </p:nvSpPr>
          <p:spPr>
            <a:xfrm>
              <a:off x="1343925" y="5663536"/>
              <a:ext cx="86880" cy="8688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38100">
              <a:solidFill>
                <a:sysClr val="windowText" lastClr="000000">
                  <a:lumMod val="50000"/>
                  <a:lumOff val="50000"/>
                </a:sysClr>
              </a:solidFill>
            </a:ln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p>
              <a:pPr algn="ctr"/>
              <a:endParaRPr lang="zh-CN" altLang="en-US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grpSp>
        <p:nvGrpSpPr>
          <p:cNvPr id="33" name="组合 32"/>
          <p:cNvGrpSpPr/>
          <p:nvPr>
            <p:custDataLst>
              <p:tags r:id="rId7"/>
            </p:custDataLst>
          </p:nvPr>
        </p:nvGrpSpPr>
        <p:grpSpPr>
          <a:xfrm>
            <a:off x="8510563" y="2304807"/>
            <a:ext cx="3385820" cy="1976946"/>
            <a:chOff x="4676488" y="2569186"/>
            <a:chExt cx="2733339" cy="1595969"/>
          </a:xfrm>
        </p:grpSpPr>
        <p:sp>
          <p:nvSpPr>
            <p:cNvPr id="13" name="圆角矩形 12"/>
            <p:cNvSpPr/>
            <p:nvPr>
              <p:custDataLst>
                <p:tags r:id="rId8"/>
              </p:custDataLst>
            </p:nvPr>
          </p:nvSpPr>
          <p:spPr>
            <a:xfrm>
              <a:off x="4676488" y="2569186"/>
              <a:ext cx="2733339" cy="1079084"/>
            </a:xfrm>
            <a:prstGeom prst="roundRect">
              <a:avLst/>
            </a:prstGeom>
            <a:solidFill>
              <a:srgbClr val="E74D51">
                <a:lumMod val="20000"/>
                <a:lumOff val="80000"/>
              </a:srgbClr>
            </a:solidFill>
            <a:ln w="38100">
              <a:noFill/>
            </a:ln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l"/>
              <a:r>
                <a:rPr lang="en-US" altLang="zh-CN" dirty="0">
                  <a:solidFill>
                    <a:srgbClr val="E74D51">
                      <a:lumMod val="50000"/>
                    </a:srgbClr>
                  </a:solidFill>
                  <a:latin typeface="Times New Roman Regular" panose="02020603050405020304" charset="0"/>
                  <a:ea typeface="黑体" panose="02010609060101010101" charset="-122"/>
                  <a:cs typeface="Times New Roman Regular" panose="02020603050405020304" charset="0"/>
                </a:rPr>
                <a:t>Two in the morning, The Lonely Spirit In An Old Building...----the initial transformation of horror films from traditional to modern</a:t>
              </a:r>
              <a:endParaRPr lang="en-US" altLang="zh-CN" dirty="0">
                <a:solidFill>
                  <a:srgbClr val="E74D51">
                    <a:lumMod val="50000"/>
                  </a:srgbClr>
                </a:solidFill>
                <a:latin typeface="Times New Roman Regular" panose="02020603050405020304" charset="0"/>
                <a:ea typeface="黑体" panose="02010609060101010101" charset="-122"/>
                <a:cs typeface="Times New Roman Regular" panose="02020603050405020304" charset="0"/>
              </a:endParaRPr>
            </a:p>
          </p:txBody>
        </p:sp>
        <p:sp>
          <p:nvSpPr>
            <p:cNvPr id="14" name="泪滴形 13"/>
            <p:cNvSpPr/>
            <p:nvPr>
              <p:custDataLst>
                <p:tags r:id="rId9"/>
              </p:custDataLst>
            </p:nvPr>
          </p:nvSpPr>
          <p:spPr>
            <a:xfrm rot="8100000">
              <a:off x="5502466" y="3444863"/>
              <a:ext cx="426786" cy="426786"/>
            </a:xfrm>
            <a:prstGeom prst="teardrop">
              <a:avLst>
                <a:gd name="adj" fmla="val 125412"/>
              </a:avLst>
            </a:prstGeom>
            <a:solidFill>
              <a:srgbClr val="E74D51"/>
            </a:solidFill>
            <a:ln w="38100">
              <a:solidFill>
                <a:sysClr val="window" lastClr="FFFFFF">
                  <a:lumMod val="95000"/>
                </a:sysClr>
              </a:solidFill>
            </a:ln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1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 rot="8100000">
              <a:off x="5601517" y="3543915"/>
              <a:ext cx="221664" cy="221664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rtlCol="0" anchor="ctr">
              <a:normAutofit fontScale="52500" lnSpcReduction="20000"/>
            </a:bodyPr>
            <a:p>
              <a:pPr algn="ctr"/>
              <a:endParaRPr lang="zh-CN" altLang="en-US" sz="1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11"/>
              </p:custDataLst>
            </p:nvPr>
          </p:nvSpPr>
          <p:spPr>
            <a:xfrm>
              <a:off x="5672419" y="4078275"/>
              <a:ext cx="86880" cy="8688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38100">
              <a:solidFill>
                <a:sysClr val="windowText" lastClr="000000">
                  <a:lumMod val="50000"/>
                  <a:lumOff val="50000"/>
                </a:sysClr>
              </a:solidFill>
            </a:ln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p>
              <a:pPr algn="ctr"/>
              <a:endParaRPr lang="zh-CN" altLang="en-US" sz="1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grpSp>
        <p:nvGrpSpPr>
          <p:cNvPr id="32" name="组合 31"/>
          <p:cNvGrpSpPr/>
          <p:nvPr>
            <p:custDataLst>
              <p:tags r:id="rId12"/>
            </p:custDataLst>
          </p:nvPr>
        </p:nvGrpSpPr>
        <p:grpSpPr>
          <a:xfrm>
            <a:off x="5517427" y="3143989"/>
            <a:ext cx="2946400" cy="2119605"/>
            <a:chOff x="2260159" y="3246649"/>
            <a:chExt cx="2378599" cy="1711136"/>
          </a:xfrm>
        </p:grpSpPr>
        <p:sp>
          <p:nvSpPr>
            <p:cNvPr id="18" name="圆角矩形 17"/>
            <p:cNvSpPr/>
            <p:nvPr>
              <p:custDataLst>
                <p:tags r:id="rId13"/>
              </p:custDataLst>
            </p:nvPr>
          </p:nvSpPr>
          <p:spPr>
            <a:xfrm>
              <a:off x="2260159" y="3246649"/>
              <a:ext cx="2378599" cy="1079084"/>
            </a:xfrm>
            <a:prstGeom prst="roundRect">
              <a:avLst/>
            </a:prstGeom>
            <a:solidFill>
              <a:srgbClr val="CE8D3E">
                <a:lumMod val="20000"/>
                <a:lumOff val="80000"/>
              </a:srgbClr>
            </a:solidFill>
            <a:ln w="38100">
              <a:noFill/>
            </a:ln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l"/>
              <a:r>
                <a:rPr lang="en-US" altLang="zh-CN" sz="2000" dirty="0">
                  <a:solidFill>
                    <a:srgbClr val="CE8D3E">
                      <a:lumMod val="50000"/>
                    </a:srgbClr>
                  </a:solidFill>
                  <a:latin typeface="Times New Roman Regular" panose="02020603050405020304" charset="0"/>
                  <a:ea typeface="黑体" panose="02010609060101010101" charset="-122"/>
                  <a:cs typeface="Times New Roman Regular" panose="02020603050405020304" charset="0"/>
                </a:rPr>
                <a:t>The Phantom lover----the formal arrival of horror films as a genre in Chinese cinema</a:t>
              </a:r>
              <a:endParaRPr lang="en-US" altLang="zh-CN" sz="2000" dirty="0">
                <a:solidFill>
                  <a:srgbClr val="CE8D3E">
                    <a:lumMod val="50000"/>
                  </a:srgbClr>
                </a:solidFill>
                <a:latin typeface="Times New Roman Regular" panose="02020603050405020304" charset="0"/>
                <a:ea typeface="黑体" panose="02010609060101010101" charset="-122"/>
                <a:cs typeface="Times New Roman Regular" panose="02020603050405020304" charset="0"/>
              </a:endParaRPr>
            </a:p>
          </p:txBody>
        </p:sp>
        <p:sp>
          <p:nvSpPr>
            <p:cNvPr id="19" name="泪滴形 18"/>
            <p:cNvSpPr/>
            <p:nvPr>
              <p:custDataLst>
                <p:tags r:id="rId14"/>
              </p:custDataLst>
            </p:nvPr>
          </p:nvSpPr>
          <p:spPr>
            <a:xfrm rot="8100000">
              <a:off x="3338219" y="4237493"/>
              <a:ext cx="426786" cy="426786"/>
            </a:xfrm>
            <a:prstGeom prst="teardrop">
              <a:avLst>
                <a:gd name="adj" fmla="val 125412"/>
              </a:avLst>
            </a:prstGeom>
            <a:solidFill>
              <a:srgbClr val="CE8D3E"/>
            </a:solidFill>
            <a:ln w="38100">
              <a:solidFill>
                <a:sysClr val="window" lastClr="FFFFFF">
                  <a:lumMod val="95000"/>
                </a:sysClr>
              </a:solidFill>
            </a:ln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p>
              <a:pPr algn="ctr"/>
              <a:endParaRPr lang="zh-CN" altLang="en-US" sz="1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15"/>
              </p:custDataLst>
            </p:nvPr>
          </p:nvSpPr>
          <p:spPr>
            <a:xfrm rot="8100000">
              <a:off x="3437270" y="4336545"/>
              <a:ext cx="221664" cy="221664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rtlCol="0" anchor="ctr">
              <a:normAutofit fontScale="52500" lnSpcReduction="20000"/>
            </a:bodyPr>
            <a:p>
              <a:pPr algn="ctr"/>
              <a:endParaRPr lang="zh-CN" altLang="en-US" sz="1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16"/>
              </p:custDataLst>
            </p:nvPr>
          </p:nvSpPr>
          <p:spPr>
            <a:xfrm>
              <a:off x="3508172" y="4870905"/>
              <a:ext cx="86880" cy="8688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38100">
              <a:solidFill>
                <a:sysClr val="windowText" lastClr="000000">
                  <a:lumMod val="50000"/>
                  <a:lumOff val="50000"/>
                </a:sysClr>
              </a:solidFill>
            </a:ln>
          </p:spPr>
          <p:style>
            <a:lnRef idx="2">
              <a:srgbClr val="FA8550">
                <a:shade val="50000"/>
              </a:srgbClr>
            </a:lnRef>
            <a:fillRef idx="1">
              <a:srgbClr val="FA8550"/>
            </a:fillRef>
            <a:effectRef idx="0">
              <a:srgbClr val="FA8550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p>
              <a:pPr algn="ctr"/>
              <a:endParaRPr lang="zh-CN" altLang="en-US" sz="1400">
                <a:solidFill>
                  <a:sysClr val="window" lastClr="FFFFFF"/>
                </a:solidFill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  <p:sp>
        <p:nvSpPr>
          <p:cNvPr id="27" name="文本框 26"/>
          <p:cNvSpPr txBox="1"/>
          <p:nvPr>
            <p:custDataLst>
              <p:tags r:id="rId17"/>
            </p:custDataLst>
          </p:nvPr>
        </p:nvSpPr>
        <p:spPr>
          <a:xfrm>
            <a:off x="4062671" y="6334908"/>
            <a:ext cx="2360867" cy="457496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dirty="0">
                <a:latin typeface="Arial" panose="020B0604020202020204" pitchFamily="34" charset="0"/>
                <a:ea typeface="黑体" panose="02010609060101010101" charset="-122"/>
                <a:cs typeface="+mn-ea"/>
              </a:rPr>
              <a:t>1913</a:t>
            </a:r>
            <a:endParaRPr lang="en-US" altLang="zh-CN" dirty="0"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18"/>
            </p:custDataLst>
          </p:nvPr>
        </p:nvSpPr>
        <p:spPr>
          <a:xfrm>
            <a:off x="6743536" y="5410510"/>
            <a:ext cx="2360867" cy="457496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dirty="0">
                <a:latin typeface="Arial" panose="020B0604020202020204" pitchFamily="34" charset="0"/>
                <a:ea typeface="黑体" panose="02010609060101010101" charset="-122"/>
                <a:cs typeface="+mn-ea"/>
              </a:rPr>
              <a:t>1937</a:t>
            </a:r>
            <a:endParaRPr lang="en-US" altLang="zh-CN" dirty="0"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19"/>
            </p:custDataLst>
          </p:nvPr>
        </p:nvSpPr>
        <p:spPr>
          <a:xfrm>
            <a:off x="9424402" y="4529373"/>
            <a:ext cx="2360867" cy="457496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dirty="0">
                <a:latin typeface="Arial" panose="020B0604020202020204" pitchFamily="34" charset="0"/>
                <a:ea typeface="黑体" panose="02010609060101010101" charset="-122"/>
                <a:cs typeface="+mn-ea"/>
              </a:rPr>
              <a:t>1978----</a:t>
            </a:r>
            <a:endParaRPr lang="en-US" altLang="zh-CN" dirty="0">
              <a:latin typeface="Arial" panose="020B0604020202020204" pitchFamily="34" charset="0"/>
              <a:ea typeface="黑体" panose="02010609060101010101" charset="-122"/>
              <a:cs typeface="+mn-ea"/>
            </a:endParaRPr>
          </a:p>
        </p:txBody>
      </p:sp>
      <p:sp>
        <p:nvSpPr>
          <p:cNvPr id="35" name="TextBox 26"/>
          <p:cNvSpPr txBox="1"/>
          <p:nvPr>
            <p:custDataLst>
              <p:tags r:id="rId20"/>
            </p:custDataLst>
          </p:nvPr>
        </p:nvSpPr>
        <p:spPr>
          <a:xfrm>
            <a:off x="6027539" y="6249906"/>
            <a:ext cx="5904413" cy="46166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r"/>
            <a:r>
              <a:rPr lang="en-US" altLang="zh-CN" sz="2000" dirty="0">
                <a:latin typeface="Times New Roman Regular" panose="02020603050405020304" charset="0"/>
                <a:cs typeface="Times New Roman Regular" panose="02020603050405020304" charset="0"/>
              </a:rPr>
              <a:t>The development of Chinese Horror Films</a:t>
            </a:r>
            <a:endParaRPr lang="en-US" altLang="zh-CN" sz="20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782310" y="85725"/>
            <a:ext cx="2120265" cy="3092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963420" y="2456815"/>
            <a:ext cx="3474085" cy="19577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8543290" y="-61595"/>
            <a:ext cx="1662430" cy="22675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0258425" y="6350"/>
            <a:ext cx="1685925" cy="2199640"/>
          </a:xfrm>
          <a:prstGeom prst="rect">
            <a:avLst/>
          </a:prstGeom>
        </p:spPr>
      </p:pic>
      <p:cxnSp>
        <p:nvCxnSpPr>
          <p:cNvPr id="23" name="曲线连接符 22"/>
          <p:cNvCxnSpPr/>
          <p:nvPr/>
        </p:nvCxnSpPr>
        <p:spPr>
          <a:xfrm rot="10800000">
            <a:off x="6708140" y="6175375"/>
            <a:ext cx="607695" cy="328930"/>
          </a:xfrm>
          <a:prstGeom prst="curvedConnector3">
            <a:avLst>
              <a:gd name="adj1" fmla="val 49948"/>
            </a:avLst>
          </a:prstGeom>
          <a:ln w="44450"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波形 23"/>
          <p:cNvSpPr/>
          <p:nvPr/>
        </p:nvSpPr>
        <p:spPr>
          <a:xfrm>
            <a:off x="7458075" y="6153785"/>
            <a:ext cx="4431665" cy="646430"/>
          </a:xfrm>
          <a:prstGeom prst="wav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IMG_27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pic>
        <p:nvPicPr>
          <p:cNvPr id="3" name="图片 2" descr="IMG_27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51435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5" y="253365"/>
            <a:ext cx="1905000" cy="3618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olidFill>
                  <a:schemeClr val="bg1"/>
                </a:solidFill>
              </a:rPr>
              <a:t> Western</a:t>
            </a:r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r>
              <a:rPr lang="en-US" altLang="zh-CN" sz="3200">
                <a:solidFill>
                  <a:schemeClr val="bg1"/>
                </a:solidFill>
              </a:rPr>
              <a:t>  VS</a:t>
            </a:r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r>
              <a:rPr lang="en-US" altLang="zh-CN" sz="3200">
                <a:solidFill>
                  <a:schemeClr val="bg1"/>
                </a:solidFill>
              </a:rPr>
              <a:t> Chinese</a:t>
            </a:r>
            <a:endParaRPr lang="en-US" altLang="zh-CN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27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0"/>
            <a:ext cx="5143500" cy="6858000"/>
          </a:xfrm>
          <a:prstGeom prst="rect">
            <a:avLst/>
          </a:prstGeom>
        </p:spPr>
      </p:pic>
      <p:pic>
        <p:nvPicPr>
          <p:cNvPr id="3" name="图片 2" descr="IMG_27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635" y="253365"/>
            <a:ext cx="1905000" cy="3618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olidFill>
                  <a:schemeClr val="bg1"/>
                </a:solidFill>
              </a:rPr>
              <a:t> Western</a:t>
            </a:r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r>
              <a:rPr lang="en-US" altLang="zh-CN" sz="3200">
                <a:solidFill>
                  <a:schemeClr val="bg1"/>
                </a:solidFill>
              </a:rPr>
              <a:t>  VS</a:t>
            </a:r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  <a:p>
            <a:r>
              <a:rPr lang="en-US" altLang="zh-CN" sz="3200">
                <a:solidFill>
                  <a:schemeClr val="bg1"/>
                </a:solidFill>
              </a:rPr>
              <a:t> Chinese</a:t>
            </a:r>
            <a:endParaRPr lang="en-US" altLang="zh-CN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90875" y="0"/>
            <a:ext cx="5701030" cy="80518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ea typeface="宋体" panose="02010600030101010101" pitchFamily="2" charset="-122"/>
                <a:cs typeface="Times New Roman Regular" panose="02020603050405020304" charset="0"/>
              </a:rPr>
              <a:t>Chinese Horror Films</a:t>
            </a:r>
            <a:endParaRPr lang="en-US" alt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Times New Roman Regular" panose="02020603050405020304" charset="0"/>
              <a:ea typeface="宋体" panose="02010600030101010101" pitchFamily="2" charset="-122"/>
              <a:cs typeface="Times New Roman Regular" panose="0202060305040502030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66975" y="706120"/>
            <a:ext cx="7545705" cy="4810125"/>
          </a:xfrm>
          <a:prstGeom prst="rect">
            <a:avLst/>
          </a:prstGeom>
          <a:noFill/>
          <a:ln w="6350" cap="flat" cmpd="sng">
            <a:noFill/>
            <a:prstDash val="solid"/>
          </a:ln>
          <a:effectLst/>
        </p:spPr>
        <p:txBody>
          <a:bodyPr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The horror elements primarily include divination 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占卜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 (like Bunshinsaba series 《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笔仙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》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系列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, Ouija series 《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碟仙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》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系列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), witchcraft 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巫蛊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 (like The Possessed 《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中邪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》), taboos and incantations 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禁咒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 (like the Forbidden Taboos series 《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恐怖禁忌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》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系列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),and rituals 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祭祀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 (likeThe  House That Never Dies《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京城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81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号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Times New Roman Regular" panose="02020603050405020304" charset="0"/>
                <a:cs typeface="Times New Roman Regular" panose="02020603050405020304" charset="0"/>
              </a:rPr>
              <a:t>》).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2480的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07075" y="0"/>
            <a:ext cx="6500495" cy="6858000"/>
          </a:xfrm>
          <a:prstGeom prst="rect">
            <a:avLst/>
          </a:prstGeom>
        </p:spPr>
      </p:pic>
      <p:pic>
        <p:nvPicPr>
          <p:cNvPr id="4" name="图片 3" descr="IMG_2480的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500495" cy="6858000"/>
          </a:xfrm>
          <a:prstGeom prst="rect">
            <a:avLst/>
          </a:prstGeom>
        </p:spPr>
      </p:pic>
      <p:pic>
        <p:nvPicPr>
          <p:cNvPr id="3" name="210_1760810456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7975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7" repeatCount="indefinite" fill="remove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890645" y="2087880"/>
            <a:ext cx="441071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800">
                <a:solidFill>
                  <a:schemeClr val="bg1"/>
                </a:solidFill>
                <a:latin typeface="Chalkduster" panose="03050602040202020205" charset="0"/>
                <a:cs typeface="Chalkduster" panose="03050602040202020205" charset="0"/>
              </a:rPr>
              <a:t>Tha</a:t>
            </a:r>
            <a:endParaRPr lang="en-US" altLang="zh-CN" sz="8800">
              <a:solidFill>
                <a:schemeClr val="bg1"/>
              </a:solidFill>
              <a:latin typeface="Chalkduster" panose="03050602040202020205" charset="0"/>
              <a:cs typeface="Chalkduster" panose="03050602040202020205" charset="0"/>
            </a:endParaRPr>
          </a:p>
        </p:txBody>
      </p:sp>
      <p:pic>
        <p:nvPicPr>
          <p:cNvPr id="4" name="图片 3" descr="IMG_27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370455" y="3533140"/>
            <a:ext cx="7451090" cy="2643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solidFill>
                  <a:schemeClr val="bg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Chinese horror films emphasize cause-and-effect retribution, so as long as we treat others friendly, no evil things can hurt us.</a:t>
            </a:r>
            <a:endParaRPr lang="en-US" altLang="zh-CN" sz="3200">
              <a:solidFill>
                <a:schemeClr val="bg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endParaRPr lang="zh-CN" altLang="en-US" sz="3200">
              <a:solidFill>
                <a:schemeClr val="bg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algn="ctr"/>
            <a:r>
              <a:rPr lang="zh-CN" altLang="en-US" sz="3200">
                <a:solidFill>
                  <a:schemeClr val="bg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不做亏心事</a:t>
            </a:r>
            <a:r>
              <a:rPr lang="en-US" altLang="zh-CN" sz="3200">
                <a:solidFill>
                  <a:schemeClr val="bg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，</a:t>
            </a:r>
            <a:r>
              <a:rPr lang="zh-CN" altLang="en-US" sz="3200">
                <a:solidFill>
                  <a:schemeClr val="bg1"/>
                </a:solidFill>
                <a:latin typeface="Times New Roman Regular" panose="02020603050405020304" charset="0"/>
                <a:cs typeface="Times New Roman Regular" panose="02020603050405020304" charset="0"/>
              </a:rPr>
              <a:t>不怕鬼敲门</a:t>
            </a:r>
            <a:endParaRPr lang="zh-CN" altLang="en-US" sz="3200">
              <a:solidFill>
                <a:schemeClr val="bg1"/>
              </a:solidFill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" grpId="1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ID" val="diagram433_4*m_i*1_1"/>
  <p:tag name="KSO_WM_TEMPLATE_CATEGORY" val="diagram"/>
  <p:tag name="KSO_WM_TEMPLATE_INDEX" val="433"/>
  <p:tag name="KSO_WM_UNIT_TYPE" val="m_i"/>
  <p:tag name="KSO_WM_UNIT_INDEX" val="1_1"/>
  <p:tag name="KSO_WM_UNIT_CLEAR" val="1"/>
  <p:tag name="KSO_WM_UNIT_LAYERLEVEL" val="1_1"/>
  <p:tag name="KSO_WM_DIAGRAM_GROUP_CODE" val="m1-1"/>
  <p:tag name="KSO_WM_UNIT_LINE_FORE_SCHEMECOLOR_INDEX" val="13"/>
  <p:tag name="KSO_WM_UNIT_LINE_FILL_TYPE" val="2"/>
  <p:tag name="KSO_WM_DIAGRAM_VIRTUALLY_FRAME" val="{&quot;height&quot;:453.5797637795275,&quot;left&quot;:151.7500787401572,&quot;top&quot;:82.67755905511811,&quot;width&quot;:788.7499212598432}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ID" val="diagram433_4*m_i*1_6"/>
  <p:tag name="KSO_WM_TEMPLATE_CATEGORY" val="diagram"/>
  <p:tag name="KSO_WM_TEMPLATE_INDEX" val="433"/>
  <p:tag name="KSO_WM_UNIT_TYPE" val="m_i"/>
  <p:tag name="KSO_WM_UNIT_INDEX" val="1_6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2"/>
  <p:tag name="KSO_WM_UNIT_TEXT_FILL_TYPE" val="1"/>
  <p:tag name="KSO_WM_DIAGRAM_VIRTUALLY_FRAME" val="{&quot;height&quot;:453.5797637795275,&quot;left&quot;:151.7500787401572,&quot;top&quot;:82.67755905511811,&quot;width&quot;:788.7499212598432}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ID" val="diagram433_4*m_i*1_7"/>
  <p:tag name="KSO_WM_TEMPLATE_CATEGORY" val="diagram"/>
  <p:tag name="KSO_WM_TEMPLATE_INDEX" val="433"/>
  <p:tag name="KSO_WM_UNIT_TYPE" val="m_i"/>
  <p:tag name="KSO_WM_UNIT_INDEX" val="1_7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  <p:tag name="KSO_WM_DIAGRAM_VIRTUALLY_FRAME" val="{&quot;height&quot;:453.5797637795275,&quot;left&quot;:151.7500787401572,&quot;top&quot;:82.67755905511811,&quot;width&quot;:788.7499212598432}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433_4*i*19"/>
  <p:tag name="KSO_WM_TEMPLATE_CATEGORY" val="diagram"/>
  <p:tag name="KSO_WM_TEMPLATE_INDEX" val="433"/>
  <p:tag name="KSO_WM_UNIT_INDEX" val="19"/>
  <p:tag name="KSO_WM_DIAGRAM_VIRTUALLY_FRAME" val="{&quot;height&quot;:453.5797637795275,&quot;left&quot;:151.7500787401572,&quot;top&quot;:82.67755905511811,&quot;width&quot;:788.7499212598432}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ID" val="diagram433_4*m_h_f*1_2_1"/>
  <p:tag name="KSO_WM_TEMPLATE_CATEGORY" val="diagram"/>
  <p:tag name="KSO_WM_TEMPLATE_INDEX" val="433"/>
  <p:tag name="KSO_WM_UNIT_TYPE" val="m_h_f"/>
  <p:tag name="KSO_WM_UNIT_INDEX" val="1_2_1"/>
  <p:tag name="KSO_WM_UNIT_CLEAR" val="1"/>
  <p:tag name="KSO_WM_UNIT_LAYERLEVEL" val="1_1_1"/>
  <p:tag name="KSO_WM_UNIT_VALUE" val="35"/>
  <p:tag name="KSO_WM_UNIT_HIGHLIGHT" val="0"/>
  <p:tag name="KSO_WM_UNIT_COMPATIBLE" val="0"/>
  <p:tag name="KSO_WM_UNIT_PRESET_TEXT_INDEX" val="4"/>
  <p:tag name="KSO_WM_UNIT_PRESET_TEXT_LEN" val="26"/>
  <p:tag name="KSO_WM_DIAGRAM_GROUP_CODE" val="m1-1"/>
  <p:tag name="KSO_WM_UNIT_FILL_FORE_SCHEMECOLOR_INDEX" val="6"/>
  <p:tag name="KSO_WM_UNIT_FILL_TYPE" val="1"/>
  <p:tag name="KSO_WM_UNIT_TEXT_FILL_FORE_SCHEMECOLOR_INDEX" val="6"/>
  <p:tag name="KSO_WM_UNIT_TEXT_FILL_TYPE" val="1"/>
  <p:tag name="KSO_WM_DIAGRAM_VIRTUALLY_FRAME" val="{&quot;height&quot;:453.5797637795275,&quot;left&quot;:151.7500787401572,&quot;top&quot;:82.67755905511811,&quot;width&quot;:788.7499212598432}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ID" val="diagram433_4*m_i*1_8"/>
  <p:tag name="KSO_WM_TEMPLATE_CATEGORY" val="diagram"/>
  <p:tag name="KSO_WM_TEMPLATE_INDEX" val="433"/>
  <p:tag name="KSO_WM_UNIT_TYPE" val="m_i"/>
  <p:tag name="KSO_WM_UNIT_INDEX" val="1_8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DIAGRAM_VIRTUALLY_FRAME" val="{&quot;height&quot;:453.5797637795275,&quot;left&quot;:151.7500787401572,&quot;top&quot;:82.67755905511811,&quot;width&quot;:788.7499212598432}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ID" val="diagram433_4*m_i*1_9"/>
  <p:tag name="KSO_WM_TEMPLATE_CATEGORY" val="diagram"/>
  <p:tag name="KSO_WM_TEMPLATE_INDEX" val="433"/>
  <p:tag name="KSO_WM_UNIT_TYPE" val="m_i"/>
  <p:tag name="KSO_WM_UNIT_INDEX" val="1_9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2"/>
  <p:tag name="KSO_WM_UNIT_TEXT_FILL_TYPE" val="1"/>
  <p:tag name="KSO_WM_DIAGRAM_VIRTUALLY_FRAME" val="{&quot;height&quot;:453.5797637795275,&quot;left&quot;:151.7500787401572,&quot;top&quot;:82.67755905511811,&quot;width&quot;:788.7499212598432}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ID" val="diagram433_4*m_i*1_10"/>
  <p:tag name="KSO_WM_TEMPLATE_CATEGORY" val="diagram"/>
  <p:tag name="KSO_WM_TEMPLATE_INDEX" val="433"/>
  <p:tag name="KSO_WM_UNIT_TYPE" val="m_i"/>
  <p:tag name="KSO_WM_UNIT_INDEX" val="1_10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  <p:tag name="KSO_WM_DIAGRAM_VIRTUALLY_FRAME" val="{&quot;height&quot;:453.5797637795275,&quot;left&quot;:151.7500787401572,&quot;top&quot;:82.67755905511811,&quot;width&quot;:788.7499212598432}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ID" val="diagram433_4*m_h_a*1_1_1"/>
  <p:tag name="KSO_WM_TEMPLATE_CATEGORY" val="diagram"/>
  <p:tag name="KSO_WM_TEMPLATE_INDEX" val="433"/>
  <p:tag name="KSO_WM_UNIT_TYPE" val="m_h_a"/>
  <p:tag name="KSO_WM_UNIT_INDEX" val="1_1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13"/>
  <p:tag name="KSO_WM_UNIT_TEXT_FILL_TYPE" val="1"/>
  <p:tag name="KSO_WM_DIAGRAM_VIRTUALLY_FRAME" val="{&quot;height&quot;:453.5797637795275,&quot;left&quot;:151.7500787401572,&quot;top&quot;:82.67755905511811,&quot;width&quot;:788.7499212598432}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ID" val="diagram433_4*m_h_a*1_2_1"/>
  <p:tag name="KSO_WM_TEMPLATE_CATEGORY" val="diagram"/>
  <p:tag name="KSO_WM_TEMPLATE_INDEX" val="433"/>
  <p:tag name="KSO_WM_UNIT_TYPE" val="m_h_a"/>
  <p:tag name="KSO_WM_UNIT_INDEX" val="1_2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13"/>
  <p:tag name="KSO_WM_UNIT_TEXT_FILL_TYPE" val="1"/>
  <p:tag name="KSO_WM_DIAGRAM_VIRTUALLY_FRAME" val="{&quot;height&quot;:453.5797637795275,&quot;left&quot;:151.7500787401572,&quot;top&quot;:82.67755905511811,&quot;width&quot;:788.7499212598432}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ID" val="diagram433_4*m_h_a*1_3_1"/>
  <p:tag name="KSO_WM_TEMPLATE_CATEGORY" val="diagram"/>
  <p:tag name="KSO_WM_TEMPLATE_INDEX" val="433"/>
  <p:tag name="KSO_WM_UNIT_TYPE" val="m_h_a"/>
  <p:tag name="KSO_WM_UNIT_INDEX" val="1_3_1"/>
  <p:tag name="KSO_WM_UNIT_CLEAR" val="1"/>
  <p:tag name="KSO_WM_UNIT_LAYERLEVEL" val="1_1_1"/>
  <p:tag name="KSO_WM_UNIT_VALUE" val="7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13"/>
  <p:tag name="KSO_WM_UNIT_TEXT_FILL_TYPE" val="1"/>
  <p:tag name="KSO_WM_DIAGRAM_VIRTUALLY_FRAME" val="{&quot;height&quot;:453.5797637795275,&quot;left&quot;:151.7500787401572,&quot;top&quot;:82.67755905511811,&quot;width&quot;:788.7499212598432}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433_4*i*1"/>
  <p:tag name="KSO_WM_TEMPLATE_CATEGORY" val="diagram"/>
  <p:tag name="KSO_WM_TEMPLATE_INDEX" val="433"/>
  <p:tag name="KSO_WM_UNIT_INDEX" val="1"/>
  <p:tag name="KSO_WM_DIAGRAM_VIRTUALLY_FRAME" val="{&quot;height&quot;:453.5797637795275,&quot;left&quot;:151.7500787401572,&quot;top&quot;:82.67755905511811,&quot;width&quot;:788.7499212598432}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ID" val="diagram433_4*g*1"/>
  <p:tag name="KSO_WM_TEMPLATE_CATEGORY" val="diagram"/>
  <p:tag name="KSO_WM_TEMPLATE_INDEX" val="433"/>
  <p:tag name="KSO_WM_UNIT_TYPE" val="g"/>
  <p:tag name="KSO_WM_UNIT_INDEX" val="1"/>
  <p:tag name="KSO_WM_UNIT_CLEAR" val="1"/>
  <p:tag name="KSO_WM_UNIT_LAYERLEVEL" val="1"/>
  <p:tag name="KSO_WM_UNIT_VALUE" val="18"/>
  <p:tag name="KSO_WM_UNIT_HIGHLIGHT" val="0"/>
  <p:tag name="KSO_WM_UNIT_COMPATIBLE" val="1"/>
  <p:tag name="KSO_WM_UNIT_RELATE_UNITID" val="diagram433_4*m*1"/>
  <p:tag name="KSO_WM_UNIT_PRESET_TEXT_INDEX" val="3"/>
  <p:tag name="KSO_WM_UNIT_PRESET_TEXT_LEN" val="17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ID" val="diagram433_4*m_h_f*1_1_1"/>
  <p:tag name="KSO_WM_TEMPLATE_CATEGORY" val="diagram"/>
  <p:tag name="KSO_WM_TEMPLATE_INDEX" val="433"/>
  <p:tag name="KSO_WM_UNIT_TYPE" val="m_h_f"/>
  <p:tag name="KSO_WM_UNIT_INDEX" val="1_1_1"/>
  <p:tag name="KSO_WM_UNIT_CLEAR" val="1"/>
  <p:tag name="KSO_WM_UNIT_LAYERLEVEL" val="1_1_1"/>
  <p:tag name="KSO_WM_UNIT_VALUE" val="35"/>
  <p:tag name="KSO_WM_UNIT_HIGHLIGHT" val="0"/>
  <p:tag name="KSO_WM_UNIT_COMPATIBLE" val="0"/>
  <p:tag name="KSO_WM_UNIT_PRESET_TEXT_INDEX" val="4"/>
  <p:tag name="KSO_WM_UNIT_PRESET_TEXT_LEN" val="26"/>
  <p:tag name="KSO_WM_DIAGRAM_GROUP_CODE" val="m1-1"/>
  <p:tag name="KSO_WM_UNIT_FILL_FORE_SCHEMECOLOR_INDEX" val="5"/>
  <p:tag name="KSO_WM_UNIT_FILL_TYPE" val="1"/>
  <p:tag name="KSO_WM_UNIT_TEXT_FILL_FORE_SCHEMECOLOR_INDEX" val="5"/>
  <p:tag name="KSO_WM_UNIT_TEXT_FILL_TYPE" val="1"/>
  <p:tag name="KSO_WM_DIAGRAM_VIRTUALLY_FRAME" val="{&quot;height&quot;:453.5797637795275,&quot;left&quot;:151.7500787401572,&quot;top&quot;:82.67755905511811,&quot;width&quot;:788.7499212598432}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ID" val="diagram433_4*m_i*1_2"/>
  <p:tag name="KSO_WM_TEMPLATE_CATEGORY" val="diagram"/>
  <p:tag name="KSO_WM_TEMPLATE_INDEX" val="433"/>
  <p:tag name="KSO_WM_UNIT_TYPE" val="m_i"/>
  <p:tag name="KSO_WM_UNIT_INDEX" val="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DIAGRAM_VIRTUALLY_FRAME" val="{&quot;height&quot;:453.5797637795275,&quot;left&quot;:151.7500787401572,&quot;top&quot;:82.67755905511811,&quot;width&quot;:788.7499212598432}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ID" val="diagram433_4*m_i*1_3"/>
  <p:tag name="KSO_WM_TEMPLATE_CATEGORY" val="diagram"/>
  <p:tag name="KSO_WM_TEMPLATE_INDEX" val="433"/>
  <p:tag name="KSO_WM_UNIT_TYPE" val="m_i"/>
  <p:tag name="KSO_WM_UNIT_INDEX" val="1_3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TEXT_FILL_FORE_SCHEMECOLOR_INDEX" val="2"/>
  <p:tag name="KSO_WM_UNIT_TEXT_FILL_TYPE" val="1"/>
  <p:tag name="KSO_WM_DIAGRAM_VIRTUALLY_FRAME" val="{&quot;height&quot;:453.5797637795275,&quot;left&quot;:151.7500787401572,&quot;top&quot;:82.67755905511811,&quot;width&quot;:788.7499212598432}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ID" val="diagram433_4*m_i*1_4"/>
  <p:tag name="KSO_WM_TEMPLATE_CATEGORY" val="diagram"/>
  <p:tag name="KSO_WM_TEMPLATE_INDEX" val="433"/>
  <p:tag name="KSO_WM_UNIT_TYPE" val="m_i"/>
  <p:tag name="KSO_WM_UNIT_INDEX" val="1_4"/>
  <p:tag name="KSO_WM_UNIT_CLEAR" val="1"/>
  <p:tag name="KSO_WM_UNIT_LAYERLEVEL" val="1_1"/>
  <p:tag name="KSO_WM_DIAGRAM_GROUP_CODE" val="m1-1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  <p:tag name="KSO_WM_DIAGRAM_VIRTUALLY_FRAME" val="{&quot;height&quot;:453.5797637795275,&quot;left&quot;:151.7500787401572,&quot;top&quot;:82.67755905511811,&quot;width&quot;:788.7499212598432}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433_4*i*10"/>
  <p:tag name="KSO_WM_TEMPLATE_CATEGORY" val="diagram"/>
  <p:tag name="KSO_WM_TEMPLATE_INDEX" val="433"/>
  <p:tag name="KSO_WM_UNIT_INDEX" val="10"/>
  <p:tag name="KSO_WM_DIAGRAM_VIRTUALLY_FRAME" val="{&quot;height&quot;:453.5797637795275,&quot;left&quot;:151.7500787401572,&quot;top&quot;:82.67755905511811,&quot;width&quot;:788.7499212598432}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ID" val="diagram433_4*m_h_f*1_3_1"/>
  <p:tag name="KSO_WM_TEMPLATE_CATEGORY" val="diagram"/>
  <p:tag name="KSO_WM_TEMPLATE_INDEX" val="433"/>
  <p:tag name="KSO_WM_UNIT_TYPE" val="m_h_f"/>
  <p:tag name="KSO_WM_UNIT_INDEX" val="1_3_1"/>
  <p:tag name="KSO_WM_UNIT_CLEAR" val="1"/>
  <p:tag name="KSO_WM_UNIT_LAYERLEVEL" val="1_1_1"/>
  <p:tag name="KSO_WM_UNIT_VALUE" val="35"/>
  <p:tag name="KSO_WM_UNIT_HIGHLIGHT" val="0"/>
  <p:tag name="KSO_WM_UNIT_COMPATIBLE" val="0"/>
  <p:tag name="KSO_WM_UNIT_PRESET_TEXT_INDEX" val="4"/>
  <p:tag name="KSO_WM_UNIT_PRESET_TEXT_LEN" val="26"/>
  <p:tag name="KSO_WM_DIAGRAM_GROUP_CODE" val="m1-1"/>
  <p:tag name="KSO_WM_UNIT_FILL_FORE_SCHEMECOLOR_INDEX" val="7"/>
  <p:tag name="KSO_WM_UNIT_FILL_TYPE" val="1"/>
  <p:tag name="KSO_WM_UNIT_TEXT_FILL_FORE_SCHEMECOLOR_INDEX" val="7"/>
  <p:tag name="KSO_WM_UNIT_TEXT_FILL_TYPE" val="1"/>
  <p:tag name="KSO_WM_DIAGRAM_VIRTUALLY_FRAME" val="{&quot;height&quot;:453.5797637795275,&quot;left&quot;:151.7500787401572,&quot;top&quot;:82.67755905511811,&quot;width&quot;:788.7499212598432}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ID" val="diagram433_4*m_i*1_5"/>
  <p:tag name="KSO_WM_TEMPLATE_CATEGORY" val="diagram"/>
  <p:tag name="KSO_WM_TEMPLATE_INDEX" val="433"/>
  <p:tag name="KSO_WM_UNIT_TYPE" val="m_i"/>
  <p:tag name="KSO_WM_UNIT_INDEX" val="1_5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DIAGRAM_VIRTUALLY_FRAME" val="{&quot;height&quot;:453.5797637795275,&quot;left&quot;:151.7500787401572,&quot;top&quot;:82.67755905511811,&quot;width&quot;:788.749921259843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WPS 演示</Application>
  <PresentationFormat>宽屏</PresentationFormat>
  <Paragraphs>62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宋体</vt:lpstr>
      <vt:lpstr>Wingdings</vt:lpstr>
      <vt:lpstr>Papyrus</vt:lpstr>
      <vt:lpstr>Times New Roman Regular</vt:lpstr>
      <vt:lpstr>Times New Roman</vt:lpstr>
      <vt:lpstr>微软雅黑</vt:lpstr>
      <vt:lpstr>黑体</vt:lpstr>
      <vt:lpstr>Chalkduster</vt:lpstr>
      <vt:lpstr>Mongolian Baiti</vt:lpstr>
      <vt:lpstr>Arial Unicode MS</vt:lpstr>
      <vt:lpstr>等线 Light</vt:lpstr>
      <vt:lpstr>等线</vt:lpstr>
      <vt:lpstr>Calibri</vt:lpstr>
      <vt:lpstr>Office 主题​​</vt:lpstr>
      <vt:lpstr>自定义设计方案</vt:lpstr>
      <vt:lpstr>PowerPoint 演示文稿</vt:lpstr>
      <vt:lpstr>What are horror flims?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歆笙</cp:lastModifiedBy>
  <cp:revision>4</cp:revision>
  <dcterms:created xsi:type="dcterms:W3CDTF">2025-10-20T12:44:00Z</dcterms:created>
  <dcterms:modified xsi:type="dcterms:W3CDTF">2025-11-06T12:41:06Z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KSOTemplateUUID">
    <vt:lpwstr>v1.0_mb_PvORzIZR1KOmNfFO1OtX6Q==</vt:lpwstr>
  </property>
  <property fmtid="{D5CDD505-2E9C-101B-9397-08002B2CF9AE}" pid="4" name="ICV">
    <vt:lpwstr>B687B2630F114E93A3D533E21F5FAF4B_13</vt:lpwstr>
  </property>
</Properties>
</file>