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47"/>
  </p:notesMasterIdLst>
  <p:sldIdLst>
    <p:sldId id="454" r:id="rId3"/>
    <p:sldId id="383" r:id="rId4"/>
    <p:sldId id="431" r:id="rId5"/>
    <p:sldId id="473" r:id="rId6"/>
    <p:sldId id="430" r:id="rId7"/>
    <p:sldId id="436" r:id="rId8"/>
    <p:sldId id="433" r:id="rId9"/>
    <p:sldId id="434" r:id="rId10"/>
    <p:sldId id="435" r:id="rId11"/>
    <p:sldId id="437" r:id="rId12"/>
    <p:sldId id="438" r:id="rId13"/>
    <p:sldId id="440" r:id="rId14"/>
    <p:sldId id="439" r:id="rId15"/>
    <p:sldId id="441" r:id="rId16"/>
    <p:sldId id="443" r:id="rId17"/>
    <p:sldId id="444" r:id="rId18"/>
    <p:sldId id="445" r:id="rId19"/>
    <p:sldId id="446" r:id="rId20"/>
    <p:sldId id="447" r:id="rId21"/>
    <p:sldId id="448" r:id="rId22"/>
    <p:sldId id="449" r:id="rId23"/>
    <p:sldId id="450" r:id="rId24"/>
    <p:sldId id="451" r:id="rId25"/>
    <p:sldId id="452" r:id="rId26"/>
    <p:sldId id="453" r:id="rId27"/>
    <p:sldId id="378" r:id="rId28"/>
    <p:sldId id="460" r:id="rId29"/>
    <p:sldId id="462" r:id="rId30"/>
    <p:sldId id="463" r:id="rId31"/>
    <p:sldId id="464" r:id="rId32"/>
    <p:sldId id="465" r:id="rId33"/>
    <p:sldId id="466" r:id="rId34"/>
    <p:sldId id="474" r:id="rId35"/>
    <p:sldId id="475" r:id="rId36"/>
    <p:sldId id="476" r:id="rId37"/>
    <p:sldId id="477" r:id="rId38"/>
    <p:sldId id="478" r:id="rId39"/>
    <p:sldId id="479" r:id="rId40"/>
    <p:sldId id="480" r:id="rId41"/>
    <p:sldId id="481" r:id="rId42"/>
    <p:sldId id="482" r:id="rId43"/>
    <p:sldId id="483" r:id="rId44"/>
    <p:sldId id="484" r:id="rId45"/>
    <p:sldId id="485" r:id="rId46"/>
  </p:sldIdLst>
  <p:sldSz cx="9144000" cy="6858000" type="screen4x3"/>
  <p:notesSz cx="6858000" cy="9144000"/>
  <p:defaultTextStyle>
    <a:defPPr>
      <a:defRPr lang="zh-CN"/>
    </a:defPPr>
    <a:lvl1pPr algn="l"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1pPr>
    <a:lvl2pPr marL="457200" algn="l"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2pPr>
    <a:lvl3pPr marL="914400" algn="l"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3pPr>
    <a:lvl4pPr marL="1371600" algn="l"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4pPr>
    <a:lvl5pPr marL="1828800" algn="l" rtl="0" fontAlgn="base">
      <a:spcBef>
        <a:spcPct val="20000"/>
      </a:spcBef>
      <a:spcAft>
        <a:spcPct val="0"/>
      </a:spcAft>
      <a:buClr>
        <a:srgbClr val="A50021"/>
      </a:buClr>
      <a:buSzPct val="75000"/>
      <a:buFont typeface="Wingdings" pitchFamily="2" charset="2"/>
      <a:buChar char="n"/>
      <a:defRPr kumimoji="1" sz="28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8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8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8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8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62" autoAdjust="0"/>
  </p:normalViewPr>
  <p:slideViewPr>
    <p:cSldViewPr>
      <p:cViewPr varScale="1">
        <p:scale>
          <a:sx n="61" d="100"/>
          <a:sy n="61" d="100"/>
        </p:scale>
        <p:origin x="-7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C3764A-181D-4662-B6F5-9909B9FB011C}" type="datetimeFigureOut">
              <a:rPr lang="en-NZ" smtClean="0"/>
              <a:t>22/11/2014</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8E4C2E-E7B9-4ABD-A296-D0594C465DF4}" type="slidenum">
              <a:rPr lang="en-NZ" smtClean="0"/>
              <a:t>‹#›</a:t>
            </a:fld>
            <a:endParaRPr lang="en-NZ"/>
          </a:p>
        </p:txBody>
      </p:sp>
    </p:spTree>
    <p:extLst>
      <p:ext uri="{BB962C8B-B14F-4D97-AF65-F5344CB8AC3E}">
        <p14:creationId xmlns:p14="http://schemas.microsoft.com/office/powerpoint/2010/main" val="389730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E8E4C2E-E7B9-4ABD-A296-D0594C465DF4}" type="slidenum">
              <a:rPr lang="en-NZ" smtClean="0"/>
              <a:t>4</a:t>
            </a:fld>
            <a:endParaRPr lang="en-NZ"/>
          </a:p>
        </p:txBody>
      </p:sp>
    </p:spTree>
    <p:extLst>
      <p:ext uri="{BB962C8B-B14F-4D97-AF65-F5344CB8AC3E}">
        <p14:creationId xmlns:p14="http://schemas.microsoft.com/office/powerpoint/2010/main" val="335867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 京剧里，常常用假设的东西代表实物，用的词汇叫做“虚拟”。比如：骑马，京剧演出中是没有真马上台的。演员手拿一根马鞭，用腿往上一迈，就上马了。一挥动马鞭，虽然还是人走，可意味着马跑起来了，说跑五华里，就是五华里；说跑一千公里，就是一千公里。台上明明没有马，可是演员就像在骑马的感觉，观众也都相信。骑马上还有很多“功夫”，像马不驯服，马惊了，又蹦又跳，人怎么样降服它，演员都能从动作中体现出来。这是京剧的奥妙之处。</a:t>
            </a:r>
            <a:endParaRPr lang="en-NZ" dirty="0"/>
          </a:p>
        </p:txBody>
      </p:sp>
      <p:sp>
        <p:nvSpPr>
          <p:cNvPr id="4" name="Slide Number Placeholder 3"/>
          <p:cNvSpPr>
            <a:spLocks noGrp="1"/>
          </p:cNvSpPr>
          <p:nvPr>
            <p:ph type="sldNum" sz="quarter" idx="10"/>
          </p:nvPr>
        </p:nvSpPr>
        <p:spPr/>
        <p:txBody>
          <a:bodyPr/>
          <a:lstStyle/>
          <a:p>
            <a:fld id="{5E8E4C2E-E7B9-4ABD-A296-D0594C465DF4}" type="slidenum">
              <a:rPr lang="en-NZ" smtClean="0"/>
              <a:t>33</a:t>
            </a:fld>
            <a:endParaRPr lang="en-NZ"/>
          </a:p>
        </p:txBody>
      </p:sp>
    </p:spTree>
    <p:extLst>
      <p:ext uri="{BB962C8B-B14F-4D97-AF65-F5344CB8AC3E}">
        <p14:creationId xmlns:p14="http://schemas.microsoft.com/office/powerpoint/2010/main" val="41514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京胡，拉弦乐器。京胡于清乾隆年间在胡琴基础上改制而成，因主要用于京剧伴奏而得其名。</a:t>
            </a:r>
          </a:p>
          <a:p>
            <a:endParaRPr lang="en-NZ" dirty="0"/>
          </a:p>
        </p:txBody>
      </p:sp>
      <p:sp>
        <p:nvSpPr>
          <p:cNvPr id="4" name="Slide Number Placeholder 3"/>
          <p:cNvSpPr>
            <a:spLocks noGrp="1"/>
          </p:cNvSpPr>
          <p:nvPr>
            <p:ph type="sldNum" sz="quarter" idx="10"/>
          </p:nvPr>
        </p:nvSpPr>
        <p:spPr/>
        <p:txBody>
          <a:bodyPr/>
          <a:lstStyle/>
          <a:p>
            <a:fld id="{5E8E4C2E-E7B9-4ABD-A296-D0594C465DF4}" type="slidenum">
              <a:rPr lang="en-NZ" smtClean="0"/>
              <a:t>35</a:t>
            </a:fld>
            <a:endParaRPr lang="en-NZ"/>
          </a:p>
        </p:txBody>
      </p:sp>
    </p:spTree>
    <p:extLst>
      <p:ext uri="{BB962C8B-B14F-4D97-AF65-F5344CB8AC3E}">
        <p14:creationId xmlns:p14="http://schemas.microsoft.com/office/powerpoint/2010/main" val="283518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zh-CN" altLang="en-US" dirty="0" smtClean="0"/>
              <a:t>末行扮演中年以上男子，多数挂须。又细分为老生、末、老外。一般扮演比同一剧中老生作用较小的中年男子。</a:t>
            </a:r>
            <a:endParaRPr lang="en-US" altLang="zh-CN" dirty="0" smtClean="0"/>
          </a:p>
          <a:p>
            <a:pPr marL="171450" indent="-171450">
              <a:buFont typeface="Arial" pitchFamily="34" charset="0"/>
              <a:buChar char="•"/>
            </a:pPr>
            <a:r>
              <a:rPr lang="zh-CN" altLang="en-US" dirty="0" smtClean="0"/>
              <a:t>从京剧的发展历程看，以“生”为主是京剧的发展趋势，而末行阻碍了这种发展，使生行在许多地方无用武之地，而且京剧需要艺术全面的演员，但末行只重表演不重唱亦能不适应时代潮流，最后消亡由生行代演也是必然的。</a:t>
            </a:r>
          </a:p>
          <a:p>
            <a:endParaRPr lang="en-NZ" dirty="0"/>
          </a:p>
        </p:txBody>
      </p:sp>
      <p:sp>
        <p:nvSpPr>
          <p:cNvPr id="4" name="Slide Number Placeholder 3"/>
          <p:cNvSpPr>
            <a:spLocks noGrp="1"/>
          </p:cNvSpPr>
          <p:nvPr>
            <p:ph type="sldNum" sz="quarter" idx="10"/>
          </p:nvPr>
        </p:nvSpPr>
        <p:spPr/>
        <p:txBody>
          <a:bodyPr/>
          <a:lstStyle/>
          <a:p>
            <a:fld id="{5E8E4C2E-E7B9-4ABD-A296-D0594C465DF4}" type="slidenum">
              <a:rPr lang="en-NZ" smtClean="0"/>
              <a:t>36</a:t>
            </a:fld>
            <a:endParaRPr lang="en-NZ"/>
          </a:p>
        </p:txBody>
      </p:sp>
    </p:spTree>
    <p:extLst>
      <p:ext uri="{BB962C8B-B14F-4D97-AF65-F5344CB8AC3E}">
        <p14:creationId xmlns:p14="http://schemas.microsoft.com/office/powerpoint/2010/main" val="2757434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zh-CN" altLang="en-US" dirty="0" smtClean="0"/>
              <a:t>京剧中的红派角色。在传统戏曲中勾画红色脸谱指在解决矛盾冲突的过程中充当友善或令人喜爱的角色</a:t>
            </a:r>
            <a:r>
              <a:rPr lang="en-US" altLang="zh-CN" dirty="0" smtClean="0"/>
              <a:t>(</a:t>
            </a:r>
            <a:r>
              <a:rPr lang="zh-CN" altLang="en-US" dirty="0" smtClean="0"/>
              <a:t>跟“唱白脸”相对</a:t>
            </a:r>
            <a:r>
              <a:rPr lang="en-US" altLang="zh-CN" dirty="0" smtClean="0"/>
              <a:t>)</a:t>
            </a:r>
            <a:r>
              <a:rPr lang="zh-CN" altLang="en-US" dirty="0" smtClean="0"/>
              <a:t>，代表正面或正义性的人物，是褒义词。表示忠勇耿直，有血性的勇烈人物。如关羽、赵匡胤、姜维等但也有例外，如</a:t>
            </a:r>
            <a:r>
              <a:rPr lang="en-US" altLang="zh-CN" dirty="0" smtClean="0"/>
              <a:t>《</a:t>
            </a:r>
            <a:r>
              <a:rPr lang="zh-CN" altLang="en-US" dirty="0" smtClean="0"/>
              <a:t>法门寺</a:t>
            </a:r>
            <a:r>
              <a:rPr lang="en-US" altLang="zh-CN" dirty="0" smtClean="0"/>
              <a:t>》</a:t>
            </a:r>
            <a:r>
              <a:rPr lang="zh-CN" altLang="en-US" dirty="0" smtClean="0"/>
              <a:t>中反面人物刘瑾就勾红脸，这里有讽刺之意，使人一看便知是个擅权的太监。 </a:t>
            </a:r>
            <a:endParaRPr lang="en-US" altLang="zh-CN" dirty="0" smtClean="0"/>
          </a:p>
          <a:p>
            <a:pPr marL="171450" indent="-171450">
              <a:buFont typeface="Arial" pitchFamily="34" charset="0"/>
              <a:buChar char="•"/>
            </a:pPr>
            <a:r>
              <a:rPr lang="zh-CN" altLang="en-US" dirty="0" smtClean="0"/>
              <a:t>红色一般表示忠勇、正直，如关羽、关胜、吴汉等； </a:t>
            </a:r>
          </a:p>
          <a:p>
            <a:pPr marL="171450" indent="-171450">
              <a:buFont typeface="Arial" pitchFamily="34" charset="0"/>
              <a:buChar char="•"/>
            </a:pPr>
            <a:r>
              <a:rPr lang="zh-CN" altLang="en-US" dirty="0" smtClean="0"/>
              <a:t>黄色一般表示枭勇、凶暴、沉着，如典韦、姬僚等； </a:t>
            </a:r>
          </a:p>
          <a:p>
            <a:pPr marL="171450" indent="-171450">
              <a:buFont typeface="Arial" pitchFamily="34" charset="0"/>
              <a:buChar char="•"/>
            </a:pPr>
            <a:r>
              <a:rPr lang="zh-CN" altLang="en-US" dirty="0" smtClean="0"/>
              <a:t>蓝色一般表示刚强、骁勇、有心计，如窦尔墩、王陵、吕蒙、盖苏文等； </a:t>
            </a:r>
          </a:p>
          <a:p>
            <a:pPr marL="171450" indent="-171450">
              <a:buFont typeface="Arial" pitchFamily="34" charset="0"/>
              <a:buChar char="•"/>
            </a:pPr>
            <a:r>
              <a:rPr lang="zh-CN" altLang="en-US" dirty="0" smtClean="0"/>
              <a:t>白色一般表示阴险、狡诈，如曹操、赵高、司马懿、董卓、伊利等； </a:t>
            </a:r>
          </a:p>
          <a:p>
            <a:pPr marL="171450" indent="-171450">
              <a:buFont typeface="Arial" pitchFamily="34" charset="0"/>
              <a:buChar char="•"/>
            </a:pPr>
            <a:r>
              <a:rPr lang="zh-CN" altLang="en-US" dirty="0" smtClean="0"/>
              <a:t>黑色一般表示刚正、粗鲁、凶猛，如张飞、项羽等； </a:t>
            </a:r>
          </a:p>
          <a:p>
            <a:pPr marL="171450" indent="-171450">
              <a:buFont typeface="Arial" pitchFamily="34" charset="0"/>
              <a:buChar char="•"/>
            </a:pPr>
            <a:r>
              <a:rPr lang="zh-CN" altLang="en-US" dirty="0" smtClean="0"/>
              <a:t>紫色一般表示刚正、稳练、沉着，如徐延昭、专诸、黄盖等； </a:t>
            </a:r>
          </a:p>
          <a:p>
            <a:pPr marL="171450" indent="-171450">
              <a:buFont typeface="Arial" pitchFamily="34" charset="0"/>
              <a:buChar char="•"/>
            </a:pPr>
            <a:r>
              <a:rPr lang="zh-CN" altLang="en-US" dirty="0" smtClean="0"/>
              <a:t>金色和银色则通常用来表示神怪，如孙悟空、土行孙等。</a:t>
            </a:r>
          </a:p>
          <a:p>
            <a:pPr marL="171450" indent="-171450">
              <a:buFont typeface="Arial" pitchFamily="34" charset="0"/>
              <a:buChar char="•"/>
            </a:pPr>
            <a:endParaRPr lang="en-NZ" dirty="0"/>
          </a:p>
        </p:txBody>
      </p:sp>
      <p:sp>
        <p:nvSpPr>
          <p:cNvPr id="4" name="Slide Number Placeholder 3"/>
          <p:cNvSpPr>
            <a:spLocks noGrp="1"/>
          </p:cNvSpPr>
          <p:nvPr>
            <p:ph type="sldNum" sz="quarter" idx="10"/>
          </p:nvPr>
        </p:nvSpPr>
        <p:spPr/>
        <p:txBody>
          <a:bodyPr/>
          <a:lstStyle/>
          <a:p>
            <a:fld id="{5E8E4C2E-E7B9-4ABD-A296-D0594C465DF4}" type="slidenum">
              <a:rPr lang="en-NZ" smtClean="0"/>
              <a:t>37</a:t>
            </a:fld>
            <a:endParaRPr lang="en-NZ"/>
          </a:p>
        </p:txBody>
      </p:sp>
    </p:spTree>
    <p:extLst>
      <p:ext uri="{BB962C8B-B14F-4D97-AF65-F5344CB8AC3E}">
        <p14:creationId xmlns:p14="http://schemas.microsoft.com/office/powerpoint/2010/main" val="299483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t>
            </a:r>
            <a:r>
              <a:rPr lang="zh-CN" altLang="en-US" dirty="0" smtClean="0"/>
              <a:t>宋国夫人出行图</a:t>
            </a:r>
            <a:r>
              <a:rPr lang="en-US" altLang="zh-CN" dirty="0" smtClean="0"/>
              <a:t>》</a:t>
            </a:r>
          </a:p>
          <a:p>
            <a:pPr marL="171450" indent="-171450">
              <a:buFont typeface="Arial" pitchFamily="34" charset="0"/>
              <a:buChar char="•"/>
            </a:pPr>
            <a:r>
              <a:rPr lang="zh-CN" altLang="en-US" dirty="0" smtClean="0"/>
              <a:t>张议潮夫人宋氏春游画卷，位置与“河西节度使张议潮统军出行图”相对。</a:t>
            </a:r>
          </a:p>
          <a:p>
            <a:pPr marL="171450" indent="-171450">
              <a:buFont typeface="Arial" pitchFamily="34" charset="0"/>
              <a:buChar char="•"/>
            </a:pPr>
            <a:endParaRPr lang="zh-CN" altLang="en-US" dirty="0" smtClean="0"/>
          </a:p>
          <a:p>
            <a:pPr marL="171450" indent="-171450">
              <a:buFont typeface="Arial" pitchFamily="34" charset="0"/>
              <a:buChar char="•"/>
            </a:pPr>
            <a:r>
              <a:rPr lang="zh-CN" altLang="en-US" dirty="0" smtClean="0"/>
              <a:t>画面可分三个部分：杂技舞乐部分，有“戴竿技”、舞伎、乐工献艺。出行图主体部分，有车三辆，一辆榜题曰：“司空夫人行李车马”，肩舆之后绘全画的中心人物宋国夫人，榜题为“宋国河内郡夫人宋氏出行图”。宋国夫人及所骑白马均较其他随从高大，以突出主要人物。饮食供给部分。绘卫士及引射猎骑和驱驼运酒食仆从多人，黄羊奋蹄奔逃，猎骑疾驰追逐，十分生动。</a:t>
            </a:r>
          </a:p>
          <a:p>
            <a:pPr marL="171450" indent="-171450">
              <a:buFont typeface="Arial" pitchFamily="34" charset="0"/>
              <a:buChar char="•"/>
            </a:pPr>
            <a:endParaRPr lang="zh-CN" altLang="en-US" dirty="0" smtClean="0"/>
          </a:p>
          <a:p>
            <a:pPr marL="171450" indent="-171450">
              <a:buFont typeface="Arial" pitchFamily="34" charset="0"/>
              <a:buChar char="•"/>
            </a:pPr>
            <a:r>
              <a:rPr lang="zh-CN" altLang="en-US" dirty="0" smtClean="0"/>
              <a:t>全画人物百余，骏马三十余，杂技舞乐，车舆驼羊，熙熙攘攘。从中可见唐代贵族春游踏青的煊赫豪富气派，其气势与规模可与唐代卷画“虢国夫人游春图”相媲美。</a:t>
            </a:r>
          </a:p>
          <a:p>
            <a:pPr marL="171450" indent="-171450">
              <a:buFont typeface="Arial" pitchFamily="34" charset="0"/>
              <a:buChar char="•"/>
            </a:pPr>
            <a:endParaRPr lang="zh-CN" altLang="en-US" dirty="0" smtClean="0"/>
          </a:p>
          <a:p>
            <a:pPr marL="171450" indent="-171450">
              <a:buFont typeface="Arial" pitchFamily="34" charset="0"/>
              <a:buChar char="•"/>
            </a:pPr>
            <a:endParaRPr lang="zh-CN" altLang="en-US" dirty="0" smtClean="0"/>
          </a:p>
          <a:p>
            <a:endParaRPr lang="en-NZ" dirty="0"/>
          </a:p>
        </p:txBody>
      </p:sp>
      <p:sp>
        <p:nvSpPr>
          <p:cNvPr id="4" name="Slide Number Placeholder 3"/>
          <p:cNvSpPr>
            <a:spLocks noGrp="1"/>
          </p:cNvSpPr>
          <p:nvPr>
            <p:ph type="sldNum" sz="quarter" idx="10"/>
          </p:nvPr>
        </p:nvSpPr>
        <p:spPr/>
        <p:txBody>
          <a:bodyPr/>
          <a:lstStyle/>
          <a:p>
            <a:fld id="{5E8E4C2E-E7B9-4ABD-A296-D0594C465DF4}" type="slidenum">
              <a:rPr lang="en-NZ" smtClean="0"/>
              <a:t>43</a:t>
            </a:fld>
            <a:endParaRPr lang="en-NZ"/>
          </a:p>
        </p:txBody>
      </p:sp>
    </p:spTree>
    <p:extLst>
      <p:ext uri="{BB962C8B-B14F-4D97-AF65-F5344CB8AC3E}">
        <p14:creationId xmlns:p14="http://schemas.microsoft.com/office/powerpoint/2010/main" val="3864910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ltLang="zh-CN"/>
          </a:p>
        </p:txBody>
      </p:sp>
      <p:sp>
        <p:nvSpPr>
          <p:cNvPr id="19" name="Footer Placeholder 18"/>
          <p:cNvSpPr>
            <a:spLocks noGrp="1"/>
          </p:cNvSpPr>
          <p:nvPr>
            <p:ph type="ftr" sz="quarter" idx="11"/>
          </p:nvPr>
        </p:nvSpPr>
        <p:spPr/>
        <p:txBody>
          <a:bodyPr/>
          <a:lstStyle/>
          <a:p>
            <a:endParaRPr lang="en-US" altLang="zh-CN"/>
          </a:p>
        </p:txBody>
      </p:sp>
      <p:sp>
        <p:nvSpPr>
          <p:cNvPr id="27" name="Slide Number Placeholder 26"/>
          <p:cNvSpPr>
            <a:spLocks noGrp="1"/>
          </p:cNvSpPr>
          <p:nvPr>
            <p:ph type="sldNum" sz="quarter" idx="12"/>
          </p:nvPr>
        </p:nvSpPr>
        <p:spPr/>
        <p:txBody>
          <a:bodyPr/>
          <a:lstStyle/>
          <a:p>
            <a:fld id="{3B501543-14C7-4FA1-880C-B7EE1B6AA11A}" type="slidenum">
              <a:rPr lang="en-US" altLang="zh-CN" smtClean="0"/>
              <a:pPr/>
              <a:t>‹#›</a:t>
            </a:fld>
            <a:endParaRPr lang="en-US" altLang="zh-CN"/>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B4D205E1-4B99-4802-AAF0-8A71A15C594D}" type="slidenum">
              <a:rPr lang="en-US" altLang="zh-CN" smtClean="0"/>
              <a:pPr/>
              <a:t>‹#›</a:t>
            </a:fld>
            <a:endParaRPr lang="en-US" altLang="zh-CN" sz="140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1F06AE8C-BD0B-4C1C-B94F-0F68CBBCF521}" type="slidenum">
              <a:rPr lang="en-US" altLang="zh-CN" smtClean="0"/>
              <a:pPr/>
              <a:t>‹#›</a:t>
            </a:fld>
            <a:endParaRPr lang="en-US" altLang="zh-CN" sz="140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15F699-71EC-46CD-BA9E-477FC113D34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23514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EB5607-4DF6-44ED-AF53-C98B43D263F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3638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651C0B-B67B-44F9-80A7-ED7AA7E91C2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88473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6B4706-EA1E-4F2A-AB4C-C0972EF0CD1C}"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68082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C7C4AFB-1029-4790-AAC8-17445C1663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1514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83F356-4818-4F56-9DAE-6472383C7C5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63299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3A259E-87EC-4067-8505-5989D987830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5208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079E13-E1E7-474E-AE73-7036DDF9510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09728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435280" cy="648072"/>
          </a:xfrm>
        </p:spPr>
        <p:txBody>
          <a:bodyPr>
            <a:normAutofit/>
          </a:bodyPr>
          <a:lstStyle>
            <a:lvl1pPr>
              <a:defRPr sz="2800" b="1"/>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107504" y="1268760"/>
            <a:ext cx="8928992" cy="54006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9279D1F8-7916-448F-BDCD-C1284C9F7502}" type="slidenum">
              <a:rPr lang="en-US" altLang="zh-CN" smtClean="0"/>
              <a:pPr/>
              <a:t>‹#›</a:t>
            </a:fld>
            <a:endParaRPr lang="en-US" altLang="zh-CN" sz="140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63816F-BB88-48D2-A3E9-1F6D67E6D78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6846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86FB14-F934-4C19-8A34-ACF9B0E4B09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4606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4AA3CD-4D09-4BB7-8F95-3759804DC46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735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E88FD35D-AE7D-4109-A2BB-403B55E6097E}" type="slidenum">
              <a:rPr lang="en-US" altLang="zh-CN" smtClean="0"/>
              <a:pPr/>
              <a:t>‹#›</a:t>
            </a:fld>
            <a:endParaRPr lang="en-US" altLang="zh-CN" sz="140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2985A443-CDB6-4975-B843-8131DC943A7B}" type="slidenum">
              <a:rPr lang="en-US" altLang="zh-CN" smtClean="0"/>
              <a:pPr/>
              <a:t>‹#›</a:t>
            </a:fld>
            <a:endParaRPr lang="en-US" altLang="zh-CN" sz="140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980AC1E6-F048-4DF8-A9C5-AFECA5DFE540}" type="slidenum">
              <a:rPr lang="en-US" altLang="zh-CN" smtClean="0"/>
              <a:pPr/>
              <a:t>‹#›</a:t>
            </a:fld>
            <a:endParaRPr lang="en-US" altLang="zh-CN" sz="140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C885817C-C84D-48BD-BE9C-307A954FA23C}" type="slidenum">
              <a:rPr lang="en-US" altLang="zh-CN" smtClean="0"/>
              <a:pPr/>
              <a:t>‹#›</a:t>
            </a:fld>
            <a:endParaRPr lang="en-US" altLang="zh-CN"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3C7EF228-04A1-46B2-91E5-9E782BCDDF7D}" type="slidenum">
              <a:rPr lang="en-US" altLang="zh-CN" smtClean="0"/>
              <a:pPr/>
              <a:t>‹#›</a:t>
            </a:fld>
            <a:endParaRPr lang="en-US" altLang="zh-CN"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F47BEB00-3C33-4BD7-9EDB-53B4C138C112}" type="slidenum">
              <a:rPr lang="en-US" altLang="zh-CN" smtClean="0"/>
              <a:pPr/>
              <a:t>‹#›</a:t>
            </a:fld>
            <a:endParaRPr lang="en-US" altLang="zh-CN" sz="140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a:xfrm>
            <a:off x="8077200" y="6356350"/>
            <a:ext cx="609600" cy="365125"/>
          </a:xfrm>
        </p:spPr>
        <p:txBody>
          <a:bodyPr/>
          <a:lstStyle/>
          <a:p>
            <a:fld id="{9443FA83-43AB-40C9-BE0E-EBD06910E939}" type="slidenum">
              <a:rPr lang="en-US" altLang="zh-CN" smtClean="0"/>
              <a:pPr/>
              <a:t>‹#›</a:t>
            </a:fld>
            <a:endParaRPr lang="en-US" altLang="zh-CN" sz="140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zh-C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zh-C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9335636-B05A-49B4-B6D9-82E04AFCFBD7}" type="slidenum">
              <a:rPr lang="en-US" altLang="zh-CN" smtClean="0"/>
              <a:pPr/>
              <a:t>‹#›</a:t>
            </a:fld>
            <a:endParaRPr lang="en-US" altLang="zh-CN" sz="140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fade">
                                      <p:cBhvr>
                                        <p:cTn id="12" dur="1000"/>
                                        <p:tgtEl>
                                          <p:spTgt spid="30">
                                            <p:txEl>
                                              <p:pRg st="1" end="1"/>
                                            </p:txEl>
                                          </p:spTgt>
                                        </p:tgtEl>
                                      </p:cBhvr>
                                    </p:animEffect>
                                    <p:anim calcmode="lin" valueType="num">
                                      <p:cBhvr>
                                        <p:cTn id="13"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fade">
                                      <p:cBhvr>
                                        <p:cTn id="17" dur="1000"/>
                                        <p:tgtEl>
                                          <p:spTgt spid="30">
                                            <p:txEl>
                                              <p:pRg st="2" end="2"/>
                                            </p:txEl>
                                          </p:spTgt>
                                        </p:tgtEl>
                                      </p:cBhvr>
                                    </p:animEffect>
                                    <p:anim calcmode="lin" valueType="num">
                                      <p:cBhvr>
                                        <p:cTn id="18"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fade">
                                      <p:cBhvr>
                                        <p:cTn id="22" dur="1000"/>
                                        <p:tgtEl>
                                          <p:spTgt spid="30">
                                            <p:txEl>
                                              <p:pRg st="3" end="3"/>
                                            </p:txEl>
                                          </p:spTgt>
                                        </p:tgtEl>
                                      </p:cBhvr>
                                    </p:animEffect>
                                    <p:anim calcmode="lin" valueType="num">
                                      <p:cBhvr>
                                        <p:cTn id="23"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Effect transition="in" filter="fade">
                                      <p:cBhvr>
                                        <p:cTn id="27" dur="1000"/>
                                        <p:tgtEl>
                                          <p:spTgt spid="30">
                                            <p:txEl>
                                              <p:pRg st="4" end="4"/>
                                            </p:txEl>
                                          </p:spTgt>
                                        </p:tgtEl>
                                      </p:cBhvr>
                                    </p:animEffect>
                                    <p:anim calcmode="lin" valueType="num">
                                      <p:cBhvr>
                                        <p:cTn id="28"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uiExpand="1"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spcBef>
                <a:spcPct val="0"/>
              </a:spcBef>
              <a:buClrTx/>
              <a:buSzTx/>
              <a:buFontTx/>
              <a:buNone/>
              <a:defRPr/>
            </a:pPr>
            <a:endParaRPr kumimoji="0" lang="en-US" altLang="zh-CN">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spcBef>
                <a:spcPct val="0"/>
              </a:spcBef>
              <a:buClrTx/>
              <a:buSzTx/>
              <a:buFontTx/>
              <a:buNone/>
              <a:defRPr/>
            </a:pPr>
            <a:endParaRPr kumimoji="0" lang="en-US" altLang="zh-CN">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spcBef>
                <a:spcPct val="0"/>
              </a:spcBef>
              <a:buClrTx/>
              <a:buSzTx/>
              <a:buFontTx/>
              <a:buNone/>
              <a:defRPr/>
            </a:pPr>
            <a:fld id="{20479D1E-6A83-4068-900B-E84A1D23F93C}" type="slidenum">
              <a:rPr kumimoji="0" lang="en-US" altLang="zh-CN">
                <a:solidFill>
                  <a:srgbClr val="000000"/>
                </a:solidFill>
                <a:latin typeface="Arial" pitchFamily="34" charset="0"/>
              </a:rPr>
              <a:pPr>
                <a:spcBef>
                  <a:spcPct val="0"/>
                </a:spcBef>
                <a:buClrTx/>
                <a:buSzTx/>
                <a:buFontTx/>
                <a:buNone/>
                <a:defRPr/>
              </a:pPr>
              <a:t>‹#›</a:t>
            </a:fld>
            <a:endParaRPr kumimoji="0" lang="en-US" altLang="zh-CN">
              <a:solidFill>
                <a:srgbClr val="000000"/>
              </a:solidFill>
              <a:latin typeface="Arial" pitchFamily="34" charset="0"/>
            </a:endParaRPr>
          </a:p>
        </p:txBody>
      </p:sp>
    </p:spTree>
    <p:extLst>
      <p:ext uri="{BB962C8B-B14F-4D97-AF65-F5344CB8AC3E}">
        <p14:creationId xmlns:p14="http://schemas.microsoft.com/office/powerpoint/2010/main" val="35878328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9.xml"/><Relationship Id="rId1" Type="http://schemas.openxmlformats.org/officeDocument/2006/relationships/slideLayout" Target="../slideLayouts/slideLayout2.xml"/><Relationship Id="rId4" Type="http://schemas.openxmlformats.org/officeDocument/2006/relationships/slide" Target="slide4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2.xml"/><Relationship Id="rId1" Type="http://schemas.openxmlformats.org/officeDocument/2006/relationships/slideLayout" Target="../slideLayouts/slideLayout2.xml"/><Relationship Id="rId4" Type="http://schemas.openxmlformats.org/officeDocument/2006/relationships/slide" Target="slide4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29.xml"/><Relationship Id="rId4" Type="http://schemas.openxmlformats.org/officeDocument/2006/relationships/slide" Target="slide30.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baike.baidu.com/view/67396.htm" TargetMode="External"/><Relationship Id="rId2" Type="http://schemas.openxmlformats.org/officeDocument/2006/relationships/hyperlink" Target="http://baike.baidu.com/view/109141.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baike.baidu.com/view/4380.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36.xml"/><Relationship Id="rId4" Type="http://schemas.openxmlformats.org/officeDocument/2006/relationships/slide" Target="slide38.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950220" y="2266655"/>
            <a:ext cx="7273925" cy="1143000"/>
          </a:xfrm>
        </p:spPr>
        <p:txBody>
          <a:bodyPr/>
          <a:lstStyle/>
          <a:p>
            <a:pPr eaLnBrk="1" hangingPunct="1"/>
            <a:r>
              <a:rPr lang="en-US" altLang="zh-CN" sz="3000" b="1" dirty="0" smtClean="0">
                <a:latin typeface="Constantia" pitchFamily="18" charset="0"/>
              </a:rPr>
              <a:t>Unit 8 </a:t>
            </a:r>
            <a:r>
              <a:rPr lang="en-US" altLang="zh-CN" b="1" dirty="0" smtClean="0">
                <a:latin typeface="Constantia" pitchFamily="18" charset="0"/>
              </a:rPr>
              <a:t/>
            </a:r>
            <a:br>
              <a:rPr lang="en-US" altLang="zh-CN" b="1" dirty="0" smtClean="0">
                <a:latin typeface="Constantia" pitchFamily="18" charset="0"/>
              </a:rPr>
            </a:br>
            <a:r>
              <a:rPr lang="en-US" altLang="zh-CN" sz="4000" b="1" dirty="0">
                <a:latin typeface="Constantia" pitchFamily="18" charset="0"/>
              </a:rPr>
              <a:t>Beijing Opera and Acrobatics</a:t>
            </a:r>
            <a:endParaRPr lang="zh-CN" altLang="zh-CN" sz="4000" b="1" dirty="0" smtClean="0">
              <a:latin typeface="Constantia" pitchFamily="18" charset="0"/>
            </a:endParaRPr>
          </a:p>
        </p:txBody>
      </p:sp>
      <p:pic>
        <p:nvPicPr>
          <p:cNvPr id="5" name="Picture 5" descr="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575" y="3409655"/>
            <a:ext cx="2520999" cy="3072107"/>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3"/>
          <p:cNvSpPr>
            <a:spLocks noGrp="1" noChangeArrowheads="1"/>
          </p:cNvSpPr>
          <p:nvPr>
            <p:ph type="body" idx="1"/>
          </p:nvPr>
        </p:nvSpPr>
        <p:spPr>
          <a:xfrm>
            <a:off x="395288" y="4149725"/>
            <a:ext cx="8229600" cy="2506663"/>
          </a:xfrm>
        </p:spPr>
        <p:txBody>
          <a:bodyPr/>
          <a:lstStyle/>
          <a:p>
            <a:pPr eaLnBrk="1" hangingPunct="1">
              <a:buFontTx/>
              <a:buNone/>
            </a:pPr>
            <a:endParaRPr lang="en-US" altLang="zh-CN" dirty="0" smtClean="0"/>
          </a:p>
          <a:p>
            <a:pPr eaLnBrk="1" hangingPunct="1">
              <a:buFontTx/>
              <a:buNone/>
            </a:pPr>
            <a:endParaRPr lang="en-US" altLang="zh-CN" dirty="0" smtClean="0"/>
          </a:p>
        </p:txBody>
      </p:sp>
      <p:sp>
        <p:nvSpPr>
          <p:cNvPr id="2052" name="Text Box 7"/>
          <p:cNvSpPr txBox="1">
            <a:spLocks noChangeArrowheads="1"/>
          </p:cNvSpPr>
          <p:nvPr/>
        </p:nvSpPr>
        <p:spPr bwMode="auto">
          <a:xfrm>
            <a:off x="900113" y="5300663"/>
            <a:ext cx="727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buClrTx/>
              <a:buSzTx/>
              <a:buFontTx/>
              <a:buNone/>
            </a:pPr>
            <a:endParaRPr kumimoji="0" lang="zh-CN" altLang="zh-CN" sz="1800">
              <a:solidFill>
                <a:srgbClr val="000000"/>
              </a:solidFill>
            </a:endParaRPr>
          </a:p>
        </p:txBody>
      </p:sp>
    </p:spTree>
    <p:extLst>
      <p:ext uri="{BB962C8B-B14F-4D97-AF65-F5344CB8AC3E}">
        <p14:creationId xmlns:p14="http://schemas.microsoft.com/office/powerpoint/2010/main" val="3381852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4" name="Rectangle 4"/>
          <p:cNvSpPr>
            <a:spLocks noGrp="1" noChangeArrowheads="1"/>
          </p:cNvSpPr>
          <p:nvPr>
            <p:ph type="title"/>
          </p:nvPr>
        </p:nvSpPr>
        <p:spPr>
          <a:xfrm>
            <a:off x="1066800" y="1196975"/>
            <a:ext cx="7772400" cy="784225"/>
          </a:xfrm>
        </p:spPr>
        <p:txBody>
          <a:bodyPr/>
          <a:lstStyle/>
          <a:p>
            <a:pPr algn="ctr"/>
            <a:r>
              <a:rPr lang="en-GB" altLang="zh-CN" sz="3200"/>
              <a:t>Hats and hair ornaments</a:t>
            </a:r>
            <a:endParaRPr lang="en-US" altLang="zh-CN" sz="3200"/>
          </a:p>
        </p:txBody>
      </p:sp>
      <p:pic>
        <p:nvPicPr>
          <p:cNvPr id="1402885" name="Picture 5" descr="头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030538"/>
            <a:ext cx="2881313" cy="2671762"/>
          </a:xfrm>
          <a:prstGeom prst="rect">
            <a:avLst/>
          </a:prstGeom>
          <a:noFill/>
          <a:extLst>
            <a:ext uri="{909E8E84-426E-40DD-AFC4-6F175D3DCCD1}">
              <a14:hiddenFill xmlns:a14="http://schemas.microsoft.com/office/drawing/2010/main">
                <a:solidFill>
                  <a:srgbClr val="FFFFFF"/>
                </a:solidFill>
              </a14:hiddenFill>
            </a:ext>
          </a:extLst>
        </p:spPr>
      </p:pic>
      <p:pic>
        <p:nvPicPr>
          <p:cNvPr id="1402886" name="Picture 6"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997200"/>
            <a:ext cx="2370137" cy="2703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004" name="Rectangle 4"/>
          <p:cNvSpPr>
            <a:spLocks noGrp="1" noChangeArrowheads="1"/>
          </p:cNvSpPr>
          <p:nvPr>
            <p:ph type="title"/>
          </p:nvPr>
        </p:nvSpPr>
        <p:spPr>
          <a:xfrm>
            <a:off x="1066800" y="1052513"/>
            <a:ext cx="7772400" cy="720725"/>
          </a:xfrm>
        </p:spPr>
        <p:txBody>
          <a:bodyPr/>
          <a:lstStyle/>
          <a:p>
            <a:pPr algn="ctr"/>
            <a:r>
              <a:rPr lang="en-GB" altLang="zh-CN" sz="3200"/>
              <a:t>Cao Cao in Beijing Opera</a:t>
            </a:r>
            <a:endParaRPr lang="en-US" altLang="zh-CN" sz="3200"/>
          </a:p>
        </p:txBody>
      </p:sp>
      <p:pic>
        <p:nvPicPr>
          <p:cNvPr id="1408005" name="Picture 5" descr="曹操扮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989138"/>
            <a:ext cx="6604000" cy="4403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100" name="Rectangle 4"/>
          <p:cNvSpPr>
            <a:spLocks noGrp="1" noChangeArrowheads="1"/>
          </p:cNvSpPr>
          <p:nvPr>
            <p:ph type="title"/>
          </p:nvPr>
        </p:nvSpPr>
        <p:spPr>
          <a:xfrm>
            <a:off x="4067175" y="981075"/>
            <a:ext cx="4772025" cy="935038"/>
          </a:xfrm>
        </p:spPr>
        <p:txBody>
          <a:bodyPr/>
          <a:lstStyle/>
          <a:p>
            <a:pPr algn="ctr"/>
            <a:r>
              <a:rPr lang="en-GB" altLang="zh-CN" sz="3200" i="1"/>
              <a:t>Laosheng</a:t>
            </a:r>
            <a:r>
              <a:rPr lang="en-GB" altLang="zh-CN" sz="3200"/>
              <a:t> and </a:t>
            </a:r>
            <a:r>
              <a:rPr lang="en-GB" altLang="zh-CN" sz="3200" i="1"/>
              <a:t>Wusheng</a:t>
            </a:r>
            <a:endParaRPr lang="en-US" altLang="zh-CN" sz="3200" i="1"/>
          </a:p>
        </p:txBody>
      </p:sp>
      <p:pic>
        <p:nvPicPr>
          <p:cNvPr id="1412101" name="Picture 5" descr="老生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2875"/>
            <a:ext cx="3113087" cy="5011738"/>
          </a:xfrm>
          <a:prstGeom prst="rect">
            <a:avLst/>
          </a:prstGeom>
          <a:noFill/>
          <a:extLst>
            <a:ext uri="{909E8E84-426E-40DD-AFC4-6F175D3DCCD1}">
              <a14:hiddenFill xmlns:a14="http://schemas.microsoft.com/office/drawing/2010/main">
                <a:solidFill>
                  <a:srgbClr val="FFFFFF"/>
                </a:solidFill>
              </a14:hiddenFill>
            </a:ext>
          </a:extLst>
        </p:spPr>
      </p:pic>
      <p:pic>
        <p:nvPicPr>
          <p:cNvPr id="1412102" name="Picture 6" descr="武生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2420938"/>
            <a:ext cx="4752975" cy="401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2" name="Rectangle 4"/>
          <p:cNvSpPr>
            <a:spLocks noGrp="1" noChangeArrowheads="1"/>
          </p:cNvSpPr>
          <p:nvPr>
            <p:ph type="title"/>
          </p:nvPr>
        </p:nvSpPr>
        <p:spPr>
          <a:xfrm>
            <a:off x="4932363" y="1268413"/>
            <a:ext cx="3743325" cy="1081087"/>
          </a:xfrm>
        </p:spPr>
        <p:txBody>
          <a:bodyPr/>
          <a:lstStyle/>
          <a:p>
            <a:pPr algn="ctr"/>
            <a:r>
              <a:rPr lang="en-GB" altLang="zh-CN" sz="3200"/>
              <a:t>Jing and chou roles</a:t>
            </a:r>
            <a:endParaRPr lang="en-US" altLang="zh-CN" sz="3200"/>
          </a:p>
        </p:txBody>
      </p:sp>
      <p:pic>
        <p:nvPicPr>
          <p:cNvPr id="1410053" name="Picture 5" descr="丑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3089275"/>
            <a:ext cx="3922713" cy="3221038"/>
          </a:xfrm>
          <a:prstGeom prst="rect">
            <a:avLst/>
          </a:prstGeom>
          <a:noFill/>
          <a:extLst>
            <a:ext uri="{909E8E84-426E-40DD-AFC4-6F175D3DCCD1}">
              <a14:hiddenFill xmlns:a14="http://schemas.microsoft.com/office/drawing/2010/main">
                <a:solidFill>
                  <a:srgbClr val="FFFFFF"/>
                </a:solidFill>
              </a14:hiddenFill>
            </a:ext>
          </a:extLst>
        </p:spPr>
      </p:pic>
      <p:pic>
        <p:nvPicPr>
          <p:cNvPr id="1410054" name="Picture 6" descr="净4花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981075"/>
            <a:ext cx="4032250" cy="323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4146" name="Rectangle 2"/>
          <p:cNvSpPr>
            <a:spLocks noGrp="1" noChangeArrowheads="1"/>
          </p:cNvSpPr>
          <p:nvPr>
            <p:ph type="title"/>
          </p:nvPr>
        </p:nvSpPr>
        <p:spPr>
          <a:xfrm>
            <a:off x="611560" y="260648"/>
            <a:ext cx="8532440" cy="648072"/>
          </a:xfrm>
        </p:spPr>
        <p:txBody>
          <a:bodyPr>
            <a:normAutofit fontScale="90000"/>
          </a:bodyPr>
          <a:lstStyle/>
          <a:p>
            <a:pPr algn="ctr"/>
            <a:r>
              <a:rPr lang="en-GB" altLang="zh-CN" sz="3200" dirty="0" smtClean="0"/>
              <a:t>Questions Concerning Section B</a:t>
            </a:r>
            <a:r>
              <a:rPr lang="en-GB" altLang="zh-CN" sz="3200" dirty="0"/>
              <a:t/>
            </a:r>
            <a:br>
              <a:rPr lang="en-GB" altLang="zh-CN" sz="3200" dirty="0"/>
            </a:br>
            <a:r>
              <a:rPr lang="en-GB" altLang="zh-CN" sz="3200" dirty="0" smtClean="0"/>
              <a:t> </a:t>
            </a:r>
            <a:r>
              <a:rPr lang="en-GB" altLang="zh-CN" sz="3200" dirty="0"/>
              <a:t>Mei </a:t>
            </a:r>
            <a:r>
              <a:rPr lang="en-GB" altLang="zh-CN" sz="3200" dirty="0" err="1"/>
              <a:t>Lanfang</a:t>
            </a:r>
            <a:endParaRPr lang="en-US" altLang="zh-CN" sz="3200" dirty="0"/>
          </a:p>
        </p:txBody>
      </p:sp>
      <p:sp>
        <p:nvSpPr>
          <p:cNvPr id="1414147" name="Rectangle 3"/>
          <p:cNvSpPr>
            <a:spLocks noGrp="1" noChangeArrowheads="1"/>
          </p:cNvSpPr>
          <p:nvPr>
            <p:ph idx="1"/>
          </p:nvPr>
        </p:nvSpPr>
        <p:spPr>
          <a:xfrm>
            <a:off x="0" y="1124744"/>
            <a:ext cx="9144000" cy="5733255"/>
          </a:xfrm>
        </p:spPr>
        <p:txBody>
          <a:bodyPr>
            <a:normAutofit/>
          </a:bodyPr>
          <a:lstStyle/>
          <a:p>
            <a:pPr marL="0" indent="0">
              <a:buNone/>
            </a:pPr>
            <a:r>
              <a:rPr lang="en-GB" altLang="zh-CN" sz="2800" dirty="0">
                <a:solidFill>
                  <a:schemeClr val="accent1"/>
                </a:solidFill>
              </a:rPr>
              <a:t>1. What do you know about Mei’s early life? </a:t>
            </a:r>
          </a:p>
          <a:p>
            <a:pPr marL="0" indent="0">
              <a:buNone/>
            </a:pPr>
            <a:r>
              <a:rPr lang="en-GB" altLang="zh-CN" sz="2800" dirty="0"/>
              <a:t>2. How many roles did Mei play in his career? What roles did he prefer to play? </a:t>
            </a:r>
          </a:p>
          <a:p>
            <a:pPr marL="0" indent="0">
              <a:buNone/>
            </a:pPr>
            <a:r>
              <a:rPr lang="en-GB" altLang="zh-CN" sz="2800" dirty="0">
                <a:solidFill>
                  <a:schemeClr val="accent1"/>
                </a:solidFill>
              </a:rPr>
              <a:t>3. What dances did Mei design to help express the character of the role he played? What other dances did he design? </a:t>
            </a:r>
          </a:p>
          <a:p>
            <a:pPr marL="0" indent="0">
              <a:buNone/>
            </a:pPr>
            <a:r>
              <a:rPr lang="en-GB" altLang="zh-CN" sz="2800" dirty="0"/>
              <a:t>4. What plays are included in the repertory of the Mei School? </a:t>
            </a:r>
          </a:p>
          <a:p>
            <a:pPr marL="0" indent="0">
              <a:buNone/>
            </a:pPr>
            <a:r>
              <a:rPr lang="en-GB" altLang="zh-CN" sz="2800" dirty="0"/>
              <a:t>5. What did Mei contribute to the musical accompaniment? </a:t>
            </a:r>
          </a:p>
          <a:p>
            <a:pPr marL="0" indent="0">
              <a:buNone/>
            </a:pPr>
            <a:r>
              <a:rPr lang="en-GB" altLang="zh-CN" sz="2800" dirty="0">
                <a:solidFill>
                  <a:schemeClr val="accent1"/>
                </a:solidFill>
              </a:rPr>
              <a:t>6. Was Mei the first artist to introduce B. O. abroad? What do you know about his tours of Japan, America and the Soviet Union? </a:t>
            </a:r>
            <a:endParaRPr lang="en-US" altLang="zh-CN" sz="2800" dirty="0">
              <a:solidFill>
                <a:schemeClr val="accent1"/>
              </a:solidFill>
            </a:endParaRPr>
          </a:p>
        </p:txBody>
      </p:sp>
      <p:sp>
        <p:nvSpPr>
          <p:cNvPr id="4" name="Action Button: Forward or Next 3">
            <a:hlinkClick r:id="rId2" action="ppaction://hlinksldjump" highlightClick="1"/>
          </p:cNvPr>
          <p:cNvSpPr/>
          <p:nvPr/>
        </p:nvSpPr>
        <p:spPr>
          <a:xfrm>
            <a:off x="6732240" y="1124744"/>
            <a:ext cx="521208" cy="40462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3" action="ppaction://hlinksldjump" highlightClick="1"/>
          </p:cNvPr>
          <p:cNvSpPr/>
          <p:nvPr/>
        </p:nvSpPr>
        <p:spPr>
          <a:xfrm>
            <a:off x="1547664" y="3501008"/>
            <a:ext cx="521208" cy="40462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4" action="ppaction://hlinksldjump" highlightClick="1"/>
          </p:cNvPr>
          <p:cNvSpPr/>
          <p:nvPr/>
        </p:nvSpPr>
        <p:spPr>
          <a:xfrm>
            <a:off x="2411760" y="6251070"/>
            <a:ext cx="521208" cy="40462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20" name="Rectangle 4"/>
          <p:cNvSpPr>
            <a:spLocks noGrp="1" noChangeArrowheads="1"/>
          </p:cNvSpPr>
          <p:nvPr>
            <p:ph type="title"/>
          </p:nvPr>
        </p:nvSpPr>
        <p:spPr>
          <a:xfrm>
            <a:off x="900113" y="908050"/>
            <a:ext cx="7939087" cy="1073150"/>
          </a:xfrm>
        </p:spPr>
        <p:txBody>
          <a:bodyPr/>
          <a:lstStyle/>
          <a:p>
            <a:pPr algn="ctr"/>
            <a:r>
              <a:rPr lang="en-GB" altLang="zh-CN" sz="2800"/>
              <a:t>The conqueror’s concubine &amp; Mu Guiying as marshal</a:t>
            </a:r>
            <a:br>
              <a:rPr lang="en-GB" altLang="zh-CN" sz="2800"/>
            </a:br>
            <a:r>
              <a:rPr lang="en-GB" altLang="zh-CN" sz="2800"/>
              <a:t>《</a:t>
            </a:r>
            <a:r>
              <a:rPr lang="zh-CN" altLang="en-GB" sz="2800"/>
              <a:t>霸王别姬</a:t>
            </a:r>
            <a:r>
              <a:rPr lang="en-GB" altLang="zh-CN" sz="2800"/>
              <a:t>》</a:t>
            </a:r>
            <a:r>
              <a:rPr lang="zh-CN" altLang="en-GB" sz="2800"/>
              <a:t>、</a:t>
            </a:r>
            <a:r>
              <a:rPr lang="en-GB" altLang="zh-CN" sz="2800"/>
              <a:t>《</a:t>
            </a:r>
            <a:r>
              <a:rPr lang="zh-CN" altLang="en-GB" sz="2800"/>
              <a:t>穆桂英挂帅</a:t>
            </a:r>
            <a:r>
              <a:rPr lang="en-GB" altLang="zh-CN" sz="2800"/>
              <a:t>》</a:t>
            </a:r>
            <a:endParaRPr lang="en-US" altLang="zh-CN" sz="2800"/>
          </a:p>
        </p:txBody>
      </p:sp>
      <p:pic>
        <p:nvPicPr>
          <p:cNvPr id="1417223" name="Picture 7" descr="梅兰芳霸王别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276475"/>
            <a:ext cx="3648075" cy="4025900"/>
          </a:xfrm>
          <a:prstGeom prst="rect">
            <a:avLst/>
          </a:prstGeom>
          <a:noFill/>
          <a:extLst>
            <a:ext uri="{909E8E84-426E-40DD-AFC4-6F175D3DCCD1}">
              <a14:hiddenFill xmlns:a14="http://schemas.microsoft.com/office/drawing/2010/main">
                <a:solidFill>
                  <a:srgbClr val="FFFFFF"/>
                </a:solidFill>
              </a14:hiddenFill>
            </a:ext>
          </a:extLst>
        </p:spPr>
      </p:pic>
      <p:pic>
        <p:nvPicPr>
          <p:cNvPr id="1417224" name="Picture 8" descr="梅兰芳穆桂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276475"/>
            <a:ext cx="3810000" cy="4041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8" name="Rectangle 4"/>
          <p:cNvSpPr>
            <a:spLocks noGrp="1" noChangeArrowheads="1"/>
          </p:cNvSpPr>
          <p:nvPr>
            <p:ph type="title"/>
          </p:nvPr>
        </p:nvSpPr>
        <p:spPr>
          <a:xfrm>
            <a:off x="684213" y="1052513"/>
            <a:ext cx="8154987" cy="1081087"/>
          </a:xfrm>
        </p:spPr>
        <p:txBody>
          <a:bodyPr/>
          <a:lstStyle/>
          <a:p>
            <a:pPr algn="ctr"/>
            <a:r>
              <a:rPr lang="en-GB" altLang="zh-CN" sz="2800"/>
              <a:t>Women roles Mei played</a:t>
            </a:r>
            <a:br>
              <a:rPr lang="en-GB" altLang="zh-CN" sz="2800"/>
            </a:br>
            <a:r>
              <a:rPr lang="en-US" altLang="zh-CN" sz="2800"/>
              <a:t>《</a:t>
            </a:r>
            <a:r>
              <a:rPr lang="zh-CN" altLang="en-US" sz="2800"/>
              <a:t>游园惊梦</a:t>
            </a:r>
            <a:r>
              <a:rPr lang="en-US" altLang="zh-CN" sz="2800"/>
              <a:t>》</a:t>
            </a:r>
            <a:r>
              <a:rPr lang="zh-CN" altLang="en-US" sz="2800"/>
              <a:t>、</a:t>
            </a:r>
            <a:r>
              <a:rPr lang="en-US" altLang="zh-CN" sz="2800"/>
              <a:t>《</a:t>
            </a:r>
            <a:r>
              <a:rPr lang="zh-CN" altLang="en-US" sz="2800"/>
              <a:t>贵妃醉酒</a:t>
            </a:r>
            <a:r>
              <a:rPr lang="en-US" altLang="zh-CN" sz="2800"/>
              <a:t>》</a:t>
            </a:r>
          </a:p>
        </p:txBody>
      </p:sp>
      <p:pic>
        <p:nvPicPr>
          <p:cNvPr id="1419269" name="Picture 5" descr="梅兰芳银币贵妃醉酒"/>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2565400"/>
            <a:ext cx="37528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419270" name="Picture 6" descr="梅兰芳游园惊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565400"/>
            <a:ext cx="3810000" cy="381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1314" name="Rectangle 2"/>
          <p:cNvSpPr>
            <a:spLocks noGrp="1" noChangeArrowheads="1"/>
          </p:cNvSpPr>
          <p:nvPr>
            <p:ph type="title"/>
          </p:nvPr>
        </p:nvSpPr>
        <p:spPr>
          <a:xfrm>
            <a:off x="971600" y="332656"/>
            <a:ext cx="7772400" cy="647700"/>
          </a:xfrm>
        </p:spPr>
        <p:txBody>
          <a:bodyPr>
            <a:normAutofit fontScale="90000"/>
          </a:bodyPr>
          <a:lstStyle/>
          <a:p>
            <a:pPr algn="ctr"/>
            <a:r>
              <a:rPr lang="en-US" altLang="zh-CN" sz="3200" dirty="0" smtClean="0"/>
              <a:t>Questions Concerning Section </a:t>
            </a:r>
            <a:r>
              <a:rPr lang="en-GB" altLang="zh-CN" sz="3200" dirty="0" smtClean="0"/>
              <a:t>C</a:t>
            </a:r>
            <a:br>
              <a:rPr lang="en-GB" altLang="zh-CN" sz="3200" dirty="0" smtClean="0"/>
            </a:br>
            <a:r>
              <a:rPr lang="en-GB" altLang="zh-CN" sz="3200" dirty="0" smtClean="0"/>
              <a:t> </a:t>
            </a:r>
            <a:r>
              <a:rPr lang="en-GB" altLang="zh-CN" sz="3200" dirty="0"/>
              <a:t>Acrobatics</a:t>
            </a:r>
            <a:endParaRPr lang="en-US" altLang="zh-CN" sz="3200" dirty="0"/>
          </a:p>
        </p:txBody>
      </p:sp>
      <p:sp>
        <p:nvSpPr>
          <p:cNvPr id="1421315" name="Rectangle 3"/>
          <p:cNvSpPr>
            <a:spLocks noGrp="1" noChangeArrowheads="1"/>
          </p:cNvSpPr>
          <p:nvPr>
            <p:ph idx="1"/>
          </p:nvPr>
        </p:nvSpPr>
        <p:spPr>
          <a:xfrm>
            <a:off x="0" y="1052736"/>
            <a:ext cx="9144000" cy="5805264"/>
          </a:xfrm>
        </p:spPr>
        <p:txBody>
          <a:bodyPr>
            <a:normAutofit/>
          </a:bodyPr>
          <a:lstStyle/>
          <a:p>
            <a:pPr marL="0" indent="0">
              <a:buNone/>
            </a:pPr>
            <a:r>
              <a:rPr lang="en-US" altLang="zh-CN" sz="2800" dirty="0">
                <a:solidFill>
                  <a:schemeClr val="accent1"/>
                </a:solidFill>
              </a:rPr>
              <a:t>1</a:t>
            </a:r>
            <a:r>
              <a:rPr lang="en-GB" altLang="zh-CN" sz="2800" dirty="0">
                <a:solidFill>
                  <a:schemeClr val="accent1"/>
                </a:solidFill>
              </a:rPr>
              <a:t>. How long is the history of Chinese acrobatics as an independent form of art? What do you know about acrobatics programs of the Han Dynasty? </a:t>
            </a:r>
          </a:p>
          <a:p>
            <a:pPr marL="0" indent="0">
              <a:buNone/>
            </a:pPr>
            <a:r>
              <a:rPr lang="en-GB" altLang="zh-CN" sz="2800" dirty="0">
                <a:solidFill>
                  <a:schemeClr val="accent1"/>
                </a:solidFill>
              </a:rPr>
              <a:t>2. What does the Tang mural in the </a:t>
            </a:r>
            <a:r>
              <a:rPr lang="en-GB" altLang="zh-CN" sz="2800" dirty="0" err="1">
                <a:solidFill>
                  <a:schemeClr val="accent1"/>
                </a:solidFill>
              </a:rPr>
              <a:t>Dunhuang</a:t>
            </a:r>
            <a:r>
              <a:rPr lang="en-GB" altLang="zh-CN" sz="2800" dirty="0">
                <a:solidFill>
                  <a:schemeClr val="accent1"/>
                </a:solidFill>
              </a:rPr>
              <a:t> Grottoes show about acrobatics? </a:t>
            </a:r>
          </a:p>
          <a:p>
            <a:pPr marL="0" indent="0">
              <a:buNone/>
            </a:pPr>
            <a:r>
              <a:rPr lang="en-GB" altLang="zh-CN" sz="2800" dirty="0"/>
              <a:t>3. How did acrobatics develop as a folk art? </a:t>
            </a:r>
          </a:p>
          <a:p>
            <a:pPr marL="0" indent="0">
              <a:buNone/>
            </a:pPr>
            <a:r>
              <a:rPr lang="en-GB" altLang="zh-CN" sz="2800" dirty="0">
                <a:solidFill>
                  <a:schemeClr val="accent1"/>
                </a:solidFill>
              </a:rPr>
              <a:t>4. How prosperous have acrobatics been since 1949? What innovations have there been? </a:t>
            </a:r>
          </a:p>
          <a:p>
            <a:pPr marL="0" indent="0">
              <a:buNone/>
            </a:pPr>
            <a:r>
              <a:rPr lang="en-GB" altLang="zh-CN" sz="2800" dirty="0"/>
              <a:t>5. Can you describe some traditional acrobatics items? </a:t>
            </a:r>
          </a:p>
          <a:p>
            <a:pPr marL="0" indent="0">
              <a:buNone/>
            </a:pPr>
            <a:r>
              <a:rPr lang="en-GB" altLang="zh-CN" sz="2800" dirty="0"/>
              <a:t>6. What new items have been born?  How successful are they? </a:t>
            </a:r>
            <a:endParaRPr lang="en-US" altLang="zh-CN" sz="2800" dirty="0"/>
          </a:p>
        </p:txBody>
      </p:sp>
      <p:sp>
        <p:nvSpPr>
          <p:cNvPr id="4" name="Action Button: Forward or Next 3">
            <a:hlinkClick r:id="rId2" action="ppaction://hlinksldjump" highlightClick="1"/>
          </p:cNvPr>
          <p:cNvSpPr/>
          <p:nvPr/>
        </p:nvSpPr>
        <p:spPr>
          <a:xfrm>
            <a:off x="6804248" y="2060848"/>
            <a:ext cx="521208" cy="40462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3" action="ppaction://hlinksldjump" highlightClick="1"/>
          </p:cNvPr>
          <p:cNvSpPr/>
          <p:nvPr/>
        </p:nvSpPr>
        <p:spPr>
          <a:xfrm>
            <a:off x="4616018" y="4365104"/>
            <a:ext cx="521208" cy="40462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4" action="ppaction://hlinksldjump" highlightClick="1"/>
          </p:cNvPr>
          <p:cNvSpPr/>
          <p:nvPr/>
        </p:nvSpPr>
        <p:spPr>
          <a:xfrm>
            <a:off x="3923928" y="2966317"/>
            <a:ext cx="521208" cy="40462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340" name="Rectangle 4"/>
          <p:cNvSpPr>
            <a:spLocks noGrp="1" noChangeArrowheads="1"/>
          </p:cNvSpPr>
          <p:nvPr>
            <p:ph type="title"/>
          </p:nvPr>
        </p:nvSpPr>
        <p:spPr>
          <a:xfrm>
            <a:off x="539750" y="981075"/>
            <a:ext cx="8299450" cy="1008063"/>
          </a:xfrm>
        </p:spPr>
        <p:txBody>
          <a:bodyPr/>
          <a:lstStyle/>
          <a:p>
            <a:r>
              <a:rPr lang="en-GB" altLang="zh-CN" sz="3200" dirty="0"/>
              <a:t>Plate-spinning, umbrella-balancing &amp; fire-eating</a:t>
            </a:r>
            <a:endParaRPr lang="en-US" altLang="zh-CN" sz="3200" dirty="0"/>
          </a:p>
        </p:txBody>
      </p:sp>
      <p:pic>
        <p:nvPicPr>
          <p:cNvPr id="1422341" name="Picture 5" descr="杂技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2502360"/>
            <a:ext cx="222567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422342" name="Picture 6" descr="杂技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405751"/>
            <a:ext cx="2471737" cy="4029075"/>
          </a:xfrm>
          <a:prstGeom prst="rect">
            <a:avLst/>
          </a:prstGeom>
          <a:noFill/>
          <a:extLst>
            <a:ext uri="{909E8E84-426E-40DD-AFC4-6F175D3DCCD1}">
              <a14:hiddenFill xmlns:a14="http://schemas.microsoft.com/office/drawing/2010/main">
                <a:solidFill>
                  <a:srgbClr val="FFFFFF"/>
                </a:solidFill>
              </a14:hiddenFill>
            </a:ext>
          </a:extLst>
        </p:spPr>
      </p:pic>
      <p:pic>
        <p:nvPicPr>
          <p:cNvPr id="1422343" name="Picture 7" descr="杂技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276872"/>
            <a:ext cx="2501900" cy="3984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8" name="Rectangle 4"/>
          <p:cNvSpPr>
            <a:spLocks noGrp="1" noChangeArrowheads="1"/>
          </p:cNvSpPr>
          <p:nvPr>
            <p:ph type="title"/>
          </p:nvPr>
        </p:nvSpPr>
        <p:spPr>
          <a:xfrm>
            <a:off x="900113" y="838200"/>
            <a:ext cx="7939087" cy="1143000"/>
          </a:xfrm>
        </p:spPr>
        <p:txBody>
          <a:bodyPr/>
          <a:lstStyle/>
          <a:p>
            <a:pPr algn="ctr"/>
            <a:r>
              <a:rPr lang="en-GB" altLang="zh-CN" sz="3200"/>
              <a:t>Pyramids plus plate-spinning</a:t>
            </a:r>
            <a:endParaRPr lang="en-US" altLang="zh-CN" sz="3200"/>
          </a:p>
        </p:txBody>
      </p:sp>
      <p:pic>
        <p:nvPicPr>
          <p:cNvPr id="1424391" name="Picture 7" descr="杂技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2276475"/>
            <a:ext cx="2701925" cy="4059238"/>
          </a:xfrm>
          <a:prstGeom prst="rect">
            <a:avLst/>
          </a:prstGeom>
          <a:noFill/>
          <a:extLst>
            <a:ext uri="{909E8E84-426E-40DD-AFC4-6F175D3DCCD1}">
              <a14:hiddenFill xmlns:a14="http://schemas.microsoft.com/office/drawing/2010/main">
                <a:solidFill>
                  <a:srgbClr val="FFFFFF"/>
                </a:solidFill>
              </a14:hiddenFill>
            </a:ext>
          </a:extLst>
        </p:spPr>
      </p:pic>
      <p:pic>
        <p:nvPicPr>
          <p:cNvPr id="1424392" name="Picture 8" descr="杂技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357563"/>
            <a:ext cx="4321175" cy="2955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2530" name="Rectangle 2"/>
          <p:cNvSpPr>
            <a:spLocks noGrp="1" noChangeArrowheads="1"/>
          </p:cNvSpPr>
          <p:nvPr>
            <p:ph type="title"/>
          </p:nvPr>
        </p:nvSpPr>
        <p:spPr>
          <a:xfrm>
            <a:off x="1115616" y="404664"/>
            <a:ext cx="7772400" cy="719138"/>
          </a:xfrm>
        </p:spPr>
        <p:txBody>
          <a:bodyPr>
            <a:normAutofit fontScale="90000"/>
          </a:bodyPr>
          <a:lstStyle/>
          <a:p>
            <a:pPr algn="ctr"/>
            <a:r>
              <a:rPr lang="en-US" altLang="zh-CN" sz="3200" b="1" dirty="0" smtClean="0"/>
              <a:t>Questions Concerning Section </a:t>
            </a:r>
            <a:r>
              <a:rPr lang="en-GB" altLang="zh-CN" sz="3200" b="1" dirty="0" smtClean="0"/>
              <a:t>A</a:t>
            </a:r>
            <a:br>
              <a:rPr lang="en-GB" altLang="zh-CN" sz="3200" b="1" dirty="0" smtClean="0"/>
            </a:br>
            <a:r>
              <a:rPr lang="en-GB" altLang="zh-CN" sz="3200" b="1" dirty="0" smtClean="0"/>
              <a:t> </a:t>
            </a:r>
            <a:r>
              <a:rPr lang="en-GB" altLang="zh-CN" sz="3200" b="1" dirty="0"/>
              <a:t>Beijing Opera</a:t>
            </a:r>
            <a:endParaRPr lang="en-US" altLang="zh-CN" sz="3200" b="1" dirty="0"/>
          </a:p>
        </p:txBody>
      </p:sp>
      <p:sp>
        <p:nvSpPr>
          <p:cNvPr id="1302531" name="Rectangle 3"/>
          <p:cNvSpPr>
            <a:spLocks noGrp="1" noChangeArrowheads="1"/>
          </p:cNvSpPr>
          <p:nvPr>
            <p:ph idx="1"/>
          </p:nvPr>
        </p:nvSpPr>
        <p:spPr>
          <a:xfrm>
            <a:off x="0" y="1124744"/>
            <a:ext cx="9036496" cy="5733255"/>
          </a:xfrm>
        </p:spPr>
        <p:txBody>
          <a:bodyPr>
            <a:normAutofit/>
          </a:bodyPr>
          <a:lstStyle/>
          <a:p>
            <a:pPr marL="0" indent="0">
              <a:lnSpc>
                <a:spcPct val="90000"/>
              </a:lnSpc>
              <a:buNone/>
            </a:pPr>
            <a:r>
              <a:rPr lang="en-GB" altLang="zh-CN" sz="2800" dirty="0">
                <a:solidFill>
                  <a:schemeClr val="accent1"/>
                </a:solidFill>
              </a:rPr>
              <a:t>1. How important is Beijing Opera in Chinese </a:t>
            </a:r>
            <a:r>
              <a:rPr lang="en-GB" altLang="zh-CN" sz="2800" dirty="0" err="1">
                <a:solidFill>
                  <a:schemeClr val="accent1"/>
                </a:solidFill>
              </a:rPr>
              <a:t>theater</a:t>
            </a:r>
            <a:r>
              <a:rPr lang="en-GB" altLang="zh-CN" sz="2800" dirty="0">
                <a:solidFill>
                  <a:schemeClr val="accent1"/>
                </a:solidFill>
              </a:rPr>
              <a:t>? </a:t>
            </a:r>
          </a:p>
          <a:p>
            <a:pPr marL="0" indent="0">
              <a:lnSpc>
                <a:spcPct val="90000"/>
              </a:lnSpc>
              <a:buNone/>
            </a:pPr>
            <a:r>
              <a:rPr lang="en-GB" altLang="zh-CN" sz="2800" dirty="0">
                <a:solidFill>
                  <a:schemeClr val="accent1"/>
                </a:solidFill>
              </a:rPr>
              <a:t>2. Why do we say that classical Chinese drama is a comprehensive performing art?  </a:t>
            </a:r>
          </a:p>
          <a:p>
            <a:pPr marL="0" indent="0">
              <a:lnSpc>
                <a:spcPct val="90000"/>
              </a:lnSpc>
              <a:buNone/>
            </a:pPr>
            <a:r>
              <a:rPr lang="en-GB" altLang="zh-CN" sz="2800" dirty="0">
                <a:solidFill>
                  <a:schemeClr val="accent1"/>
                </a:solidFill>
              </a:rPr>
              <a:t>3. What do you know about the differences between Chinese drama and Western drama? </a:t>
            </a:r>
          </a:p>
          <a:p>
            <a:pPr marL="0" indent="0">
              <a:lnSpc>
                <a:spcPct val="90000"/>
              </a:lnSpc>
              <a:buNone/>
            </a:pPr>
            <a:r>
              <a:rPr lang="en-GB" altLang="zh-CN" sz="2800" dirty="0">
                <a:solidFill>
                  <a:schemeClr val="accent1"/>
                </a:solidFill>
              </a:rPr>
              <a:t>4. What is expected of a B. O. performer in appearance? </a:t>
            </a:r>
          </a:p>
          <a:p>
            <a:pPr marL="0" indent="0">
              <a:lnSpc>
                <a:spcPct val="90000"/>
              </a:lnSpc>
              <a:buNone/>
            </a:pPr>
            <a:r>
              <a:rPr lang="en-GB" altLang="zh-CN" sz="2800" dirty="0">
                <a:solidFill>
                  <a:schemeClr val="accent1"/>
                </a:solidFill>
              </a:rPr>
              <a:t>5. How should a B. O. performer pose on the stage?  </a:t>
            </a:r>
          </a:p>
          <a:p>
            <a:pPr marL="0" indent="0">
              <a:lnSpc>
                <a:spcPct val="90000"/>
              </a:lnSpc>
              <a:buNone/>
            </a:pPr>
            <a:r>
              <a:rPr lang="en-GB" altLang="zh-CN" sz="2800" dirty="0"/>
              <a:t>6. Why are theatrical forms of other provinces difficult for us to understand? </a:t>
            </a:r>
          </a:p>
          <a:p>
            <a:pPr marL="0" indent="0">
              <a:lnSpc>
                <a:spcPct val="90000"/>
              </a:lnSpc>
              <a:buNone/>
            </a:pPr>
            <a:r>
              <a:rPr lang="en-GB" altLang="zh-CN" sz="2800" dirty="0"/>
              <a:t>7. How did Beijing Opera come into being? </a:t>
            </a:r>
            <a:endParaRPr lang="en-US" altLang="zh-CN" sz="2800" dirty="0"/>
          </a:p>
        </p:txBody>
      </p:sp>
      <p:sp>
        <p:nvSpPr>
          <p:cNvPr id="2" name="Action Button: Forward or Next 1">
            <a:hlinkClick r:id="rId2" action="ppaction://hlinksldjump" highlightClick="1"/>
          </p:cNvPr>
          <p:cNvSpPr/>
          <p:nvPr/>
        </p:nvSpPr>
        <p:spPr>
          <a:xfrm>
            <a:off x="8460432" y="1196752"/>
            <a:ext cx="521208" cy="40462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3" action="ppaction://hlinksldjump" highlightClick="1"/>
          </p:cNvPr>
          <p:cNvSpPr/>
          <p:nvPr/>
        </p:nvSpPr>
        <p:spPr>
          <a:xfrm>
            <a:off x="8652033" y="3289934"/>
            <a:ext cx="521208" cy="40462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4" action="ppaction://hlinksldjump" highlightClick="1"/>
          </p:cNvPr>
          <p:cNvSpPr/>
          <p:nvPr/>
        </p:nvSpPr>
        <p:spPr>
          <a:xfrm>
            <a:off x="5868144" y="2852936"/>
            <a:ext cx="521208" cy="40462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ction Button: Forward or Next 6">
            <a:hlinkClick r:id="rId5" action="ppaction://hlinksldjump" highlightClick="1"/>
          </p:cNvPr>
          <p:cNvSpPr/>
          <p:nvPr/>
        </p:nvSpPr>
        <p:spPr>
          <a:xfrm>
            <a:off x="5004048" y="2047454"/>
            <a:ext cx="521208" cy="40462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Action Button: Forward or Next 7">
            <a:hlinkClick r:id="rId6" action="ppaction://hlinksldjump" highlightClick="1"/>
          </p:cNvPr>
          <p:cNvSpPr/>
          <p:nvPr/>
        </p:nvSpPr>
        <p:spPr>
          <a:xfrm>
            <a:off x="7953845" y="3846954"/>
            <a:ext cx="521208" cy="40462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6" name="Rectangle 4"/>
          <p:cNvSpPr>
            <a:spLocks noGrp="1" noChangeArrowheads="1"/>
          </p:cNvSpPr>
          <p:nvPr>
            <p:ph type="title"/>
          </p:nvPr>
        </p:nvSpPr>
        <p:spPr>
          <a:xfrm>
            <a:off x="1066800" y="838200"/>
            <a:ext cx="7772400" cy="1366838"/>
          </a:xfrm>
        </p:spPr>
        <p:txBody>
          <a:bodyPr/>
          <a:lstStyle/>
          <a:p>
            <a:pPr algn="ctr"/>
            <a:r>
              <a:rPr lang="en-GB" altLang="zh-CN" sz="3200"/>
              <a:t>Candle-balancing &amp; unicycle balancing</a:t>
            </a:r>
            <a:endParaRPr lang="en-US" altLang="zh-CN" sz="3200"/>
          </a:p>
        </p:txBody>
      </p:sp>
      <p:pic>
        <p:nvPicPr>
          <p:cNvPr id="1426437" name="Picture 5" descr="杂技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284538"/>
            <a:ext cx="3384550" cy="3068637"/>
          </a:xfrm>
          <a:prstGeom prst="rect">
            <a:avLst/>
          </a:prstGeom>
          <a:noFill/>
          <a:extLst>
            <a:ext uri="{909E8E84-426E-40DD-AFC4-6F175D3DCCD1}">
              <a14:hiddenFill xmlns:a14="http://schemas.microsoft.com/office/drawing/2010/main">
                <a:solidFill>
                  <a:srgbClr val="FFFFFF"/>
                </a:solidFill>
              </a14:hiddenFill>
            </a:ext>
          </a:extLst>
        </p:spPr>
      </p:pic>
      <p:pic>
        <p:nvPicPr>
          <p:cNvPr id="1426438" name="Picture 6" descr="杂技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349500"/>
            <a:ext cx="2701925" cy="4059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4" name="Rectangle 4"/>
          <p:cNvSpPr>
            <a:spLocks noGrp="1" noChangeArrowheads="1"/>
          </p:cNvSpPr>
          <p:nvPr>
            <p:ph type="title"/>
          </p:nvPr>
        </p:nvSpPr>
        <p:spPr>
          <a:xfrm>
            <a:off x="4356100" y="838200"/>
            <a:ext cx="4483100" cy="862013"/>
          </a:xfrm>
        </p:spPr>
        <p:txBody>
          <a:bodyPr/>
          <a:lstStyle/>
          <a:p>
            <a:r>
              <a:rPr lang="en-GB" altLang="zh-CN" sz="2800"/>
              <a:t>Poster &amp; sculpture of Wuqiao</a:t>
            </a:r>
            <a:endParaRPr lang="en-US" altLang="zh-CN" sz="2800"/>
          </a:p>
        </p:txBody>
      </p:sp>
      <p:pic>
        <p:nvPicPr>
          <p:cNvPr id="1428485" name="Picture 5" descr="杂技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981075"/>
            <a:ext cx="3184525" cy="5468938"/>
          </a:xfrm>
          <a:prstGeom prst="rect">
            <a:avLst/>
          </a:prstGeom>
          <a:noFill/>
          <a:extLst>
            <a:ext uri="{909E8E84-426E-40DD-AFC4-6F175D3DCCD1}">
              <a14:hiddenFill xmlns:a14="http://schemas.microsoft.com/office/drawing/2010/main">
                <a:solidFill>
                  <a:srgbClr val="FFFFFF"/>
                </a:solidFill>
              </a14:hiddenFill>
            </a:ext>
          </a:extLst>
        </p:spPr>
      </p:pic>
      <p:pic>
        <p:nvPicPr>
          <p:cNvPr id="1428486" name="Picture 6" descr="杂技15吴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060575"/>
            <a:ext cx="3251200" cy="434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0" name="Rectangle 2"/>
          <p:cNvSpPr>
            <a:spLocks noGrp="1" noChangeArrowheads="1"/>
          </p:cNvSpPr>
          <p:nvPr>
            <p:ph type="title"/>
          </p:nvPr>
        </p:nvSpPr>
        <p:spPr>
          <a:xfrm>
            <a:off x="611188" y="981075"/>
            <a:ext cx="8154987" cy="647700"/>
          </a:xfrm>
        </p:spPr>
        <p:txBody>
          <a:bodyPr/>
          <a:lstStyle/>
          <a:p>
            <a:r>
              <a:rPr lang="en-GB" altLang="zh-CN" sz="3200"/>
              <a:t>Translation exercises</a:t>
            </a:r>
            <a:endParaRPr lang="en-US" altLang="zh-CN" sz="3200"/>
          </a:p>
        </p:txBody>
      </p:sp>
      <p:sp>
        <p:nvSpPr>
          <p:cNvPr id="1430531" name="Rectangle 3"/>
          <p:cNvSpPr>
            <a:spLocks noGrp="1" noChangeArrowheads="1"/>
          </p:cNvSpPr>
          <p:nvPr>
            <p:ph idx="1"/>
          </p:nvPr>
        </p:nvSpPr>
        <p:spPr>
          <a:xfrm>
            <a:off x="539750" y="1773238"/>
            <a:ext cx="8299450" cy="4443412"/>
          </a:xfrm>
        </p:spPr>
        <p:txBody>
          <a:bodyPr/>
          <a:lstStyle/>
          <a:p>
            <a:pPr>
              <a:lnSpc>
                <a:spcPct val="80000"/>
              </a:lnSpc>
            </a:pPr>
            <a:r>
              <a:rPr lang="zh-CN" altLang="en-US" sz="2800"/>
              <a:t>京剧是我国主要剧种之一，由清代中叶的徽调、汉调相继传入北京合流演变而成。腔调以西皮、二黄为主，用胡琴和锣鼓等伴奏，后流行于全国。</a:t>
            </a:r>
          </a:p>
          <a:p>
            <a:pPr>
              <a:lnSpc>
                <a:spcPct val="80000"/>
              </a:lnSpc>
            </a:pPr>
            <a:r>
              <a:rPr lang="zh-CN" altLang="en-US" sz="2800"/>
              <a:t>京剧是在北京形成的戏曲</a:t>
            </a:r>
            <a:r>
              <a:rPr lang="zh-CN" altLang="en-US" sz="2800" u="sng">
                <a:hlinkClick r:id="rId2"/>
              </a:rPr>
              <a:t>剧种</a:t>
            </a:r>
            <a:r>
              <a:rPr lang="zh-CN" altLang="en-US" sz="2800"/>
              <a:t>之一，至今已有将近二百年的历史。它是在徽调和汉戏的基础上，吸收了昆曲、秦腔等一些</a:t>
            </a:r>
            <a:r>
              <a:rPr lang="zh-CN" altLang="en-US" sz="2800" u="sng">
                <a:hlinkClick r:id="rId3"/>
              </a:rPr>
              <a:t>戏曲剧种</a:t>
            </a:r>
            <a:r>
              <a:rPr lang="zh-CN" altLang="en-US" sz="2800"/>
              <a:t>的优点和特长逐渐演变而形成的。京剧的传统剧目约在一千个，常演的约有三四百个，其中除来自徽戏、汉戏、昆曲与秦腔者外，也有相当数量是京剧艺人和民间作家陆续编写出来的。京剧较擅长于表现历史题材的政治和军事斗争，故事大多取自历史演义和小说话本。</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Rectangle 2"/>
          <p:cNvSpPr>
            <a:spLocks noGrp="1" noChangeArrowheads="1"/>
          </p:cNvSpPr>
          <p:nvPr>
            <p:ph type="title"/>
          </p:nvPr>
        </p:nvSpPr>
        <p:spPr>
          <a:xfrm>
            <a:off x="539750" y="981075"/>
            <a:ext cx="8299450" cy="792163"/>
          </a:xfrm>
        </p:spPr>
        <p:txBody>
          <a:bodyPr/>
          <a:lstStyle/>
          <a:p>
            <a:r>
              <a:rPr lang="en-GB" altLang="zh-CN" sz="3600"/>
              <a:t>Translation exercises</a:t>
            </a:r>
            <a:endParaRPr lang="en-US" altLang="zh-CN" sz="3600"/>
          </a:p>
        </p:txBody>
      </p:sp>
      <p:sp>
        <p:nvSpPr>
          <p:cNvPr id="1431555" name="Rectangle 3"/>
          <p:cNvSpPr>
            <a:spLocks noGrp="1" noChangeArrowheads="1"/>
          </p:cNvSpPr>
          <p:nvPr>
            <p:ph idx="1"/>
          </p:nvPr>
        </p:nvSpPr>
        <p:spPr>
          <a:xfrm>
            <a:off x="611188" y="2101850"/>
            <a:ext cx="8228012" cy="4114800"/>
          </a:xfrm>
        </p:spPr>
        <p:txBody>
          <a:bodyPr/>
          <a:lstStyle/>
          <a:p>
            <a:pPr>
              <a:lnSpc>
                <a:spcPct val="80000"/>
              </a:lnSpc>
            </a:pPr>
            <a:r>
              <a:rPr lang="en-US" altLang="zh-CN" sz="2400"/>
              <a:t>1790</a:t>
            </a:r>
            <a:r>
              <a:rPr lang="zh-CN" altLang="en-US" sz="2400"/>
              <a:t>年秋，为庆祝乾隆八旬寿辰，扬州盐商江鹤亭（</a:t>
            </a:r>
            <a:r>
              <a:rPr lang="zh-CN" altLang="en-US" sz="2400" u="sng">
                <a:hlinkClick r:id="rId2"/>
              </a:rPr>
              <a:t>安徽</a:t>
            </a:r>
            <a:r>
              <a:rPr lang="zh-CN" altLang="en-US" sz="2400"/>
              <a:t>人）组织了一个名为“三庆班”的徽戏戏班，由艺人高朗亭率领进京参加祝寿演出。这次祝寿演出规模盛大，从西华门到西直门，每隔数十步设一戏台，南腔北调，四方之乐，荟萃争妍。在这场竞赛当中，第一次进京的三庆徽班即崭露头角，引人瞩目。高朗亭是安徽安庆人，入京时才十六岁，演旦角，技艺精湛。</a:t>
            </a:r>
          </a:p>
          <a:p>
            <a:pPr>
              <a:lnSpc>
                <a:spcPct val="80000"/>
              </a:lnSpc>
            </a:pPr>
            <a:r>
              <a:rPr lang="en-US" altLang="zh-CN" sz="2400"/>
              <a:t>1919</a:t>
            </a:r>
            <a:r>
              <a:rPr lang="zh-CN" altLang="en-US" sz="2400"/>
              <a:t>年，梅兰芳率剧团赴日本演出，京剧艺术首次向海外传播；</a:t>
            </a:r>
            <a:r>
              <a:rPr lang="en-US" altLang="zh-CN" sz="2400"/>
              <a:t>1924</a:t>
            </a:r>
            <a:r>
              <a:rPr lang="zh-CN" altLang="en-US" sz="2400"/>
              <a:t>年，他再度率剧团到日本演出，</a:t>
            </a:r>
            <a:r>
              <a:rPr lang="en-US" altLang="zh-CN" sz="2400"/>
              <a:t>1930</a:t>
            </a:r>
            <a:r>
              <a:rPr lang="zh-CN" altLang="en-US" sz="2400"/>
              <a:t>年，梅又率由二十人组成的剧组到美国访问演出，取得很大成功。</a:t>
            </a:r>
            <a:r>
              <a:rPr lang="en-US" altLang="zh-CN" sz="2400"/>
              <a:t>1934</a:t>
            </a:r>
            <a:r>
              <a:rPr lang="zh-CN" altLang="en-US" sz="2400"/>
              <a:t>年，他应邀去欧洲访问，在苏联演出，受到欧洲戏剧界的重视。此后，世界各地把京剧看成中国的演剧学派。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Rectangle 2"/>
          <p:cNvSpPr>
            <a:spLocks noGrp="1" noChangeArrowheads="1"/>
          </p:cNvSpPr>
          <p:nvPr>
            <p:ph type="title"/>
          </p:nvPr>
        </p:nvSpPr>
        <p:spPr>
          <a:xfrm>
            <a:off x="539750" y="838200"/>
            <a:ext cx="8299450" cy="862013"/>
          </a:xfrm>
        </p:spPr>
        <p:txBody>
          <a:bodyPr/>
          <a:lstStyle/>
          <a:p>
            <a:r>
              <a:rPr lang="en-GB" altLang="zh-CN" sz="3600"/>
              <a:t>Translation exercises</a:t>
            </a:r>
            <a:endParaRPr lang="en-US" altLang="zh-CN" sz="3600"/>
          </a:p>
        </p:txBody>
      </p:sp>
      <p:sp>
        <p:nvSpPr>
          <p:cNvPr id="1432579" name="Rectangle 3"/>
          <p:cNvSpPr>
            <a:spLocks noGrp="1" noChangeArrowheads="1"/>
          </p:cNvSpPr>
          <p:nvPr>
            <p:ph idx="1"/>
          </p:nvPr>
        </p:nvSpPr>
        <p:spPr>
          <a:xfrm>
            <a:off x="468313" y="1989138"/>
            <a:ext cx="8370887" cy="4227512"/>
          </a:xfrm>
        </p:spPr>
        <p:txBody>
          <a:bodyPr/>
          <a:lstStyle/>
          <a:p>
            <a:pPr>
              <a:lnSpc>
                <a:spcPct val="80000"/>
              </a:lnSpc>
            </a:pPr>
            <a:r>
              <a:rPr lang="en-US" altLang="zh-CN" sz="2400"/>
              <a:t> 1919</a:t>
            </a:r>
            <a:r>
              <a:rPr lang="zh-CN" altLang="en-US" sz="2400"/>
              <a:t>年</a:t>
            </a:r>
            <a:r>
              <a:rPr lang="en-US" altLang="zh-CN" sz="2400"/>
              <a:t>4</a:t>
            </a:r>
            <a:r>
              <a:rPr lang="zh-CN" altLang="en-US" sz="2400"/>
              <a:t>月</a:t>
            </a:r>
            <a:r>
              <a:rPr lang="en-US" altLang="zh-CN" sz="2400"/>
              <a:t>26</a:t>
            </a:r>
            <a:r>
              <a:rPr lang="zh-CN" altLang="en-US" sz="2400"/>
              <a:t>日，日本的一篇报道这样写到，被梁启超称为如果是女人、将是东洋第一美女的梅兰芳到达东京，他年纪还很轻，穿着时髦的新西装，头发是很整齐的中分，脸形比照片上的略小，被誉为一笑千古春的眼睛更是价值千金。那一年，梅兰芳</a:t>
            </a:r>
            <a:r>
              <a:rPr lang="en-US" altLang="zh-CN" sz="2400"/>
              <a:t>25</a:t>
            </a:r>
            <a:r>
              <a:rPr lang="zh-CN" altLang="en-US" sz="2400"/>
              <a:t>岁。 </a:t>
            </a:r>
          </a:p>
          <a:p>
            <a:pPr>
              <a:lnSpc>
                <a:spcPct val="80000"/>
              </a:lnSpc>
            </a:pPr>
            <a:r>
              <a:rPr lang="en-US" altLang="zh-CN" sz="2400"/>
              <a:t>5</a:t>
            </a:r>
            <a:r>
              <a:rPr lang="zh-CN" altLang="en-US" sz="2400"/>
              <a:t>月</a:t>
            </a:r>
            <a:r>
              <a:rPr lang="en-US" altLang="zh-CN" sz="2400"/>
              <a:t>1</a:t>
            </a:r>
            <a:r>
              <a:rPr lang="zh-CN" altLang="en-US" sz="2400"/>
              <a:t>日，梅兰芳在日本帝国剧场正式演出。这是他第一次站在外国的舞台上演出中国京剧，也是中国京剧演员第一次出国演出。</a:t>
            </a:r>
            <a:r>
              <a:rPr lang="en-US" altLang="zh-CN" sz="2400"/>
              <a:t>《</a:t>
            </a:r>
            <a:r>
              <a:rPr lang="zh-CN" altLang="en-US" sz="2400"/>
              <a:t>朝日新闻</a:t>
            </a:r>
            <a:r>
              <a:rPr lang="en-US" altLang="zh-CN" sz="2400"/>
              <a:t>》</a:t>
            </a:r>
            <a:r>
              <a:rPr lang="zh-CN" altLang="en-US" sz="2400"/>
              <a:t>这样描述梅兰芳的登台亮相：梅兰芳正是我们所听到的那样，是一个真正的美男子，他在一曲独特的中国乐曲声中缓慢登场，他的天女的造型栩栩如生，完全可以看作一个十八九岁的姑娘，极富立体感的脸庞以及婀娜的身段。秋水为神，玉为骨，移过来形容他也不为过。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Rectangle 2"/>
          <p:cNvSpPr>
            <a:spLocks noGrp="1" noChangeArrowheads="1"/>
          </p:cNvSpPr>
          <p:nvPr>
            <p:ph type="title"/>
          </p:nvPr>
        </p:nvSpPr>
        <p:spPr>
          <a:xfrm>
            <a:off x="539750" y="981075"/>
            <a:ext cx="8299450" cy="719138"/>
          </a:xfrm>
        </p:spPr>
        <p:txBody>
          <a:bodyPr/>
          <a:lstStyle/>
          <a:p>
            <a:r>
              <a:rPr lang="en-GB" altLang="zh-CN" sz="3600"/>
              <a:t>Translation exercises</a:t>
            </a:r>
            <a:endParaRPr lang="en-US" altLang="zh-CN" sz="3600"/>
          </a:p>
        </p:txBody>
      </p:sp>
      <p:sp>
        <p:nvSpPr>
          <p:cNvPr id="1433603" name="Rectangle 3"/>
          <p:cNvSpPr>
            <a:spLocks noGrp="1" noChangeArrowheads="1"/>
          </p:cNvSpPr>
          <p:nvPr>
            <p:ph idx="1"/>
          </p:nvPr>
        </p:nvSpPr>
        <p:spPr>
          <a:xfrm>
            <a:off x="539750" y="1916113"/>
            <a:ext cx="8299450" cy="4300537"/>
          </a:xfrm>
        </p:spPr>
        <p:txBody>
          <a:bodyPr/>
          <a:lstStyle/>
          <a:p>
            <a:pPr>
              <a:lnSpc>
                <a:spcPct val="80000"/>
              </a:lnSpc>
            </a:pPr>
            <a:r>
              <a:rPr lang="zh-CN" altLang="en-US" sz="2800"/>
              <a:t>中国吴桥国际杂技艺术节创办于</a:t>
            </a:r>
            <a:r>
              <a:rPr lang="en-US" altLang="zh-CN" sz="2800"/>
              <a:t>1987</a:t>
            </a:r>
            <a:r>
              <a:rPr lang="zh-CN" altLang="en-US" sz="2800"/>
              <a:t>年，每两年一届，举办时间为</a:t>
            </a:r>
            <a:r>
              <a:rPr lang="en-US" altLang="zh-CN" sz="2800"/>
              <a:t>10</a:t>
            </a:r>
            <a:r>
              <a:rPr lang="zh-CN" altLang="en-US" sz="2800"/>
              <a:t>月底至</a:t>
            </a:r>
            <a:r>
              <a:rPr lang="en-US" altLang="zh-CN" sz="2800"/>
              <a:t>11</a:t>
            </a:r>
            <a:r>
              <a:rPr lang="zh-CN" altLang="en-US" sz="2800"/>
              <a:t>月初，节期一般为</a:t>
            </a:r>
            <a:r>
              <a:rPr lang="en-US" altLang="zh-CN" sz="2800"/>
              <a:t>9</a:t>
            </a:r>
            <a:r>
              <a:rPr lang="zh-CN" altLang="en-US" sz="2800"/>
              <a:t>天，举办地点在河北省石家庄市，由中华人民共和国文化部和河北省人民政府共同主办。</a:t>
            </a:r>
          </a:p>
          <a:p>
            <a:pPr>
              <a:lnSpc>
                <a:spcPct val="80000"/>
              </a:lnSpc>
            </a:pPr>
            <a:r>
              <a:rPr lang="zh-CN" altLang="en-US" sz="2800"/>
              <a:t>吴桥杂技节是河北省最具国际影响力的文化品牌，是中国四大国家级国际性文化节庆之一，是国际公认的世界三大杂技赛场之一。赛场最高奖项</a:t>
            </a:r>
            <a:r>
              <a:rPr lang="en-US" altLang="zh-CN" sz="2800"/>
              <a:t>——</a:t>
            </a:r>
            <a:r>
              <a:rPr lang="zh-CN" altLang="en-US" sz="2800"/>
              <a:t>金狮奖已成为国际杂技艺术家向往和追逐的目标，历届杂技节参赛节目都成为各国演出商热衷的目标。</a:t>
            </a:r>
            <a:r>
              <a:rPr lang="en-US" altLang="zh-CN" sz="2800"/>
              <a:t>2005</a:t>
            </a:r>
            <a:r>
              <a:rPr lang="zh-CN" altLang="en-US" sz="2800"/>
              <a:t>年，被国际节庆协会评为“中国最具国际影响力十大节庆活动”。</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468313" y="838200"/>
            <a:ext cx="8370887" cy="935038"/>
          </a:xfrm>
        </p:spPr>
        <p:txBody>
          <a:bodyPr/>
          <a:lstStyle/>
          <a:p>
            <a:pPr algn="ctr"/>
            <a:r>
              <a:rPr lang="en-US" altLang="zh-CN" sz="3200"/>
              <a:t>Topics for discussion</a:t>
            </a:r>
          </a:p>
        </p:txBody>
      </p:sp>
      <p:sp>
        <p:nvSpPr>
          <p:cNvPr id="1105923" name="Rectangle 3"/>
          <p:cNvSpPr>
            <a:spLocks noGrp="1" noChangeArrowheads="1"/>
          </p:cNvSpPr>
          <p:nvPr>
            <p:ph idx="1"/>
          </p:nvPr>
        </p:nvSpPr>
        <p:spPr>
          <a:xfrm>
            <a:off x="539750" y="2060575"/>
            <a:ext cx="8299450" cy="4156075"/>
          </a:xfrm>
        </p:spPr>
        <p:txBody>
          <a:bodyPr/>
          <a:lstStyle/>
          <a:p>
            <a:r>
              <a:rPr lang="en-GB" altLang="zh-CN" sz="2800"/>
              <a:t>1. What other schools of Chinese opera do you know? </a:t>
            </a:r>
            <a:endParaRPr lang="en-US" altLang="zh-CN" sz="2800"/>
          </a:p>
          <a:p>
            <a:r>
              <a:rPr lang="en-US" altLang="zh-CN" sz="2800"/>
              <a:t>2. </a:t>
            </a:r>
            <a:r>
              <a:rPr lang="en-GB" altLang="zh-CN" sz="2800"/>
              <a:t> Why isn’t Beijing Opera popular with young people? </a:t>
            </a:r>
          </a:p>
          <a:p>
            <a:r>
              <a:rPr lang="en-GB" altLang="zh-CN" sz="2800"/>
              <a:t>3. What acrobatic item has impressed you most deeply? </a:t>
            </a:r>
          </a:p>
          <a:p>
            <a:r>
              <a:rPr lang="en-GB" altLang="zh-CN" sz="2800"/>
              <a:t>4. What do you know about China’s non-material cultural heritage at different levels? </a:t>
            </a:r>
            <a:endParaRPr lang="en-US" altLang="zh-CN" sz="28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949123">
            <a:off x="467544" y="2348880"/>
            <a:ext cx="8435280" cy="648072"/>
          </a:xfrm>
        </p:spPr>
        <p:txBody>
          <a:bodyPr>
            <a:normAutofit/>
          </a:bodyPr>
          <a:lstStyle/>
          <a:p>
            <a:r>
              <a:rPr lang="en-NZ" sz="3000" dirty="0" smtClean="0"/>
              <a:t>                      See you next time!</a:t>
            </a:r>
            <a:endParaRPr lang="en-NZ" sz="3000" dirty="0"/>
          </a:p>
        </p:txBody>
      </p:sp>
    </p:spTree>
    <p:extLst>
      <p:ext uri="{BB962C8B-B14F-4D97-AF65-F5344CB8AC3E}">
        <p14:creationId xmlns:p14="http://schemas.microsoft.com/office/powerpoint/2010/main" val="2742588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Rectangle 2"/>
          <p:cNvSpPr>
            <a:spLocks noGrp="1" noChangeArrowheads="1"/>
          </p:cNvSpPr>
          <p:nvPr>
            <p:ph type="title"/>
          </p:nvPr>
        </p:nvSpPr>
        <p:spPr>
          <a:xfrm>
            <a:off x="251520" y="404664"/>
            <a:ext cx="8420472" cy="719137"/>
          </a:xfrm>
        </p:spPr>
        <p:txBody>
          <a:bodyPr>
            <a:normAutofit fontScale="90000"/>
          </a:bodyPr>
          <a:lstStyle/>
          <a:p>
            <a:pPr algn="ctr"/>
            <a:r>
              <a:rPr lang="en-US" altLang="zh-CN" sz="3200" b="1" dirty="0" smtClean="0"/>
              <a:t> </a:t>
            </a:r>
            <a:r>
              <a:rPr lang="en-US" altLang="zh-CN" sz="3200" b="1" dirty="0"/>
              <a:t>How important is Beijing Opera in Chinese theater? </a:t>
            </a:r>
          </a:p>
        </p:txBody>
      </p:sp>
      <p:pic>
        <p:nvPicPr>
          <p:cNvPr id="1390596" name="Picture 4" descr="谷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349500"/>
            <a:ext cx="4032250" cy="1368425"/>
          </a:xfrm>
          <a:prstGeom prst="rect">
            <a:avLst/>
          </a:prstGeom>
          <a:noFill/>
          <a:extLst>
            <a:ext uri="{909E8E84-426E-40DD-AFC4-6F175D3DCCD1}">
              <a14:hiddenFill xmlns:a14="http://schemas.microsoft.com/office/drawing/2010/main">
                <a:solidFill>
                  <a:srgbClr val="FFFFFF"/>
                </a:solidFill>
              </a14:hiddenFill>
            </a:ext>
          </a:extLst>
        </p:spPr>
      </p:pic>
      <p:pic>
        <p:nvPicPr>
          <p:cNvPr id="1390597" name="Picture 5" descr="旦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222750"/>
            <a:ext cx="3276600" cy="2173288"/>
          </a:xfrm>
          <a:prstGeom prst="rect">
            <a:avLst/>
          </a:prstGeom>
          <a:noFill/>
          <a:extLst>
            <a:ext uri="{909E8E84-426E-40DD-AFC4-6F175D3DCCD1}">
              <a14:hiddenFill xmlns:a14="http://schemas.microsoft.com/office/drawing/2010/main">
                <a:solidFill>
                  <a:srgbClr val="FFFFFF"/>
                </a:solidFill>
              </a14:hiddenFill>
            </a:ext>
          </a:extLst>
        </p:spPr>
      </p:pic>
      <p:pic>
        <p:nvPicPr>
          <p:cNvPr id="1390598" name="Picture 6" descr="旦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2636838"/>
            <a:ext cx="2224088"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Home 1">
            <a:hlinkClick r:id="rId5" action="ppaction://hlinksldjump" highlightClick="1"/>
          </p:cNvPr>
          <p:cNvSpPr/>
          <p:nvPr/>
        </p:nvSpPr>
        <p:spPr>
          <a:xfrm>
            <a:off x="8316416" y="1070184"/>
            <a:ext cx="655959" cy="57668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92819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568952" cy="564672"/>
          </a:xfrm>
        </p:spPr>
        <p:txBody>
          <a:bodyPr>
            <a:normAutofit fontScale="90000"/>
          </a:bodyPr>
          <a:lstStyle/>
          <a:p>
            <a:r>
              <a:rPr lang="en-US" dirty="0"/>
              <a:t>Why do we say that classical Chinese drama is a comprehensive performing art? </a:t>
            </a:r>
            <a:endParaRPr lang="en-N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84784"/>
            <a:ext cx="6525716" cy="495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8316416" y="1070184"/>
            <a:ext cx="655959" cy="57668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91018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42" name="Rectangle 2"/>
          <p:cNvSpPr>
            <a:spLocks noGrp="1" noChangeArrowheads="1"/>
          </p:cNvSpPr>
          <p:nvPr>
            <p:ph type="title"/>
          </p:nvPr>
        </p:nvSpPr>
        <p:spPr/>
        <p:txBody>
          <a:bodyPr>
            <a:noAutofit/>
          </a:bodyPr>
          <a:lstStyle/>
          <a:p>
            <a:pPr algn="ctr"/>
            <a:r>
              <a:rPr lang="en-GB" altLang="zh-CN" dirty="0"/>
              <a:t>Questions Concerning Section A</a:t>
            </a:r>
            <a:br>
              <a:rPr lang="en-GB" altLang="zh-CN" dirty="0"/>
            </a:br>
            <a:r>
              <a:rPr lang="en-GB" altLang="zh-CN" dirty="0"/>
              <a:t> Beijing Opera</a:t>
            </a:r>
            <a:endParaRPr lang="en-US" altLang="zh-CN" dirty="0"/>
          </a:p>
        </p:txBody>
      </p:sp>
      <p:sp>
        <p:nvSpPr>
          <p:cNvPr id="1392643" name="Rectangle 3"/>
          <p:cNvSpPr>
            <a:spLocks noGrp="1" noChangeArrowheads="1"/>
          </p:cNvSpPr>
          <p:nvPr>
            <p:ph idx="1"/>
          </p:nvPr>
        </p:nvSpPr>
        <p:spPr>
          <a:xfrm>
            <a:off x="0" y="1124744"/>
            <a:ext cx="9144000" cy="5733256"/>
          </a:xfrm>
        </p:spPr>
        <p:txBody>
          <a:bodyPr>
            <a:normAutofit/>
          </a:bodyPr>
          <a:lstStyle/>
          <a:p>
            <a:pPr marL="0" indent="0">
              <a:buNone/>
            </a:pPr>
            <a:r>
              <a:rPr lang="en-GB" altLang="zh-CN" sz="2800" dirty="0">
                <a:solidFill>
                  <a:schemeClr val="accent1"/>
                </a:solidFill>
              </a:rPr>
              <a:t>8. Why isn’t acting in </a:t>
            </a:r>
            <a:r>
              <a:rPr lang="en-GB" altLang="zh-CN" sz="2800" dirty="0" smtClean="0">
                <a:solidFill>
                  <a:schemeClr val="accent1"/>
                </a:solidFill>
              </a:rPr>
              <a:t>Beijing Opera </a:t>
            </a:r>
            <a:r>
              <a:rPr lang="en-GB" altLang="zh-CN" sz="2800" dirty="0">
                <a:solidFill>
                  <a:schemeClr val="accent1"/>
                </a:solidFill>
              </a:rPr>
              <a:t>restricted in time and space? </a:t>
            </a:r>
          </a:p>
          <a:p>
            <a:pPr marL="0" indent="0">
              <a:buNone/>
            </a:pPr>
            <a:r>
              <a:rPr lang="en-GB" altLang="zh-CN" sz="2800" dirty="0"/>
              <a:t>9. Give examples to show the symbolic meanings of activities in Beijing Opera? </a:t>
            </a:r>
          </a:p>
          <a:p>
            <a:pPr marL="0" indent="0">
              <a:buNone/>
            </a:pPr>
            <a:r>
              <a:rPr lang="en-GB" altLang="zh-CN" sz="2800" dirty="0">
                <a:solidFill>
                  <a:schemeClr val="accent1"/>
                </a:solidFill>
              </a:rPr>
              <a:t>10. What are the most </a:t>
            </a:r>
            <a:r>
              <a:rPr lang="en-GB" altLang="zh-CN" sz="2800" dirty="0" smtClean="0">
                <a:solidFill>
                  <a:schemeClr val="accent1"/>
                </a:solidFill>
              </a:rPr>
              <a:t>important </a:t>
            </a:r>
            <a:r>
              <a:rPr lang="en-GB" altLang="zh-CN" sz="2800" dirty="0">
                <a:solidFill>
                  <a:schemeClr val="accent1"/>
                </a:solidFill>
              </a:rPr>
              <a:t>elements of B. O.?</a:t>
            </a:r>
          </a:p>
          <a:p>
            <a:pPr marL="0" indent="0">
              <a:buNone/>
            </a:pPr>
            <a:r>
              <a:rPr lang="en-GB" altLang="zh-CN" sz="2800" dirty="0">
                <a:solidFill>
                  <a:schemeClr val="accent1"/>
                </a:solidFill>
              </a:rPr>
              <a:t>11. What is the main stringed instrument used in B. O.?</a:t>
            </a:r>
          </a:p>
          <a:p>
            <a:pPr marL="0" indent="0">
              <a:buNone/>
            </a:pPr>
            <a:r>
              <a:rPr lang="en-GB" altLang="zh-CN" sz="2800" dirty="0"/>
              <a:t>12. Where are the main tunes of B. O. from? </a:t>
            </a:r>
          </a:p>
          <a:p>
            <a:pPr marL="0" indent="0">
              <a:buNone/>
            </a:pPr>
            <a:r>
              <a:rPr lang="en-GB" altLang="zh-CN" sz="2800" dirty="0"/>
              <a:t>13. What do you know about </a:t>
            </a:r>
            <a:r>
              <a:rPr lang="en-GB" altLang="zh-CN" sz="2800" i="1" dirty="0" err="1"/>
              <a:t>xipi</a:t>
            </a:r>
            <a:r>
              <a:rPr lang="en-GB" altLang="zh-CN" sz="2800" dirty="0"/>
              <a:t> tune and </a:t>
            </a:r>
            <a:r>
              <a:rPr lang="en-GB" altLang="zh-CN" sz="2800" i="1" dirty="0" err="1"/>
              <a:t>erhuang</a:t>
            </a:r>
            <a:r>
              <a:rPr lang="en-GB" altLang="zh-CN" sz="2800" dirty="0"/>
              <a:t> tune? </a:t>
            </a:r>
          </a:p>
          <a:p>
            <a:pPr marL="0" indent="0">
              <a:buNone/>
            </a:pPr>
            <a:r>
              <a:rPr lang="en-GB" altLang="zh-CN" sz="2800" dirty="0"/>
              <a:t>14. What do you know about </a:t>
            </a:r>
            <a:r>
              <a:rPr lang="en-GB" altLang="zh-CN" sz="2800" i="1" dirty="0" err="1"/>
              <a:t>yunbai</a:t>
            </a:r>
            <a:r>
              <a:rPr lang="en-GB" altLang="zh-CN" sz="2800" dirty="0"/>
              <a:t> and </a:t>
            </a:r>
            <a:r>
              <a:rPr lang="en-GB" altLang="zh-CN" sz="2800" i="1" dirty="0" err="1"/>
              <a:t>jingbai</a:t>
            </a:r>
            <a:r>
              <a:rPr lang="en-GB" altLang="zh-CN" sz="2800" dirty="0"/>
              <a:t>? </a:t>
            </a:r>
            <a:endParaRPr lang="en-US" altLang="zh-CN" sz="2800" dirty="0"/>
          </a:p>
        </p:txBody>
      </p:sp>
      <p:sp>
        <p:nvSpPr>
          <p:cNvPr id="4" name="Action Button: Forward or Next 3">
            <a:hlinkClick r:id="rId2" action="ppaction://hlinksldjump" highlightClick="1"/>
          </p:cNvPr>
          <p:cNvSpPr/>
          <p:nvPr/>
        </p:nvSpPr>
        <p:spPr>
          <a:xfrm>
            <a:off x="1259632" y="1628800"/>
            <a:ext cx="521208" cy="40462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3" action="ppaction://hlinksldjump" highlightClick="1"/>
          </p:cNvPr>
          <p:cNvSpPr/>
          <p:nvPr/>
        </p:nvSpPr>
        <p:spPr>
          <a:xfrm>
            <a:off x="8130825" y="3049339"/>
            <a:ext cx="521208" cy="40462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4" action="ppaction://hlinksldjump" highlightClick="1"/>
          </p:cNvPr>
          <p:cNvSpPr/>
          <p:nvPr/>
        </p:nvSpPr>
        <p:spPr>
          <a:xfrm>
            <a:off x="8543829" y="3544242"/>
            <a:ext cx="521208" cy="40462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know about the differences between Chinese drama and Western drama? </a:t>
            </a:r>
            <a:endParaRPr lang="en-NZ" dirty="0"/>
          </a:p>
        </p:txBody>
      </p:sp>
      <p:sp>
        <p:nvSpPr>
          <p:cNvPr id="3" name="Content Placeholder 2"/>
          <p:cNvSpPr>
            <a:spLocks noGrp="1"/>
          </p:cNvSpPr>
          <p:nvPr>
            <p:ph idx="1"/>
          </p:nvPr>
        </p:nvSpPr>
        <p:spPr/>
        <p:txBody>
          <a:bodyPr/>
          <a:lstStyle/>
          <a:p>
            <a:endParaRPr lang="en-N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420888"/>
            <a:ext cx="474345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322" y="2420888"/>
            <a:ext cx="451160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tion Button: Home 5">
            <a:hlinkClick r:id="rId4" action="ppaction://hlinksldjump" highlightClick="1"/>
          </p:cNvPr>
          <p:cNvSpPr/>
          <p:nvPr/>
        </p:nvSpPr>
        <p:spPr>
          <a:xfrm>
            <a:off x="8316416" y="1070184"/>
            <a:ext cx="655959" cy="57668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397020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a:t>is expected of a </a:t>
            </a:r>
            <a:r>
              <a:rPr lang="en-US" dirty="0" smtClean="0"/>
              <a:t>Beijing Opera </a:t>
            </a:r>
            <a:r>
              <a:rPr lang="en-US" dirty="0"/>
              <a:t>performer in appearance? </a:t>
            </a:r>
            <a:endParaRPr lang="en-N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1700808"/>
            <a:ext cx="6565435"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8316416" y="1070184"/>
            <a:ext cx="655959" cy="57668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353711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712968" cy="576064"/>
          </a:xfrm>
        </p:spPr>
        <p:txBody>
          <a:bodyPr>
            <a:normAutofit/>
          </a:bodyPr>
          <a:lstStyle/>
          <a:p>
            <a:r>
              <a:rPr lang="en-US" dirty="0" smtClean="0"/>
              <a:t>How </a:t>
            </a:r>
            <a:r>
              <a:rPr lang="en-US" dirty="0"/>
              <a:t>should a </a:t>
            </a:r>
            <a:r>
              <a:rPr lang="en-US" dirty="0" smtClean="0"/>
              <a:t>Beijing Opera </a:t>
            </a:r>
            <a:r>
              <a:rPr lang="en-US" dirty="0"/>
              <a:t>performer pose on the stage? </a:t>
            </a:r>
            <a:endParaRPr lang="en-NZ"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6019800"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8316416" y="1070184"/>
            <a:ext cx="655959" cy="57668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88025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isn’t acting in Beijing Opera restricted in time and space? </a:t>
            </a:r>
            <a:endParaRPr lang="en-NZ"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340768"/>
            <a:ext cx="5229225" cy="488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99791" y="6334780"/>
            <a:ext cx="2109873" cy="523220"/>
          </a:xfrm>
          <a:prstGeom prst="rect">
            <a:avLst/>
          </a:prstGeom>
          <a:noFill/>
        </p:spPr>
        <p:txBody>
          <a:bodyPr wrap="none" rtlCol="0">
            <a:spAutoFit/>
          </a:bodyPr>
          <a:lstStyle/>
          <a:p>
            <a:pPr>
              <a:buNone/>
            </a:pPr>
            <a:r>
              <a:rPr lang="en-NZ" dirty="0" smtClean="0">
                <a:solidFill>
                  <a:schemeClr val="accent1"/>
                </a:solidFill>
              </a:rPr>
              <a:t>Horse-riding </a:t>
            </a:r>
            <a:endParaRPr lang="en-NZ" dirty="0">
              <a:solidFill>
                <a:schemeClr val="accent1"/>
              </a:solidFill>
            </a:endParaRPr>
          </a:p>
        </p:txBody>
      </p:sp>
      <p:sp>
        <p:nvSpPr>
          <p:cNvPr id="5" name="Action Button: Home 4">
            <a:hlinkClick r:id="rId4" action="ppaction://hlinksldjump" highlightClick="1"/>
          </p:cNvPr>
          <p:cNvSpPr/>
          <p:nvPr/>
        </p:nvSpPr>
        <p:spPr>
          <a:xfrm>
            <a:off x="8316416" y="1070184"/>
            <a:ext cx="655959" cy="57668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8005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the most important elements of </a:t>
            </a:r>
            <a:r>
              <a:rPr lang="en-US" dirty="0" smtClean="0"/>
              <a:t>Beijing Opera?</a:t>
            </a:r>
            <a:endParaRPr lang="en-N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9630"/>
            <a:ext cx="6582016" cy="474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8316416" y="1070184"/>
            <a:ext cx="655959" cy="57668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012385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892480" cy="648072"/>
          </a:xfrm>
        </p:spPr>
        <p:txBody>
          <a:bodyPr>
            <a:noAutofit/>
          </a:bodyPr>
          <a:lstStyle/>
          <a:p>
            <a:r>
              <a:rPr lang="en-US" dirty="0"/>
              <a:t>What is the main stringed instrument used in </a:t>
            </a:r>
            <a:r>
              <a:rPr lang="en-US" dirty="0" smtClean="0"/>
              <a:t>Beijing Opera?</a:t>
            </a:r>
            <a:endParaRPr lang="en-NZ" dirty="0"/>
          </a:p>
        </p:txBody>
      </p:sp>
      <p:pic>
        <p:nvPicPr>
          <p:cNvPr id="7170" name="Picture 2" descr="http://www.waihuift.com/img/aHR0cDovL2Jsb2cucGVvcGxlLmNvbS5jbi9ibG9nL2Jsb2dzcGFjZS8yMDA5LzA1MTQvemh1bGFuZzE5NjkvMjAxMTA0MTIwODIzMTgwNjAxLmdpZg==.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56792"/>
            <a:ext cx="52578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6648" y="1556792"/>
            <a:ext cx="255270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Home 4">
            <a:hlinkClick r:id="rId5" action="ppaction://hlinksldjump" highlightClick="1"/>
          </p:cNvPr>
          <p:cNvSpPr/>
          <p:nvPr/>
        </p:nvSpPr>
        <p:spPr>
          <a:xfrm>
            <a:off x="8316416" y="1070184"/>
            <a:ext cx="655959" cy="57668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37845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are the main character roles in </a:t>
            </a:r>
            <a:r>
              <a:rPr lang="en-US" dirty="0" smtClean="0"/>
              <a:t>B</a:t>
            </a:r>
            <a:r>
              <a:rPr lang="en-US" altLang="zh-CN" dirty="0" smtClean="0"/>
              <a:t>eijing</a:t>
            </a:r>
            <a:r>
              <a:rPr lang="en-US" dirty="0" smtClean="0"/>
              <a:t> Opera </a:t>
            </a:r>
            <a:r>
              <a:rPr lang="en-US" dirty="0"/>
              <a:t>classified? What do they refer to respectively? </a:t>
            </a:r>
            <a:endParaRPr lang="en-N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79739"/>
            <a:ext cx="7128792" cy="575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31640" y="6316377"/>
            <a:ext cx="442750" cy="400110"/>
          </a:xfrm>
          <a:prstGeom prst="rect">
            <a:avLst/>
          </a:prstGeom>
          <a:noFill/>
        </p:spPr>
        <p:txBody>
          <a:bodyPr wrap="none" rtlCol="0">
            <a:spAutoFit/>
          </a:bodyPr>
          <a:lstStyle/>
          <a:p>
            <a:pPr>
              <a:buNone/>
            </a:pPr>
            <a:r>
              <a:rPr lang="zh-CN" altLang="en-US" sz="2000" b="1" dirty="0" smtClean="0">
                <a:solidFill>
                  <a:srgbClr val="00B0F0"/>
                </a:solidFill>
              </a:rPr>
              <a:t>丑</a:t>
            </a:r>
            <a:endParaRPr lang="en-NZ" sz="2000" b="1" dirty="0">
              <a:solidFill>
                <a:srgbClr val="00B0F0"/>
              </a:solidFill>
            </a:endParaRPr>
          </a:p>
        </p:txBody>
      </p:sp>
      <p:sp>
        <p:nvSpPr>
          <p:cNvPr id="6" name="TextBox 5"/>
          <p:cNvSpPr txBox="1"/>
          <p:nvPr/>
        </p:nvSpPr>
        <p:spPr>
          <a:xfrm>
            <a:off x="2699792" y="5790280"/>
            <a:ext cx="441146" cy="400110"/>
          </a:xfrm>
          <a:prstGeom prst="rect">
            <a:avLst/>
          </a:prstGeom>
          <a:noFill/>
        </p:spPr>
        <p:txBody>
          <a:bodyPr wrap="none" rtlCol="0">
            <a:spAutoFit/>
          </a:bodyPr>
          <a:lstStyle/>
          <a:p>
            <a:pPr>
              <a:buNone/>
            </a:pPr>
            <a:r>
              <a:rPr lang="zh-CN" altLang="en-US" sz="2000" b="1" dirty="0">
                <a:solidFill>
                  <a:srgbClr val="00B0F0"/>
                </a:solidFill>
              </a:rPr>
              <a:t>生</a:t>
            </a:r>
            <a:endParaRPr lang="en-NZ" sz="2000" b="1" dirty="0">
              <a:solidFill>
                <a:srgbClr val="00B0F0"/>
              </a:solidFill>
            </a:endParaRPr>
          </a:p>
        </p:txBody>
      </p:sp>
      <p:sp>
        <p:nvSpPr>
          <p:cNvPr id="7" name="TextBox 6"/>
          <p:cNvSpPr txBox="1"/>
          <p:nvPr/>
        </p:nvSpPr>
        <p:spPr>
          <a:xfrm>
            <a:off x="4103948" y="6116322"/>
            <a:ext cx="442750" cy="400110"/>
          </a:xfrm>
          <a:prstGeom prst="rect">
            <a:avLst/>
          </a:prstGeom>
          <a:noFill/>
        </p:spPr>
        <p:txBody>
          <a:bodyPr wrap="none" rtlCol="0">
            <a:spAutoFit/>
          </a:bodyPr>
          <a:lstStyle/>
          <a:p>
            <a:pPr>
              <a:buNone/>
            </a:pPr>
            <a:r>
              <a:rPr lang="zh-CN" altLang="en-US" sz="2000" b="1" dirty="0" smtClean="0">
                <a:solidFill>
                  <a:srgbClr val="00B0F0"/>
                </a:solidFill>
              </a:rPr>
              <a:t>旦</a:t>
            </a:r>
            <a:endParaRPr lang="en-NZ" sz="2000" b="1" dirty="0">
              <a:solidFill>
                <a:srgbClr val="00B0F0"/>
              </a:solidFill>
            </a:endParaRPr>
          </a:p>
        </p:txBody>
      </p:sp>
      <p:sp>
        <p:nvSpPr>
          <p:cNvPr id="8" name="TextBox 7"/>
          <p:cNvSpPr txBox="1"/>
          <p:nvPr/>
        </p:nvSpPr>
        <p:spPr>
          <a:xfrm>
            <a:off x="5724128" y="4581128"/>
            <a:ext cx="442750" cy="400110"/>
          </a:xfrm>
          <a:prstGeom prst="rect">
            <a:avLst/>
          </a:prstGeom>
          <a:noFill/>
        </p:spPr>
        <p:txBody>
          <a:bodyPr wrap="none" rtlCol="0">
            <a:spAutoFit/>
          </a:bodyPr>
          <a:lstStyle/>
          <a:p>
            <a:pPr>
              <a:buNone/>
            </a:pPr>
            <a:r>
              <a:rPr lang="zh-CN" altLang="en-US" sz="2000" b="1" dirty="0" smtClean="0">
                <a:solidFill>
                  <a:srgbClr val="00B0F0"/>
                </a:solidFill>
              </a:rPr>
              <a:t>净</a:t>
            </a:r>
            <a:endParaRPr lang="en-NZ" sz="2000" b="1" dirty="0">
              <a:solidFill>
                <a:srgbClr val="00B0F0"/>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2852936"/>
            <a:ext cx="2148714" cy="279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ction Button: Home 8">
            <a:hlinkClick r:id="rId5" action="ppaction://hlinksldjump" highlightClick="1"/>
          </p:cNvPr>
          <p:cNvSpPr/>
          <p:nvPr/>
        </p:nvSpPr>
        <p:spPr>
          <a:xfrm>
            <a:off x="8316416" y="1070184"/>
            <a:ext cx="655959" cy="57668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09168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fade">
                                      <p:cBhvr>
                                        <p:cTn id="29" dur="1000"/>
                                        <p:tgtEl>
                                          <p:spTgt spid="1027"/>
                                        </p:tgtEl>
                                      </p:cBhvr>
                                    </p:animEffect>
                                    <p:anim calcmode="lin" valueType="num">
                                      <p:cBhvr>
                                        <p:cTn id="30" dur="1000" fill="hold"/>
                                        <p:tgtEl>
                                          <p:spTgt spid="1027"/>
                                        </p:tgtEl>
                                        <p:attrNameLst>
                                          <p:attrName>ppt_x</p:attrName>
                                        </p:attrNameLst>
                                      </p:cBhvr>
                                      <p:tavLst>
                                        <p:tav tm="0">
                                          <p:val>
                                            <p:strVal val="#ppt_x"/>
                                          </p:val>
                                        </p:tav>
                                        <p:tav tm="100000">
                                          <p:val>
                                            <p:strVal val="#ppt_x"/>
                                          </p:val>
                                        </p:tav>
                                      </p:tavLst>
                                    </p:anim>
                                    <p:anim calcmode="lin" valueType="num">
                                      <p:cBhvr>
                                        <p:cTn id="3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facial painting applied to all character roles? What are red, gold and silver symbolic of in </a:t>
            </a:r>
            <a:r>
              <a:rPr lang="en-US" dirty="0" smtClean="0"/>
              <a:t>B</a:t>
            </a:r>
            <a:r>
              <a:rPr lang="en-US" altLang="zh-CN" dirty="0" smtClean="0"/>
              <a:t>eijing</a:t>
            </a:r>
            <a:r>
              <a:rPr lang="en-US" dirty="0" smtClean="0"/>
              <a:t> Opera? </a:t>
            </a:r>
            <a:endParaRPr lang="en-N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85913"/>
            <a:ext cx="302139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585913"/>
            <a:ext cx="248602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340769"/>
            <a:ext cx="9144000" cy="55172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indent="176213" algn="ctr"/>
            <a:r>
              <a:rPr lang="zh-CN" altLang="en-US" dirty="0" smtClean="0"/>
              <a:t>红色一般表示</a:t>
            </a:r>
            <a:r>
              <a:rPr lang="zh-CN" altLang="en-US" b="1" dirty="0" smtClean="0"/>
              <a:t>忠勇、正直</a:t>
            </a:r>
            <a:r>
              <a:rPr lang="zh-CN" altLang="en-US" dirty="0" smtClean="0"/>
              <a:t>，如关羽、关胜、吴汉等； </a:t>
            </a:r>
          </a:p>
          <a:p>
            <a:pPr indent="176213" algn="ctr"/>
            <a:r>
              <a:rPr lang="zh-CN" altLang="en-US" dirty="0" smtClean="0"/>
              <a:t>黄色一般表示</a:t>
            </a:r>
            <a:r>
              <a:rPr lang="zh-CN" altLang="en-US" b="1" dirty="0" smtClean="0"/>
              <a:t>枭勇、凶暴、沉着</a:t>
            </a:r>
            <a:r>
              <a:rPr lang="zh-CN" altLang="en-US" dirty="0" smtClean="0"/>
              <a:t>，如典韦、姬僚等； </a:t>
            </a:r>
          </a:p>
          <a:p>
            <a:pPr indent="176213" algn="ctr"/>
            <a:r>
              <a:rPr lang="zh-CN" altLang="en-US" dirty="0" smtClean="0"/>
              <a:t>蓝色一般表示</a:t>
            </a:r>
            <a:r>
              <a:rPr lang="zh-CN" altLang="en-US" b="1" dirty="0" smtClean="0"/>
              <a:t>刚强、骁勇、有心计</a:t>
            </a:r>
            <a:r>
              <a:rPr lang="zh-CN" altLang="en-US" dirty="0" smtClean="0"/>
              <a:t>，如窦尔墩、王陵、吕蒙、盖苏文等； </a:t>
            </a:r>
          </a:p>
          <a:p>
            <a:pPr indent="176213" algn="ctr"/>
            <a:r>
              <a:rPr lang="zh-CN" altLang="en-US" dirty="0" smtClean="0"/>
              <a:t>白色一般表示</a:t>
            </a:r>
            <a:r>
              <a:rPr lang="zh-CN" altLang="en-US" b="1" dirty="0" smtClean="0"/>
              <a:t>阴险、狡诈</a:t>
            </a:r>
            <a:r>
              <a:rPr lang="zh-CN" altLang="en-US" dirty="0" smtClean="0"/>
              <a:t>，如曹操、赵高、司马懿、董卓、伊利等； </a:t>
            </a:r>
          </a:p>
          <a:p>
            <a:pPr indent="176213" algn="ctr"/>
            <a:r>
              <a:rPr lang="zh-CN" altLang="en-US" dirty="0" smtClean="0"/>
              <a:t>黑色一般表示</a:t>
            </a:r>
            <a:r>
              <a:rPr lang="zh-CN" altLang="en-US" b="1" dirty="0" smtClean="0"/>
              <a:t>刚正、粗鲁、凶猛</a:t>
            </a:r>
            <a:r>
              <a:rPr lang="zh-CN" altLang="en-US" dirty="0" smtClean="0"/>
              <a:t>，如张飞、项羽等； </a:t>
            </a:r>
          </a:p>
          <a:p>
            <a:pPr indent="176213" algn="ctr"/>
            <a:r>
              <a:rPr lang="zh-CN" altLang="en-US" dirty="0" smtClean="0"/>
              <a:t>紫色一般表示</a:t>
            </a:r>
            <a:r>
              <a:rPr lang="zh-CN" altLang="en-US" b="1" dirty="0" smtClean="0"/>
              <a:t>刚正、稳练、沉着</a:t>
            </a:r>
            <a:r>
              <a:rPr lang="zh-CN" altLang="en-US" dirty="0" smtClean="0"/>
              <a:t>，如徐延昭、专诸、黄盖等； </a:t>
            </a:r>
          </a:p>
          <a:p>
            <a:pPr indent="176213" algn="ctr"/>
            <a:r>
              <a:rPr lang="zh-CN" altLang="en-US" dirty="0" smtClean="0"/>
              <a:t>金色和银色则通常用来表示</a:t>
            </a:r>
            <a:r>
              <a:rPr lang="zh-CN" altLang="en-US" b="1" dirty="0" smtClean="0"/>
              <a:t>神怪</a:t>
            </a:r>
            <a:r>
              <a:rPr lang="zh-CN" altLang="en-US" dirty="0" smtClean="0"/>
              <a:t>，如孙悟空、土行孙等。</a:t>
            </a:r>
            <a:endParaRPr lang="zh-CN" altLang="en-US" dirty="0"/>
          </a:p>
        </p:txBody>
      </p:sp>
      <p:sp>
        <p:nvSpPr>
          <p:cNvPr id="6" name="Action Button: Home 5">
            <a:hlinkClick r:id="rId5" action="ppaction://hlinksldjump" highlightClick="1"/>
          </p:cNvPr>
          <p:cNvSpPr/>
          <p:nvPr/>
        </p:nvSpPr>
        <p:spPr>
          <a:xfrm>
            <a:off x="8244514" y="662521"/>
            <a:ext cx="655959" cy="57668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42917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712968" cy="576064"/>
          </a:xfrm>
        </p:spPr>
        <p:txBody>
          <a:bodyPr>
            <a:noAutofit/>
          </a:bodyPr>
          <a:lstStyle/>
          <a:p>
            <a:r>
              <a:rPr lang="en-US" dirty="0" smtClean="0"/>
              <a:t>Are </a:t>
            </a:r>
            <a:r>
              <a:rPr lang="en-US" dirty="0"/>
              <a:t>the colors of </a:t>
            </a:r>
            <a:r>
              <a:rPr lang="en-US" dirty="0" smtClean="0"/>
              <a:t>Beijing O</a:t>
            </a:r>
            <a:r>
              <a:rPr lang="en-US" altLang="zh-CN" dirty="0" smtClean="0"/>
              <a:t>pera</a:t>
            </a:r>
            <a:r>
              <a:rPr lang="en-US" dirty="0" smtClean="0"/>
              <a:t> </a:t>
            </a:r>
            <a:r>
              <a:rPr lang="en-US" dirty="0"/>
              <a:t>costumes symbolic? </a:t>
            </a:r>
            <a:r>
              <a:rPr lang="en-US" altLang="zh-CN" dirty="0" smtClean="0"/>
              <a:t>Give some </a:t>
            </a:r>
            <a:r>
              <a:rPr lang="en-US" dirty="0" smtClean="0"/>
              <a:t>examples</a:t>
            </a:r>
            <a:r>
              <a:rPr lang="en-US" dirty="0"/>
              <a:t>. </a:t>
            </a:r>
            <a:endParaRPr lang="en-N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771525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7988436" y="548060"/>
            <a:ext cx="655959" cy="57668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091082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2" name="Rectangle 4"/>
          <p:cNvSpPr>
            <a:spLocks noGrp="1" noChangeArrowheads="1"/>
          </p:cNvSpPr>
          <p:nvPr>
            <p:ph type="title"/>
          </p:nvPr>
        </p:nvSpPr>
        <p:spPr/>
        <p:txBody>
          <a:bodyPr/>
          <a:lstStyle/>
          <a:p>
            <a:pPr algn="ctr"/>
            <a:r>
              <a:rPr lang="en-US" altLang="zh-CN" sz="3200" dirty="0"/>
              <a:t>What do you know about Mei’s early life? </a:t>
            </a:r>
            <a:endParaRPr lang="en-US" altLang="zh-CN" sz="3200" dirty="0"/>
          </a:p>
        </p:txBody>
      </p:sp>
      <p:pic>
        <p:nvPicPr>
          <p:cNvPr id="1415173" name="Picture 5" descr="梅兰芳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492375"/>
            <a:ext cx="3240088" cy="3836988"/>
          </a:xfrm>
          <a:prstGeom prst="rect">
            <a:avLst/>
          </a:prstGeom>
          <a:noFill/>
          <a:extLst>
            <a:ext uri="{909E8E84-426E-40DD-AFC4-6F175D3DCCD1}">
              <a14:hiddenFill xmlns:a14="http://schemas.microsoft.com/office/drawing/2010/main">
                <a:solidFill>
                  <a:srgbClr val="FFFFFF"/>
                </a:solidFill>
              </a14:hiddenFill>
            </a:ext>
          </a:extLst>
        </p:spPr>
      </p:pic>
      <p:pic>
        <p:nvPicPr>
          <p:cNvPr id="1415174" name="Picture 6" descr="梅兰芳金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492375"/>
            <a:ext cx="37719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Home 4">
            <a:hlinkClick r:id="rId4" action="ppaction://hlinksldjump" highlightClick="1"/>
          </p:cNvPr>
          <p:cNvSpPr/>
          <p:nvPr/>
        </p:nvSpPr>
        <p:spPr>
          <a:xfrm>
            <a:off x="8332957" y="836402"/>
            <a:ext cx="655959" cy="57668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487329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NZ" dirty="0"/>
              <a:t>Questions Concerning Section A</a:t>
            </a:r>
            <a:br>
              <a:rPr lang="en-NZ" dirty="0"/>
            </a:br>
            <a:r>
              <a:rPr lang="en-NZ" dirty="0"/>
              <a:t> Beijing Opera</a:t>
            </a:r>
          </a:p>
        </p:txBody>
      </p:sp>
      <p:sp>
        <p:nvSpPr>
          <p:cNvPr id="3" name="Content Placeholder 2"/>
          <p:cNvSpPr>
            <a:spLocks noGrp="1"/>
          </p:cNvSpPr>
          <p:nvPr>
            <p:ph idx="1"/>
          </p:nvPr>
        </p:nvSpPr>
        <p:spPr>
          <a:xfrm>
            <a:off x="0" y="1196752"/>
            <a:ext cx="9036496" cy="5472608"/>
          </a:xfrm>
        </p:spPr>
        <p:txBody>
          <a:bodyPr/>
          <a:lstStyle/>
          <a:p>
            <a:pPr marL="0" indent="0">
              <a:buNone/>
            </a:pPr>
            <a:r>
              <a:rPr lang="en-US" sz="2800" dirty="0">
                <a:solidFill>
                  <a:schemeClr val="accent1"/>
                </a:solidFill>
              </a:rPr>
              <a:t>15. How are the main character roles in B. O. classified? What do they refer to respectively? </a:t>
            </a:r>
          </a:p>
          <a:p>
            <a:pPr marL="0" indent="0">
              <a:buNone/>
            </a:pPr>
            <a:r>
              <a:rPr lang="en-US" sz="2800" dirty="0">
                <a:solidFill>
                  <a:schemeClr val="accent1"/>
                </a:solidFill>
              </a:rPr>
              <a:t>16. Is facial painting applied to all character roles? What are red, gold and silver symbolic of in B. O.? </a:t>
            </a:r>
          </a:p>
          <a:p>
            <a:pPr marL="0" indent="0">
              <a:buNone/>
            </a:pPr>
            <a:r>
              <a:rPr lang="en-US" sz="2800" dirty="0"/>
              <a:t>17. Can painted facial patterns be used repeatedly? What can we do about them? </a:t>
            </a:r>
          </a:p>
          <a:p>
            <a:pPr marL="0" indent="0">
              <a:buNone/>
            </a:pPr>
            <a:r>
              <a:rPr lang="en-US" sz="2800" dirty="0">
                <a:solidFill>
                  <a:schemeClr val="accent1"/>
                </a:solidFill>
              </a:rPr>
              <a:t>18. Are the colors of B. O. costumes symbolic? Examples. </a:t>
            </a:r>
          </a:p>
          <a:p>
            <a:pPr marL="0" indent="0">
              <a:buNone/>
            </a:pPr>
            <a:r>
              <a:rPr lang="en-US" sz="2800" dirty="0"/>
              <a:t>19. Do different roles wear different costumes? Examples. </a:t>
            </a:r>
          </a:p>
          <a:p>
            <a:pPr marL="0" indent="0">
              <a:buNone/>
            </a:pPr>
            <a:r>
              <a:rPr lang="en-US" sz="2800" dirty="0"/>
              <a:t>20. What else do you know about Beijing Opera? </a:t>
            </a:r>
          </a:p>
          <a:p>
            <a:pPr marL="0" indent="0">
              <a:buNone/>
            </a:pPr>
            <a:endParaRPr lang="en-NZ" dirty="0"/>
          </a:p>
        </p:txBody>
      </p:sp>
      <p:sp>
        <p:nvSpPr>
          <p:cNvPr id="4" name="Action Button: Forward or Next 3">
            <a:hlinkClick r:id="rId3" action="ppaction://hlinksldjump" highlightClick="1"/>
          </p:cNvPr>
          <p:cNvSpPr/>
          <p:nvPr/>
        </p:nvSpPr>
        <p:spPr>
          <a:xfrm>
            <a:off x="7092280" y="2636912"/>
            <a:ext cx="521208" cy="40462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4" action="ppaction://hlinksldjump" highlightClick="1"/>
          </p:cNvPr>
          <p:cNvSpPr/>
          <p:nvPr/>
        </p:nvSpPr>
        <p:spPr>
          <a:xfrm>
            <a:off x="8711914" y="4101262"/>
            <a:ext cx="521208" cy="40462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5" action="ppaction://hlinksldjump" highlightClick="1"/>
          </p:cNvPr>
          <p:cNvSpPr/>
          <p:nvPr/>
        </p:nvSpPr>
        <p:spPr>
          <a:xfrm>
            <a:off x="5724128" y="1628800"/>
            <a:ext cx="521208" cy="40462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083140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a:t>dances did Mei design to help express the character of the role he played? What other dances did he design? </a:t>
            </a:r>
            <a:endParaRPr lang="en-NZ"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725" y="1673113"/>
            <a:ext cx="334327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3113"/>
            <a:ext cx="3081410" cy="455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788" y="1673113"/>
            <a:ext cx="2791717" cy="462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tion Button: Home 5">
            <a:hlinkClick r:id="rId5" action="ppaction://hlinksldjump" highlightClick="1"/>
          </p:cNvPr>
          <p:cNvSpPr/>
          <p:nvPr/>
        </p:nvSpPr>
        <p:spPr>
          <a:xfrm>
            <a:off x="8332957" y="836402"/>
            <a:ext cx="655959" cy="57668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448701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 </a:t>
            </a:r>
            <a:r>
              <a:rPr lang="en-US" dirty="0"/>
              <a:t>Mei the first artist to introduce B. O. abroad? What do you know about his tours of Japan, America and the Soviet Union? </a:t>
            </a:r>
            <a:endParaRPr lang="en-N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632460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8332956" y="1025372"/>
            <a:ext cx="655959" cy="57668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76587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435280" cy="1008112"/>
          </a:xfrm>
        </p:spPr>
        <p:txBody>
          <a:bodyPr>
            <a:normAutofit fontScale="90000"/>
          </a:bodyPr>
          <a:lstStyle/>
          <a:p>
            <a:r>
              <a:rPr lang="en-US" dirty="0"/>
              <a:t>How long is the history of Chinese acrobatics as an independent form of art? What do you know about acrobatics programs of the Han Dynasty? </a:t>
            </a:r>
            <a:endParaRPr lang="en-N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982343"/>
            <a:ext cx="4436113" cy="288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59632" y="5030742"/>
            <a:ext cx="2108269" cy="323165"/>
          </a:xfrm>
          <a:prstGeom prst="rect">
            <a:avLst/>
          </a:prstGeom>
          <a:noFill/>
        </p:spPr>
        <p:txBody>
          <a:bodyPr wrap="none" rtlCol="0">
            <a:spAutoFit/>
          </a:bodyPr>
          <a:lstStyle/>
          <a:p>
            <a:pPr>
              <a:buNone/>
            </a:pPr>
            <a:r>
              <a:rPr lang="zh-TW" altLang="en-US" sz="1500" dirty="0">
                <a:solidFill>
                  <a:schemeClr val="accent1"/>
                </a:solidFill>
              </a:rPr>
              <a:t>西漢彩繪陶樂舞雜技俑</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982343"/>
            <a:ext cx="3715052" cy="284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440" y="2134743"/>
            <a:ext cx="3715052" cy="284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ction Button: Home 7">
            <a:hlinkClick r:id="rId4" action="ppaction://hlinksldjump" highlightClick="1"/>
          </p:cNvPr>
          <p:cNvSpPr/>
          <p:nvPr/>
        </p:nvSpPr>
        <p:spPr>
          <a:xfrm>
            <a:off x="8332956" y="1025372"/>
            <a:ext cx="655959" cy="57668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9129520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a:t>does the Tang mural in the </a:t>
            </a:r>
            <a:r>
              <a:rPr lang="en-US" dirty="0" err="1"/>
              <a:t>Dunhuang</a:t>
            </a:r>
            <a:r>
              <a:rPr lang="en-US" dirty="0"/>
              <a:t> Grottoes show about acrobatics? </a:t>
            </a:r>
            <a:endParaRPr lang="en-NZ"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4744"/>
            <a:ext cx="8900504" cy="257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61048"/>
            <a:ext cx="8889811" cy="246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43808" y="6453336"/>
            <a:ext cx="1620957" cy="307777"/>
          </a:xfrm>
          <a:prstGeom prst="rect">
            <a:avLst/>
          </a:prstGeom>
          <a:noFill/>
        </p:spPr>
        <p:txBody>
          <a:bodyPr wrap="none" rtlCol="0">
            <a:spAutoFit/>
          </a:bodyPr>
          <a:lstStyle/>
          <a:p>
            <a:pPr>
              <a:buNone/>
            </a:pPr>
            <a:r>
              <a:rPr lang="en-US" altLang="zh-CN" sz="1400" dirty="0" smtClean="0">
                <a:solidFill>
                  <a:schemeClr val="accent1"/>
                </a:solidFill>
              </a:rPr>
              <a:t>《</a:t>
            </a:r>
            <a:r>
              <a:rPr lang="zh-CN" altLang="en-US" sz="1400" dirty="0" smtClean="0">
                <a:solidFill>
                  <a:schemeClr val="accent1"/>
                </a:solidFill>
              </a:rPr>
              <a:t>宋夫人出行图</a:t>
            </a:r>
            <a:r>
              <a:rPr lang="en-US" altLang="zh-CN" sz="1400" dirty="0" smtClean="0">
                <a:solidFill>
                  <a:schemeClr val="accent1"/>
                </a:solidFill>
              </a:rPr>
              <a:t>》</a:t>
            </a:r>
            <a:endParaRPr lang="en-NZ" sz="1400" dirty="0">
              <a:solidFill>
                <a:schemeClr val="accent1"/>
              </a:solidFill>
            </a:endParaRPr>
          </a:p>
        </p:txBody>
      </p:sp>
      <p:sp>
        <p:nvSpPr>
          <p:cNvPr id="6" name="Action Button: Home 5">
            <a:hlinkClick r:id="rId5" action="ppaction://hlinksldjump" highlightClick="1"/>
          </p:cNvPr>
          <p:cNvSpPr/>
          <p:nvPr/>
        </p:nvSpPr>
        <p:spPr>
          <a:xfrm>
            <a:off x="8332956" y="645781"/>
            <a:ext cx="655959" cy="57668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85161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prosperous have acrobatics been since 1949? What innovations have there been? </a:t>
            </a:r>
            <a:endParaRPr lang="en-N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772816"/>
            <a:ext cx="8928993" cy="290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Home 3">
            <a:hlinkClick r:id="rId3" action="ppaction://hlinksldjump" highlightClick="1"/>
          </p:cNvPr>
          <p:cNvSpPr/>
          <p:nvPr/>
        </p:nvSpPr>
        <p:spPr>
          <a:xfrm>
            <a:off x="8332956" y="1025372"/>
            <a:ext cx="655959" cy="57668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746510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618" name="Rectangle 2"/>
          <p:cNvSpPr>
            <a:spLocks noGrp="1" noChangeArrowheads="1"/>
          </p:cNvSpPr>
          <p:nvPr>
            <p:ph type="title"/>
          </p:nvPr>
        </p:nvSpPr>
        <p:spPr>
          <a:xfrm>
            <a:off x="1066800" y="1052513"/>
            <a:ext cx="7772400" cy="720725"/>
          </a:xfrm>
        </p:spPr>
        <p:txBody>
          <a:bodyPr/>
          <a:lstStyle/>
          <a:p>
            <a:pPr algn="ctr"/>
            <a:r>
              <a:rPr lang="en-GB" altLang="zh-CN" sz="3200"/>
              <a:t>Painted faces of Beijing Opera performers</a:t>
            </a:r>
            <a:endParaRPr lang="en-US" altLang="zh-CN" sz="3200"/>
          </a:p>
        </p:txBody>
      </p:sp>
      <p:pic>
        <p:nvPicPr>
          <p:cNvPr id="1391620" name="Picture 4" descr="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492375"/>
            <a:ext cx="3097212" cy="3830638"/>
          </a:xfrm>
          <a:prstGeom prst="rect">
            <a:avLst/>
          </a:prstGeom>
          <a:noFill/>
          <a:extLst>
            <a:ext uri="{909E8E84-426E-40DD-AFC4-6F175D3DCCD1}">
              <a14:hiddenFill xmlns:a14="http://schemas.microsoft.com/office/drawing/2010/main">
                <a:solidFill>
                  <a:srgbClr val="FFFFFF"/>
                </a:solidFill>
              </a14:hiddenFill>
            </a:ext>
          </a:extLst>
        </p:spPr>
      </p:pic>
      <p:pic>
        <p:nvPicPr>
          <p:cNvPr id="1391621" name="Picture 5" descr="14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1844675"/>
            <a:ext cx="1300162" cy="1584325"/>
          </a:xfrm>
          <a:prstGeom prst="rect">
            <a:avLst/>
          </a:prstGeom>
          <a:noFill/>
          <a:extLst>
            <a:ext uri="{909E8E84-426E-40DD-AFC4-6F175D3DCCD1}">
              <a14:hiddenFill xmlns:a14="http://schemas.microsoft.com/office/drawing/2010/main">
                <a:solidFill>
                  <a:srgbClr val="FFFFFF"/>
                </a:solidFill>
              </a14:hiddenFill>
            </a:ext>
          </a:extLst>
        </p:spPr>
      </p:pic>
      <p:pic>
        <p:nvPicPr>
          <p:cNvPr id="1391622" name="Picture 6" descr="0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2349500"/>
            <a:ext cx="3057525" cy="3989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6" name="Rectangle 4"/>
          <p:cNvSpPr>
            <a:spLocks noGrp="1" noChangeArrowheads="1"/>
          </p:cNvSpPr>
          <p:nvPr>
            <p:ph type="title"/>
          </p:nvPr>
        </p:nvSpPr>
        <p:spPr>
          <a:xfrm>
            <a:off x="1066800" y="1052513"/>
            <a:ext cx="7772400" cy="792162"/>
          </a:xfrm>
        </p:spPr>
        <p:txBody>
          <a:bodyPr/>
          <a:lstStyle/>
          <a:p>
            <a:pPr algn="ctr"/>
            <a:r>
              <a:rPr lang="en-GB" altLang="zh-CN" sz="3600"/>
              <a:t>Character roles: </a:t>
            </a:r>
            <a:r>
              <a:rPr lang="en-GB" altLang="zh-CN" sz="3600" i="1"/>
              <a:t>sheng</a:t>
            </a:r>
            <a:r>
              <a:rPr lang="en-GB" altLang="zh-CN" sz="3600"/>
              <a:t> (male)</a:t>
            </a:r>
            <a:endParaRPr lang="en-US" altLang="zh-CN" sz="3600"/>
          </a:p>
        </p:txBody>
      </p:sp>
      <p:pic>
        <p:nvPicPr>
          <p:cNvPr id="1400837" name="Picture 5" descr="生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781300"/>
            <a:ext cx="3600450" cy="3041650"/>
          </a:xfrm>
          <a:prstGeom prst="rect">
            <a:avLst/>
          </a:prstGeom>
          <a:noFill/>
          <a:extLst>
            <a:ext uri="{909E8E84-426E-40DD-AFC4-6F175D3DCCD1}">
              <a14:hiddenFill xmlns:a14="http://schemas.microsoft.com/office/drawing/2010/main">
                <a:solidFill>
                  <a:srgbClr val="FFFFFF"/>
                </a:solidFill>
              </a14:hiddenFill>
            </a:ext>
          </a:extLst>
        </p:spPr>
      </p:pic>
      <p:pic>
        <p:nvPicPr>
          <p:cNvPr id="1400838" name="Picture 6" descr="武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038" y="2781300"/>
            <a:ext cx="2182812" cy="3017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92" name="Rectangle 4"/>
          <p:cNvSpPr>
            <a:spLocks noGrp="1" noChangeArrowheads="1"/>
          </p:cNvSpPr>
          <p:nvPr>
            <p:ph type="title"/>
          </p:nvPr>
        </p:nvSpPr>
        <p:spPr>
          <a:xfrm>
            <a:off x="1066800" y="1125538"/>
            <a:ext cx="7772400" cy="574675"/>
          </a:xfrm>
        </p:spPr>
        <p:txBody>
          <a:bodyPr/>
          <a:lstStyle/>
          <a:p>
            <a:pPr algn="ctr"/>
            <a:r>
              <a:rPr lang="en-GB" altLang="zh-CN" sz="3200"/>
              <a:t>Character roles: </a:t>
            </a:r>
            <a:r>
              <a:rPr lang="en-GB" altLang="zh-CN" sz="3200" i="1"/>
              <a:t>dan</a:t>
            </a:r>
            <a:r>
              <a:rPr lang="en-GB" altLang="zh-CN" sz="3200"/>
              <a:t> (woman)</a:t>
            </a:r>
            <a:endParaRPr lang="en-US" altLang="zh-CN" sz="3200"/>
          </a:p>
        </p:txBody>
      </p:sp>
      <p:pic>
        <p:nvPicPr>
          <p:cNvPr id="1394694" name="Picture 6" descr="旦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3" y="3068638"/>
            <a:ext cx="2270125" cy="3411537"/>
          </a:xfrm>
          <a:prstGeom prst="rect">
            <a:avLst/>
          </a:prstGeom>
          <a:noFill/>
          <a:extLst>
            <a:ext uri="{909E8E84-426E-40DD-AFC4-6F175D3DCCD1}">
              <a14:hiddenFill xmlns:a14="http://schemas.microsoft.com/office/drawing/2010/main">
                <a:solidFill>
                  <a:srgbClr val="FFFFFF"/>
                </a:solidFill>
              </a14:hiddenFill>
            </a:ext>
          </a:extLst>
        </p:spPr>
      </p:pic>
      <p:pic>
        <p:nvPicPr>
          <p:cNvPr id="1394695" name="Picture 7" descr="旦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844675"/>
            <a:ext cx="2216150" cy="2216150"/>
          </a:xfrm>
          <a:prstGeom prst="rect">
            <a:avLst/>
          </a:prstGeom>
          <a:noFill/>
          <a:extLst>
            <a:ext uri="{909E8E84-426E-40DD-AFC4-6F175D3DCCD1}">
              <a14:hiddenFill xmlns:a14="http://schemas.microsoft.com/office/drawing/2010/main">
                <a:solidFill>
                  <a:srgbClr val="FFFFFF"/>
                </a:solidFill>
              </a14:hiddenFill>
            </a:ext>
          </a:extLst>
        </p:spPr>
      </p:pic>
      <p:pic>
        <p:nvPicPr>
          <p:cNvPr id="1394696" name="Picture 8" descr="旦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1844675"/>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394697" name="Picture 9" descr="旦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292600"/>
            <a:ext cx="2900363" cy="2184400"/>
          </a:xfrm>
          <a:prstGeom prst="rect">
            <a:avLst/>
          </a:prstGeom>
          <a:noFill/>
          <a:extLst>
            <a:ext uri="{909E8E84-426E-40DD-AFC4-6F175D3DCCD1}">
              <a14:hiddenFill xmlns:a14="http://schemas.microsoft.com/office/drawing/2010/main">
                <a:solidFill>
                  <a:srgbClr val="FFFFFF"/>
                </a:solidFill>
              </a14:hiddenFill>
            </a:ext>
          </a:extLst>
        </p:spPr>
      </p:pic>
      <p:pic>
        <p:nvPicPr>
          <p:cNvPr id="1394698" name="Picture 10" descr="旦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4292600"/>
            <a:ext cx="2665412" cy="214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40" name="Rectangle 4"/>
          <p:cNvSpPr>
            <a:spLocks noGrp="1" noChangeArrowheads="1"/>
          </p:cNvSpPr>
          <p:nvPr>
            <p:ph type="title"/>
          </p:nvPr>
        </p:nvSpPr>
        <p:spPr>
          <a:xfrm>
            <a:off x="1066800" y="1052513"/>
            <a:ext cx="7772400" cy="720725"/>
          </a:xfrm>
        </p:spPr>
        <p:txBody>
          <a:bodyPr/>
          <a:lstStyle/>
          <a:p>
            <a:pPr algn="ctr"/>
            <a:r>
              <a:rPr lang="en-GB" altLang="zh-CN" sz="3200"/>
              <a:t>Character roles: </a:t>
            </a:r>
            <a:r>
              <a:rPr lang="en-GB" altLang="zh-CN" sz="3200" i="1"/>
              <a:t>jing</a:t>
            </a:r>
            <a:r>
              <a:rPr lang="en-GB" altLang="zh-CN" sz="3200"/>
              <a:t> </a:t>
            </a:r>
            <a:endParaRPr lang="en-US" altLang="zh-CN" sz="3200"/>
          </a:p>
        </p:txBody>
      </p:sp>
      <p:pic>
        <p:nvPicPr>
          <p:cNvPr id="1396741" name="Picture 5" descr="净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675" y="2781300"/>
            <a:ext cx="2657475" cy="3548063"/>
          </a:xfrm>
          <a:prstGeom prst="rect">
            <a:avLst/>
          </a:prstGeom>
          <a:noFill/>
          <a:extLst>
            <a:ext uri="{909E8E84-426E-40DD-AFC4-6F175D3DCCD1}">
              <a14:hiddenFill xmlns:a14="http://schemas.microsoft.com/office/drawing/2010/main">
                <a:solidFill>
                  <a:srgbClr val="FFFFFF"/>
                </a:solidFill>
              </a14:hiddenFill>
            </a:ext>
          </a:extLst>
        </p:spPr>
      </p:pic>
      <p:pic>
        <p:nvPicPr>
          <p:cNvPr id="1396742" name="Picture 6" descr="净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781300"/>
            <a:ext cx="2646362" cy="350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8" name="Rectangle 4"/>
          <p:cNvSpPr>
            <a:spLocks noGrp="1" noChangeArrowheads="1"/>
          </p:cNvSpPr>
          <p:nvPr>
            <p:ph type="title"/>
          </p:nvPr>
        </p:nvSpPr>
        <p:spPr>
          <a:xfrm>
            <a:off x="1066800" y="1125538"/>
            <a:ext cx="7772400" cy="790575"/>
          </a:xfrm>
        </p:spPr>
        <p:txBody>
          <a:bodyPr/>
          <a:lstStyle/>
          <a:p>
            <a:pPr algn="ctr"/>
            <a:r>
              <a:rPr lang="en-GB" altLang="zh-CN" sz="3200"/>
              <a:t>Character roles: </a:t>
            </a:r>
            <a:r>
              <a:rPr lang="en-GB" altLang="zh-CN" sz="3200" i="1"/>
              <a:t>chou</a:t>
            </a:r>
            <a:r>
              <a:rPr lang="en-GB" altLang="zh-CN" sz="3200"/>
              <a:t> (clown)</a:t>
            </a:r>
            <a:endParaRPr lang="en-US" altLang="zh-CN" sz="3200"/>
          </a:p>
        </p:txBody>
      </p:sp>
      <p:pic>
        <p:nvPicPr>
          <p:cNvPr id="1398789" name="Picture 5" descr="丑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276475"/>
            <a:ext cx="3024188" cy="3859213"/>
          </a:xfrm>
          <a:prstGeom prst="rect">
            <a:avLst/>
          </a:prstGeom>
          <a:noFill/>
          <a:extLst>
            <a:ext uri="{909E8E84-426E-40DD-AFC4-6F175D3DCCD1}">
              <a14:hiddenFill xmlns:a14="http://schemas.microsoft.com/office/drawing/2010/main">
                <a:solidFill>
                  <a:srgbClr val="FFFFFF"/>
                </a:solidFill>
              </a14:hiddenFill>
            </a:ext>
          </a:extLst>
        </p:spPr>
      </p:pic>
      <p:pic>
        <p:nvPicPr>
          <p:cNvPr id="1398790" name="Picture 6" descr="imag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852738"/>
            <a:ext cx="2336800" cy="2881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pattFill prst="pct5">
          <a:fgClr>
            <a:schemeClr val="accent1"/>
          </a:fgClr>
          <a:bgClr>
            <a:schemeClr val="bg1"/>
          </a:bgClr>
        </a:patt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4712</TotalTime>
  <Words>2878</Words>
  <Application>Microsoft Office PowerPoint</Application>
  <PresentationFormat>On-screen Show (4:3)</PresentationFormat>
  <Paragraphs>127</Paragraphs>
  <Slides>44</Slides>
  <Notes>6</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Flow</vt:lpstr>
      <vt:lpstr>默认设计模板</vt:lpstr>
      <vt:lpstr>Unit 8  Beijing Opera and Acrobatics</vt:lpstr>
      <vt:lpstr>Questions Concerning Section A  Beijing Opera</vt:lpstr>
      <vt:lpstr>Questions Concerning Section A  Beijing Opera</vt:lpstr>
      <vt:lpstr>Questions Concerning Section A  Beijing Opera</vt:lpstr>
      <vt:lpstr>Painted faces of Beijing Opera performers</vt:lpstr>
      <vt:lpstr>Character roles: sheng (male)</vt:lpstr>
      <vt:lpstr>Character roles: dan (woman)</vt:lpstr>
      <vt:lpstr>Character roles: jing </vt:lpstr>
      <vt:lpstr>Character roles: chou (clown)</vt:lpstr>
      <vt:lpstr>Hats and hair ornaments</vt:lpstr>
      <vt:lpstr>Cao Cao in Beijing Opera</vt:lpstr>
      <vt:lpstr>Laosheng and Wusheng</vt:lpstr>
      <vt:lpstr>Jing and chou roles</vt:lpstr>
      <vt:lpstr>Questions Concerning Section B  Mei Lanfang</vt:lpstr>
      <vt:lpstr>The conqueror’s concubine &amp; Mu Guiying as marshal 《霸王别姬》、《穆桂英挂帅》</vt:lpstr>
      <vt:lpstr>Women roles Mei played 《游园惊梦》、《贵妃醉酒》</vt:lpstr>
      <vt:lpstr>Questions Concerning Section C  Acrobatics</vt:lpstr>
      <vt:lpstr>Plate-spinning, umbrella-balancing &amp; fire-eating</vt:lpstr>
      <vt:lpstr>Pyramids plus plate-spinning</vt:lpstr>
      <vt:lpstr>Candle-balancing &amp; unicycle balancing</vt:lpstr>
      <vt:lpstr>Poster &amp; sculpture of Wuqiao</vt:lpstr>
      <vt:lpstr>Translation exercises</vt:lpstr>
      <vt:lpstr>Translation exercises</vt:lpstr>
      <vt:lpstr>Translation exercises</vt:lpstr>
      <vt:lpstr>Translation exercises</vt:lpstr>
      <vt:lpstr>Topics for discussion</vt:lpstr>
      <vt:lpstr>                      See you next time!</vt:lpstr>
      <vt:lpstr> How important is Beijing Opera in Chinese theater? </vt:lpstr>
      <vt:lpstr>Why do we say that classical Chinese drama is a comprehensive performing art? </vt:lpstr>
      <vt:lpstr>What do you know about the differences between Chinese drama and Western drama? </vt:lpstr>
      <vt:lpstr>What is expected of a Beijing Opera performer in appearance? </vt:lpstr>
      <vt:lpstr>How should a Beijing Opera performer pose on the stage? </vt:lpstr>
      <vt:lpstr>Why isn’t acting in Beijing Opera restricted in time and space? </vt:lpstr>
      <vt:lpstr>What are the most important elements of Beijing Opera?</vt:lpstr>
      <vt:lpstr>What is the main stringed instrument used in Beijing Opera?</vt:lpstr>
      <vt:lpstr>How are the main character roles in Beijing Opera classified? What do they refer to respectively? </vt:lpstr>
      <vt:lpstr>Is facial painting applied to all character roles? What are red, gold and silver symbolic of in Beijing Opera? </vt:lpstr>
      <vt:lpstr>Are the colors of Beijing Opera costumes symbolic? Give some examples. </vt:lpstr>
      <vt:lpstr>What do you know about Mei’s early life? </vt:lpstr>
      <vt:lpstr>.What dances did Mei design to help express the character of the role he played? What other dances did he design? </vt:lpstr>
      <vt:lpstr>Was Mei the first artist to introduce B. O. abroad? What do you know about his tours of Japan, America and the Soviet Union? </vt:lpstr>
      <vt:lpstr>How long is the history of Chinese acrobatics as an independent form of art? What do you know about acrobatics programs of the Han Dynasty? </vt:lpstr>
      <vt:lpstr>What does the Tang mural in the Dunhuang Grottoes show about acrobatics? </vt:lpstr>
      <vt:lpstr>How prosperous have acrobatics been since 1949? What innovations have there been? </vt:lpstr>
    </vt:vector>
  </TitlesOfParts>
  <Company>Legend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Text I   World of the Future</dc:title>
  <dc:creator>Legend User</dc:creator>
  <cp:lastModifiedBy>微软用户</cp:lastModifiedBy>
  <cp:revision>242</cp:revision>
  <dcterms:created xsi:type="dcterms:W3CDTF">2005-10-18T12:50:43Z</dcterms:created>
  <dcterms:modified xsi:type="dcterms:W3CDTF">2014-11-22T13:37:37Z</dcterms:modified>
</cp:coreProperties>
</file>