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0" r:id="rId1"/>
  </p:sldMasterIdLst>
  <p:sldIdLst>
    <p:sldId id="256" r:id="rId2"/>
    <p:sldId id="257" r:id="rId3"/>
    <p:sldId id="258" r:id="rId4"/>
    <p:sldId id="259" r:id="rId5"/>
    <p:sldId id="261" r:id="rId6"/>
    <p:sldId id="262" r:id="rId7"/>
    <p:sldId id="265" r:id="rId8"/>
    <p:sldId id="267" r:id="rId9"/>
    <p:sldId id="266" r:id="rId10"/>
    <p:sldId id="268" r:id="rId11"/>
    <p:sldId id="269" r:id="rId12"/>
    <p:sldId id="270" r:id="rId13"/>
    <p:sldId id="271" r:id="rId14"/>
    <p:sldId id="272" r:id="rId15"/>
    <p:sldId id="273" r:id="rId16"/>
    <p:sldId id="27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51475B2-A1F2-4759-87A2-0A2CFD847F25}" type="datetimeFigureOut">
              <a:rPr lang="en-US" smtClean="0"/>
              <a:t>2/26/2013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3B801-2286-4023-A19B-E9F061338DA3}"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1475B2-A1F2-4759-87A2-0A2CFD847F25}" type="datetimeFigureOut">
              <a:rPr lang="en-US" smtClean="0"/>
              <a:t>2/26/2013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3B801-2286-4023-A19B-E9F061338DA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1475B2-A1F2-4759-87A2-0A2CFD847F25}" type="datetimeFigureOut">
              <a:rPr lang="en-US" smtClean="0"/>
              <a:t>2/26/2013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3B801-2286-4023-A19B-E9F061338DA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1475B2-A1F2-4759-87A2-0A2CFD847F25}" type="datetimeFigureOut">
              <a:rPr lang="en-US" smtClean="0"/>
              <a:t>2/26/2013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3B801-2286-4023-A19B-E9F061338DA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1475B2-A1F2-4759-87A2-0A2CFD847F25}" type="datetimeFigureOut">
              <a:rPr lang="en-US" smtClean="0"/>
              <a:t>2/26/2013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3B801-2286-4023-A19B-E9F061338DA3}"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1475B2-A1F2-4759-87A2-0A2CFD847F25}" type="datetimeFigureOut">
              <a:rPr lang="en-US" smtClean="0"/>
              <a:t>2/26/2013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63B801-2286-4023-A19B-E9F061338DA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1475B2-A1F2-4759-87A2-0A2CFD847F25}" type="datetimeFigureOut">
              <a:rPr lang="en-US" smtClean="0"/>
              <a:t>2/26/2013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63B801-2286-4023-A19B-E9F061338DA3}"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51475B2-A1F2-4759-87A2-0A2CFD847F25}" type="datetimeFigureOut">
              <a:rPr lang="en-US" smtClean="0"/>
              <a:t>2/26/2013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63B801-2286-4023-A19B-E9F061338DA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1475B2-A1F2-4759-87A2-0A2CFD847F25}" type="datetimeFigureOut">
              <a:rPr lang="en-US" smtClean="0"/>
              <a:t>2/26/2013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63B801-2286-4023-A19B-E9F061338DA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1475B2-A1F2-4759-87A2-0A2CFD847F25}" type="datetimeFigureOut">
              <a:rPr lang="en-US" smtClean="0"/>
              <a:t>2/26/2013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63B801-2286-4023-A19B-E9F061338DA3}" type="slidenum">
              <a:rPr lang="en-US" smtClean="0"/>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1475B2-A1F2-4759-87A2-0A2CFD847F25}" type="datetimeFigureOut">
              <a:rPr lang="en-US" smtClean="0"/>
              <a:t>2/26/2013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63B801-2286-4023-A19B-E9F061338DA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651475B2-A1F2-4759-87A2-0A2CFD847F25}" type="datetimeFigureOut">
              <a:rPr lang="en-US" smtClean="0"/>
              <a:t>2/26/2013</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6E63B801-2286-4023-A19B-E9F061338DA3}"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images.classwell.com/mcd_xhtml_ebooks/2005_world_history/pdf/WHS05_12_324_PS.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Wang </a:t>
            </a:r>
            <a:r>
              <a:rPr lang="en-US" dirty="0" err="1" smtClean="0"/>
              <a:t>Anshi</a:t>
            </a:r>
            <a:endParaRPr lang="en-US" dirty="0"/>
          </a:p>
        </p:txBody>
      </p:sp>
      <p:sp>
        <p:nvSpPr>
          <p:cNvPr id="3" name="Subtitle 2"/>
          <p:cNvSpPr>
            <a:spLocks noGrp="1"/>
          </p:cNvSpPr>
          <p:nvPr>
            <p:ph type="subTitle" idx="1"/>
          </p:nvPr>
        </p:nvSpPr>
        <p:spPr/>
        <p:txBody>
          <a:bodyPr/>
          <a:lstStyle/>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198" y="4498334"/>
            <a:ext cx="2618263" cy="19862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398289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Opposition</a:t>
            </a:r>
            <a:endParaRPr lang="en-US" dirty="0"/>
          </a:p>
        </p:txBody>
      </p:sp>
      <p:sp>
        <p:nvSpPr>
          <p:cNvPr id="3" name="Content Placeholder 2"/>
          <p:cNvSpPr>
            <a:spLocks noGrp="1"/>
          </p:cNvSpPr>
          <p:nvPr>
            <p:ph idx="1"/>
          </p:nvPr>
        </p:nvSpPr>
        <p:spPr/>
        <p:txBody>
          <a:bodyPr>
            <a:normAutofit/>
          </a:bodyPr>
          <a:lstStyle/>
          <a:p>
            <a:r>
              <a:rPr lang="en-US" dirty="0" smtClean="0"/>
              <a:t>The conservatives opposed to two measures put in by Wang:</a:t>
            </a:r>
          </a:p>
          <a:p>
            <a:pPr lvl="1"/>
            <a:r>
              <a:rPr lang="en-US" dirty="0" smtClean="0"/>
              <a:t>Land survey to reassess property taxes more equitably </a:t>
            </a:r>
          </a:p>
          <a:p>
            <a:pPr lvl="1"/>
            <a:r>
              <a:rPr lang="en-US" dirty="0" smtClean="0"/>
              <a:t>A system that made the government an active agent in trade.</a:t>
            </a:r>
          </a:p>
          <a:p>
            <a:pPr marL="457200" lvl="1" indent="0">
              <a:buNone/>
            </a:pPr>
            <a:endParaRPr lang="en-US" dirty="0"/>
          </a:p>
          <a:p>
            <a:pPr marL="457200" lvl="1" indent="0">
              <a:buNone/>
            </a:pPr>
            <a:r>
              <a:rPr lang="en-US" dirty="0" smtClean="0"/>
              <a:t>Officials were allowed to purchase supplies at the cheapest price and in the most convenient market, thus discontinuing the cumbersome tribute system to supply the central government.</a:t>
            </a:r>
          </a:p>
        </p:txBody>
      </p:sp>
    </p:spTree>
    <p:extLst>
      <p:ext uri="{BB962C8B-B14F-4D97-AF65-F5344CB8AC3E}">
        <p14:creationId xmlns:p14="http://schemas.microsoft.com/office/powerpoint/2010/main" val="10256280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Also implemented a village of a militia system for local policing and for the buildup of army reserves, the replacement of </a:t>
            </a:r>
            <a:r>
              <a:rPr lang="en-US" dirty="0" err="1" smtClean="0"/>
              <a:t>corvee</a:t>
            </a:r>
            <a:r>
              <a:rPr lang="en-US" dirty="0" smtClean="0"/>
              <a:t> (unpaid labor) with a hired service system financed by a graduated tax levied on all families, and the creation of both a directorate of weapons for armament development and a horse-breeding program </a:t>
            </a:r>
            <a:r>
              <a:rPr lang="en-US" dirty="0" smtClean="0"/>
              <a:t>to obviate importation of cavalry mounts</a:t>
            </a:r>
            <a:r>
              <a:rPr lang="en-US" dirty="0" smtClean="0"/>
              <a:t>.</a:t>
            </a:r>
            <a:endParaRPr lang="en-US" dirty="0"/>
          </a:p>
        </p:txBody>
      </p:sp>
    </p:spTree>
    <p:extLst>
      <p:ext uri="{BB962C8B-B14F-4D97-AF65-F5344CB8AC3E}">
        <p14:creationId xmlns:p14="http://schemas.microsoft.com/office/powerpoint/2010/main" val="35214245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Recognized the </a:t>
            </a:r>
            <a:r>
              <a:rPr lang="en-US" dirty="0" err="1" smtClean="0"/>
              <a:t>Hanlin</a:t>
            </a:r>
            <a:r>
              <a:rPr lang="en-US" dirty="0" smtClean="0"/>
              <a:t> Academy (aka the National Academy) which trained expectant bureaucrats; emphasized professional courses in law, medicine, and military science; restructured the civil-service examinations around policy discussions and interpretation of the Five Classics, doing away with the previously required rote recitation of the classics and poetry composition; and, finally, brought government clerks under stricter supervision and provided incentives for promotion.</a:t>
            </a:r>
            <a:endParaRPr lang="en-US" dirty="0"/>
          </a:p>
        </p:txBody>
      </p:sp>
    </p:spTree>
    <p:extLst>
      <p:ext uri="{BB962C8B-B14F-4D97-AF65-F5344CB8AC3E}">
        <p14:creationId xmlns:p14="http://schemas.microsoft.com/office/powerpoint/2010/main" val="4272669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Decline of Influence </a:t>
            </a:r>
            <a:endParaRPr lang="en-US" dirty="0"/>
          </a:p>
        </p:txBody>
      </p:sp>
      <p:sp>
        <p:nvSpPr>
          <p:cNvPr id="3" name="Content Placeholder 2"/>
          <p:cNvSpPr>
            <a:spLocks noGrp="1"/>
          </p:cNvSpPr>
          <p:nvPr>
            <p:ph idx="1"/>
          </p:nvPr>
        </p:nvSpPr>
        <p:spPr/>
        <p:txBody>
          <a:bodyPr>
            <a:normAutofit/>
          </a:bodyPr>
          <a:lstStyle/>
          <a:p>
            <a:r>
              <a:rPr lang="en-US" dirty="0" smtClean="0"/>
              <a:t>With all the unsupportiveness Wang’s pride was wounded. In 1074 he bowed to the pressures to resign but returned the next year with less political power and without imperial carte blanche.</a:t>
            </a:r>
          </a:p>
          <a:p>
            <a:r>
              <a:rPr lang="en-US" dirty="0" smtClean="0"/>
              <a:t>Because he was unable to win sufficiently wide cooperation from high-ranking officials and because of unscrupulous or inept men in the lower bureaucracy, his policies were doomed to eventual rebuff.</a:t>
            </a:r>
            <a:endParaRPr lang="en-US" dirty="0"/>
          </a:p>
        </p:txBody>
      </p:sp>
    </p:spTree>
    <p:extLst>
      <p:ext uri="{BB962C8B-B14F-4D97-AF65-F5344CB8AC3E}">
        <p14:creationId xmlns:p14="http://schemas.microsoft.com/office/powerpoint/2010/main" val="3863629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Retirement</a:t>
            </a:r>
            <a:endParaRPr lang="en-US" dirty="0"/>
          </a:p>
        </p:txBody>
      </p:sp>
      <p:sp>
        <p:nvSpPr>
          <p:cNvPr id="3" name="Content Placeholder 2"/>
          <p:cNvSpPr>
            <a:spLocks noGrp="1"/>
          </p:cNvSpPr>
          <p:nvPr>
            <p:ph idx="1"/>
          </p:nvPr>
        </p:nvSpPr>
        <p:spPr/>
        <p:txBody>
          <a:bodyPr>
            <a:normAutofit/>
          </a:bodyPr>
          <a:lstStyle/>
          <a:p>
            <a:r>
              <a:rPr lang="en-US" dirty="0" smtClean="0"/>
              <a:t>These disappointments along with the death of his son, depressed Wang to the point that he retired in late 1076.</a:t>
            </a:r>
          </a:p>
          <a:p>
            <a:r>
              <a:rPr lang="en-US" dirty="0" smtClean="0"/>
              <a:t>He lived a simple, withdrawn life, continuing his literary endeavors and his scholarly pursuits, mostly in etymological study.</a:t>
            </a:r>
          </a:p>
          <a:p>
            <a:pPr lvl="1"/>
            <a:r>
              <a:rPr lang="en-US" dirty="0" smtClean="0"/>
              <a:t>Etymology: the study of words and their origin</a:t>
            </a:r>
            <a:endParaRPr lang="en-US" dirty="0"/>
          </a:p>
        </p:txBody>
      </p:sp>
    </p:spTree>
    <p:extLst>
      <p:ext uri="{BB962C8B-B14F-4D97-AF65-F5344CB8AC3E}">
        <p14:creationId xmlns:p14="http://schemas.microsoft.com/office/powerpoint/2010/main" val="22243796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His reforms remained intact until the emperor’s death in 1085/86, when, to Wang’s great dismay, a virulent antireform clique dismantled the system.</a:t>
            </a:r>
            <a:endParaRPr lang="en-US" dirty="0"/>
          </a:p>
        </p:txBody>
      </p:sp>
    </p:spTree>
    <p:extLst>
      <p:ext uri="{BB962C8B-B14F-4D97-AF65-F5344CB8AC3E}">
        <p14:creationId xmlns:p14="http://schemas.microsoft.com/office/powerpoint/2010/main" val="39413851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Writings </a:t>
            </a:r>
            <a:endParaRPr lang="en-US" dirty="0"/>
          </a:p>
        </p:txBody>
      </p:sp>
      <p:sp>
        <p:nvSpPr>
          <p:cNvPr id="3" name="Content Placeholder 2"/>
          <p:cNvSpPr>
            <a:spLocks noGrp="1"/>
          </p:cNvSpPr>
          <p:nvPr>
            <p:ph idx="1"/>
          </p:nvPr>
        </p:nvSpPr>
        <p:spPr/>
        <p:txBody>
          <a:bodyPr>
            <a:normAutofit/>
          </a:bodyPr>
          <a:lstStyle/>
          <a:p>
            <a:r>
              <a:rPr lang="en-US" dirty="0" smtClean="0"/>
              <a:t>Wrote original interpretations of several ancient works</a:t>
            </a:r>
          </a:p>
          <a:p>
            <a:r>
              <a:rPr lang="en-US" dirty="0" smtClean="0"/>
              <a:t>He joined the poetry and prose movement lead by </a:t>
            </a:r>
            <a:r>
              <a:rPr lang="en-US" dirty="0" err="1" smtClean="0"/>
              <a:t>Ouyang</a:t>
            </a:r>
            <a:r>
              <a:rPr lang="en-US" dirty="0" smtClean="0"/>
              <a:t> </a:t>
            </a:r>
            <a:r>
              <a:rPr lang="en-US" dirty="0" err="1" smtClean="0"/>
              <a:t>Xiu</a:t>
            </a:r>
            <a:endParaRPr lang="en-US" dirty="0" smtClean="0"/>
          </a:p>
          <a:p>
            <a:r>
              <a:rPr lang="en-US" dirty="0" smtClean="0"/>
              <a:t>Wrote more than 1,500 poems in his lifetime</a:t>
            </a:r>
          </a:p>
          <a:p>
            <a:r>
              <a:rPr lang="en-US" dirty="0" smtClean="0"/>
              <a:t>His prose was distinguished and earned him fame as one of the “Eight Great Masters of the Tang and Song Dynasties”</a:t>
            </a:r>
          </a:p>
          <a:p>
            <a:r>
              <a:rPr lang="en-US" dirty="0">
                <a:hlinkClick r:id="rId2"/>
              </a:rPr>
              <a:t>http</a:t>
            </a:r>
            <a:r>
              <a:rPr lang="en-US">
                <a:hlinkClick r:id="rId2"/>
              </a:rPr>
              <a:t>://</a:t>
            </a:r>
            <a:r>
              <a:rPr lang="en-US" smtClean="0">
                <a:hlinkClick r:id="rId2"/>
              </a:rPr>
              <a:t>images.classwell.com/mcd_xhtml_ebooks/2005_world_history/pdf/WHS05_12_324_PS.pdf</a:t>
            </a:r>
            <a:endParaRPr lang="en-US" smtClean="0"/>
          </a:p>
          <a:p>
            <a:endParaRPr lang="en-US" dirty="0"/>
          </a:p>
        </p:txBody>
      </p:sp>
    </p:spTree>
    <p:extLst>
      <p:ext uri="{BB962C8B-B14F-4D97-AF65-F5344CB8AC3E}">
        <p14:creationId xmlns:p14="http://schemas.microsoft.com/office/powerpoint/2010/main" val="25058408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Who Am I?</a:t>
            </a:r>
            <a:endParaRPr lang="en-US" dirty="0"/>
          </a:p>
        </p:txBody>
      </p:sp>
      <p:sp>
        <p:nvSpPr>
          <p:cNvPr id="3" name="Content Placeholder 2"/>
          <p:cNvSpPr>
            <a:spLocks noGrp="1"/>
          </p:cNvSpPr>
          <p:nvPr>
            <p:ph idx="1"/>
          </p:nvPr>
        </p:nvSpPr>
        <p:spPr/>
        <p:txBody>
          <a:bodyPr>
            <a:normAutofit/>
          </a:bodyPr>
          <a:lstStyle/>
          <a:p>
            <a:r>
              <a:rPr lang="en-US" dirty="0" smtClean="0"/>
              <a:t>Other names</a:t>
            </a:r>
          </a:p>
          <a:p>
            <a:pPr lvl="1"/>
            <a:r>
              <a:rPr lang="en-US" dirty="0" smtClean="0"/>
              <a:t>Courtesy name (</a:t>
            </a:r>
            <a:r>
              <a:rPr lang="en-US" dirty="0" err="1" smtClean="0"/>
              <a:t>zi</a:t>
            </a:r>
            <a:r>
              <a:rPr lang="en-US" dirty="0" smtClean="0"/>
              <a:t>): </a:t>
            </a:r>
            <a:r>
              <a:rPr lang="en-US" dirty="0" err="1" smtClean="0"/>
              <a:t>Jiefu</a:t>
            </a:r>
            <a:endParaRPr lang="en-US" dirty="0" smtClean="0"/>
          </a:p>
          <a:p>
            <a:pPr lvl="1"/>
            <a:r>
              <a:rPr lang="en-US" dirty="0" smtClean="0"/>
              <a:t>Literary name (</a:t>
            </a:r>
            <a:r>
              <a:rPr lang="en-US" dirty="0" err="1" smtClean="0"/>
              <a:t>hao</a:t>
            </a:r>
            <a:r>
              <a:rPr lang="en-US" dirty="0" smtClean="0"/>
              <a:t>): </a:t>
            </a:r>
            <a:r>
              <a:rPr lang="en-US" dirty="0" err="1" smtClean="0"/>
              <a:t>Banshan</a:t>
            </a:r>
            <a:endParaRPr lang="en-US" dirty="0" smtClean="0"/>
          </a:p>
          <a:p>
            <a:r>
              <a:rPr lang="en-US" dirty="0" smtClean="0"/>
              <a:t>Born 1021 in </a:t>
            </a:r>
            <a:r>
              <a:rPr lang="en-US" dirty="0" err="1" smtClean="0"/>
              <a:t>Linchuan</a:t>
            </a:r>
            <a:r>
              <a:rPr lang="en-US" dirty="0" smtClean="0"/>
              <a:t>, </a:t>
            </a:r>
            <a:r>
              <a:rPr lang="en-US" dirty="0" err="1" smtClean="0"/>
              <a:t>Jianxi</a:t>
            </a:r>
            <a:r>
              <a:rPr lang="en-US" dirty="0" smtClean="0"/>
              <a:t> province, China</a:t>
            </a:r>
          </a:p>
          <a:p>
            <a:r>
              <a:rPr lang="en-US" dirty="0" smtClean="0"/>
              <a:t>Died 1086 </a:t>
            </a:r>
            <a:r>
              <a:rPr lang="en-US" dirty="0" err="1" smtClean="0"/>
              <a:t>Jiangning</a:t>
            </a:r>
            <a:r>
              <a:rPr lang="en-US" dirty="0" smtClean="0"/>
              <a:t> (now Nanjing)</a:t>
            </a:r>
          </a:p>
          <a:p>
            <a:r>
              <a:rPr lang="en-US" dirty="0" smtClean="0"/>
              <a:t>Chinese poet/prose writer</a:t>
            </a:r>
          </a:p>
          <a:p>
            <a:r>
              <a:rPr lang="en-US" dirty="0" smtClean="0"/>
              <a:t>Governmental reformer</a:t>
            </a:r>
            <a:endParaRPr lang="en-US" dirty="0"/>
          </a:p>
        </p:txBody>
      </p:sp>
    </p:spTree>
    <p:extLst>
      <p:ext uri="{BB962C8B-B14F-4D97-AF65-F5344CB8AC3E}">
        <p14:creationId xmlns:p14="http://schemas.microsoft.com/office/powerpoint/2010/main" val="4893488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Life</a:t>
            </a:r>
            <a:endParaRPr lang="en-US" dirty="0"/>
          </a:p>
        </p:txBody>
      </p:sp>
      <p:sp>
        <p:nvSpPr>
          <p:cNvPr id="3" name="Content Placeholder 2"/>
          <p:cNvSpPr>
            <a:spLocks noGrp="1"/>
          </p:cNvSpPr>
          <p:nvPr>
            <p:ph idx="1"/>
          </p:nvPr>
        </p:nvSpPr>
        <p:spPr/>
        <p:txBody>
          <a:bodyPr>
            <a:normAutofit/>
          </a:bodyPr>
          <a:lstStyle/>
          <a:p>
            <a:r>
              <a:rPr lang="en-US" dirty="0" smtClean="0"/>
              <a:t>I emerged from a rising new group of southern bureaucrats with a strong utilitarian bent.</a:t>
            </a:r>
          </a:p>
          <a:p>
            <a:r>
              <a:rPr lang="en-US" dirty="0" smtClean="0"/>
              <a:t>We challenged the more conservative, large-landholding colleagues from the north.</a:t>
            </a:r>
          </a:p>
          <a:p>
            <a:r>
              <a:rPr lang="en-US" dirty="0" smtClean="0"/>
              <a:t>At age 21 earned </a:t>
            </a:r>
            <a:r>
              <a:rPr lang="en-US" i="1" dirty="0" err="1" smtClean="0"/>
              <a:t>jinshi</a:t>
            </a:r>
            <a:r>
              <a:rPr lang="en-US" dirty="0" smtClean="0"/>
              <a:t> (advanced scholar) degree in civil service examinations</a:t>
            </a:r>
          </a:p>
          <a:p>
            <a:r>
              <a:rPr lang="en-US" dirty="0" smtClean="0"/>
              <a:t>For 2 years served as a local administrator in the south</a:t>
            </a:r>
            <a:endParaRPr lang="en-US" dirty="0"/>
          </a:p>
        </p:txBody>
      </p:sp>
    </p:spTree>
    <p:extLst>
      <p:ext uri="{BB962C8B-B14F-4D97-AF65-F5344CB8AC3E}">
        <p14:creationId xmlns:p14="http://schemas.microsoft.com/office/powerpoint/2010/main" val="18381577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After serving for 20 years he came to the conclusion that the unlimited annexation of land weakened the economy rather than strengthened it.</a:t>
            </a:r>
          </a:p>
          <a:p>
            <a:r>
              <a:rPr lang="en-US" dirty="0" smtClean="0"/>
              <a:t>1058- submitted “Ten Thousand Word Memorial” to emperor </a:t>
            </a:r>
            <a:r>
              <a:rPr lang="en-US" dirty="0" err="1" smtClean="0"/>
              <a:t>Rensong</a:t>
            </a:r>
            <a:endParaRPr lang="en-US" dirty="0" smtClean="0"/>
          </a:p>
          <a:p>
            <a:pPr lvl="1"/>
            <a:r>
              <a:rPr lang="en-US" dirty="0" smtClean="0"/>
              <a:t>Contained parts of his later policies and political theories	</a:t>
            </a:r>
          </a:p>
          <a:p>
            <a:pPr lvl="1"/>
            <a:r>
              <a:rPr lang="en-US" dirty="0" smtClean="0"/>
              <a:t>No action was taken on his proposals which were aimed at the bureaucracy	</a:t>
            </a:r>
          </a:p>
          <a:p>
            <a:pPr lvl="2"/>
            <a:r>
              <a:rPr lang="en-US" dirty="0" smtClean="0"/>
              <a:t>Believed that more officials should be trained and recruited</a:t>
            </a:r>
            <a:endParaRPr lang="en-US" dirty="0"/>
          </a:p>
        </p:txBody>
      </p:sp>
    </p:spTree>
    <p:extLst>
      <p:ext uri="{BB962C8B-B14F-4D97-AF65-F5344CB8AC3E}">
        <p14:creationId xmlns:p14="http://schemas.microsoft.com/office/powerpoint/2010/main" val="18503190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28600"/>
            <a:ext cx="8001000" cy="5139869"/>
          </a:xfrm>
          <a:prstGeom prst="rect">
            <a:avLst/>
          </a:prstGeom>
        </p:spPr>
        <p:txBody>
          <a:bodyPr wrap="square">
            <a:spAutoFit/>
          </a:bodyPr>
          <a:lstStyle/>
          <a:p>
            <a:pPr algn="ctr"/>
            <a:r>
              <a:rPr lang="en-US" sz="2400" b="1" dirty="0" smtClean="0"/>
              <a:t>Ten Thousand Word Memorial</a:t>
            </a:r>
          </a:p>
          <a:p>
            <a:pPr algn="ctr"/>
            <a:endParaRPr lang="en-US" sz="2400" b="1" dirty="0" smtClean="0"/>
          </a:p>
          <a:p>
            <a:r>
              <a:rPr lang="en-US" sz="2800" dirty="0" smtClean="0"/>
              <a:t>To manage their large empire, Chinese rulers traditionally relied on a strong professional bureaucracy, an elite group of scholar-officials. However, in the 11</a:t>
            </a:r>
            <a:r>
              <a:rPr lang="en-US" sz="2800" baseline="30000" dirty="0" smtClean="0"/>
              <a:t>th</a:t>
            </a:r>
            <a:r>
              <a:rPr lang="en-US" sz="2800" dirty="0" smtClean="0"/>
              <a:t> century the civil service system declined, and the government suffered. In 1058, Wang </a:t>
            </a:r>
            <a:r>
              <a:rPr lang="en-US" sz="2800" dirty="0" err="1" smtClean="0"/>
              <a:t>Anshi</a:t>
            </a:r>
            <a:r>
              <a:rPr lang="en-US" sz="2800" dirty="0" smtClean="0"/>
              <a:t>, a local official in a southern province, sent the emperor a list of ideas for reforming the system. Wang argued for improvements in the training, selection, and salary of civil servants. His ideas were ignored until 1069 when Wang became prime minister and could institute the reforms that eventually </a:t>
            </a:r>
            <a:r>
              <a:rPr lang="en-US" sz="2800" dirty="0" err="1" smtClean="0"/>
              <a:t>restrengthened</a:t>
            </a:r>
            <a:r>
              <a:rPr lang="en-US" sz="2800" dirty="0" smtClean="0"/>
              <a:t> the government.</a:t>
            </a:r>
            <a:endParaRPr lang="en-US" sz="2800" dirty="0"/>
          </a:p>
        </p:txBody>
      </p:sp>
    </p:spTree>
    <p:extLst>
      <p:ext uri="{BB962C8B-B14F-4D97-AF65-F5344CB8AC3E}">
        <p14:creationId xmlns:p14="http://schemas.microsoft.com/office/powerpoint/2010/main" val="14092471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1397" y="533400"/>
            <a:ext cx="8534400" cy="5878532"/>
          </a:xfrm>
          <a:prstGeom prst="rect">
            <a:avLst/>
          </a:prstGeom>
        </p:spPr>
        <p:txBody>
          <a:bodyPr wrap="square">
            <a:spAutoFit/>
          </a:bodyPr>
          <a:lstStyle/>
          <a:p>
            <a:pPr algn="ctr"/>
            <a:r>
              <a:rPr lang="en-US" sz="2400" b="1" dirty="0" smtClean="0"/>
              <a:t>Ten Thousand Word Memorial</a:t>
            </a:r>
            <a:endParaRPr lang="en-US" sz="2400" dirty="0"/>
          </a:p>
          <a:p>
            <a:r>
              <a:rPr lang="en-US" sz="3200" dirty="0" smtClean="0"/>
              <a:t>Wang </a:t>
            </a:r>
            <a:r>
              <a:rPr lang="en-US" sz="3200" dirty="0" err="1" smtClean="0"/>
              <a:t>Anshi</a:t>
            </a:r>
            <a:r>
              <a:rPr lang="en-US" sz="3200" dirty="0" smtClean="0"/>
              <a:t> felt that the greatest problem faced by the government was the lack of capable officials. He believed that the preparation of officials for government positions was often misguided and irrelevant. He also suggested that the government could do better in choosing officials. Selection and promotion were based on literary tests rather than on job performance. Wang also stated that bribery and corruption were the result of the low salaries of the officials.</a:t>
            </a:r>
            <a:endParaRPr lang="en-US" sz="3200" dirty="0"/>
          </a:p>
        </p:txBody>
      </p:sp>
    </p:spTree>
    <p:extLst>
      <p:ext uri="{BB962C8B-B14F-4D97-AF65-F5344CB8AC3E}">
        <p14:creationId xmlns:p14="http://schemas.microsoft.com/office/powerpoint/2010/main" val="5490043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Political Career</a:t>
            </a:r>
            <a:endParaRPr lang="en-US" dirty="0"/>
          </a:p>
        </p:txBody>
      </p:sp>
      <p:sp>
        <p:nvSpPr>
          <p:cNvPr id="3" name="Content Placeholder 2"/>
          <p:cNvSpPr>
            <a:spLocks noGrp="1"/>
          </p:cNvSpPr>
          <p:nvPr>
            <p:ph idx="1"/>
          </p:nvPr>
        </p:nvSpPr>
        <p:spPr/>
        <p:txBody>
          <a:bodyPr>
            <a:normAutofit/>
          </a:bodyPr>
          <a:lstStyle/>
          <a:p>
            <a:r>
              <a:rPr lang="en-US" dirty="0" smtClean="0"/>
              <a:t>Wang entered the central government in 1060 but it wasn’t until the succession of a new emperor, </a:t>
            </a:r>
            <a:r>
              <a:rPr lang="en-US" dirty="0" err="1" smtClean="0"/>
              <a:t>Shenzong</a:t>
            </a:r>
            <a:r>
              <a:rPr lang="en-US" dirty="0" smtClean="0"/>
              <a:t>, did he achieve a powerful rank close to the throne and gain the trusting imperial ear.</a:t>
            </a:r>
          </a:p>
          <a:p>
            <a:r>
              <a:rPr lang="en-US" dirty="0" smtClean="0"/>
              <a:t>He was appointed in 1069 as second privy </a:t>
            </a:r>
            <a:r>
              <a:rPr lang="en-US" dirty="0" err="1" smtClean="0"/>
              <a:t>councillor</a:t>
            </a:r>
            <a:endParaRPr lang="en-US" dirty="0"/>
          </a:p>
          <a:p>
            <a:pPr lvl="1"/>
            <a:r>
              <a:rPr lang="en-US" dirty="0" smtClean="0"/>
              <a:t>It was at this point that his reform plan (Ten Thousand Word Memorial) was launched into action</a:t>
            </a:r>
            <a:endParaRPr lang="en-US" dirty="0"/>
          </a:p>
        </p:txBody>
      </p:sp>
    </p:spTree>
    <p:extLst>
      <p:ext uri="{BB962C8B-B14F-4D97-AF65-F5344CB8AC3E}">
        <p14:creationId xmlns:p14="http://schemas.microsoft.com/office/powerpoint/2010/main" val="35085015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685800"/>
            <a:ext cx="8229600" cy="5440363"/>
          </a:xfrm>
        </p:spPr>
        <p:txBody>
          <a:bodyPr>
            <a:normAutofit/>
          </a:bodyPr>
          <a:lstStyle/>
          <a:p>
            <a:r>
              <a:rPr lang="en-US" dirty="0" smtClean="0"/>
              <a:t>His reform measures were directed toward the moral and material improvement of the people, but in the end they strengthened the power and finances of the state</a:t>
            </a:r>
          </a:p>
          <a:p>
            <a:pPr lvl="1"/>
            <a:r>
              <a:rPr lang="en-US" dirty="0" smtClean="0"/>
              <a:t>Because of his own personal and political shortcomings but mainly because of rabid opposition from conservatives.</a:t>
            </a:r>
          </a:p>
          <a:p>
            <a:r>
              <a:rPr lang="en-US" dirty="0" smtClean="0"/>
              <a:t>He created a fund for agricultural loans at interest to farmers who were thereby spared the exorbitant demands of moneylenders</a:t>
            </a:r>
          </a:p>
          <a:p>
            <a:r>
              <a:rPr lang="en-US" dirty="0" smtClean="0"/>
              <a:t>He also pumped more currency into the economy</a:t>
            </a:r>
            <a:endParaRPr lang="en-US" dirty="0"/>
          </a:p>
        </p:txBody>
      </p:sp>
    </p:spTree>
    <p:extLst>
      <p:ext uri="{BB962C8B-B14F-4D97-AF65-F5344CB8AC3E}">
        <p14:creationId xmlns:p14="http://schemas.microsoft.com/office/powerpoint/2010/main" val="29295582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Political Views</a:t>
            </a:r>
            <a:endParaRPr lang="en-US" dirty="0"/>
          </a:p>
        </p:txBody>
      </p:sp>
      <p:sp>
        <p:nvSpPr>
          <p:cNvPr id="3" name="Content Placeholder 2"/>
          <p:cNvSpPr>
            <a:spLocks noGrp="1"/>
          </p:cNvSpPr>
          <p:nvPr>
            <p:ph idx="1"/>
          </p:nvPr>
        </p:nvSpPr>
        <p:spPr/>
        <p:txBody>
          <a:bodyPr>
            <a:normAutofit/>
          </a:bodyPr>
          <a:lstStyle/>
          <a:p>
            <a:r>
              <a:rPr lang="en-US" dirty="0" smtClean="0"/>
              <a:t>Unconventional by traditional Confucian theories, believed that to expand economic growth a sound state economy required not just measures of economy but also stimulation, which would allow both government and the people to benefit.</a:t>
            </a:r>
            <a:endParaRPr lang="en-US" dirty="0"/>
          </a:p>
        </p:txBody>
      </p:sp>
    </p:spTree>
    <p:extLst>
      <p:ext uri="{BB962C8B-B14F-4D97-AF65-F5344CB8AC3E}">
        <p14:creationId xmlns:p14="http://schemas.microsoft.com/office/powerpoint/2010/main" val="12257046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131</TotalTime>
  <Words>908</Words>
  <Application>Microsoft Office PowerPoint</Application>
  <PresentationFormat>On-screen Show (4:3)</PresentationFormat>
  <Paragraphs>56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NewsPrint</vt:lpstr>
      <vt:lpstr>Wang Anshi</vt:lpstr>
      <vt:lpstr>Who Am I?</vt:lpstr>
      <vt:lpstr>My Life</vt:lpstr>
      <vt:lpstr>PowerPoint Presentation</vt:lpstr>
      <vt:lpstr>PowerPoint Presentation</vt:lpstr>
      <vt:lpstr>PowerPoint Presentation</vt:lpstr>
      <vt:lpstr>Political Career</vt:lpstr>
      <vt:lpstr>PowerPoint Presentation</vt:lpstr>
      <vt:lpstr>Political Views</vt:lpstr>
      <vt:lpstr>Opposition</vt:lpstr>
      <vt:lpstr>PowerPoint Presentation</vt:lpstr>
      <vt:lpstr>PowerPoint Presentation</vt:lpstr>
      <vt:lpstr>Decline of Influence </vt:lpstr>
      <vt:lpstr>Retirement</vt:lpstr>
      <vt:lpstr>PowerPoint Presentation</vt:lpstr>
      <vt:lpstr>Writings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Wand</dc:title>
  <dc:creator>Samantha</dc:creator>
  <cp:lastModifiedBy>Samantha</cp:lastModifiedBy>
  <cp:revision>14</cp:revision>
  <dcterms:created xsi:type="dcterms:W3CDTF">2013-02-25T03:05:09Z</dcterms:created>
  <dcterms:modified xsi:type="dcterms:W3CDTF">2013-02-26T16:45:09Z</dcterms:modified>
</cp:coreProperties>
</file>