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media/image17.svg" ContentType="image/svg+xml"/>
  <Override PartName="/ppt/media/image2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21"/>
  </p:handoutMasterIdLst>
  <p:sldIdLst>
    <p:sldId id="261" r:id="rId3"/>
    <p:sldId id="272" r:id="rId5"/>
    <p:sldId id="273" r:id="rId6"/>
    <p:sldId id="297" r:id="rId7"/>
    <p:sldId id="295" r:id="rId8"/>
    <p:sldId id="270" r:id="rId9"/>
    <p:sldId id="285" r:id="rId10"/>
    <p:sldId id="265" r:id="rId11"/>
    <p:sldId id="296" r:id="rId12"/>
    <p:sldId id="274" r:id="rId13"/>
    <p:sldId id="298" r:id="rId14"/>
    <p:sldId id="287" r:id="rId15"/>
    <p:sldId id="300" r:id="rId16"/>
    <p:sldId id="301" r:id="rId17"/>
    <p:sldId id="292" r:id="rId18"/>
    <p:sldId id="302" r:id="rId19"/>
    <p:sldId id="293" r:id="rId20"/>
  </p:sldIdLst>
  <p:sldSz cx="12192000" cy="6858000"/>
  <p:notesSz cx="6858000" cy="9144000"/>
  <p:embeddedFontLst>
    <p:embeddedFont>
      <p:font typeface="柳公权楷书" panose="02010600010101010101" charset="-122"/>
      <p:regular r:id="rId25"/>
    </p:embeddedFont>
    <p:embeddedFont>
      <p:font typeface="唐寅梨花词" panose="02010600040101010101" charset="-122"/>
      <p:regular r:id="rId26"/>
    </p:embeddedFont>
    <p:embeddedFont>
      <p:font typeface="MV Boli" panose="02000500030200090000" pitchFamily="2" charset="0"/>
      <p:regular r:id="rId27"/>
    </p:embeddedFont>
    <p:embeddedFont>
      <p:font typeface="微软雅黑" panose="020B0503020204020204" charset="-122"/>
      <p:regular r:id="rId28"/>
    </p:embeddedFont>
    <p:embeddedFont>
      <p:font typeface="Calibri" panose="020F0502020204030204" charset="0"/>
      <p:regular r:id="rId29"/>
      <p:bold r:id="rId30"/>
      <p:italic r:id="rId31"/>
      <p:boldItalic r:id="rId32"/>
    </p:embeddedFont>
  </p:embeddedFontLst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31" userDrawn="1">
          <p15:clr>
            <a:srgbClr val="A4A3A4"/>
          </p15:clr>
        </p15:guide>
        <p15:guide id="2" pos="37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F7"/>
    <a:srgbClr val="F9901D"/>
    <a:srgbClr val="C4779D"/>
    <a:srgbClr val="F2F5F7"/>
    <a:srgbClr val="79C0F0"/>
    <a:srgbClr val="607D67"/>
    <a:srgbClr val="DD6154"/>
    <a:srgbClr val="C5946B"/>
    <a:srgbClr val="60779B"/>
    <a:srgbClr val="F2C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31"/>
        <p:guide pos="378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gs" Target="tags/tag74.xml"/><Relationship Id="rId32" Type="http://schemas.openxmlformats.org/officeDocument/2006/relationships/font" Target="fonts/font8.fntdata"/><Relationship Id="rId31" Type="http://schemas.openxmlformats.org/officeDocument/2006/relationships/font" Target="fonts/font7.fntdata"/><Relationship Id="rId30" Type="http://schemas.openxmlformats.org/officeDocument/2006/relationships/font" Target="fonts/font6.fntdata"/><Relationship Id="rId3" Type="http://schemas.openxmlformats.org/officeDocument/2006/relationships/slide" Target="slides/slide1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62.png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5.png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3" Type="http://schemas.openxmlformats.org/officeDocument/2006/relationships/image" Target="../media/image35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3" Type="http://schemas.openxmlformats.org/officeDocument/2006/relationships/image" Target="../media/image35.png"/><Relationship Id="rId2" Type="http://schemas.openxmlformats.org/officeDocument/2006/relationships/image" Target="../media/image70.png"/><Relationship Id="rId1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5.png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6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9.png"/><Relationship Id="rId3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1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image" Target="../media/image35.png"/><Relationship Id="rId5" Type="http://schemas.openxmlformats.org/officeDocument/2006/relationships/tags" Target="../tags/tag66.xml"/><Relationship Id="rId4" Type="http://schemas.openxmlformats.org/officeDocument/2006/relationships/image" Target="../media/image38.png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73.xml"/><Relationship Id="rId14" Type="http://schemas.openxmlformats.org/officeDocument/2006/relationships/tags" Target="../tags/tag72.xml"/><Relationship Id="rId13" Type="http://schemas.openxmlformats.org/officeDocument/2006/relationships/image" Target="../media/image40.png"/><Relationship Id="rId12" Type="http://schemas.openxmlformats.org/officeDocument/2006/relationships/tags" Target="../tags/tag71.xml"/><Relationship Id="rId11" Type="http://schemas.openxmlformats.org/officeDocument/2006/relationships/tags" Target="../tags/tag70.xml"/><Relationship Id="rId10" Type="http://schemas.openxmlformats.org/officeDocument/2006/relationships/tags" Target="../tags/tag69.xml"/><Relationship Id="rId1" Type="http://schemas.openxmlformats.org/officeDocument/2006/relationships/tags" Target="../tags/tag6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png"/><Relationship Id="rId8" Type="http://schemas.openxmlformats.org/officeDocument/2006/relationships/image" Target="../media/image48.png"/><Relationship Id="rId7" Type="http://schemas.openxmlformats.org/officeDocument/2006/relationships/image" Target="../media/image47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56.png"/><Relationship Id="rId15" Type="http://schemas.openxmlformats.org/officeDocument/2006/relationships/image" Target="../media/image55.png"/><Relationship Id="rId14" Type="http://schemas.openxmlformats.org/officeDocument/2006/relationships/image" Target="../media/image54.png"/><Relationship Id="rId13" Type="http://schemas.openxmlformats.org/officeDocument/2006/relationships/image" Target="../media/image53.png"/><Relationship Id="rId12" Type="http://schemas.openxmlformats.org/officeDocument/2006/relationships/image" Target="../media/image52.png"/><Relationship Id="rId11" Type="http://schemas.openxmlformats.org/officeDocument/2006/relationships/image" Target="../media/image51.png"/><Relationship Id="rId10" Type="http://schemas.openxmlformats.org/officeDocument/2006/relationships/image" Target="../media/image50.png"/><Relationship Id="rId1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7" name="矩形 16"/>
          <p:cNvSpPr/>
          <p:nvPr/>
        </p:nvSpPr>
        <p:spPr>
          <a:xfrm>
            <a:off x="-165100" y="539115"/>
            <a:ext cx="12357100" cy="3918585"/>
          </a:xfrm>
          <a:prstGeom prst="rect">
            <a:avLst/>
          </a:prstGeom>
          <a:solidFill>
            <a:srgbClr val="FDECD7">
              <a:alpha val="70000"/>
            </a:srgbClr>
          </a:solidFill>
          <a:ln w="25400">
            <a:solidFill>
              <a:srgbClr val="B09798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/>
          <p:cNvPicPr/>
          <p:nvPr/>
        </p:nvPicPr>
        <p:blipFill>
          <a:blip r:embed="rId1"/>
          <a:stretch>
            <a:fillRect/>
          </a:stretch>
        </p:blipFill>
        <p:spPr>
          <a:xfrm>
            <a:off x="59690" y="997585"/>
            <a:ext cx="3810000" cy="3460115"/>
          </a:xfrm>
          <a:prstGeom prst="rect">
            <a:avLst/>
          </a:prstGeom>
          <a:effectLst>
            <a:reflection blurRad="6350" stA="50000" endA="300" endPos="43000" dir="5400000" sy="-100000" algn="bl" rotWithShape="0"/>
          </a:effectLst>
        </p:spPr>
      </p:pic>
      <p:sp>
        <p:nvSpPr>
          <p:cNvPr id="13" name="文本框 12"/>
          <p:cNvSpPr txBox="1"/>
          <p:nvPr/>
        </p:nvSpPr>
        <p:spPr>
          <a:xfrm>
            <a:off x="3958590" y="917575"/>
            <a:ext cx="691451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5400" b="1">
                <a:ln w="1270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楷书" panose="02010600010101010101" charset="-122"/>
                <a:ea typeface="柳公权楷书" panose="02010600010101010101" charset="-122"/>
              </a:rPr>
              <a:t>Traditional Cuisine: </a:t>
            </a:r>
            <a:r>
              <a:rPr lang="en-US" altLang="zh-CN" sz="5400" b="1">
                <a:ln w="12700">
                  <a:solidFill>
                    <a:schemeClr val="bg1"/>
                  </a:solidFill>
                </a:ln>
                <a:solidFill>
                  <a:srgbClr val="DD61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楷书" panose="02010600010101010101" charset="-122"/>
                <a:ea typeface="柳公权楷书" panose="02010600010101010101" charset="-122"/>
              </a:rPr>
              <a:t> </a:t>
            </a:r>
            <a:r>
              <a:rPr lang="en-US" altLang="zh-CN" sz="6600" b="1">
                <a:ln w="12700">
                  <a:solidFill>
                    <a:schemeClr val="bg1"/>
                  </a:solidFill>
                </a:ln>
                <a:solidFill>
                  <a:srgbClr val="DD61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楷书" panose="02010600010101010101" charset="-122"/>
                <a:ea typeface="柳公权楷书" panose="02010600010101010101" charset="-122"/>
              </a:rPr>
              <a:t>Jiaozi</a:t>
            </a:r>
            <a:endParaRPr lang="en-US" altLang="zh-CN" sz="6600" b="1">
              <a:ln w="12700">
                <a:solidFill>
                  <a:schemeClr val="bg1"/>
                </a:solidFill>
              </a:ln>
              <a:solidFill>
                <a:srgbClr val="DD61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3653790" y="3429635"/>
            <a:ext cx="4389755" cy="1028065"/>
            <a:chOff x="4278" y="5977"/>
            <a:chExt cx="6652" cy="1903"/>
          </a:xfrm>
        </p:grpSpPr>
        <p:pic>
          <p:nvPicPr>
            <p:cNvPr id="30" name="图片 29" descr="花瓣素材_常规中国风印章图标_194184450"/>
            <p:cNvPicPr>
              <a:picLocks noChangeAspect="1"/>
            </p:cNvPicPr>
            <p:nvPr/>
          </p:nvPicPr>
          <p:blipFill>
            <a:blip r:embed="rId2"/>
            <a:srcRect l="71609" t="7126" r="5359" b="67105"/>
            <a:stretch>
              <a:fillRect/>
            </a:stretch>
          </p:blipFill>
          <p:spPr>
            <a:xfrm rot="5400000">
              <a:off x="6812" y="3762"/>
              <a:ext cx="1903" cy="6332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4278" y="6318"/>
              <a:ext cx="6513" cy="122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en-US" altLang="zh-CN" sz="3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柳公权楷书" panose="02010600010101010101" charset="-122"/>
                  <a:ea typeface="柳公权楷书" panose="02010600010101010101" charset="-122"/>
                </a:rPr>
                <a:t>speaker: Yu Chen</a:t>
              </a:r>
              <a:endParaRPr lang="en-US" altLang="zh-CN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楷书" panose="02010600010101010101" charset="-122"/>
                <a:ea typeface="柳公权楷书" panose="02010600010101010101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640" y="2101850"/>
            <a:ext cx="5887720" cy="47910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57700"/>
            <a:ext cx="3799779" cy="24003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495675" y="4569530"/>
            <a:ext cx="4298027" cy="660166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楷书" panose="02010600010101010101" charset="-122"/>
                <a:ea typeface="柳公权楷书" panose="02010600010101010101" charset="-122"/>
              </a:rPr>
              <a:t>202570081726</a:t>
            </a:r>
            <a:endParaRPr lang="en-US" altLang="zh-CN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楷书" panose="02010600010101010101" charset="-122"/>
              <a:ea typeface="柳公权楷书" panose="0201060001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4725"/>
            <a:ext cx="12192000" cy="6894576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19380" y="4099560"/>
            <a:ext cx="534797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5400" b="1">
                <a:latin typeface="柳公权楷书" panose="02010600010101010101" charset="-122"/>
                <a:ea typeface="柳公权楷书" panose="02010600010101010101" charset="-122"/>
                <a:sym typeface="+mn-ea"/>
              </a:rPr>
              <a:t>The </a:t>
            </a:r>
            <a:r>
              <a:rPr lang="en-US" altLang="zh-CN" sz="5400" b="1">
                <a:ln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楷书" panose="02010600010101010101" charset="-122"/>
                <a:ea typeface="柳公权楷书" panose="02010600010101010101" charset="-122"/>
                <a:sym typeface="+mn-ea"/>
              </a:rPr>
              <a:t>Process</a:t>
            </a:r>
            <a:r>
              <a:rPr lang="zh-CN" altLang="en-US" sz="5400" b="1">
                <a:latin typeface="柳公权楷书" panose="02010600010101010101" charset="-122"/>
                <a:ea typeface="柳公权楷书" panose="02010600010101010101" charset="-122"/>
                <a:sym typeface="+mn-ea"/>
              </a:rPr>
              <a:t> of </a:t>
            </a:r>
            <a:r>
              <a:rPr lang="en-US" altLang="zh-CN" sz="5400" b="1">
                <a:latin typeface="柳公权楷书" panose="02010600010101010101" charset="-122"/>
                <a:ea typeface="柳公权楷书" panose="02010600010101010101" charset="-122"/>
                <a:sym typeface="+mn-ea"/>
              </a:rPr>
              <a:t>making Jiaozi</a:t>
            </a:r>
            <a:r>
              <a:rPr lang="zh-CN" altLang="en-US" sz="5400" b="1">
                <a:latin typeface="柳公权楷书" panose="02010600010101010101" charset="-122"/>
                <a:ea typeface="柳公权楷书" panose="02010600010101010101" charset="-122"/>
                <a:sym typeface="+mn-ea"/>
              </a:rPr>
              <a:t> </a:t>
            </a:r>
            <a:endParaRPr lang="zh-CN" altLang="en-US" sz="5400" b="1">
              <a:effectLst/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3975" y="1923415"/>
            <a:ext cx="3458210" cy="1211580"/>
            <a:chOff x="9796" y="1420"/>
            <a:chExt cx="5446" cy="1908"/>
          </a:xfrm>
        </p:grpSpPr>
        <p:pic>
          <p:nvPicPr>
            <p:cNvPr id="30" name="图片 29" descr="花瓣素材_常规中国风印章图标_194184450"/>
            <p:cNvPicPr>
              <a:picLocks noChangeAspect="1"/>
            </p:cNvPicPr>
            <p:nvPr/>
          </p:nvPicPr>
          <p:blipFill>
            <a:blip r:embed="rId2"/>
            <a:srcRect l="71609" t="7126" r="5359" b="67105"/>
            <a:stretch>
              <a:fillRect/>
            </a:stretch>
          </p:blipFill>
          <p:spPr>
            <a:xfrm rot="5400000">
              <a:off x="11565" y="-349"/>
              <a:ext cx="1908" cy="5446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10636" y="1542"/>
              <a:ext cx="3872" cy="14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5400" b="1">
                  <a:effectLst/>
                  <a:latin typeface="柳公权楷书" panose="02010600010101010101" charset="-122"/>
                  <a:ea typeface="柳公权楷书" panose="02010600010101010101" charset="-122"/>
                  <a:sym typeface="+mn-ea"/>
                </a:rPr>
                <a:t>Part </a:t>
              </a:r>
              <a:r>
                <a:rPr lang="zh-CN" altLang="en-US" sz="4800" b="1">
                  <a:effectLst/>
                  <a:latin typeface="柳公权楷书" panose="02010600010101010101" charset="-122"/>
                  <a:ea typeface="柳公权楷书" panose="02010600010101010101" charset="-122"/>
                  <a:sym typeface="+mn-ea"/>
                </a:rPr>
                <a:t>III</a:t>
              </a:r>
              <a:endParaRPr lang="zh-CN" altLang="en-US" sz="4800" b="1">
                <a:effectLst/>
                <a:latin typeface="柳公权楷书" panose="02010600010101010101" charset="-122"/>
                <a:ea typeface="柳公权楷书" panose="02010600010101010101" charset="-122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  <p:bldLst>
      <p:bldP spid="1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87985" y="320040"/>
            <a:ext cx="8738870" cy="1078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0" algn="just" fontAlgn="auto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None/>
              <a:defRPr/>
            </a:pPr>
            <a:r>
              <a:rPr lang="en-US" altLang="zh-CN" sz="2400" kern="100" dirty="0">
                <a:solidFill>
                  <a:prstClr val="black"/>
                </a:solidFill>
                <a:latin typeface="柳公权楷书" panose="02010600010101010101" charset="-122"/>
                <a:ea typeface="柳公权楷书" panose="02010600010101010101" charset="-122"/>
                <a:cs typeface="+mn-ea"/>
                <a:sym typeface="+mn-lt"/>
              </a:rPr>
              <a:t>1. Preparing dough and rolling it into small, round wrappers. </a:t>
            </a:r>
            <a:endParaRPr lang="en-US" altLang="zh-CN" sz="2400" kern="100" dirty="0">
              <a:solidFill>
                <a:prstClr val="black"/>
              </a:solidFill>
              <a:latin typeface="柳公权楷书" panose="02010600010101010101" charset="-122"/>
              <a:ea typeface="柳公权楷书" panose="02010600010101010101" charset="-122"/>
              <a:cs typeface="+mn-ea"/>
              <a:sym typeface="+mn-lt"/>
            </a:endParaRPr>
          </a:p>
          <a:p>
            <a:pPr lvl="0" indent="0" algn="just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en-US" altLang="zh-CN" sz="2400" kern="100" dirty="0">
              <a:solidFill>
                <a:prstClr val="black"/>
              </a:solidFill>
              <a:latin typeface="柳公权楷书" panose="02010600010101010101" charset="-122"/>
              <a:ea typeface="柳公权楷书" panose="02010600010101010101" charset="-122"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850" y="3072130"/>
            <a:ext cx="545782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0" algn="just" fontAlgn="auto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None/>
              <a:defRPr/>
            </a:pPr>
            <a:r>
              <a:rPr lang="en-US" altLang="zh-CN" sz="2400" kern="100" dirty="0">
                <a:solidFill>
                  <a:prstClr val="black"/>
                </a:solidFill>
                <a:latin typeface="柳公权楷书" panose="02010600010101010101" charset="-122"/>
                <a:ea typeface="柳公权楷书" panose="02010600010101010101" charset="-122"/>
                <a:cs typeface="+mn-ea"/>
                <a:sym typeface="+mn-lt"/>
              </a:rPr>
              <a:t>2. Prepare a variety of fillings.</a:t>
            </a:r>
            <a:endParaRPr lang="en-US" altLang="zh-CN" sz="2400" kern="100" dirty="0">
              <a:solidFill>
                <a:prstClr val="black"/>
              </a:solidFill>
              <a:latin typeface="柳公权楷书" panose="02010600010101010101" charset="-122"/>
              <a:ea typeface="柳公权楷书" panose="02010600010101010101" charset="-122"/>
              <a:cs typeface="+mn-ea"/>
              <a:sym typeface="+mn-lt"/>
            </a:endParaRPr>
          </a:p>
        </p:txBody>
      </p:sp>
      <p:pic>
        <p:nvPicPr>
          <p:cNvPr id="9" name="图形 8" descr="线箭头: 逆时针曲线 纯色填充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2403668" flipV="1">
            <a:off x="1718945" y="2030095"/>
            <a:ext cx="763270" cy="9810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5310" y="2790190"/>
            <a:ext cx="2726690" cy="27266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文本框 13"/>
          <p:cNvSpPr txBox="1"/>
          <p:nvPr/>
        </p:nvSpPr>
        <p:spPr>
          <a:xfrm>
            <a:off x="5981065" y="2054225"/>
            <a:ext cx="5692775" cy="14598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 indent="0" algn="just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400" kern="100" dirty="0">
                <a:solidFill>
                  <a:prstClr val="black"/>
                </a:solidFill>
                <a:latin typeface="柳公权楷书" panose="02010600010101010101" charset="-122"/>
                <a:ea typeface="柳公权楷书" panose="02010600010101010101" charset="-122"/>
                <a:cs typeface="+mn-ea"/>
                <a:sym typeface="+mn-lt"/>
              </a:rPr>
              <a:t>3. The edges are folded and sealed carefully to create the dumpling shape. </a:t>
            </a:r>
            <a:endParaRPr lang="en-US" altLang="zh-CN" sz="2400" kern="100" dirty="0">
              <a:solidFill>
                <a:prstClr val="black"/>
              </a:solidFill>
              <a:latin typeface="柳公权楷书" panose="02010600010101010101" charset="-122"/>
              <a:ea typeface="柳公权楷书" panose="02010600010101010101" charset="-122"/>
              <a:cs typeface="+mn-ea"/>
              <a:sym typeface="+mn-lt"/>
            </a:endParaRPr>
          </a:p>
          <a:p>
            <a:pPr lvl="0" indent="0" algn="just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en-US" altLang="zh-CN" sz="2400" kern="100" dirty="0">
              <a:solidFill>
                <a:prstClr val="black"/>
              </a:solidFill>
              <a:latin typeface="柳公权楷书" panose="02010600010101010101" charset="-122"/>
              <a:ea typeface="柳公权楷书" panose="02010600010101010101" charset="-122"/>
              <a:cs typeface="+mn-ea"/>
              <a:sym typeface="+mn-lt"/>
            </a:endParaRPr>
          </a:p>
        </p:txBody>
      </p:sp>
      <p:pic>
        <p:nvPicPr>
          <p:cNvPr id="15" name="图形 14" descr="线箭头: 逆时针曲线 纯色填充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3624154" flipV="1">
            <a:off x="4892675" y="2258695"/>
            <a:ext cx="907415" cy="11664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284480" y="756920"/>
            <a:ext cx="2648585" cy="13557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2932884" y="779458"/>
            <a:ext cx="8301536" cy="133350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69850" y="3642360"/>
            <a:ext cx="3114675" cy="2134870"/>
          </a:xfrm>
          <a:prstGeom prst="rect">
            <a:avLst/>
          </a:prstGeom>
        </p:spPr>
      </p:pic>
      <p:pic>
        <p:nvPicPr>
          <p:cNvPr id="31" name="图形 8" descr="线箭头: 逆时针曲线 纯色填充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2403668" flipV="1">
            <a:off x="8281035" y="4166870"/>
            <a:ext cx="763270" cy="98107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6078855" y="5512435"/>
            <a:ext cx="5588635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0" algn="just" fontAlgn="auto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None/>
              <a:defRPr/>
            </a:pPr>
            <a:r>
              <a:rPr lang="en-US" altLang="zh-CN" sz="2400" kern="100" dirty="0">
                <a:solidFill>
                  <a:prstClr val="black"/>
                </a:solidFill>
                <a:latin typeface="柳公权楷书" panose="02010600010101010101" charset="-122"/>
                <a:ea typeface="柳公权楷书" panose="02010600010101010101" charset="-122"/>
                <a:cs typeface="+mn-ea"/>
                <a:sym typeface="+mn-lt"/>
              </a:rPr>
              <a:t>4. Cook the dumplings for a period of time after they float to ensure that they are well cooked.</a:t>
            </a:r>
            <a:endParaRPr lang="en-US" altLang="zh-CN" sz="2400" kern="100" dirty="0">
              <a:solidFill>
                <a:prstClr val="black"/>
              </a:solidFill>
              <a:latin typeface="柳公权楷书" panose="02010600010101010101" charset="-122"/>
              <a:ea typeface="柳公权楷书" panose="02010600010101010101" charset="-122"/>
              <a:cs typeface="+mn-ea"/>
              <a:sym typeface="+mn-lt"/>
            </a:endParaRPr>
          </a:p>
        </p:txBody>
      </p:sp>
      <p:pic>
        <p:nvPicPr>
          <p:cNvPr id="34" name="图片 33"/>
          <p:cNvPicPr/>
          <p:nvPr/>
        </p:nvPicPr>
        <p:blipFill>
          <a:blip r:embed="rId7"/>
          <a:stretch>
            <a:fillRect/>
          </a:stretch>
        </p:blipFill>
        <p:spPr>
          <a:xfrm>
            <a:off x="3403600" y="4169410"/>
            <a:ext cx="2675255" cy="2766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7" name="矩形 16"/>
          <p:cNvSpPr/>
          <p:nvPr/>
        </p:nvSpPr>
        <p:spPr>
          <a:xfrm>
            <a:off x="-81280" y="5474970"/>
            <a:ext cx="12357100" cy="1383665"/>
          </a:xfrm>
          <a:prstGeom prst="rect">
            <a:avLst/>
          </a:prstGeom>
          <a:solidFill>
            <a:srgbClr val="FDECD7">
              <a:alpha val="70000"/>
            </a:srgbClr>
          </a:solidFill>
          <a:ln w="25400">
            <a:solidFill>
              <a:srgbClr val="B09798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3514725" y="2362200"/>
            <a:ext cx="534797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5400" b="1">
                <a:latin typeface="柳公权楷书" panose="02010600010101010101" charset="-122"/>
                <a:ea typeface="柳公权楷书" panose="02010600010101010101" charset="-122"/>
                <a:sym typeface="+mn-ea"/>
              </a:rPr>
              <a:t>The </a:t>
            </a:r>
            <a:r>
              <a:rPr lang="zh-CN" altLang="en-US" sz="5400" b="1">
                <a:ln>
                  <a:solidFill>
                    <a:schemeClr val="bg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楷书" panose="02010600010101010101" charset="-122"/>
                <a:ea typeface="柳公权楷书" panose="02010600010101010101" charset="-122"/>
                <a:sym typeface="+mn-ea"/>
              </a:rPr>
              <a:t>Variations</a:t>
            </a:r>
            <a:r>
              <a:rPr lang="en-US" altLang="zh-CN" sz="5400" b="1">
                <a:ln>
                  <a:solidFill>
                    <a:schemeClr val="bg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楷书" panose="02010600010101010101" charset="-122"/>
                <a:ea typeface="柳公权楷书" panose="02010600010101010101" charset="-122"/>
                <a:sym typeface="+mn-ea"/>
              </a:rPr>
              <a:t> </a:t>
            </a:r>
            <a:r>
              <a:rPr lang="zh-CN" altLang="en-US" sz="5400" b="1">
                <a:latin typeface="柳公权楷书" panose="02010600010101010101" charset="-122"/>
                <a:ea typeface="柳公权楷书" panose="02010600010101010101" charset="-122"/>
                <a:sym typeface="+mn-ea"/>
              </a:rPr>
              <a:t>of </a:t>
            </a:r>
            <a:r>
              <a:rPr lang="en-US" altLang="zh-CN" sz="5400" b="1">
                <a:latin typeface="柳公权楷书" panose="02010600010101010101" charset="-122"/>
                <a:ea typeface="柳公权楷书" panose="02010600010101010101" charset="-122"/>
                <a:sym typeface="+mn-ea"/>
              </a:rPr>
              <a:t>Jiaozi</a:t>
            </a:r>
            <a:endParaRPr lang="en-US" altLang="zh-CN" sz="5400" b="1">
              <a:latin typeface="柳公权楷书" panose="02010600010101010101" charset="-122"/>
              <a:ea typeface="柳公权楷书" panose="02010600010101010101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514725" y="834390"/>
            <a:ext cx="3458210" cy="1211580"/>
            <a:chOff x="9796" y="1420"/>
            <a:chExt cx="5446" cy="1908"/>
          </a:xfrm>
        </p:grpSpPr>
        <p:pic>
          <p:nvPicPr>
            <p:cNvPr id="30" name="图片 29" descr="花瓣素材_常规中国风印章图标_194184450"/>
            <p:cNvPicPr>
              <a:picLocks noChangeAspect="1"/>
            </p:cNvPicPr>
            <p:nvPr/>
          </p:nvPicPr>
          <p:blipFill>
            <a:blip r:embed="rId1"/>
            <a:srcRect l="71609" t="7126" r="5359" b="67105"/>
            <a:stretch>
              <a:fillRect/>
            </a:stretch>
          </p:blipFill>
          <p:spPr>
            <a:xfrm rot="5400000">
              <a:off x="11565" y="-349"/>
              <a:ext cx="1908" cy="5446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10636" y="1542"/>
              <a:ext cx="3872" cy="14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5400" b="1">
                  <a:effectLst/>
                  <a:latin typeface="柳公权楷书" panose="02010600010101010101" charset="-122"/>
                  <a:ea typeface="柳公权楷书" panose="02010600010101010101" charset="-122"/>
                  <a:sym typeface="+mn-ea"/>
                </a:rPr>
                <a:t>Part </a:t>
              </a:r>
              <a:r>
                <a:rPr lang="zh-CN" altLang="en-US" sz="4800" b="1">
                  <a:effectLst/>
                  <a:latin typeface="柳公权楷书" panose="02010600010101010101" charset="-122"/>
                  <a:ea typeface="柳公权楷书" panose="02010600010101010101" charset="-122"/>
                  <a:sym typeface="+mn-ea"/>
                </a:rPr>
                <a:t>IV</a:t>
              </a:r>
              <a:endParaRPr lang="zh-CN" altLang="en-US" sz="4800" b="1">
                <a:effectLst/>
                <a:latin typeface="柳公权楷书" panose="02010600010101010101" charset="-122"/>
                <a:ea typeface="柳公权楷书" panose="02010600010101010101" charset="-122"/>
                <a:sym typeface="+mn-ea"/>
              </a:endParaRPr>
            </a:p>
          </p:txBody>
        </p:sp>
      </p:grpSp>
      <p:pic>
        <p:nvPicPr>
          <p:cNvPr id="3" name="图片 2" descr="花瓣素材_植物系列水墨风中式兰花元素_194094918"/>
          <p:cNvPicPr>
            <a:picLocks noChangeAspect="1"/>
          </p:cNvPicPr>
          <p:nvPr/>
        </p:nvPicPr>
        <p:blipFill>
          <a:blip r:embed="rId2"/>
          <a:srcRect r="4818"/>
          <a:stretch>
            <a:fillRect/>
          </a:stretch>
        </p:blipFill>
        <p:spPr>
          <a:xfrm>
            <a:off x="256540" y="2382520"/>
            <a:ext cx="2943225" cy="3092450"/>
          </a:xfrm>
          <a:prstGeom prst="rect">
            <a:avLst/>
          </a:prstGeom>
        </p:spPr>
      </p:pic>
      <p:pic>
        <p:nvPicPr>
          <p:cNvPr id="11" name="图片 10" descr="花瓣素材_手绘风-家居用品-桌子_48198640"/>
          <p:cNvPicPr>
            <a:picLocks noChangeAspect="1"/>
          </p:cNvPicPr>
          <p:nvPr/>
        </p:nvPicPr>
        <p:blipFill>
          <a:blip r:embed="rId3"/>
          <a:srcRect l="8954" t="29537" r="9472" b="24892"/>
          <a:stretch>
            <a:fillRect/>
          </a:stretch>
        </p:blipFill>
        <p:spPr>
          <a:xfrm>
            <a:off x="7305040" y="4227195"/>
            <a:ext cx="4457700" cy="263080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花瓣素材_手绘冬至饺子元素主题-饺子_339482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0195" y="549275"/>
            <a:ext cx="1945640" cy="164655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  <p:bldLst>
      <p:bldP spid="1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8" name="图片 7" descr="花瓣素材_常规内容-边框系列简约风黑色几何线条+引号边框图标元素_194547860"/>
          <p:cNvPicPr>
            <a:picLocks noChangeAspect="1"/>
          </p:cNvPicPr>
          <p:nvPr/>
        </p:nvPicPr>
        <p:blipFill>
          <a:blip r:embed="rId1"/>
          <a:srcRect l="10472" t="28194" r="8111" b="28509"/>
          <a:stretch>
            <a:fillRect/>
          </a:stretch>
        </p:blipFill>
        <p:spPr>
          <a:xfrm>
            <a:off x="4003040" y="436880"/>
            <a:ext cx="7999730" cy="27882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552315" y="1090295"/>
            <a:ext cx="682053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3200">
                <a:effectLst/>
                <a:latin typeface="柳公权楷书" panose="02010600010101010101" charset="-122"/>
                <a:ea typeface="柳公权楷书" panose="02010600010101010101" charset="-122"/>
                <a:cs typeface="+mn-lt"/>
                <a:sym typeface="+mn-ea"/>
              </a:rPr>
              <a:t>"</a:t>
            </a:r>
            <a:r>
              <a:rPr lang="en-US" altLang="zh-CN" sz="3200" b="1">
                <a:effectLst/>
                <a:latin typeface="柳公权楷书" panose="02010600010101010101" charset="-122"/>
                <a:ea typeface="柳公权楷书" panose="02010600010101010101" charset="-122"/>
                <a:cs typeface="+mn-lt"/>
                <a:sym typeface="+mn-ea"/>
              </a:rPr>
              <a:t>Cantonese-style dumplings</a:t>
            </a:r>
            <a:r>
              <a:rPr lang="zh-CN" altLang="en-US" sz="3200" b="1">
                <a:effectLst/>
                <a:latin typeface="柳公权楷书" panose="02010600010101010101" charset="-122"/>
                <a:ea typeface="柳公权楷书" panose="02010600010101010101" charset="-122"/>
                <a:cs typeface="+mn-lt"/>
                <a:sym typeface="+mn-ea"/>
              </a:rPr>
              <a:t> </a:t>
            </a:r>
            <a:r>
              <a:rPr lang="en-US" altLang="zh-CN" sz="3200">
                <a:effectLst/>
                <a:latin typeface="柳公权楷书" panose="02010600010101010101" charset="-122"/>
                <a:ea typeface="柳公权楷书" panose="02010600010101010101" charset="-122"/>
                <a:sym typeface="+mn-ea"/>
              </a:rPr>
              <a:t>are smaller and wrapped in a thinner translucent skin, and usually steamed.</a:t>
            </a:r>
            <a:r>
              <a:rPr lang="zh-CN" altLang="en-US" sz="3200">
                <a:effectLst/>
                <a:latin typeface="柳公权楷书" panose="02010600010101010101" charset="-122"/>
                <a:ea typeface="柳公权楷书" panose="02010600010101010101" charset="-122"/>
                <a:sym typeface="+mn-ea"/>
              </a:rPr>
              <a:t> </a:t>
            </a:r>
            <a:endParaRPr lang="zh-CN" altLang="en-US" sz="3200">
              <a:effectLst/>
              <a:latin typeface="柳公权楷书" panose="02010600010101010101" charset="-122"/>
              <a:ea typeface="柳公权楷书" panose="0201060001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67740" y="4319270"/>
            <a:ext cx="5732145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altLang="zh-CN" sz="3200">
                <a:effectLst/>
                <a:latin typeface="柳公权楷书" panose="02010600010101010101" charset="-122"/>
                <a:ea typeface="柳公权楷书" panose="02010600010101010101" charset="-122"/>
                <a:sym typeface="+mn-ea"/>
              </a:rPr>
              <a:t>Another Cantonese dumpling is </a:t>
            </a:r>
            <a:r>
              <a:rPr lang="en-US" altLang="zh-CN" sz="3200" b="1">
                <a:effectLst/>
                <a:latin typeface="柳公权楷书" panose="02010600010101010101" charset="-122"/>
                <a:ea typeface="柳公权楷书" panose="02010600010101010101" charset="-122"/>
                <a:sym typeface="+mn-ea"/>
              </a:rPr>
              <a:t>yau gok</a:t>
            </a:r>
            <a:r>
              <a:rPr lang="en-US" altLang="zh-CN" sz="3200">
                <a:effectLst/>
                <a:latin typeface="柳公权楷书" panose="02010600010101010101" charset="-122"/>
                <a:ea typeface="柳公权楷书" panose="02010600010101010101" charset="-122"/>
                <a:sym typeface="+mn-ea"/>
              </a:rPr>
              <a:t> , which are made with glutinous rice dough and deep fried.</a:t>
            </a:r>
            <a:r>
              <a:rPr lang="zh-CN" altLang="en-US" sz="3200">
                <a:effectLst/>
                <a:latin typeface="柳公权楷书" panose="02010600010101010101" charset="-122"/>
                <a:ea typeface="柳公权楷书" panose="02010600010101010101" charset="-122"/>
                <a:sym typeface="+mn-ea"/>
              </a:rPr>
              <a:t> </a:t>
            </a:r>
            <a:endParaRPr lang="zh-CN" altLang="en-US" sz="3200">
              <a:effectLst/>
              <a:latin typeface="柳公权楷书" panose="02010600010101010101" charset="-122"/>
              <a:ea typeface="柳公权楷书" panose="02010600010101010101" charset="-122"/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7232650" y="4734560"/>
            <a:ext cx="1882140" cy="923925"/>
            <a:chOff x="13355" y="9015"/>
            <a:chExt cx="2964" cy="1455"/>
          </a:xfrm>
        </p:grpSpPr>
        <p:pic>
          <p:nvPicPr>
            <p:cNvPr id="19" name="图片 18" descr="花瓣素材_常规中国风印章图标_194184450"/>
            <p:cNvPicPr>
              <a:picLocks noChangeAspect="1"/>
            </p:cNvPicPr>
            <p:nvPr/>
          </p:nvPicPr>
          <p:blipFill>
            <a:blip r:embed="rId2"/>
            <a:srcRect l="72649" t="66084" r="8075" b="2861"/>
            <a:stretch>
              <a:fillRect/>
            </a:stretch>
          </p:blipFill>
          <p:spPr>
            <a:xfrm rot="16200000">
              <a:off x="14109" y="8260"/>
              <a:ext cx="1455" cy="2964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3576" y="9170"/>
              <a:ext cx="2107" cy="1080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dist"/>
              <a:r>
                <a:rPr lang="zh-CN" altLang="en-US" sz="3600">
                  <a:effectLst/>
                  <a:ea typeface="柳公权楷书" panose="02010600010101010101" charset="-122"/>
                  <a:cs typeface="+mn-lt"/>
                  <a:sym typeface="+mn-ea"/>
                </a:rPr>
                <a:t>油角</a:t>
              </a:r>
              <a:endParaRPr lang="zh-CN" altLang="en-US" sz="3600">
                <a:effectLst/>
                <a:ea typeface="柳公权楷书" panose="02010600010101010101" charset="-122"/>
                <a:cs typeface="+mn-lt"/>
                <a:sym typeface="+mn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161415" y="2827020"/>
            <a:ext cx="2286000" cy="1148080"/>
            <a:chOff x="1828" y="4606"/>
            <a:chExt cx="3600" cy="1808"/>
          </a:xfrm>
        </p:grpSpPr>
        <p:pic>
          <p:nvPicPr>
            <p:cNvPr id="18" name="图片 17" descr="花瓣素材_常规中国风印章图标_194184450"/>
            <p:cNvPicPr>
              <a:picLocks noChangeAspect="1"/>
            </p:cNvPicPr>
            <p:nvPr/>
          </p:nvPicPr>
          <p:blipFill>
            <a:blip r:embed="rId3"/>
            <a:srcRect l="72649" t="63806" r="4975" b="2861"/>
            <a:stretch>
              <a:fillRect/>
            </a:stretch>
          </p:blipFill>
          <p:spPr>
            <a:xfrm rot="16200000">
              <a:off x="2724" y="3710"/>
              <a:ext cx="1808" cy="3600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2239" y="5002"/>
              <a:ext cx="3189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altLang="en-US" sz="3200">
                  <a:effectLst/>
                  <a:ea typeface="柳公权楷书" panose="02010600010101010101" charset="-122"/>
                  <a:cs typeface="+mn-lt"/>
                  <a:sym typeface="+mn-ea"/>
                </a:rPr>
                <a:t>广东饺子</a:t>
              </a:r>
              <a:endParaRPr lang="zh-CN" altLang="en-US" sz="3200">
                <a:effectLst/>
                <a:ea typeface="柳公权楷书" panose="02010600010101010101" charset="-122"/>
                <a:cs typeface="+mn-lt"/>
                <a:sym typeface="+mn-ea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40" y="183515"/>
            <a:ext cx="2695575" cy="26949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4790" y="3806190"/>
            <a:ext cx="2738755" cy="2738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  <p:bldLst>
      <p:bldP spid="3" grpId="1"/>
      <p:bldP spid="1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8" name="图片 7" descr="花瓣素材_常规内容-边框系列简约风黑色几何线条+引号边框图标元素_194547860"/>
          <p:cNvPicPr>
            <a:picLocks noChangeAspect="1"/>
          </p:cNvPicPr>
          <p:nvPr/>
        </p:nvPicPr>
        <p:blipFill>
          <a:blip r:embed="rId1"/>
          <a:srcRect l="10472" t="28194" r="8111" b="28509"/>
          <a:stretch>
            <a:fillRect/>
          </a:stretch>
        </p:blipFill>
        <p:spPr>
          <a:xfrm>
            <a:off x="4173220" y="436880"/>
            <a:ext cx="8018780" cy="32766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739640" y="1058545"/>
            <a:ext cx="6745605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3200" b="1">
                <a:effectLst/>
                <a:latin typeface="柳公权楷书" panose="02010600010101010101" charset="-122"/>
                <a:ea typeface="柳公权楷书" panose="02010600010101010101" charset="-122"/>
                <a:sym typeface="+mn-ea"/>
              </a:rPr>
              <a:t>Guotie (potstickers) </a:t>
            </a:r>
            <a:r>
              <a:rPr lang="en-US" altLang="zh-CN" sz="3200">
                <a:effectLst/>
                <a:latin typeface="柳公权楷书" panose="02010600010101010101" charset="-122"/>
                <a:ea typeface="柳公权楷书" panose="02010600010101010101" charset="-122"/>
                <a:sym typeface="+mn-ea"/>
              </a:rPr>
              <a:t>are a northern Chinese style dumpling popular as a street food, appetizer, or side order in Chinese cuisine.</a:t>
            </a:r>
            <a:r>
              <a:rPr lang="zh-CN" altLang="en-US" sz="3200">
                <a:effectLst/>
                <a:latin typeface="柳公权楷书" panose="02010600010101010101" charset="-122"/>
                <a:ea typeface="柳公权楷书" panose="02010600010101010101" charset="-122"/>
                <a:sym typeface="+mn-ea"/>
              </a:rPr>
              <a:t> </a:t>
            </a:r>
            <a:endParaRPr lang="zh-CN" altLang="en-US" sz="3200">
              <a:effectLst/>
              <a:latin typeface="柳公权楷书" panose="02010600010101010101" charset="-122"/>
              <a:ea typeface="柳公权楷书" panose="0201060001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67740" y="4319270"/>
            <a:ext cx="573214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altLang="zh-CN" sz="3200" b="1">
                <a:effectLst/>
                <a:latin typeface="柳公权楷书" panose="02010600010101010101" charset="-122"/>
                <a:ea typeface="柳公权楷书" panose="02010600010101010101" charset="-122"/>
                <a:sym typeface="+mn-ea"/>
              </a:rPr>
              <a:t>Momo</a:t>
            </a:r>
            <a:r>
              <a:rPr lang="en-US" altLang="zh-CN" sz="3200">
                <a:effectLst/>
                <a:latin typeface="柳公权楷书" panose="02010600010101010101" charset="-122"/>
                <a:ea typeface="柳公权楷书" panose="02010600010101010101" charset="-122"/>
                <a:sym typeface="+mn-ea"/>
              </a:rPr>
              <a:t>: The Tibetan and Nepaulese version of dumpling is known as momo.</a:t>
            </a:r>
            <a:endParaRPr lang="en-US" altLang="zh-CN" sz="3200">
              <a:effectLst/>
              <a:latin typeface="柳公权楷书" panose="02010600010101010101" charset="-122"/>
              <a:ea typeface="柳公权楷书" panose="02010600010101010101" charset="-122"/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845583" y="4734560"/>
            <a:ext cx="2269207" cy="1521460"/>
            <a:chOff x="13355" y="9015"/>
            <a:chExt cx="2964" cy="1455"/>
          </a:xfrm>
        </p:grpSpPr>
        <p:pic>
          <p:nvPicPr>
            <p:cNvPr id="19" name="图片 18" descr="花瓣素材_常规中国风印章图标_194184450"/>
            <p:cNvPicPr>
              <a:picLocks noChangeAspect="1"/>
            </p:cNvPicPr>
            <p:nvPr/>
          </p:nvPicPr>
          <p:blipFill>
            <a:blip r:embed="rId2"/>
            <a:srcRect l="72649" t="66084" r="8075" b="2861"/>
            <a:stretch>
              <a:fillRect/>
            </a:stretch>
          </p:blipFill>
          <p:spPr>
            <a:xfrm rot="16200000">
              <a:off x="14109" y="8260"/>
              <a:ext cx="1455" cy="2964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3600" y="9015"/>
              <a:ext cx="2473" cy="1080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ctr"/>
              <a:r>
                <a:rPr lang="zh-CN" altLang="en-US" sz="3600">
                  <a:effectLst/>
                  <a:ea typeface="柳公权楷书" panose="02010600010101010101" charset="-122"/>
                  <a:cs typeface="+mn-lt"/>
                  <a:sym typeface="+mn-ea"/>
                </a:rPr>
                <a:t>尼泊尔</a:t>
              </a:r>
              <a:r>
                <a:rPr lang="en-US" altLang="zh-CN" sz="3600">
                  <a:effectLst/>
                  <a:ea typeface="柳公权楷书" panose="02010600010101010101" charset="-122"/>
                  <a:cs typeface="+mn-lt"/>
                  <a:sym typeface="+mn-ea"/>
                </a:rPr>
                <a:t>momo</a:t>
              </a:r>
              <a:endParaRPr lang="en-US" altLang="zh-CN" sz="3600">
                <a:effectLst/>
                <a:ea typeface="柳公权楷书" panose="02010600010101010101" charset="-122"/>
                <a:cs typeface="+mn-lt"/>
                <a:sym typeface="+mn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824230" y="2827020"/>
            <a:ext cx="2286000" cy="887095"/>
            <a:chOff x="1828" y="4606"/>
            <a:chExt cx="3600" cy="1808"/>
          </a:xfrm>
        </p:grpSpPr>
        <p:pic>
          <p:nvPicPr>
            <p:cNvPr id="18" name="图片 17" descr="花瓣素材_常规中国风印章图标_194184450"/>
            <p:cNvPicPr>
              <a:picLocks noChangeAspect="1"/>
            </p:cNvPicPr>
            <p:nvPr/>
          </p:nvPicPr>
          <p:blipFill>
            <a:blip r:embed="rId3"/>
            <a:srcRect l="72649" t="63806" r="4975" b="2861"/>
            <a:stretch>
              <a:fillRect/>
            </a:stretch>
          </p:blipFill>
          <p:spPr>
            <a:xfrm rot="16200000">
              <a:off x="2724" y="3710"/>
              <a:ext cx="1808" cy="3600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2239" y="5002"/>
              <a:ext cx="3189" cy="118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altLang="en-US" sz="3200">
                  <a:effectLst/>
                  <a:ea typeface="柳公权楷书" panose="02010600010101010101" charset="-122"/>
                  <a:cs typeface="+mn-lt"/>
                  <a:sym typeface="+mn-ea"/>
                </a:rPr>
                <a:t>锅</a:t>
              </a:r>
              <a:r>
                <a:rPr lang="en-US" altLang="zh-CN" sz="3200">
                  <a:effectLst/>
                  <a:ea typeface="柳公权楷书" panose="02010600010101010101" charset="-122"/>
                  <a:cs typeface="+mn-lt"/>
                  <a:sym typeface="+mn-ea"/>
                </a:rPr>
                <a:t>  </a:t>
              </a:r>
              <a:r>
                <a:rPr lang="zh-CN" altLang="en-US" sz="3200">
                  <a:effectLst/>
                  <a:ea typeface="柳公权楷书" panose="02010600010101010101" charset="-122"/>
                  <a:cs typeface="+mn-lt"/>
                  <a:sym typeface="+mn-ea"/>
                </a:rPr>
                <a:t>贴</a:t>
              </a:r>
              <a:endParaRPr lang="zh-CN" altLang="en-US" sz="3200">
                <a:effectLst/>
                <a:ea typeface="柳公权楷书" panose="02010600010101010101" charset="-122"/>
                <a:cs typeface="+mn-lt"/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35" y="250190"/>
            <a:ext cx="2869565" cy="28695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1135" y="1555750"/>
            <a:ext cx="316293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  <p:bldLst>
      <p:bldP spid="3" grpId="1"/>
      <p:bldP spid="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图片 11" descr="花瓣素材_ 纹理系列写实感古风米白亚麻布纹背景_1946312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667000" y="-2667635"/>
            <a:ext cx="6857365" cy="12192000"/>
          </a:xfrm>
          <a:prstGeom prst="rect">
            <a:avLst/>
          </a:prstGeom>
        </p:spPr>
      </p:pic>
      <p:pic>
        <p:nvPicPr>
          <p:cNvPr id="3" name="图片 2" descr="花瓣素材_手绘风冬至饺子元素贴纸_187064347"/>
          <p:cNvPicPr>
            <a:picLocks noChangeAspect="1"/>
          </p:cNvPicPr>
          <p:nvPr/>
        </p:nvPicPr>
        <p:blipFill>
          <a:blip r:embed="rId2"/>
          <a:srcRect l="4142" t="11357" r="2488" b="7625"/>
          <a:stretch>
            <a:fillRect/>
          </a:stretch>
        </p:blipFill>
        <p:spPr>
          <a:xfrm>
            <a:off x="8460740" y="0"/>
            <a:ext cx="3337560" cy="2895600"/>
          </a:xfrm>
          <a:prstGeom prst="rect">
            <a:avLst/>
          </a:prstGeom>
          <a:effectLst/>
        </p:spPr>
      </p:pic>
      <p:grpSp>
        <p:nvGrpSpPr>
          <p:cNvPr id="29" name="组合 28"/>
          <p:cNvGrpSpPr/>
          <p:nvPr/>
        </p:nvGrpSpPr>
        <p:grpSpPr>
          <a:xfrm>
            <a:off x="2692400" y="937895"/>
            <a:ext cx="5768340" cy="1626235"/>
            <a:chOff x="4240" y="1477"/>
            <a:chExt cx="9084" cy="2561"/>
          </a:xfrm>
        </p:grpSpPr>
        <p:pic>
          <p:nvPicPr>
            <p:cNvPr id="28" name="图片 27" descr="花瓣素材_常规中国风印章图标_194184450"/>
            <p:cNvPicPr>
              <a:picLocks noChangeAspect="1"/>
            </p:cNvPicPr>
            <p:nvPr/>
          </p:nvPicPr>
          <p:blipFill>
            <a:blip r:embed="rId3"/>
            <a:srcRect l="71609" t="7126" r="5359" b="67105"/>
            <a:stretch>
              <a:fillRect/>
            </a:stretch>
          </p:blipFill>
          <p:spPr>
            <a:xfrm rot="5400000">
              <a:off x="7501" y="-1785"/>
              <a:ext cx="2561" cy="9084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4925" y="1878"/>
              <a:ext cx="7671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en-US" altLang="zh-CN" sz="6000" b="1">
                  <a:ln>
                    <a:solidFill>
                      <a:schemeClr val="tx1"/>
                    </a:solidFill>
                  </a:ln>
                  <a:solidFill>
                    <a:schemeClr val="tx1">
                      <a:alpha val="70000"/>
                    </a:schemeClr>
                  </a:solidFill>
                  <a:effectLst/>
                  <a:latin typeface="柳公权楷书" panose="02010600010101010101" charset="-122"/>
                  <a:ea typeface="柳公权楷书" panose="02010600010101010101" charset="-122"/>
                </a:rPr>
                <a:t>Conclusion</a:t>
              </a:r>
              <a:endParaRPr lang="en-US" altLang="zh-CN" sz="6000" b="1">
                <a:ln>
                  <a:solidFill>
                    <a:schemeClr val="tx1"/>
                  </a:solidFill>
                </a:ln>
                <a:solidFill>
                  <a:schemeClr val="tx1">
                    <a:alpha val="70000"/>
                  </a:schemeClr>
                </a:solidFill>
                <a:effectLst/>
                <a:latin typeface="柳公权楷书" panose="02010600010101010101" charset="-122"/>
                <a:ea typeface="柳公权楷书" panose="02010600010101010101" charset="-122"/>
              </a:endParaRPr>
            </a:p>
          </p:txBody>
        </p:sp>
      </p:grpSp>
      <p:pic>
        <p:nvPicPr>
          <p:cNvPr id="26" name="图片 25"/>
          <p:cNvPicPr/>
          <p:nvPr/>
        </p:nvPicPr>
        <p:blipFill>
          <a:blip r:embed="rId4"/>
          <a:srcRect l="14093" r="1418" b="34839"/>
          <a:stretch>
            <a:fillRect/>
          </a:stretch>
        </p:blipFill>
        <p:spPr>
          <a:xfrm rot="16200000" flipH="1">
            <a:off x="-1204595" y="2767330"/>
            <a:ext cx="5295265" cy="2886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文本框 26"/>
          <p:cNvSpPr txBox="1"/>
          <p:nvPr/>
        </p:nvSpPr>
        <p:spPr>
          <a:xfrm>
            <a:off x="3089910" y="2564130"/>
            <a:ext cx="8175625" cy="30264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sz="3200">
                <a:latin typeface="柳公权楷书" panose="02010600010101010101" charset="-122"/>
                <a:ea typeface="柳公权楷书" panose="02010600010101010101" charset="-122"/>
                <a:sym typeface="+mn-ea"/>
              </a:rPr>
              <a:t>From its humble beginnings as a medicinal food to its status as a global symbol of family and celebration, Chinese dumplings embody the values of reunion, heritage, and shared joy.</a:t>
            </a:r>
            <a:r>
              <a:rPr lang="en-US" sz="3200">
                <a:latin typeface="柳公权楷书" panose="02010600010101010101" charset="-122"/>
                <a:ea typeface="柳公权楷书" panose="02010600010101010101" charset="-122"/>
                <a:sym typeface="+mn-ea"/>
              </a:rPr>
              <a:t> </a:t>
            </a:r>
            <a:r>
              <a:rPr lang="en-US" altLang="zh-CN" sz="3200">
                <a:latin typeface="柳公权楷书" panose="02010600010101010101" charset="-122"/>
                <a:ea typeface="柳公权楷书" panose="02010600010101010101" charset="-122"/>
                <a:sym typeface="+mn-ea"/>
              </a:rPr>
              <a:t>So, the next time you see a Jiaozi, remember, you're looking at a tiny, delicious piece of Chinese history and heart.</a:t>
            </a:r>
            <a:r>
              <a:rPr sz="3200">
                <a:latin typeface="柳公权楷书" panose="02010600010101010101" charset="-122"/>
                <a:ea typeface="柳公权楷书" panose="02010600010101010101" charset="-122"/>
                <a:sym typeface="+mn-ea"/>
              </a:rPr>
              <a:t> </a:t>
            </a:r>
            <a:endParaRPr sz="3200">
              <a:latin typeface="柳公权楷书" panose="02010600010101010101" charset="-122"/>
              <a:ea typeface="柳公权楷书" panose="0201060001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2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7" name="矩形 16"/>
          <p:cNvSpPr/>
          <p:nvPr/>
        </p:nvSpPr>
        <p:spPr>
          <a:xfrm>
            <a:off x="-81280" y="1498600"/>
            <a:ext cx="12357100" cy="3918585"/>
          </a:xfrm>
          <a:prstGeom prst="rect">
            <a:avLst/>
          </a:prstGeom>
          <a:solidFill>
            <a:srgbClr val="FDECD7">
              <a:alpha val="70000"/>
            </a:srgbClr>
          </a:solidFill>
          <a:ln w="25400">
            <a:solidFill>
              <a:srgbClr val="B09798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/>
          <p:cNvPicPr/>
          <p:nvPr/>
        </p:nvPicPr>
        <p:blipFill>
          <a:blip r:embed="rId1"/>
          <a:stretch>
            <a:fillRect/>
          </a:stretch>
        </p:blipFill>
        <p:spPr>
          <a:xfrm>
            <a:off x="8562340" y="3985260"/>
            <a:ext cx="3810000" cy="3460115"/>
          </a:xfrm>
          <a:prstGeom prst="rect">
            <a:avLst/>
          </a:prstGeom>
          <a:effectLst>
            <a:reflection blurRad="6350" stA="50000" endA="300" endPos="43000" dir="5400000" sy="-100000" algn="bl" rotWithShape="0"/>
          </a:effectLst>
        </p:spPr>
      </p:pic>
      <p:grpSp>
        <p:nvGrpSpPr>
          <p:cNvPr id="31" name="组合 30"/>
          <p:cNvGrpSpPr/>
          <p:nvPr/>
        </p:nvGrpSpPr>
        <p:grpSpPr>
          <a:xfrm>
            <a:off x="-81280" y="1465513"/>
            <a:ext cx="2150468" cy="930095"/>
            <a:chOff x="4278" y="8533"/>
            <a:chExt cx="3180" cy="1546"/>
          </a:xfrm>
        </p:grpSpPr>
        <p:pic>
          <p:nvPicPr>
            <p:cNvPr id="30" name="图片 29" descr="花瓣素材_常规中国风印章图标_194184450"/>
            <p:cNvPicPr>
              <a:picLocks noChangeAspect="1"/>
            </p:cNvPicPr>
            <p:nvPr/>
          </p:nvPicPr>
          <p:blipFill>
            <a:blip r:embed="rId2"/>
            <a:srcRect l="71609" t="7126" r="5359" b="67105"/>
            <a:stretch>
              <a:fillRect/>
            </a:stretch>
          </p:blipFill>
          <p:spPr>
            <a:xfrm rot="5400000">
              <a:off x="5036" y="7957"/>
              <a:ext cx="1546" cy="2697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4278" y="8855"/>
              <a:ext cx="3180" cy="122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3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柳公权楷书" panose="02010600010101010101" charset="-122"/>
                  <a:ea typeface="柳公权楷书" panose="02010600010101010101" charset="-122"/>
                </a:rPr>
                <a:t>来源：</a:t>
              </a:r>
              <a:endParaRPr lang="zh-CN" alt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楷书" panose="02010600010101010101" charset="-122"/>
                <a:ea typeface="柳公权楷书" panose="02010600010101010101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38430" y="2252980"/>
            <a:ext cx="6820535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sz="3200">
                <a:effectLst/>
                <a:latin typeface="柳公权楷书" panose="02010600010101010101" charset="-122"/>
                <a:ea typeface="柳公权楷书" panose="02010600010101010101" charset="-122"/>
                <a:cs typeface="+mn-lt"/>
                <a:sym typeface="+mn-ea"/>
              </a:rPr>
              <a:t>百度</a:t>
            </a:r>
            <a:endParaRPr lang="zh-CN" sz="3200">
              <a:effectLst/>
              <a:latin typeface="柳公权楷书" panose="02010600010101010101" charset="-122"/>
              <a:ea typeface="柳公权楷书" panose="02010600010101010101" charset="-122"/>
              <a:cs typeface="+mn-lt"/>
              <a:sym typeface="+mn-ea"/>
            </a:endParaRPr>
          </a:p>
          <a:p>
            <a:pPr algn="l"/>
            <a:r>
              <a:rPr lang="zh-CN" sz="3200">
                <a:effectLst/>
                <a:latin typeface="柳公权楷书" panose="02010600010101010101" charset="-122"/>
                <a:ea typeface="柳公权楷书" panose="02010600010101010101" charset="-122"/>
                <a:cs typeface="+mn-lt"/>
                <a:sym typeface="+mn-ea"/>
              </a:rPr>
              <a:t>小红书</a:t>
            </a:r>
            <a:endParaRPr lang="zh-CN" sz="3200">
              <a:effectLst/>
              <a:latin typeface="柳公权楷书" panose="02010600010101010101" charset="-122"/>
              <a:ea typeface="柳公权楷书" panose="02010600010101010101" charset="-122"/>
              <a:cs typeface="+mn-lt"/>
              <a:sym typeface="+mn-ea"/>
            </a:endParaRPr>
          </a:p>
          <a:p>
            <a:pPr algn="l"/>
            <a:r>
              <a:rPr lang="zh-CN" sz="3200">
                <a:effectLst/>
                <a:latin typeface="柳公权楷书" panose="02010600010101010101" charset="-122"/>
                <a:ea typeface="柳公权楷书" panose="02010600010101010101" charset="-122"/>
                <a:cs typeface="+mn-lt"/>
                <a:sym typeface="+mn-ea"/>
              </a:rPr>
              <a:t>人民网</a:t>
            </a:r>
            <a:endParaRPr lang="zh-CN" sz="3200">
              <a:effectLst/>
              <a:latin typeface="柳公权楷书" panose="02010600010101010101" charset="-122"/>
              <a:ea typeface="柳公权楷书" panose="02010600010101010101" charset="-122"/>
              <a:cs typeface="+mn-lt"/>
              <a:sym typeface="+mn-ea"/>
            </a:endParaRPr>
          </a:p>
          <a:p>
            <a:pPr algn="l"/>
            <a:r>
              <a:rPr lang="zh-CN" sz="3200">
                <a:effectLst/>
                <a:latin typeface="柳公权楷书" panose="02010600010101010101" charset="-122"/>
                <a:ea typeface="柳公权楷书" panose="02010600010101010101" charset="-122"/>
                <a:cs typeface="+mn-lt"/>
                <a:sym typeface="+mn-ea"/>
              </a:rPr>
              <a:t>中国文化课本</a:t>
            </a:r>
            <a:r>
              <a:rPr lang="zh-CN" altLang="en-US" sz="3200">
                <a:effectLst/>
                <a:latin typeface="柳公权楷书" panose="02010600010101010101" charset="-122"/>
                <a:ea typeface="柳公权楷书" panose="02010600010101010101" charset="-122"/>
                <a:sym typeface="+mn-ea"/>
              </a:rPr>
              <a:t> </a:t>
            </a:r>
            <a:endParaRPr lang="zh-CN" altLang="en-US" sz="3200">
              <a:effectLst/>
              <a:latin typeface="柳公权楷书" panose="02010600010101010101" charset="-122"/>
              <a:ea typeface="柳公权楷书" panose="0201060001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7" name="矩形 16"/>
          <p:cNvSpPr/>
          <p:nvPr/>
        </p:nvSpPr>
        <p:spPr>
          <a:xfrm>
            <a:off x="-81280" y="1498600"/>
            <a:ext cx="12357100" cy="3918585"/>
          </a:xfrm>
          <a:prstGeom prst="rect">
            <a:avLst/>
          </a:prstGeom>
          <a:solidFill>
            <a:srgbClr val="FDECD7">
              <a:alpha val="70000"/>
            </a:srgbClr>
          </a:solidFill>
          <a:ln w="25400">
            <a:solidFill>
              <a:srgbClr val="B09798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 descr="花瓣素材_冬天冬季冬日积雪树枝植物元素_1933124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61070" y="3227070"/>
            <a:ext cx="3630930" cy="363093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143510" y="1957070"/>
            <a:ext cx="3810000" cy="3460115"/>
          </a:xfrm>
          <a:prstGeom prst="rect">
            <a:avLst/>
          </a:prstGeom>
          <a:effectLst>
            <a:reflection blurRad="6350" stA="50000" endA="300" endPos="43000" dir="5400000" sy="-100000" algn="bl" rotWithShape="0"/>
          </a:effectLst>
        </p:spPr>
      </p:pic>
      <p:sp>
        <p:nvSpPr>
          <p:cNvPr id="13" name="文本框 12"/>
          <p:cNvSpPr txBox="1"/>
          <p:nvPr/>
        </p:nvSpPr>
        <p:spPr>
          <a:xfrm>
            <a:off x="3994785" y="1992630"/>
            <a:ext cx="70231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9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楷书" panose="02010600010101010101" charset="-122"/>
                <a:ea typeface="柳公权楷书" panose="02010600010101010101" charset="-122"/>
              </a:rPr>
              <a:t>Thank you</a:t>
            </a:r>
            <a:endParaRPr lang="en-US" altLang="zh-CN" sz="9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pic>
        <p:nvPicPr>
          <p:cNvPr id="23" name="图片 22" descr="花瓣素材_中国风系列手绘风水墨山水元素_194532705"/>
          <p:cNvPicPr>
            <a:picLocks noChangeAspect="1"/>
          </p:cNvPicPr>
          <p:nvPr/>
        </p:nvPicPr>
        <p:blipFill>
          <a:blip r:embed="rId3"/>
          <a:srcRect b="32077"/>
          <a:stretch>
            <a:fillRect/>
          </a:stretch>
        </p:blipFill>
        <p:spPr>
          <a:xfrm>
            <a:off x="8133080" y="136525"/>
            <a:ext cx="3669665" cy="1362075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3994785" y="3985260"/>
            <a:ext cx="4404401" cy="1144872"/>
            <a:chOff x="4278" y="8531"/>
            <a:chExt cx="6513" cy="1903"/>
          </a:xfrm>
        </p:grpSpPr>
        <p:pic>
          <p:nvPicPr>
            <p:cNvPr id="30" name="图片 29" descr="花瓣素材_常规中国风印章图标_194184450"/>
            <p:cNvPicPr>
              <a:picLocks noChangeAspect="1"/>
            </p:cNvPicPr>
            <p:nvPr/>
          </p:nvPicPr>
          <p:blipFill>
            <a:blip r:embed="rId4"/>
            <a:srcRect l="71609" t="7126" r="5359" b="67105"/>
            <a:stretch>
              <a:fillRect/>
            </a:stretch>
          </p:blipFill>
          <p:spPr>
            <a:xfrm rot="5400000">
              <a:off x="6673" y="6316"/>
              <a:ext cx="1903" cy="6332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4278" y="8855"/>
              <a:ext cx="6513" cy="122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en-US" altLang="zh-CN" sz="3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柳公权楷书" panose="02010600010101010101" charset="-122"/>
                  <a:ea typeface="柳公权楷书" panose="02010600010101010101" charset="-122"/>
                </a:rPr>
                <a:t>speaker: Yu Chen</a:t>
              </a:r>
              <a:endParaRPr lang="en-US" altLang="zh-CN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楷书" panose="02010600010101010101" charset="-122"/>
                <a:ea typeface="柳公权楷书" panose="0201060001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图片 11" descr="花瓣素材_ 纹理系列写实感古风米白亚麻布纹背景_1946312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667000" y="-2667635"/>
            <a:ext cx="6857365" cy="12192000"/>
          </a:xfrm>
          <a:prstGeom prst="rect">
            <a:avLst/>
          </a:prstGeom>
        </p:spPr>
      </p:pic>
      <p:pic>
        <p:nvPicPr>
          <p:cNvPr id="3" name="图片 2" descr="花瓣素材_手绘风冬至饺子元素贴纸_187064347"/>
          <p:cNvPicPr>
            <a:picLocks noChangeAspect="1"/>
          </p:cNvPicPr>
          <p:nvPr/>
        </p:nvPicPr>
        <p:blipFill>
          <a:blip r:embed="rId2"/>
          <a:srcRect l="4142" t="11357" r="2488" b="7625"/>
          <a:stretch>
            <a:fillRect/>
          </a:stretch>
        </p:blipFill>
        <p:spPr>
          <a:xfrm>
            <a:off x="7859395" y="162560"/>
            <a:ext cx="3924300" cy="3404870"/>
          </a:xfrm>
          <a:prstGeom prst="rect">
            <a:avLst/>
          </a:prstGeom>
          <a:effectLst/>
        </p:spPr>
      </p:pic>
      <p:sp>
        <p:nvSpPr>
          <p:cNvPr id="13" name="文本框 12"/>
          <p:cNvSpPr txBox="1"/>
          <p:nvPr/>
        </p:nvSpPr>
        <p:spPr>
          <a:xfrm>
            <a:off x="2257425" y="354965"/>
            <a:ext cx="454152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en-US" altLang="zh-CN" sz="6600" b="1">
                <a:solidFill>
                  <a:schemeClr val="tx1">
                    <a:alpha val="70000"/>
                  </a:schemeClr>
                </a:solidFill>
                <a:latin typeface="柳公权楷书" panose="02010600010101010101" charset="-122"/>
                <a:ea typeface="柳公权楷书" panose="02010600010101010101" charset="-122"/>
              </a:rPr>
              <a:t>Contents</a:t>
            </a:r>
            <a:endParaRPr lang="en-US" altLang="zh-CN" sz="6600" b="1">
              <a:solidFill>
                <a:schemeClr val="tx1">
                  <a:alpha val="70000"/>
                </a:schemeClr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pic>
        <p:nvPicPr>
          <p:cNvPr id="7" name="图片 6"/>
          <p:cNvPicPr/>
          <p:nvPr/>
        </p:nvPicPr>
        <p:blipFill>
          <a:blip r:embed="rId3"/>
          <a:srcRect l="1297" r="15147" b="51597"/>
          <a:stretch>
            <a:fillRect/>
          </a:stretch>
        </p:blipFill>
        <p:spPr>
          <a:xfrm flipV="1">
            <a:off x="0" y="4751070"/>
            <a:ext cx="5236845" cy="2106930"/>
          </a:xfrm>
          <a:prstGeom prst="rect">
            <a:avLst/>
          </a:prstGeom>
          <a:effectLst/>
        </p:spPr>
      </p:pic>
      <p:grpSp>
        <p:nvGrpSpPr>
          <p:cNvPr id="6" name="组合 5"/>
          <p:cNvGrpSpPr/>
          <p:nvPr/>
        </p:nvGrpSpPr>
        <p:grpSpPr>
          <a:xfrm>
            <a:off x="942975" y="1977390"/>
            <a:ext cx="748665" cy="968375"/>
            <a:chOff x="9796" y="1420"/>
            <a:chExt cx="5446" cy="1908"/>
          </a:xfrm>
        </p:grpSpPr>
        <p:pic>
          <p:nvPicPr>
            <p:cNvPr id="30" name="图片 29" descr="花瓣素材_常规中国风印章图标_194184450"/>
            <p:cNvPicPr>
              <a:picLocks noChangeAspect="1"/>
            </p:cNvPicPr>
            <p:nvPr/>
          </p:nvPicPr>
          <p:blipFill>
            <a:blip r:embed="rId4"/>
            <a:srcRect l="71609" t="7126" r="5359" b="67105"/>
            <a:stretch>
              <a:fillRect/>
            </a:stretch>
          </p:blipFill>
          <p:spPr>
            <a:xfrm rot="5400000">
              <a:off x="11565" y="-349"/>
              <a:ext cx="1908" cy="5446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9796" y="1583"/>
              <a:ext cx="4457" cy="1588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l"/>
              <a:r>
                <a:rPr lang="en-US" altLang="zh-CN" sz="4000" b="1">
                  <a:effectLst/>
                  <a:latin typeface="柳公权楷书" panose="02010600010101010101" charset="-122"/>
                  <a:ea typeface="柳公权楷书" panose="02010600010101010101" charset="-122"/>
                  <a:sym typeface="+mn-ea"/>
                </a:rPr>
                <a:t> </a:t>
              </a:r>
              <a:r>
                <a:rPr lang="zh-CN" altLang="en-US" sz="4400" b="1">
                  <a:effectLst/>
                  <a:latin typeface="唐寅梨花词" panose="02010600040101010101" charset="-122"/>
                  <a:ea typeface="唐寅梨花词" panose="02010600040101010101" charset="-122"/>
                  <a:sym typeface="+mn-ea"/>
                </a:rPr>
                <a:t>I</a:t>
              </a:r>
              <a:endParaRPr lang="zh-CN" altLang="en-US" sz="4400" b="1">
                <a:effectLst/>
                <a:latin typeface="唐寅梨花词" panose="02010600040101010101" charset="-122"/>
                <a:ea typeface="唐寅梨花词" panose="02010600040101010101" charset="-122"/>
                <a:sym typeface="+mn-ea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2164080" y="1977390"/>
            <a:ext cx="5347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600" b="1">
                <a:ln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楷书" panose="02010600010101010101" charset="-122"/>
                <a:ea typeface="柳公权楷书" panose="02010600010101010101" charset="-122"/>
              </a:rPr>
              <a:t>Introduction</a:t>
            </a:r>
            <a:r>
              <a:rPr lang="zh-CN" altLang="en-US" sz="3600" b="1">
                <a:effectLst/>
                <a:latin typeface="柳公权楷书" panose="02010600010101010101" charset="-122"/>
                <a:ea typeface="柳公权楷书" panose="02010600010101010101" charset="-122"/>
              </a:rPr>
              <a:t> of </a:t>
            </a:r>
            <a:r>
              <a:rPr lang="en-US" altLang="zh-CN" sz="3600" b="1">
                <a:effectLst/>
                <a:latin typeface="柳公权楷书" panose="02010600010101010101" charset="-122"/>
                <a:ea typeface="柳公权楷书" panose="02010600010101010101" charset="-122"/>
              </a:rPr>
              <a:t>Chinese dumplings</a:t>
            </a:r>
            <a:endParaRPr lang="en-US" altLang="zh-CN" sz="3600" b="1">
              <a:effectLst/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942975" y="3176270"/>
            <a:ext cx="748665" cy="1016635"/>
            <a:chOff x="9796" y="1420"/>
            <a:chExt cx="5446" cy="1908"/>
          </a:xfrm>
        </p:grpSpPr>
        <p:pic>
          <p:nvPicPr>
            <p:cNvPr id="9" name="图片 8" descr="花瓣素材_常规中国风印章图标_194184450"/>
            <p:cNvPicPr>
              <a:picLocks noChangeAspect="1"/>
            </p:cNvPicPr>
            <p:nvPr/>
          </p:nvPicPr>
          <p:blipFill>
            <a:blip r:embed="rId5"/>
            <a:srcRect l="71609" t="7126" r="5359" b="67105"/>
            <a:stretch>
              <a:fillRect/>
            </a:stretch>
          </p:blipFill>
          <p:spPr>
            <a:xfrm rot="5400000">
              <a:off x="11565" y="-349"/>
              <a:ext cx="1908" cy="5446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0321" y="1657"/>
              <a:ext cx="4429" cy="132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altLang="en-US" sz="4000" b="1">
                  <a:effectLst/>
                  <a:latin typeface="唐寅梨花词" panose="02010600040101010101" charset="-122"/>
                  <a:ea typeface="唐寅梨花词" panose="02010600040101010101" charset="-122"/>
                  <a:sym typeface="+mn-ea"/>
                </a:rPr>
                <a:t>II</a:t>
              </a:r>
              <a:endParaRPr lang="zh-CN" altLang="en-US" sz="4000" b="1">
                <a:effectLst/>
                <a:latin typeface="唐寅梨花词" panose="02010600040101010101" charset="-122"/>
                <a:ea typeface="唐寅梨花词" panose="02010600040101010101" charset="-122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2164080" y="3391535"/>
            <a:ext cx="74987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600" b="1">
                <a:latin typeface="柳公权楷书" panose="02010600010101010101" charset="-122"/>
                <a:ea typeface="柳公权楷书" panose="02010600010101010101" charset="-122"/>
              </a:rPr>
              <a:t>The </a:t>
            </a:r>
            <a:r>
              <a:rPr lang="zh-CN" altLang="en-US" sz="3600" b="1">
                <a:ln>
                  <a:solidFill>
                    <a:schemeClr val="bg1"/>
                  </a:solidFill>
                </a:ln>
                <a:solidFill>
                  <a:srgbClr val="C477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楷书" panose="02010600010101010101" charset="-122"/>
                <a:ea typeface="柳公权楷书" panose="02010600010101010101" charset="-122"/>
              </a:rPr>
              <a:t>Variety</a:t>
            </a:r>
            <a:r>
              <a:rPr lang="zh-CN" altLang="en-US" sz="3600" b="1">
                <a:latin typeface="柳公权楷书" panose="02010600010101010101" charset="-122"/>
                <a:ea typeface="柳公权楷书" panose="02010600010101010101" charset="-122"/>
              </a:rPr>
              <a:t> of Chinese Dumplings</a:t>
            </a:r>
            <a:endParaRPr lang="zh-CN" altLang="en-US" sz="3600" b="1"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962660" y="4297045"/>
            <a:ext cx="728980" cy="939800"/>
            <a:chOff x="9796" y="1420"/>
            <a:chExt cx="5446" cy="1908"/>
          </a:xfrm>
        </p:grpSpPr>
        <p:pic>
          <p:nvPicPr>
            <p:cNvPr id="15" name="图片 14" descr="花瓣素材_常规中国风印章图标_194184450"/>
            <p:cNvPicPr>
              <a:picLocks noChangeAspect="1"/>
            </p:cNvPicPr>
            <p:nvPr/>
          </p:nvPicPr>
          <p:blipFill>
            <a:blip r:embed="rId6"/>
            <a:srcRect l="71609" t="7126" r="5359" b="67105"/>
            <a:stretch>
              <a:fillRect/>
            </a:stretch>
          </p:blipFill>
          <p:spPr>
            <a:xfrm rot="5400000">
              <a:off x="11565" y="-349"/>
              <a:ext cx="1908" cy="5446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9796" y="1745"/>
              <a:ext cx="5446" cy="1177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l"/>
              <a:r>
                <a:rPr lang="zh-CN" altLang="en-US" sz="3600" b="1">
                  <a:effectLst/>
                  <a:latin typeface="唐寅梨花词" panose="02010600040101010101" charset="-122"/>
                  <a:ea typeface="唐寅梨花词" panose="02010600040101010101" charset="-122"/>
                  <a:sym typeface="+mn-ea"/>
                </a:rPr>
                <a:t>III</a:t>
              </a:r>
              <a:endParaRPr lang="zh-CN" altLang="en-US" sz="3600" b="1">
                <a:effectLst/>
                <a:latin typeface="唐寅梨花词" panose="02010600040101010101" charset="-122"/>
                <a:ea typeface="唐寅梨花词" panose="02010600040101010101" charset="-122"/>
                <a:sym typeface="+mn-ea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2164080" y="4457065"/>
            <a:ext cx="74021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600" b="1">
                <a:latin typeface="柳公权楷书" panose="02010600010101010101" charset="-122"/>
                <a:ea typeface="柳公权楷书" panose="02010600010101010101" charset="-122"/>
              </a:rPr>
              <a:t>The </a:t>
            </a:r>
            <a:r>
              <a:rPr lang="en-US" altLang="zh-CN" sz="3600" b="1">
                <a:ln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楷书" panose="02010600010101010101" charset="-122"/>
                <a:ea typeface="柳公权楷书" panose="02010600010101010101" charset="-122"/>
              </a:rPr>
              <a:t>Process</a:t>
            </a:r>
            <a:r>
              <a:rPr lang="zh-CN" altLang="en-US" sz="3600" b="1">
                <a:latin typeface="柳公权楷书" panose="02010600010101010101" charset="-122"/>
                <a:ea typeface="柳公权楷书" panose="02010600010101010101" charset="-122"/>
              </a:rPr>
              <a:t> of </a:t>
            </a:r>
            <a:r>
              <a:rPr lang="en-US" altLang="zh-CN" sz="3600" b="1">
                <a:latin typeface="柳公权楷书" panose="02010600010101010101" charset="-122"/>
                <a:ea typeface="柳公权楷书" panose="02010600010101010101" charset="-122"/>
              </a:rPr>
              <a:t>making Jiaozi</a:t>
            </a:r>
            <a:r>
              <a:rPr lang="zh-CN" altLang="en-US" sz="3600" b="1">
                <a:latin typeface="柳公权楷书" panose="02010600010101010101" charset="-122"/>
                <a:ea typeface="柳公权楷书" panose="02010600010101010101" charset="-122"/>
              </a:rPr>
              <a:t> </a:t>
            </a:r>
            <a:endParaRPr lang="zh-CN" altLang="en-US" sz="3600" b="1"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5448300" y="5522595"/>
            <a:ext cx="728980" cy="939800"/>
            <a:chOff x="9796" y="1420"/>
            <a:chExt cx="5446" cy="1908"/>
          </a:xfrm>
        </p:grpSpPr>
        <p:pic>
          <p:nvPicPr>
            <p:cNvPr id="23" name="图片 22" descr="花瓣素材_常规中国风印章图标_194184450"/>
            <p:cNvPicPr>
              <a:picLocks noChangeAspect="1"/>
            </p:cNvPicPr>
            <p:nvPr/>
          </p:nvPicPr>
          <p:blipFill>
            <a:blip r:embed="rId6"/>
            <a:srcRect l="71609" t="7126" r="5359" b="67105"/>
            <a:stretch>
              <a:fillRect/>
            </a:stretch>
          </p:blipFill>
          <p:spPr>
            <a:xfrm rot="5400000">
              <a:off x="11565" y="-349"/>
              <a:ext cx="1908" cy="5446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10365" y="1745"/>
              <a:ext cx="4877" cy="1177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l"/>
              <a:r>
                <a:rPr lang="zh-CN" altLang="en-US" sz="3600" b="1">
                  <a:effectLst/>
                  <a:latin typeface="唐寅梨花词" panose="02010600040101010101" charset="-122"/>
                  <a:ea typeface="唐寅梨花词" panose="02010600040101010101" charset="-122"/>
                  <a:sym typeface="+mn-ea"/>
                </a:rPr>
                <a:t>I</a:t>
              </a:r>
              <a:r>
                <a:rPr lang="zh-CN" altLang="en-US" sz="3600">
                  <a:effectLst/>
                  <a:latin typeface="唐寅梨花词" panose="02010600040101010101" charset="-122"/>
                  <a:ea typeface="唐寅梨花词" panose="02010600040101010101" charset="-122"/>
                  <a:sym typeface="+mn-ea"/>
                </a:rPr>
                <a:t>V</a:t>
              </a:r>
              <a:endParaRPr lang="zh-CN" altLang="en-US" sz="3600">
                <a:effectLst/>
                <a:latin typeface="唐寅梨花词" panose="02010600040101010101" charset="-122"/>
                <a:ea typeface="唐寅梨花词" panose="02010600040101010101" charset="-122"/>
                <a:sym typeface="+mn-ea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6630035" y="5334635"/>
            <a:ext cx="41649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600" b="1">
                <a:latin typeface="柳公权楷书" panose="02010600010101010101" charset="-122"/>
                <a:ea typeface="柳公权楷书" panose="02010600010101010101" charset="-122"/>
                <a:sym typeface="+mn-ea"/>
              </a:rPr>
              <a:t>The </a:t>
            </a:r>
            <a:r>
              <a:rPr lang="zh-CN" altLang="en-US" sz="3600" b="1">
                <a:ln>
                  <a:solidFill>
                    <a:schemeClr val="bg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楷书" panose="02010600010101010101" charset="-122"/>
                <a:ea typeface="柳公权楷书" panose="02010600010101010101" charset="-122"/>
                <a:sym typeface="+mn-ea"/>
              </a:rPr>
              <a:t>Variations</a:t>
            </a:r>
            <a:r>
              <a:rPr lang="en-US" altLang="zh-CN" sz="3600" b="1">
                <a:ln>
                  <a:solidFill>
                    <a:schemeClr val="bg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楷书" panose="02010600010101010101" charset="-122"/>
                <a:ea typeface="柳公权楷书" panose="02010600010101010101" charset="-122"/>
                <a:sym typeface="+mn-ea"/>
              </a:rPr>
              <a:t> </a:t>
            </a:r>
            <a:r>
              <a:rPr lang="zh-CN" altLang="en-US" sz="3600" b="1">
                <a:latin typeface="柳公权楷书" panose="02010600010101010101" charset="-122"/>
                <a:ea typeface="柳公权楷书" panose="02010600010101010101" charset="-122"/>
                <a:sym typeface="+mn-ea"/>
              </a:rPr>
              <a:t>of </a:t>
            </a:r>
            <a:r>
              <a:rPr lang="en-US" altLang="zh-CN" sz="3600" b="1">
                <a:latin typeface="柳公权楷书" panose="02010600010101010101" charset="-122"/>
                <a:ea typeface="柳公权楷书" panose="02010600010101010101" charset="-122"/>
                <a:sym typeface="+mn-ea"/>
              </a:rPr>
              <a:t>Jiaozi</a:t>
            </a:r>
            <a:endParaRPr lang="en-US" altLang="zh-CN" sz="3600" b="1">
              <a:latin typeface="柳公权楷书" panose="02010600010101010101" charset="-122"/>
              <a:ea typeface="柳公权楷书" panose="0201060001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5" grpId="1"/>
      <p:bldP spid="11" grpId="1"/>
      <p:bldP spid="18" grpId="1"/>
      <p:bldP spid="2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7" name="矩形 16"/>
          <p:cNvSpPr/>
          <p:nvPr/>
        </p:nvSpPr>
        <p:spPr>
          <a:xfrm>
            <a:off x="-81280" y="5474970"/>
            <a:ext cx="12357100" cy="1383665"/>
          </a:xfrm>
          <a:prstGeom prst="rect">
            <a:avLst/>
          </a:prstGeom>
          <a:solidFill>
            <a:srgbClr val="FDECD7">
              <a:alpha val="70000"/>
            </a:srgbClr>
          </a:solidFill>
          <a:ln w="25400">
            <a:solidFill>
              <a:srgbClr val="B09798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花瓣素材_美食元素主题插画_34014401"/>
          <p:cNvPicPr>
            <a:picLocks noChangeAspect="1"/>
          </p:cNvPicPr>
          <p:nvPr/>
        </p:nvPicPr>
        <p:blipFill>
          <a:blip r:embed="rId1"/>
          <a:srcRect b="15668"/>
          <a:stretch>
            <a:fillRect/>
          </a:stretch>
        </p:blipFill>
        <p:spPr>
          <a:xfrm>
            <a:off x="1057275" y="4169410"/>
            <a:ext cx="2707005" cy="2282825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3" name="图片 2"/>
          <p:cNvPicPr/>
          <p:nvPr/>
        </p:nvPicPr>
        <p:blipFill>
          <a:blip r:embed="rId2"/>
          <a:srcRect t="16009" b="6776"/>
          <a:stretch>
            <a:fillRect/>
          </a:stretch>
        </p:blipFill>
        <p:spPr>
          <a:xfrm>
            <a:off x="281940" y="0"/>
            <a:ext cx="4257040" cy="531876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067935" y="2395855"/>
            <a:ext cx="589089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5400" b="1">
                <a:ln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楷书" panose="02010600010101010101" charset="-122"/>
                <a:ea typeface="柳公权楷书" panose="02010600010101010101" charset="-122"/>
              </a:rPr>
              <a:t>Introduction</a:t>
            </a:r>
            <a:r>
              <a:rPr lang="zh-CN" altLang="en-US" sz="5400" b="1">
                <a:effectLst/>
                <a:latin typeface="柳公权楷书" panose="02010600010101010101" charset="-122"/>
                <a:ea typeface="柳公权楷书" panose="02010600010101010101" charset="-122"/>
              </a:rPr>
              <a:t> of </a:t>
            </a:r>
            <a:r>
              <a:rPr lang="en-US" altLang="zh-CN" sz="5400" b="1">
                <a:effectLst/>
                <a:latin typeface="柳公权楷书" panose="02010600010101010101" charset="-122"/>
                <a:ea typeface="柳公权楷书" panose="02010600010101010101" charset="-122"/>
              </a:rPr>
              <a:t>Chinese</a:t>
            </a:r>
            <a:r>
              <a:rPr lang="zh-CN" altLang="en-US" sz="5400" b="1">
                <a:effectLst/>
                <a:latin typeface="柳公权楷书" panose="02010600010101010101" charset="-122"/>
                <a:ea typeface="柳公权楷书" panose="02010600010101010101" charset="-122"/>
              </a:rPr>
              <a:t> Dumpling</a:t>
            </a:r>
            <a:r>
              <a:rPr lang="en-US" altLang="zh-CN" sz="5400" b="1">
                <a:effectLst/>
                <a:latin typeface="柳公权楷书" panose="02010600010101010101" charset="-122"/>
                <a:ea typeface="柳公权楷书" panose="02010600010101010101" charset="-122"/>
              </a:rPr>
              <a:t>s</a:t>
            </a:r>
            <a:r>
              <a:rPr lang="zh-CN" altLang="en-US" sz="5400" b="1">
                <a:effectLst/>
                <a:latin typeface="柳公权楷书" panose="02010600010101010101" charset="-122"/>
                <a:ea typeface="柳公权楷书" panose="02010600010101010101" charset="-122"/>
              </a:rPr>
              <a:t> </a:t>
            </a:r>
            <a:endParaRPr lang="zh-CN" altLang="en-US" sz="5400" b="1">
              <a:effectLst/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220460" y="901700"/>
            <a:ext cx="3458210" cy="1211580"/>
            <a:chOff x="9796" y="1420"/>
            <a:chExt cx="5446" cy="1908"/>
          </a:xfrm>
        </p:grpSpPr>
        <p:pic>
          <p:nvPicPr>
            <p:cNvPr id="30" name="图片 29" descr="花瓣素材_常规中国风印章图标_194184450"/>
            <p:cNvPicPr>
              <a:picLocks noChangeAspect="1"/>
            </p:cNvPicPr>
            <p:nvPr/>
          </p:nvPicPr>
          <p:blipFill>
            <a:blip r:embed="rId3"/>
            <a:srcRect l="71609" t="7126" r="5359" b="67105"/>
            <a:stretch>
              <a:fillRect/>
            </a:stretch>
          </p:blipFill>
          <p:spPr>
            <a:xfrm rot="5400000">
              <a:off x="11565" y="-349"/>
              <a:ext cx="1908" cy="5446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10879" y="1542"/>
              <a:ext cx="3280" cy="14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5400" b="1">
                  <a:effectLst/>
                  <a:latin typeface="柳公权楷书" panose="02010600010101010101" charset="-122"/>
                  <a:ea typeface="柳公权楷书" panose="02010600010101010101" charset="-122"/>
                  <a:sym typeface="+mn-ea"/>
                </a:rPr>
                <a:t>Part </a:t>
              </a:r>
              <a:r>
                <a:rPr lang="zh-CN" altLang="en-US" sz="5400" b="1">
                  <a:effectLst/>
                  <a:latin typeface="柳公权楷书" panose="02010600010101010101" charset="-122"/>
                  <a:ea typeface="柳公权楷书" panose="02010600010101010101" charset="-122"/>
                  <a:sym typeface="+mn-ea"/>
                </a:rPr>
                <a:t>I</a:t>
              </a:r>
              <a:endParaRPr lang="zh-CN" altLang="en-US" sz="5400" b="1">
                <a:effectLst/>
                <a:latin typeface="柳公权楷书" panose="02010600010101010101" charset="-122"/>
                <a:ea typeface="柳公权楷书" panose="02010600010101010101" charset="-122"/>
                <a:sym typeface="+mn-ea"/>
              </a:endParaRPr>
            </a:p>
          </p:txBody>
        </p:sp>
      </p:grpSp>
      <p:pic>
        <p:nvPicPr>
          <p:cNvPr id="4" name="图片 3"/>
          <p:cNvPicPr/>
          <p:nvPr/>
        </p:nvPicPr>
        <p:blipFill>
          <a:blip r:embed="rId4"/>
          <a:stretch>
            <a:fillRect/>
          </a:stretch>
        </p:blipFill>
        <p:spPr>
          <a:xfrm>
            <a:off x="9451340" y="4403725"/>
            <a:ext cx="2489835" cy="181483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  <p:bldLst>
      <p:bldP spid="1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7365" y="1889760"/>
            <a:ext cx="5334635" cy="49682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34035" y="203200"/>
            <a:ext cx="11267440" cy="1758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0" algn="l" fontAlgn="auto">
              <a:lnSpc>
                <a:spcPct val="100000"/>
              </a:lnSpc>
              <a:spcAft>
                <a:spcPts val="1000"/>
              </a:spcAft>
              <a:defRPr/>
            </a:pPr>
            <a:r>
              <a:rPr lang="en-US" altLang="zh-CN" sz="2400" kern="100" dirty="0">
                <a:solidFill>
                  <a:prstClr val="black"/>
                </a:solidFill>
                <a:latin typeface="柳公权楷书" panose="02010600010101010101" charset="-122"/>
                <a:ea typeface="柳公权楷书" panose="02010600010101010101" charset="-122"/>
                <a:cs typeface="+mn-ea"/>
                <a:sym typeface="+mn-lt"/>
              </a:rPr>
              <a:t>Traditionally, </a:t>
            </a:r>
            <a:r>
              <a:rPr lang="en-US" altLang="zh-CN" sz="4000" kern="100" dirty="0">
                <a:solidFill>
                  <a:prstClr val="black"/>
                </a:solidFill>
                <a:latin typeface="柳公权楷书" panose="02010600010101010101" charset="-122"/>
                <a:ea typeface="柳公权楷书" panose="02010600010101010101" charset="-122"/>
                <a:cs typeface="+mn-ea"/>
                <a:sym typeface="+mn-lt"/>
              </a:rPr>
              <a:t>Jiaozi</a:t>
            </a:r>
            <a:r>
              <a:rPr lang="en-US" altLang="zh-CN" sz="2400" kern="100" dirty="0">
                <a:solidFill>
                  <a:prstClr val="black"/>
                </a:solidFill>
                <a:latin typeface="柳公权楷书" panose="02010600010101010101" charset="-122"/>
                <a:ea typeface="柳公权楷书" panose="02010600010101010101" charset="-122"/>
                <a:cs typeface="+mn-ea"/>
                <a:sym typeface="+mn-lt"/>
              </a:rPr>
              <a:t> are believed to have originated in ancient China over </a:t>
            </a:r>
            <a:r>
              <a:rPr lang="en-US" altLang="zh-CN" sz="3200" b="1" kern="100" dirty="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+mn-ea"/>
                <a:sym typeface="+mn-lt"/>
              </a:rPr>
              <a:t>2,600</a:t>
            </a:r>
            <a:r>
              <a:rPr lang="en-US" altLang="zh-CN" sz="2400" kern="100" dirty="0">
                <a:solidFill>
                  <a:prstClr val="black"/>
                </a:solidFill>
                <a:latin typeface="柳公权楷书" panose="02010600010101010101" charset="-122"/>
                <a:ea typeface="柳公权楷书" panose="02010600010101010101" charset="-122"/>
                <a:cs typeface="+mn-ea"/>
                <a:sym typeface="+mn-lt"/>
              </a:rPr>
              <a:t> years ago.</a:t>
            </a:r>
            <a:endParaRPr lang="en-US" altLang="zh-CN" sz="2400" kern="100" dirty="0">
              <a:solidFill>
                <a:prstClr val="black"/>
              </a:solidFill>
              <a:latin typeface="柳公权楷书" panose="02010600010101010101" charset="-122"/>
              <a:ea typeface="柳公权楷书" panose="02010600010101010101" charset="-122"/>
              <a:cs typeface="+mn-ea"/>
              <a:sym typeface="+mn-lt"/>
            </a:endParaRPr>
          </a:p>
          <a:p>
            <a:pPr lvl="0" indent="0" algn="ctr" fontAlgn="auto">
              <a:lnSpc>
                <a:spcPct val="100000"/>
              </a:lnSpc>
              <a:defRPr/>
            </a:pPr>
            <a:endParaRPr lang="en-US" altLang="zh-CN" sz="2800" kern="100" dirty="0">
              <a:solidFill>
                <a:prstClr val="black"/>
              </a:solidFill>
              <a:latin typeface="柳公权楷书" panose="02010600010101010101" charset="-122"/>
              <a:ea typeface="柳公权楷书" panose="02010600010101010101" charset="-122"/>
              <a:cs typeface="华文楷体" panose="02010600040101010101" charset="-122"/>
              <a:sym typeface="+mn-lt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4366260" y="3185795"/>
            <a:ext cx="3337560" cy="21234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4000" kern="100" dirty="0">
                <a:solidFill>
                  <a:prstClr val="black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lt"/>
              </a:rPr>
              <a:t>"tender ears" </a:t>
            </a:r>
            <a:r>
              <a:rPr lang="zh-CN" altLang="en-US" sz="4000" kern="100" dirty="0">
                <a:solidFill>
                  <a:prstClr val="black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lt"/>
              </a:rPr>
              <a:t>“娇耳”</a:t>
            </a:r>
            <a:endParaRPr lang="zh-CN" altLang="en-US" sz="4000" kern="100" dirty="0">
              <a:solidFill>
                <a:prstClr val="black"/>
              </a:solidFill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lt"/>
            </a:endParaRPr>
          </a:p>
        </p:txBody>
      </p:sp>
      <p:pic>
        <p:nvPicPr>
          <p:cNvPr id="3" name="图形 2" descr="线箭头: 逆时针曲线 纯色填充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673799">
            <a:off x="7770863" y="2587499"/>
            <a:ext cx="1051751" cy="105175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4035" y="1609725"/>
            <a:ext cx="6420485" cy="2435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0" algn="just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altLang="zh-CN" sz="3200" b="1" kern="100" dirty="0">
                <a:solidFill>
                  <a:prstClr val="black"/>
                </a:solidFill>
                <a:latin typeface="柳公权楷书" panose="02010600010101010101" charset="-122"/>
                <a:ea typeface="柳公权楷书" panose="02010600010101010101" charset="-122"/>
                <a:cs typeface="+mn-ea"/>
                <a:sym typeface="+mn-lt"/>
              </a:rPr>
              <a:t>Zhang </a:t>
            </a:r>
            <a:r>
              <a:rPr lang="en-US" altLang="zh-CN" sz="3200" b="1" kern="100" dirty="0" err="1">
                <a:solidFill>
                  <a:prstClr val="black"/>
                </a:solidFill>
                <a:latin typeface="柳公权楷书" panose="02010600010101010101" charset="-122"/>
                <a:ea typeface="柳公权楷书" panose="02010600010101010101" charset="-122"/>
                <a:cs typeface="+mn-ea"/>
                <a:sym typeface="+mn-lt"/>
              </a:rPr>
              <a:t>Zhongjing</a:t>
            </a:r>
            <a:r>
              <a:rPr lang="en-US" altLang="zh-CN" sz="2800" kern="100" dirty="0">
                <a:solidFill>
                  <a:prstClr val="black"/>
                </a:solidFill>
                <a:latin typeface="柳公权楷书" panose="02010600010101010101" charset="-122"/>
                <a:ea typeface="柳公权楷书" panose="02010600010101010101" charset="-122"/>
                <a:cs typeface="+mn-ea"/>
                <a:sym typeface="+mn-lt"/>
              </a:rPr>
              <a:t>, a Chinese physician from the </a:t>
            </a:r>
            <a:r>
              <a:rPr lang="en-US" altLang="zh-CN" sz="2800" kern="100" dirty="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+mn-ea"/>
                <a:sym typeface="+mn-lt"/>
              </a:rPr>
              <a:t>Eastern Han Dynasty</a:t>
            </a:r>
            <a:r>
              <a:rPr lang="en-US" altLang="zh-CN" sz="2800" kern="100" dirty="0">
                <a:solidFill>
                  <a:prstClr val="black"/>
                </a:solidFill>
                <a:latin typeface="柳公权楷书" panose="02010600010101010101" charset="-122"/>
                <a:ea typeface="柳公权楷书" panose="02010600010101010101" charset="-122"/>
                <a:cs typeface="+mn-ea"/>
                <a:sym typeface="+mn-lt"/>
              </a:rPr>
              <a:t>(AD 25–220), created jiaozi as a form of medicine to treat frostbitten ears.</a:t>
            </a:r>
            <a:endParaRPr lang="en-US" altLang="zh-CN" sz="2800" kern="100" dirty="0">
              <a:solidFill>
                <a:prstClr val="black"/>
              </a:solidFill>
              <a:latin typeface="柳公权楷书" panose="02010600010101010101" charset="-122"/>
              <a:ea typeface="柳公权楷书" panose="02010600010101010101" charset="-122"/>
              <a:cs typeface="+mn-ea"/>
              <a:sym typeface="+mn-lt"/>
            </a:endParaRPr>
          </a:p>
          <a:p>
            <a:pPr lvl="0" indent="0" algn="just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endParaRPr kumimoji="0" lang="en-US" altLang="zh-CN" sz="2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柳公权楷书" panose="02010600010101010101" charset="-122"/>
              <a:ea typeface="柳公权楷书" panose="02010600010101010101" charset="-122"/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966" y="3592376"/>
            <a:ext cx="2612239" cy="2612239"/>
          </a:xfrm>
          <a:prstGeom prst="rect">
            <a:avLst/>
          </a:prstGeom>
        </p:spPr>
      </p:pic>
      <p:pic>
        <p:nvPicPr>
          <p:cNvPr id="14" name="图形 13" descr="线箭头: 逆时针曲线 纯色填充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3265038" flipV="1">
            <a:off x="4012766" y="4041111"/>
            <a:ext cx="1051751" cy="105175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740" y="5572760"/>
            <a:ext cx="4766945" cy="12541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0425" y="4747293"/>
            <a:ext cx="2036851" cy="203685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966" y="4223765"/>
            <a:ext cx="1348884" cy="13488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5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500"/>
                            </p:stCondLst>
                            <p:childTnLst>
                              <p:par>
                                <p:cTn id="3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36195" y="3431540"/>
            <a:ext cx="1543685" cy="1501140"/>
            <a:chOff x="2120060" y="214253"/>
            <a:chExt cx="2709320" cy="2709320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120060" y="214253"/>
              <a:ext cx="2709320" cy="2709320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2710739" y="623402"/>
              <a:ext cx="1269402" cy="211909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6000" b="1" dirty="0">
                  <a:latin typeface="仓耳章鱼小丸子体 W01" panose="02020400000000000000" pitchFamily="18" charset="-122"/>
                  <a:ea typeface="仓耳章鱼小丸子体 W01" panose="02020400000000000000" pitchFamily="18" charset="-122"/>
                  <a:sym typeface="仓耳章鱼小丸子体 W01" panose="02020400000000000000" pitchFamily="18" charset="-122"/>
                </a:rPr>
                <a:t>福</a:t>
              </a:r>
              <a:endParaRPr lang="zh-CN" altLang="en-US" sz="6000" b="1" dirty="0">
                <a:latin typeface="仓耳章鱼小丸子体 W01" panose="02020400000000000000" pitchFamily="18" charset="-122"/>
                <a:ea typeface="仓耳章鱼小丸子体 W01" panose="02020400000000000000" pitchFamily="18" charset="-122"/>
                <a:sym typeface="仓耳章鱼小丸子体 W01" panose="02020400000000000000" pitchFamily="18" charset="-122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3277870"/>
            <a:ext cx="5417185" cy="35801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9869" y="-977413"/>
            <a:ext cx="3322181" cy="332218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95910" y="156845"/>
            <a:ext cx="5800090" cy="3692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altLang="zh-CN" sz="2400" kern="100" dirty="0">
                <a:solidFill>
                  <a:prstClr val="black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lt"/>
              </a:rPr>
              <a:t>Their shape resembles ancient Chinese </a:t>
            </a:r>
            <a:r>
              <a:rPr lang="en-US" altLang="zh-CN" sz="2800" kern="100" dirty="0">
                <a:solidFill>
                  <a:srgbClr val="D78522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lt"/>
              </a:rPr>
              <a:t>gold</a:t>
            </a:r>
            <a:r>
              <a:rPr lang="en-US" altLang="zh-CN" sz="2400" kern="100" dirty="0">
                <a:solidFill>
                  <a:prstClr val="black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lt"/>
              </a:rPr>
              <a:t> or </a:t>
            </a:r>
            <a:r>
              <a:rPr lang="en-US" altLang="zh-CN" sz="2800" kern="100" dirty="0">
                <a:solidFill>
                  <a:srgbClr val="949494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lt"/>
              </a:rPr>
              <a:t>silver</a:t>
            </a:r>
            <a:r>
              <a:rPr lang="en-US" altLang="zh-CN" sz="2800" kern="100" dirty="0">
                <a:solidFill>
                  <a:prstClr val="black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lt"/>
              </a:rPr>
              <a:t> ingots</a:t>
            </a:r>
            <a:r>
              <a:rPr lang="en-US" altLang="zh-CN" sz="2400" kern="100" dirty="0">
                <a:solidFill>
                  <a:prstClr val="black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lt"/>
              </a:rPr>
              <a:t>, making them symbols of </a:t>
            </a:r>
            <a:r>
              <a:rPr lang="en-US" altLang="zh-CN" sz="2800" kern="100" dirty="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lt"/>
              </a:rPr>
              <a:t>wealth</a:t>
            </a:r>
            <a:r>
              <a:rPr lang="en-US" altLang="zh-CN" sz="2400" kern="100" dirty="0">
                <a:solidFill>
                  <a:prstClr val="black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lt"/>
              </a:rPr>
              <a:t> and prosperity. </a:t>
            </a:r>
            <a:r>
              <a:rPr lang="en-US" altLang="zh-CN" sz="2400" kern="100" dirty="0">
                <a:solidFill>
                  <a:prstClr val="black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lt"/>
              </a:rPr>
              <a:t>Some cooks will even hide a clean coin inside a jiaozi for the lucky to find.</a:t>
            </a:r>
            <a:endParaRPr lang="en-US" altLang="zh-CN" sz="2400" kern="100" dirty="0">
              <a:solidFill>
                <a:prstClr val="black"/>
              </a:solidFill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lt"/>
            </a:endParaRPr>
          </a:p>
          <a:p>
            <a:pPr lvl="0" algn="just">
              <a:lnSpc>
                <a:spcPct val="150000"/>
              </a:lnSpc>
              <a:defRPr/>
            </a:pPr>
            <a:endParaRPr lang="en-US" altLang="zh-CN" sz="2800" kern="100" dirty="0">
              <a:solidFill>
                <a:prstClr val="black"/>
              </a:solidFill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lt"/>
            </a:endParaRPr>
          </a:p>
        </p:txBody>
      </p:sp>
      <p:sp>
        <p:nvSpPr>
          <p:cNvPr id="61" name="文本框 60"/>
          <p:cNvSpPr txBox="1"/>
          <p:nvPr/>
        </p:nvSpPr>
        <p:spPr>
          <a:xfrm rot="20727739">
            <a:off x="2963296" y="3608319"/>
            <a:ext cx="2866485" cy="1812725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zh-CN" alt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章鱼小丸子体 W01" panose="02020400000000000000" pitchFamily="18" charset="-122"/>
                <a:ea typeface="仓耳章鱼小丸子体 W01" panose="02020400000000000000" pitchFamily="18" charset="-122"/>
                <a:cs typeface="+mn-ea"/>
                <a:sym typeface="+mn-lt"/>
              </a:rPr>
              <a:t>阖家团圆</a:t>
            </a:r>
            <a:endParaRPr kumimoji="0" lang="en-US" altLang="zh-CN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章鱼小丸子体 W01" panose="02020400000000000000" pitchFamily="18" charset="-122"/>
              <a:ea typeface="仓耳章鱼小丸子体 W01" panose="02020400000000000000" pitchFamily="18" charset="-122"/>
              <a:cs typeface="+mn-ea"/>
              <a:sym typeface="+mn-lt"/>
            </a:endParaRPr>
          </a:p>
        </p:txBody>
      </p:sp>
      <p:pic>
        <p:nvPicPr>
          <p:cNvPr id="3" name="图形 2" descr="线箭头: 逆时针曲线 纯色填充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596998" flipH="1">
            <a:off x="5379654" y="3009941"/>
            <a:ext cx="1051751" cy="105175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548120" y="3088640"/>
            <a:ext cx="5527675" cy="3322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altLang="zh-CN" sz="2400" kern="100" dirty="0">
                <a:solidFill>
                  <a:prstClr val="black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lt"/>
              </a:rPr>
              <a:t>Thus, </a:t>
            </a:r>
            <a:r>
              <a:rPr lang="en-US" altLang="zh-CN" sz="4000" kern="100" dirty="0">
                <a:solidFill>
                  <a:prstClr val="black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lt"/>
              </a:rPr>
              <a:t>jiaozi</a:t>
            </a:r>
            <a:r>
              <a:rPr lang="en-US" altLang="zh-CN" sz="2400" kern="100" dirty="0">
                <a:solidFill>
                  <a:prstClr val="black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lt"/>
              </a:rPr>
              <a:t> have become much more than just food, </a:t>
            </a:r>
            <a:r>
              <a:rPr lang="en-US" altLang="zh-CN" sz="2400" kern="100" dirty="0">
                <a:solidFill>
                  <a:prstClr val="black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lt"/>
              </a:rPr>
              <a:t>they are a cherished symbol of prosperity and family unity.</a:t>
            </a:r>
            <a:endParaRPr lang="en-US" altLang="zh-CN" sz="2400" kern="100" dirty="0">
              <a:solidFill>
                <a:prstClr val="black"/>
              </a:solidFill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lt"/>
            </a:endParaRPr>
          </a:p>
          <a:p>
            <a:pPr lvl="0" indent="457200" algn="just" fontAlgn="auto">
              <a:lnSpc>
                <a:spcPct val="150000"/>
              </a:lnSpc>
              <a:defRPr/>
            </a:pPr>
            <a:endParaRPr lang="en-US" altLang="zh-CN" sz="2800" kern="100" dirty="0">
              <a:solidFill>
                <a:prstClr val="black"/>
              </a:solidFill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79445">
            <a:off x="6120825" y="132257"/>
            <a:ext cx="2003703" cy="2003703"/>
          </a:xfrm>
          <a:prstGeom prst="rect">
            <a:avLst/>
          </a:prstGeom>
        </p:spPr>
      </p:pic>
      <p:pic>
        <p:nvPicPr>
          <p:cNvPr id="12" name="图形 11" descr="线箭头: 逆时针曲线 纯色填充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868899" flipV="1">
            <a:off x="7935270" y="363042"/>
            <a:ext cx="1051751" cy="10517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0129" y="783206"/>
            <a:ext cx="2648292" cy="264829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16595" y="7071413"/>
            <a:ext cx="1348884" cy="13488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7" name="矩形 16"/>
          <p:cNvSpPr/>
          <p:nvPr/>
        </p:nvSpPr>
        <p:spPr>
          <a:xfrm>
            <a:off x="-81280" y="5474970"/>
            <a:ext cx="12357100" cy="1383665"/>
          </a:xfrm>
          <a:prstGeom prst="rect">
            <a:avLst/>
          </a:prstGeom>
          <a:solidFill>
            <a:srgbClr val="FDECD7">
              <a:alpha val="70000"/>
            </a:srgbClr>
          </a:solidFill>
          <a:ln w="25400">
            <a:solidFill>
              <a:srgbClr val="B09798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043940" y="2434590"/>
            <a:ext cx="534797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5400" b="1">
                <a:latin typeface="柳公权楷书" panose="02010600010101010101" charset="-122"/>
                <a:ea typeface="柳公权楷书" panose="02010600010101010101" charset="-122"/>
              </a:rPr>
              <a:t>The </a:t>
            </a:r>
            <a:r>
              <a:rPr lang="zh-CN" altLang="en-US" sz="5400" b="1">
                <a:ln>
                  <a:solidFill>
                    <a:schemeClr val="bg1"/>
                  </a:solidFill>
                </a:ln>
                <a:solidFill>
                  <a:srgbClr val="C477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楷书" panose="02010600010101010101" charset="-122"/>
                <a:ea typeface="柳公权楷书" panose="02010600010101010101" charset="-122"/>
              </a:rPr>
              <a:t>Variety</a:t>
            </a:r>
            <a:r>
              <a:rPr lang="zh-CN" altLang="en-US" sz="5400" b="1">
                <a:latin typeface="柳公权楷书" panose="02010600010101010101" charset="-122"/>
                <a:ea typeface="柳公权楷书" panose="02010600010101010101" charset="-122"/>
              </a:rPr>
              <a:t> of Chinese</a:t>
            </a:r>
            <a:r>
              <a:rPr lang="en-US" altLang="zh-CN" sz="5400" b="1">
                <a:latin typeface="柳公权楷书" panose="02010600010101010101" charset="-122"/>
                <a:ea typeface="柳公权楷书" panose="02010600010101010101" charset="-122"/>
              </a:rPr>
              <a:t> </a:t>
            </a:r>
            <a:r>
              <a:rPr lang="zh-CN" altLang="en-US" sz="5400" b="1">
                <a:latin typeface="柳公权楷书" panose="02010600010101010101" charset="-122"/>
                <a:ea typeface="柳公权楷书" panose="02010600010101010101" charset="-122"/>
              </a:rPr>
              <a:t>Dumplings</a:t>
            </a:r>
            <a:endParaRPr lang="zh-CN" altLang="en-US" sz="5400" b="1"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043940" y="911860"/>
            <a:ext cx="3458210" cy="1211580"/>
            <a:chOff x="9796" y="1420"/>
            <a:chExt cx="5446" cy="1908"/>
          </a:xfrm>
        </p:grpSpPr>
        <p:pic>
          <p:nvPicPr>
            <p:cNvPr id="30" name="图片 29" descr="花瓣素材_常规中国风印章图标_194184450"/>
            <p:cNvPicPr>
              <a:picLocks noChangeAspect="1"/>
            </p:cNvPicPr>
            <p:nvPr/>
          </p:nvPicPr>
          <p:blipFill>
            <a:blip r:embed="rId1"/>
            <a:srcRect l="71609" t="7126" r="5359" b="67105"/>
            <a:stretch>
              <a:fillRect/>
            </a:stretch>
          </p:blipFill>
          <p:spPr>
            <a:xfrm rot="5400000">
              <a:off x="11565" y="-349"/>
              <a:ext cx="1908" cy="5446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10879" y="1542"/>
              <a:ext cx="3280" cy="14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5400" b="1">
                  <a:effectLst/>
                  <a:latin typeface="柳公权楷书" panose="02010600010101010101" charset="-122"/>
                  <a:ea typeface="柳公权楷书" panose="02010600010101010101" charset="-122"/>
                  <a:sym typeface="+mn-ea"/>
                </a:rPr>
                <a:t>Part </a:t>
              </a:r>
              <a:r>
                <a:rPr lang="zh-CN" altLang="en-US" sz="5400" b="1">
                  <a:effectLst/>
                  <a:latin typeface="柳公权楷书" panose="02010600010101010101" charset="-122"/>
                  <a:ea typeface="柳公权楷书" panose="02010600010101010101" charset="-122"/>
                  <a:sym typeface="+mn-ea"/>
                </a:rPr>
                <a:t>II</a:t>
              </a:r>
              <a:endParaRPr lang="zh-CN" altLang="en-US" sz="5400" b="1">
                <a:effectLst/>
                <a:latin typeface="柳公权楷书" panose="02010600010101010101" charset="-122"/>
                <a:ea typeface="柳公权楷书" panose="02010600010101010101" charset="-122"/>
                <a:sym typeface="+mn-ea"/>
              </a:endParaRPr>
            </a:p>
          </p:txBody>
        </p:sp>
      </p:grp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4969510" y="4394200"/>
            <a:ext cx="2977515" cy="208216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/>
          <p:nvPr/>
        </p:nvPicPr>
        <p:blipFill>
          <a:blip r:embed="rId3"/>
          <a:stretch>
            <a:fillRect/>
          </a:stretch>
        </p:blipFill>
        <p:spPr>
          <a:xfrm>
            <a:off x="5297805" y="1910715"/>
            <a:ext cx="941705" cy="9340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/>
          <p:nvPr/>
        </p:nvPicPr>
        <p:blipFill>
          <a:blip r:embed="rId4"/>
          <a:srcRect l="16193" b="13311"/>
          <a:stretch>
            <a:fillRect/>
          </a:stretch>
        </p:blipFill>
        <p:spPr>
          <a:xfrm>
            <a:off x="8307070" y="0"/>
            <a:ext cx="3634105" cy="5178425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5"/>
          <a:srcRect l="18571" t="7021" r="8683" b="19311"/>
          <a:stretch>
            <a:fillRect/>
          </a:stretch>
        </p:blipFill>
        <p:spPr>
          <a:xfrm rot="1860000">
            <a:off x="881380" y="4006215"/>
            <a:ext cx="879475" cy="10185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8" name="图片 7" descr="花瓣素材_常规内容-边框系列简约风黑色几何线条+引号边框图标元素_194547860"/>
          <p:cNvPicPr>
            <a:picLocks noChangeAspect="1"/>
          </p:cNvPicPr>
          <p:nvPr/>
        </p:nvPicPr>
        <p:blipFill>
          <a:blip r:embed="rId1"/>
          <a:srcRect l="10472" t="28194" r="8111" b="28509"/>
          <a:stretch>
            <a:fillRect/>
          </a:stretch>
        </p:blipFill>
        <p:spPr>
          <a:xfrm>
            <a:off x="4173220" y="436880"/>
            <a:ext cx="6894830" cy="30486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010785" y="1177290"/>
            <a:ext cx="521970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3200">
                <a:ln>
                  <a:solidFill>
                    <a:schemeClr val="tx1"/>
                  </a:solidFill>
                </a:ln>
                <a:effectLst/>
                <a:latin typeface="柳公权楷书" panose="02010600010101010101" charset="-122"/>
                <a:ea typeface="柳公权楷书" panose="02010600010101010101" charset="-122"/>
                <a:cs typeface="+mn-lt"/>
                <a:sym typeface="+mn-ea"/>
              </a:rPr>
              <a:t>Boiled Dumplings</a:t>
            </a:r>
            <a:r>
              <a:rPr lang="zh-CN" altLang="en-US" sz="3200">
                <a:effectLst/>
                <a:latin typeface="柳公权楷书" panose="02010600010101010101" charset="-122"/>
                <a:ea typeface="柳公权楷书" panose="02010600010101010101" charset="-122"/>
                <a:cs typeface="+mn-lt"/>
                <a:sym typeface="+mn-ea"/>
              </a:rPr>
              <a:t> are the classic type, often served during Chinese New Year. </a:t>
            </a:r>
            <a:r>
              <a:rPr lang="zh-CN" altLang="en-US" sz="3200" b="1">
                <a:effectLst/>
                <a:latin typeface="柳公权楷书" panose="02010600010101010101" charset="-122"/>
                <a:ea typeface="柳公权楷书" panose="02010600010101010101" charset="-122"/>
                <a:sym typeface="+mn-ea"/>
              </a:rPr>
              <a:t> </a:t>
            </a:r>
            <a:endParaRPr lang="zh-CN" altLang="en-US" sz="3200" b="1">
              <a:effectLst/>
              <a:latin typeface="柳公权楷书" panose="02010600010101010101" charset="-122"/>
              <a:ea typeface="柳公权楷书" panose="0201060001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76300" y="4308475"/>
            <a:ext cx="573214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zh-CN" altLang="en-US" sz="3200">
                <a:ln>
                  <a:solidFill>
                    <a:schemeClr val="tx1"/>
                  </a:solidFill>
                </a:ln>
                <a:effectLst/>
                <a:latin typeface="柳公权楷书" panose="02010600010101010101" charset="-122"/>
                <a:ea typeface="柳公权楷书" panose="02010600010101010101" charset="-122"/>
                <a:cs typeface="+mn-lt"/>
                <a:sym typeface="+mn-ea"/>
              </a:rPr>
              <a:t>Steamed Dumplings</a:t>
            </a:r>
            <a:r>
              <a:rPr lang="en-US" altLang="zh-CN" sz="3200">
                <a:ln>
                  <a:solidFill>
                    <a:schemeClr val="tx1"/>
                  </a:solidFill>
                </a:ln>
                <a:effectLst/>
                <a:latin typeface="柳公权楷书" panose="02010600010101010101" charset="-122"/>
                <a:ea typeface="柳公权楷书" panose="02010600010101010101" charset="-122"/>
                <a:cs typeface="+mn-lt"/>
                <a:sym typeface="+mn-ea"/>
              </a:rPr>
              <a:t> </a:t>
            </a:r>
            <a:r>
              <a:rPr lang="zh-CN" altLang="en-US" sz="3200">
                <a:effectLst/>
                <a:latin typeface="柳公权楷书" panose="02010600010101010101" charset="-122"/>
                <a:ea typeface="柳公权楷书" panose="02010600010101010101" charset="-122"/>
                <a:cs typeface="+mn-lt"/>
                <a:sym typeface="+mn-ea"/>
              </a:rPr>
              <a:t>are common in dim sum cuisine, known for their delicate taste.  </a:t>
            </a:r>
            <a:r>
              <a:rPr lang="zh-CN" altLang="en-US" sz="3200" b="1">
                <a:effectLst/>
                <a:latin typeface="柳公权楷书" panose="02010600010101010101" charset="-122"/>
                <a:ea typeface="柳公权楷书" panose="02010600010101010101" charset="-122"/>
                <a:sym typeface="+mn-ea"/>
              </a:rPr>
              <a:t> </a:t>
            </a:r>
            <a:endParaRPr lang="zh-CN" altLang="en-US" sz="3200" b="1">
              <a:effectLst/>
              <a:latin typeface="柳公权楷书" panose="02010600010101010101" charset="-122"/>
              <a:ea typeface="柳公权楷书" panose="02010600010101010101" charset="-122"/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906895" y="5724525"/>
            <a:ext cx="2129790" cy="923925"/>
            <a:chOff x="12965" y="9015"/>
            <a:chExt cx="3354" cy="1455"/>
          </a:xfrm>
        </p:grpSpPr>
        <p:pic>
          <p:nvPicPr>
            <p:cNvPr id="19" name="图片 18" descr="花瓣素材_常规中国风印章图标_194184450"/>
            <p:cNvPicPr>
              <a:picLocks noChangeAspect="1"/>
            </p:cNvPicPr>
            <p:nvPr/>
          </p:nvPicPr>
          <p:blipFill>
            <a:blip r:embed="rId2"/>
            <a:srcRect l="72649" t="66084" r="8075" b="2861"/>
            <a:stretch>
              <a:fillRect/>
            </a:stretch>
          </p:blipFill>
          <p:spPr>
            <a:xfrm rot="16200000">
              <a:off x="13914" y="8065"/>
              <a:ext cx="1455" cy="3354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3355" y="9170"/>
              <a:ext cx="2328" cy="1080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dist"/>
              <a:r>
                <a:rPr lang="zh-CN" altLang="en-US" sz="3600">
                  <a:effectLst/>
                  <a:ea typeface="柳公权楷书" panose="02010600010101010101" charset="-122"/>
                  <a:cs typeface="+mn-lt"/>
                  <a:sym typeface="+mn-ea"/>
                </a:rPr>
                <a:t>蒸饺</a:t>
              </a:r>
              <a:endParaRPr lang="zh-CN" altLang="en-US" sz="3600">
                <a:effectLst/>
                <a:ea typeface="柳公权楷书" panose="02010600010101010101" charset="-122"/>
                <a:cs typeface="+mn-lt"/>
                <a:sym typeface="+mn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32460" y="706755"/>
            <a:ext cx="3344545" cy="3268345"/>
            <a:chOff x="995" y="1267"/>
            <a:chExt cx="5267" cy="5147"/>
          </a:xfrm>
        </p:grpSpPr>
        <p:pic>
          <p:nvPicPr>
            <p:cNvPr id="18" name="图片 17" descr="花瓣素材_常规中国风印章图标_194184450"/>
            <p:cNvPicPr>
              <a:picLocks noChangeAspect="1"/>
            </p:cNvPicPr>
            <p:nvPr/>
          </p:nvPicPr>
          <p:blipFill>
            <a:blip r:embed="rId3"/>
            <a:srcRect l="72649" t="63806" r="4975" b="2861"/>
            <a:stretch>
              <a:fillRect/>
            </a:stretch>
          </p:blipFill>
          <p:spPr>
            <a:xfrm rot="16200000">
              <a:off x="2724" y="3710"/>
              <a:ext cx="1808" cy="3600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2462" y="5002"/>
              <a:ext cx="2367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dist"/>
              <a:r>
                <a:rPr lang="zh-CN" altLang="en-US" sz="3600">
                  <a:effectLst/>
                  <a:ea typeface="柳公权楷书" panose="02010600010101010101" charset="-122"/>
                  <a:cs typeface="+mn-lt"/>
                  <a:sym typeface="+mn-ea"/>
                </a:rPr>
                <a:t>水饺</a:t>
              </a:r>
              <a:endParaRPr lang="zh-CN" altLang="en-US" sz="3600">
                <a:effectLst/>
                <a:ea typeface="柳公权楷书" panose="02010600010101010101" charset="-122"/>
                <a:cs typeface="+mn-lt"/>
                <a:sym typeface="+mn-ea"/>
              </a:endParaRPr>
            </a:p>
          </p:txBody>
        </p:sp>
        <p:pic>
          <p:nvPicPr>
            <p:cNvPr id="17" name="图片 16" descr="花瓣素材_卡通-立冬节气氛围专题贴纸-饺子_100008809"/>
            <p:cNvPicPr>
              <a:picLocks noChangeAspect="1"/>
            </p:cNvPicPr>
            <p:nvPr/>
          </p:nvPicPr>
          <p:blipFill>
            <a:blip r:embed="rId4"/>
            <a:srcRect t="22886" b="7955"/>
            <a:stretch>
              <a:fillRect/>
            </a:stretch>
          </p:blipFill>
          <p:spPr>
            <a:xfrm>
              <a:off x="995" y="1267"/>
              <a:ext cx="5267" cy="3643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4540" y="3078480"/>
            <a:ext cx="3931285" cy="3931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  <p:bldLst>
      <p:bldP spid="3" grpId="1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136650" y="1340485"/>
            <a:ext cx="6121400" cy="15576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lang="zh-CN" altLang="en-US" sz="3200">
                <a:ln>
                  <a:solidFill>
                    <a:schemeClr val="tx1"/>
                  </a:solidFill>
                </a:ln>
                <a:effectLst/>
                <a:latin typeface="柳公权楷书" panose="02010600010101010101" charset="-122"/>
                <a:ea typeface="柳公权楷书" panose="02010600010101010101" charset="-122"/>
                <a:cs typeface="+mn-lt"/>
                <a:sym typeface="+mn-ea"/>
              </a:rPr>
              <a:t>Pan-Fried Dumplings</a:t>
            </a:r>
            <a:r>
              <a:rPr lang="en-US" altLang="zh-CN" sz="3200">
                <a:effectLst/>
                <a:latin typeface="柳公权楷书" panose="02010600010101010101" charset="-122"/>
                <a:ea typeface="柳公权楷书" panose="02010600010101010101" charset="-122"/>
                <a:cs typeface="+mn-lt"/>
                <a:sym typeface="+mn-ea"/>
              </a:rPr>
              <a:t>  </a:t>
            </a:r>
            <a:r>
              <a:rPr lang="zh-CN" altLang="en-US" sz="3200">
                <a:effectLst/>
                <a:latin typeface="柳公权楷书" panose="02010600010101010101" charset="-122"/>
                <a:ea typeface="柳公权楷书" panose="02010600010101010101" charset="-122"/>
                <a:cs typeface="+mn-lt"/>
                <a:sym typeface="+mn-ea"/>
              </a:rPr>
              <a:t>are crispy on the bottom and soft on top, offering a satisfying texture. </a:t>
            </a:r>
            <a:r>
              <a:rPr lang="zh-CN" altLang="en-US" sz="3200" b="1">
                <a:effectLst/>
                <a:latin typeface="柳公权楷书" panose="02010600010101010101" charset="-122"/>
                <a:ea typeface="柳公权楷书" panose="02010600010101010101" charset="-122"/>
                <a:sym typeface="+mn-ea"/>
              </a:rPr>
              <a:t> </a:t>
            </a:r>
            <a:endParaRPr lang="zh-CN" altLang="en-US" sz="3200" b="1">
              <a:effectLst/>
              <a:latin typeface="柳公权楷书" panose="02010600010101010101" charset="-122"/>
              <a:ea typeface="柳公权楷书" panose="02010600010101010101" charset="-122"/>
              <a:sym typeface="+mn-ea"/>
            </a:endParaRPr>
          </a:p>
        </p:txBody>
      </p:sp>
      <p:grpSp>
        <p:nvGrpSpPr>
          <p:cNvPr id="14" name="组合 13"/>
          <p:cNvGrpSpPr/>
          <p:nvPr>
            <p:custDataLst>
              <p:tags r:id="rId2"/>
            </p:custDataLst>
          </p:nvPr>
        </p:nvGrpSpPr>
        <p:grpSpPr>
          <a:xfrm>
            <a:off x="7258050" y="478790"/>
            <a:ext cx="4485640" cy="3162935"/>
            <a:chOff x="11430" y="754"/>
            <a:chExt cx="7064" cy="4981"/>
          </a:xfrm>
        </p:grpSpPr>
        <p:pic>
          <p:nvPicPr>
            <p:cNvPr id="4" name="图片 3" descr="花瓣素材_手绘肌理年夜饭菜品贴纸-饺子_3395181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t="22333" b="10491"/>
            <a:stretch>
              <a:fillRect/>
            </a:stretch>
          </p:blipFill>
          <p:spPr>
            <a:xfrm>
              <a:off x="11430" y="1538"/>
              <a:ext cx="6247" cy="4197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图片 11" descr="花瓣素材_常规中国风印章图标_194184450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l="72649" t="63806" r="4975" b="2861"/>
            <a:stretch>
              <a:fillRect/>
            </a:stretch>
          </p:blipFill>
          <p:spPr>
            <a:xfrm>
              <a:off x="16686" y="754"/>
              <a:ext cx="1808" cy="360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17023" y="1418"/>
              <a:ext cx="1133" cy="2487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dist">
                <a:lnSpc>
                  <a:spcPct val="110000"/>
                </a:lnSpc>
              </a:pPr>
              <a:r>
                <a:rPr lang="zh-CN" altLang="en-US" sz="4400">
                  <a:effectLst/>
                  <a:ea typeface="柳公权楷书" panose="02010600010101010101" charset="-122"/>
                  <a:cs typeface="+mn-lt"/>
                  <a:sym typeface="+mn-ea"/>
                </a:rPr>
                <a:t>煎饺</a:t>
              </a:r>
              <a:endParaRPr lang="zh-CN" altLang="en-US" sz="4400">
                <a:effectLst/>
                <a:ea typeface="柳公权楷书" panose="02010600010101010101" charset="-122"/>
                <a:cs typeface="+mn-lt"/>
                <a:sym typeface="+mn-ea"/>
              </a:endParaRPr>
            </a:p>
          </p:txBody>
        </p:sp>
      </p:grpSp>
      <p:pic>
        <p:nvPicPr>
          <p:cNvPr id="10" name="图片 9" descr="花瓣素材_简约对话框气泡框聊天框文本框_19325074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t="13130" b="16833"/>
          <a:stretch>
            <a:fillRect/>
          </a:stretch>
        </p:blipFill>
        <p:spPr>
          <a:xfrm rot="180000">
            <a:off x="4677410" y="3794125"/>
            <a:ext cx="6362065" cy="259778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5037455" y="4187190"/>
            <a:ext cx="5642610" cy="14744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sz="3200">
                <a:ln>
                  <a:solidFill>
                    <a:schemeClr val="tx1"/>
                  </a:solidFill>
                </a:ln>
                <a:effectLst/>
                <a:latin typeface="柳公权楷书" panose="02010600010101010101" charset="-122"/>
                <a:ea typeface="柳公权楷书" panose="02010600010101010101" charset="-122"/>
                <a:sym typeface="+mn-ea"/>
              </a:rPr>
              <a:t>Soup Dumplings </a:t>
            </a:r>
            <a:r>
              <a:rPr sz="3200">
                <a:effectLst/>
                <a:latin typeface="柳公权楷书" panose="02010600010101010101" charset="-122"/>
                <a:ea typeface="柳公权楷书" panose="02010600010101010101" charset="-122"/>
                <a:sym typeface="+mn-ea"/>
              </a:rPr>
              <a:t>contain rich broth inside, requiring careful eating to savor the hot soup.</a:t>
            </a:r>
            <a:endParaRPr sz="3200">
              <a:effectLst/>
              <a:latin typeface="柳公权楷书" panose="02010600010101010101" charset="-122"/>
              <a:ea typeface="柳公权楷书" panose="02010600010101010101" charset="-122"/>
              <a:sym typeface="+mn-ea"/>
            </a:endParaRPr>
          </a:p>
        </p:txBody>
      </p:sp>
      <p:grpSp>
        <p:nvGrpSpPr>
          <p:cNvPr id="15" name="组合 14"/>
          <p:cNvGrpSpPr/>
          <p:nvPr>
            <p:custDataLst>
              <p:tags r:id="rId11"/>
            </p:custDataLst>
          </p:nvPr>
        </p:nvGrpSpPr>
        <p:grpSpPr>
          <a:xfrm>
            <a:off x="648970" y="3512185"/>
            <a:ext cx="3867785" cy="2825115"/>
            <a:chOff x="1022" y="5531"/>
            <a:chExt cx="6091" cy="4449"/>
          </a:xfrm>
        </p:grpSpPr>
        <p:pic>
          <p:nvPicPr>
            <p:cNvPr id="8" name="图片 7" descr="花瓣素材_传统节气立冬手绘饺子吃饺子元素_193312743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1022" y="5531"/>
              <a:ext cx="4283" cy="4449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3" name="图片 12" descr="花瓣素材_常规中国风印章图标_194184450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6"/>
            <a:srcRect l="72649" t="63806" r="4975" b="2861"/>
            <a:stretch>
              <a:fillRect/>
            </a:stretch>
          </p:blipFill>
          <p:spPr>
            <a:xfrm>
              <a:off x="5305" y="5954"/>
              <a:ext cx="1808" cy="3600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>
              <p:custDataLst>
                <p:tags r:id="rId15"/>
              </p:custDataLst>
            </p:nvPr>
          </p:nvSpPr>
          <p:spPr>
            <a:xfrm flipH="1">
              <a:off x="5644" y="6459"/>
              <a:ext cx="1093" cy="2591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pPr algn="dist">
                <a:lnSpc>
                  <a:spcPct val="110000"/>
                </a:lnSpc>
              </a:pPr>
              <a:r>
                <a:rPr sz="4400">
                  <a:effectLst/>
                  <a:ea typeface="柳公权楷书" panose="02010600010101010101" charset="-122"/>
                  <a:sym typeface="+mn-ea"/>
                </a:rPr>
                <a:t>汤饺</a:t>
              </a:r>
              <a:endParaRPr lang="zh-CN" altLang="en-US" sz="4400">
                <a:effectLst/>
                <a:ea typeface="柳公权楷书" panose="02010600010101010101" charset="-122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  <p:bldLst>
      <p:bldP spid="5" grpId="1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4557395"/>
            <a:ext cx="4370070" cy="25088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030" y="5257165"/>
            <a:ext cx="1887855" cy="1887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53087">
            <a:off x="2776700" y="5076743"/>
            <a:ext cx="1636652" cy="1636652"/>
          </a:xfrm>
          <a:prstGeom prst="rect">
            <a:avLst/>
          </a:prstGeom>
          <a:effectLst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675">
            <a:off x="2595880" y="4500195"/>
            <a:ext cx="980311" cy="980311"/>
          </a:xfrm>
          <a:prstGeom prst="rect">
            <a:avLst/>
          </a:prstGeom>
          <a:effectLst/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376938">
            <a:off x="58188" y="4229638"/>
            <a:ext cx="1085277" cy="1085277"/>
          </a:xfrm>
          <a:prstGeom prst="rect">
            <a:avLst/>
          </a:prstGeom>
          <a:effectLst/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91789">
            <a:off x="-45085" y="5075555"/>
            <a:ext cx="1134110" cy="1134110"/>
          </a:xfrm>
          <a:prstGeom prst="rect">
            <a:avLst/>
          </a:prstGeom>
          <a:effectLst/>
        </p:spPr>
      </p:pic>
      <p:sp>
        <p:nvSpPr>
          <p:cNvPr id="28" name="文本框 27"/>
          <p:cNvSpPr txBox="1"/>
          <p:nvPr/>
        </p:nvSpPr>
        <p:spPr>
          <a:xfrm>
            <a:off x="205105" y="923925"/>
            <a:ext cx="4053840" cy="138366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2400" kern="100" dirty="0">
                <a:solidFill>
                  <a:prstClr val="black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lt"/>
              </a:rPr>
              <a:t> “Celery" in Chinese sounds like "hard work and wealth“.</a:t>
            </a:r>
            <a:endParaRPr lang="en-US" altLang="zh-CN" sz="2400" kern="100" dirty="0">
              <a:solidFill>
                <a:prstClr val="black"/>
              </a:solidFill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lt"/>
            </a:endParaRPr>
          </a:p>
          <a:p>
            <a:pPr lvl="0" indent="0" algn="ctr" fontAlgn="auto">
              <a:lnSpc>
                <a:spcPct val="150000"/>
              </a:lnSpc>
              <a:defRPr/>
            </a:pPr>
            <a:r>
              <a:rPr lang="zh-CN" altLang="en-US" sz="2400" b="1" kern="100" dirty="0">
                <a:solidFill>
                  <a:prstClr val="black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lt"/>
              </a:rPr>
              <a:t>芹菜的谐音：勤劳致富</a:t>
            </a:r>
            <a:r>
              <a:rPr lang="en-US" altLang="zh-CN" sz="2400" kern="100" dirty="0">
                <a:solidFill>
                  <a:prstClr val="black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lt"/>
              </a:rPr>
              <a:t> </a:t>
            </a:r>
            <a:endParaRPr lang="en-US" altLang="zh-CN" sz="2400" kern="100" dirty="0">
              <a:solidFill>
                <a:prstClr val="black"/>
              </a:solidFill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10590" y="2067558"/>
            <a:ext cx="2631787" cy="2617751"/>
            <a:chOff x="1434" y="1560"/>
            <a:chExt cx="4744" cy="4756"/>
          </a:xfrm>
        </p:grpSpPr>
        <p:grpSp>
          <p:nvGrpSpPr>
            <p:cNvPr id="22" name="组合 21"/>
            <p:cNvGrpSpPr/>
            <p:nvPr/>
          </p:nvGrpSpPr>
          <p:grpSpPr>
            <a:xfrm>
              <a:off x="1434" y="2240"/>
              <a:ext cx="2320" cy="2171"/>
              <a:chOff x="2120060" y="207837"/>
              <a:chExt cx="2709320" cy="2722152"/>
            </a:xfrm>
          </p:grpSpPr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0060" y="207837"/>
                <a:ext cx="2709320" cy="2722152"/>
              </a:xfrm>
              <a:prstGeom prst="rect">
                <a:avLst/>
              </a:prstGeom>
            </p:spPr>
          </p:pic>
          <p:sp>
            <p:nvSpPr>
              <p:cNvPr id="24" name="文本框 23"/>
              <p:cNvSpPr txBox="1"/>
              <p:nvPr/>
            </p:nvSpPr>
            <p:spPr>
              <a:xfrm>
                <a:off x="2746655" y="383757"/>
                <a:ext cx="1527858" cy="2521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6600" b="1" dirty="0">
                    <a:latin typeface="仓耳章鱼小丸子体 W01" panose="02020400000000000000" pitchFamily="18" charset="-122"/>
                    <a:ea typeface="仓耳章鱼小丸子体 W01" panose="02020400000000000000" pitchFamily="18" charset="-122"/>
                    <a:sym typeface="仓耳章鱼小丸子体 W01" panose="02020400000000000000" pitchFamily="18" charset="-122"/>
                  </a:rPr>
                  <a:t>勤</a:t>
                </a:r>
                <a:endParaRPr lang="zh-CN" altLang="en-US" sz="6600" b="1" dirty="0">
                  <a:latin typeface="仓耳章鱼小丸子体 W01" panose="02020400000000000000" pitchFamily="18" charset="-122"/>
                  <a:ea typeface="仓耳章鱼小丸子体 W01" panose="02020400000000000000" pitchFamily="18" charset="-122"/>
                  <a:sym typeface="仓耳章鱼小丸子体 W01" panose="02020400000000000000" pitchFamily="18" charset="-122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3474" y="4155"/>
              <a:ext cx="2276" cy="2161"/>
              <a:chOff x="2146022" y="214253"/>
              <a:chExt cx="2657397" cy="2709320"/>
            </a:xfrm>
          </p:grpSpPr>
          <p:pic>
            <p:nvPicPr>
              <p:cNvPr id="26" name="图片 2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46022" y="214253"/>
                <a:ext cx="2657397" cy="2709320"/>
              </a:xfrm>
              <a:prstGeom prst="rect">
                <a:avLst/>
              </a:prstGeom>
            </p:spPr>
          </p:pic>
          <p:sp>
            <p:nvSpPr>
              <p:cNvPr id="27" name="文本框 26"/>
              <p:cNvSpPr txBox="1"/>
              <p:nvPr/>
            </p:nvSpPr>
            <p:spPr>
              <a:xfrm>
                <a:off x="2710790" y="383757"/>
                <a:ext cx="1527858" cy="2521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6600" b="1" dirty="0">
                    <a:latin typeface="仓耳章鱼小丸子体 W01" panose="02020400000000000000" pitchFamily="18" charset="-122"/>
                    <a:ea typeface="仓耳章鱼小丸子体 W01" panose="02020400000000000000" pitchFamily="18" charset="-122"/>
                    <a:sym typeface="仓耳章鱼小丸子体 W01" panose="02020400000000000000" pitchFamily="18" charset="-122"/>
                  </a:rPr>
                  <a:t>财</a:t>
                </a:r>
                <a:endParaRPr lang="zh-CN" altLang="en-US" sz="6600" b="1" dirty="0">
                  <a:latin typeface="仓耳章鱼小丸子体 W01" panose="02020400000000000000" pitchFamily="18" charset="-122"/>
                  <a:ea typeface="仓耳章鱼小丸子体 W01" panose="02020400000000000000" pitchFamily="18" charset="-122"/>
                  <a:sym typeface="仓耳章鱼小丸子体 W01" panose="02020400000000000000" pitchFamily="18" charset="-122"/>
                </a:endParaRPr>
              </a:p>
            </p:txBody>
          </p:sp>
        </p:grp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71" y="1560"/>
              <a:ext cx="4707" cy="4707"/>
            </a:xfrm>
            <a:prstGeom prst="rect">
              <a:avLst/>
            </a:prstGeom>
          </p:spPr>
        </p:pic>
      </p:grpSp>
      <p:sp>
        <p:nvSpPr>
          <p:cNvPr id="29" name="文本框 28"/>
          <p:cNvSpPr txBox="1"/>
          <p:nvPr/>
        </p:nvSpPr>
        <p:spPr>
          <a:xfrm>
            <a:off x="4443730" y="941705"/>
            <a:ext cx="3657600" cy="138366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2400" dirty="0"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</a:rPr>
              <a:t>“Leek" sounds like "long-term wealth" .</a:t>
            </a:r>
            <a:endParaRPr lang="en-US" altLang="zh-CN" sz="2400" dirty="0"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</a:endParaRPr>
          </a:p>
          <a:p>
            <a:pPr lvl="0" indent="0" algn="ctr" fontAlgn="auto">
              <a:lnSpc>
                <a:spcPct val="150000"/>
              </a:lnSpc>
              <a:defRPr/>
            </a:pPr>
            <a:r>
              <a:rPr lang="zh-CN" altLang="en-US" sz="2400" b="1" kern="100" dirty="0">
                <a:solidFill>
                  <a:prstClr val="black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lt"/>
              </a:rPr>
              <a:t>韭菜的谐音：长久的财富</a:t>
            </a:r>
            <a:endParaRPr lang="zh-CN" altLang="en-US" sz="2400" b="1" kern="100" dirty="0">
              <a:solidFill>
                <a:prstClr val="black"/>
              </a:solidFill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lt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4341778" y="2345651"/>
            <a:ext cx="1473201" cy="1372005"/>
            <a:chOff x="1866645" y="383536"/>
            <a:chExt cx="2709320" cy="2709320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66645" y="383536"/>
              <a:ext cx="2709320" cy="2709320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2432514" y="683450"/>
              <a:ext cx="1527857" cy="2185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600" b="1" dirty="0">
                  <a:latin typeface="仓耳章鱼小丸子体 W01" panose="02020400000000000000" pitchFamily="18" charset="-122"/>
                  <a:ea typeface="仓耳章鱼小丸子体 W01" panose="02020400000000000000" pitchFamily="18" charset="-122"/>
                  <a:sym typeface="仓耳章鱼小丸子体 W01" panose="02020400000000000000" pitchFamily="18" charset="-122"/>
                </a:rPr>
                <a:t>久</a:t>
              </a:r>
              <a:endParaRPr lang="zh-CN" altLang="en-US" sz="6600" b="1" dirty="0">
                <a:latin typeface="仓耳章鱼小丸子体 W01" panose="02020400000000000000" pitchFamily="18" charset="-122"/>
                <a:ea typeface="仓耳章鱼小丸子体 W01" panose="02020400000000000000" pitchFamily="18" charset="-122"/>
                <a:sym typeface="仓耳章鱼小丸子体 W01" panose="02020400000000000000" pitchFamily="18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830494" y="3499365"/>
            <a:ext cx="1473201" cy="1372005"/>
            <a:chOff x="2120060" y="214253"/>
            <a:chExt cx="2709320" cy="270932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20060" y="214253"/>
              <a:ext cx="2709320" cy="2709320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2710790" y="383757"/>
              <a:ext cx="1527858" cy="2185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600" b="1" dirty="0">
                  <a:latin typeface="仓耳章鱼小丸子体 W01" panose="02020400000000000000" pitchFamily="18" charset="-122"/>
                  <a:ea typeface="仓耳章鱼小丸子体 W01" panose="02020400000000000000" pitchFamily="18" charset="-122"/>
                  <a:sym typeface="仓耳章鱼小丸子体 W01" panose="02020400000000000000" pitchFamily="18" charset="-122"/>
                </a:rPr>
                <a:t>财</a:t>
              </a:r>
              <a:endParaRPr lang="zh-CN" altLang="en-US" sz="6600" b="1" dirty="0">
                <a:latin typeface="仓耳章鱼小丸子体 W01" panose="02020400000000000000" pitchFamily="18" charset="-122"/>
                <a:ea typeface="仓耳章鱼小丸子体 W01" panose="02020400000000000000" pitchFamily="18" charset="-122"/>
                <a:sym typeface="仓耳章鱼小丸子体 W01" panose="02020400000000000000" pitchFamily="18" charset="-122"/>
              </a:endParaRPr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905614">
            <a:off x="4826635" y="2101850"/>
            <a:ext cx="2002790" cy="2668270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8286385" y="923791"/>
            <a:ext cx="3296334" cy="138366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2400" dirty="0"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</a:rPr>
              <a:t>“Cabbage" sounds like "hundred fortunes".</a:t>
            </a:r>
            <a:endParaRPr lang="en-US" altLang="zh-CN" sz="2400" dirty="0"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</a:endParaRPr>
          </a:p>
          <a:p>
            <a:pPr lvl="0" indent="0" algn="ctr" fontAlgn="auto">
              <a:lnSpc>
                <a:spcPct val="150000"/>
              </a:lnSpc>
              <a:defRPr/>
            </a:pPr>
            <a:r>
              <a:rPr lang="zh-CN" altLang="en-US" sz="2400" b="1" kern="100" dirty="0">
                <a:solidFill>
                  <a:prstClr val="black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lt"/>
              </a:rPr>
              <a:t>白菜的谐音：百财到家</a:t>
            </a:r>
            <a:endParaRPr lang="zh-CN" altLang="en-US" sz="2400" b="1" kern="100" dirty="0">
              <a:solidFill>
                <a:prstClr val="black"/>
              </a:solidFill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lt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8482330" y="2372360"/>
            <a:ext cx="1267460" cy="1176623"/>
            <a:chOff x="2120060" y="214253"/>
            <a:chExt cx="2709320" cy="2856597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120060" y="214253"/>
              <a:ext cx="2709320" cy="2709320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2746655" y="383757"/>
              <a:ext cx="1527858" cy="2687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600" b="1" dirty="0">
                  <a:latin typeface="仓耳章鱼小丸子体 W01" panose="02020400000000000000" pitchFamily="18" charset="-122"/>
                  <a:ea typeface="仓耳章鱼小丸子体 W01" panose="02020400000000000000" pitchFamily="18" charset="-122"/>
                  <a:sym typeface="仓耳章鱼小丸子体 W01" panose="02020400000000000000" pitchFamily="18" charset="-122"/>
                </a:rPr>
                <a:t>百</a:t>
              </a:r>
              <a:endParaRPr lang="zh-CN" altLang="en-US" sz="6600" b="1" dirty="0">
                <a:latin typeface="仓耳章鱼小丸子体 W01" panose="02020400000000000000" pitchFamily="18" charset="-122"/>
                <a:ea typeface="仓耳章鱼小丸子体 W01" panose="02020400000000000000" pitchFamily="18" charset="-122"/>
                <a:sym typeface="仓耳章鱼小丸子体 W01" panose="02020400000000000000" pitchFamily="18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0347325" y="3425190"/>
            <a:ext cx="1407795" cy="1308735"/>
            <a:chOff x="2120060" y="214253"/>
            <a:chExt cx="2709320" cy="2709320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120060" y="214253"/>
              <a:ext cx="2709320" cy="2709320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2710790" y="383757"/>
              <a:ext cx="1527858" cy="2291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600" b="1" dirty="0">
                  <a:latin typeface="仓耳章鱼小丸子体 W01" panose="02020400000000000000" pitchFamily="18" charset="-122"/>
                  <a:ea typeface="仓耳章鱼小丸子体 W01" panose="02020400000000000000" pitchFamily="18" charset="-122"/>
                  <a:sym typeface="仓耳章鱼小丸子体 W01" panose="02020400000000000000" pitchFamily="18" charset="-122"/>
                </a:rPr>
                <a:t>财</a:t>
              </a:r>
              <a:endParaRPr lang="zh-CN" altLang="en-US" sz="6600" b="1" dirty="0">
                <a:latin typeface="仓耳章鱼小丸子体 W01" panose="02020400000000000000" pitchFamily="18" charset="-122"/>
                <a:ea typeface="仓耳章鱼小丸子体 W01" panose="02020400000000000000" pitchFamily="18" charset="-122"/>
                <a:sym typeface="仓耳章鱼小丸子体 W01" panose="02020400000000000000" pitchFamily="18" charset="-122"/>
              </a:endParaRPr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070340" y="2662555"/>
            <a:ext cx="1728470" cy="1640205"/>
          </a:xfrm>
          <a:prstGeom prst="rect">
            <a:avLst/>
          </a:prstGeom>
        </p:spPr>
      </p:pic>
      <p:sp>
        <p:nvSpPr>
          <p:cNvPr id="46" name="文本框 45"/>
          <p:cNvSpPr txBox="1"/>
          <p:nvPr/>
        </p:nvSpPr>
        <p:spPr>
          <a:xfrm>
            <a:off x="5798185" y="4842510"/>
            <a:ext cx="5122545" cy="82994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2400" dirty="0"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</a:rPr>
              <a:t>“Fish“ sounds like “abundance".</a:t>
            </a:r>
            <a:endParaRPr lang="en-US" altLang="zh-CN" sz="2400" dirty="0"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</a:endParaRPr>
          </a:p>
          <a:p>
            <a:pPr lvl="0" algn="ctr">
              <a:defRPr/>
            </a:pPr>
            <a:r>
              <a:rPr lang="zh-CN" altLang="en-US" sz="2400" b="1" kern="100" dirty="0">
                <a:solidFill>
                  <a:prstClr val="black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lt"/>
              </a:rPr>
              <a:t>鱼的谐音：年年有余</a:t>
            </a:r>
            <a:endParaRPr lang="zh-CN" altLang="en-US" sz="2400" b="1" kern="100" dirty="0">
              <a:solidFill>
                <a:prstClr val="black"/>
              </a:solidFill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lt"/>
            </a:endParaRPr>
          </a:p>
        </p:txBody>
      </p:sp>
      <p:grpSp>
        <p:nvGrpSpPr>
          <p:cNvPr id="47" name="组合 46"/>
          <p:cNvGrpSpPr/>
          <p:nvPr/>
        </p:nvGrpSpPr>
        <p:grpSpPr>
          <a:xfrm rot="0">
            <a:off x="6628130" y="5666740"/>
            <a:ext cx="1266825" cy="1175639"/>
            <a:chOff x="2120060" y="214253"/>
            <a:chExt cx="2709320" cy="2895002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120060" y="214253"/>
              <a:ext cx="2709320" cy="2709320"/>
            </a:xfrm>
            <a:prstGeom prst="rect">
              <a:avLst/>
            </a:prstGeom>
          </p:spPr>
        </p:pic>
        <p:sp>
          <p:nvSpPr>
            <p:cNvPr id="49" name="文本框 48"/>
            <p:cNvSpPr txBox="1"/>
            <p:nvPr/>
          </p:nvSpPr>
          <p:spPr>
            <a:xfrm>
              <a:off x="2746655" y="383757"/>
              <a:ext cx="1527857" cy="272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600" b="1" dirty="0">
                  <a:latin typeface="仓耳章鱼小丸子体 W01" panose="02020400000000000000" pitchFamily="18" charset="-122"/>
                  <a:ea typeface="仓耳章鱼小丸子体 W01" panose="02020400000000000000" pitchFamily="18" charset="-122"/>
                  <a:sym typeface="仓耳章鱼小丸子体 W01" panose="02020400000000000000" pitchFamily="18" charset="-122"/>
                </a:rPr>
                <a:t>有</a:t>
              </a:r>
              <a:endParaRPr lang="zh-CN" altLang="en-US" sz="6600" b="1" dirty="0">
                <a:latin typeface="仓耳章鱼小丸子体 W01" panose="02020400000000000000" pitchFamily="18" charset="-122"/>
                <a:ea typeface="仓耳章鱼小丸子体 W01" panose="02020400000000000000" pitchFamily="18" charset="-122"/>
                <a:sym typeface="仓耳章鱼小丸子体 W01" panose="02020400000000000000" pitchFamily="18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 rot="0">
            <a:off x="8681720" y="5670550"/>
            <a:ext cx="1266825" cy="1215390"/>
            <a:chOff x="2120060" y="214253"/>
            <a:chExt cx="2709320" cy="2709320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120060" y="214253"/>
              <a:ext cx="2709320" cy="2709320"/>
            </a:xfrm>
            <a:prstGeom prst="rect">
              <a:avLst/>
            </a:prstGeom>
          </p:spPr>
        </p:pic>
        <p:sp>
          <p:nvSpPr>
            <p:cNvPr id="52" name="文本框 51"/>
            <p:cNvSpPr txBox="1"/>
            <p:nvPr/>
          </p:nvSpPr>
          <p:spPr>
            <a:xfrm>
              <a:off x="2710790" y="383757"/>
              <a:ext cx="1527858" cy="2467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600" b="1" dirty="0">
                  <a:latin typeface="仓耳章鱼小丸子体 W01" panose="02020400000000000000" pitchFamily="18" charset="-122"/>
                  <a:ea typeface="仓耳章鱼小丸子体 W01" panose="02020400000000000000" pitchFamily="18" charset="-122"/>
                  <a:sym typeface="仓耳章鱼小丸子体 W01" panose="02020400000000000000" pitchFamily="18" charset="-122"/>
                </a:rPr>
                <a:t>余</a:t>
              </a:r>
              <a:endParaRPr lang="zh-CN" altLang="en-US" sz="6600" b="1" dirty="0">
                <a:latin typeface="仓耳章鱼小丸子体 W01" panose="02020400000000000000" pitchFamily="18" charset="-122"/>
                <a:ea typeface="仓耳章鱼小丸子体 W01" panose="02020400000000000000" pitchFamily="18" charset="-122"/>
                <a:sym typeface="仓耳章鱼小丸子体 W01" panose="02020400000000000000" pitchFamily="18" charset="-122"/>
              </a:endParaRPr>
            </a:p>
          </p:txBody>
        </p:sp>
      </p:grpSp>
      <p:pic>
        <p:nvPicPr>
          <p:cNvPr id="55" name="图片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56805" y="5403850"/>
            <a:ext cx="1379220" cy="1572895"/>
          </a:xfrm>
          <a:prstGeom prst="rect">
            <a:avLst/>
          </a:prstGeom>
        </p:spPr>
      </p:pic>
      <p:pic>
        <p:nvPicPr>
          <p:cNvPr id="30" name="图片 29" descr="花瓣素材_常规中国风印章图标_194184450"/>
          <p:cNvPicPr>
            <a:picLocks noChangeAspect="1"/>
          </p:cNvPicPr>
          <p:nvPr/>
        </p:nvPicPr>
        <p:blipFill>
          <a:blip r:embed="rId16"/>
          <a:srcRect l="71609" t="7126" r="5359" b="67105"/>
          <a:stretch>
            <a:fillRect/>
          </a:stretch>
        </p:blipFill>
        <p:spPr>
          <a:xfrm rot="5400000">
            <a:off x="1766570" y="-1890395"/>
            <a:ext cx="809625" cy="454469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0" y="113665"/>
            <a:ext cx="4444365" cy="5365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 indent="0" algn="ctr" fontAlgn="auto">
              <a:lnSpc>
                <a:spcPct val="100000"/>
              </a:lnSpc>
              <a:defRPr/>
            </a:pPr>
            <a:r>
              <a:rPr lang="en-US" altLang="zh-CN" sz="3200" b="1" kern="100" dirty="0">
                <a:solidFill>
                  <a:prstClr val="black"/>
                </a:solidFill>
                <a:latin typeface="柳公权楷书" panose="02010600010101010101" charset="-122"/>
                <a:ea typeface="柳公权楷书" panose="02010600010101010101" charset="-122"/>
                <a:cs typeface="MV Boli" panose="02000500030200090000" pitchFamily="2" charset="0"/>
                <a:sym typeface="+mn-lt"/>
              </a:rPr>
              <a:t>Varieties of Fillings</a:t>
            </a:r>
            <a:endParaRPr lang="en-US" altLang="zh-CN" sz="3200" b="1" kern="100" dirty="0">
              <a:solidFill>
                <a:prstClr val="black"/>
              </a:solidFill>
              <a:latin typeface="柳公权楷书" panose="02010600010101010101" charset="-122"/>
              <a:ea typeface="柳公权楷书" panose="02010600010101010101" charset="-122"/>
              <a:cs typeface="MV Boli" panose="02000500030200090000" pitchFamily="2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DIAGRAM_VIRTUALLY_FRAME" val="{&quot;height&quot;:478.5686843069754,&quot;left&quot;:51.1,&quot;top&quot;:37.7,&quot;width&quot;:873.6}"/>
</p:tagLst>
</file>

<file path=ppt/tags/tag64.xml><?xml version="1.0" encoding="utf-8"?>
<p:tagLst xmlns:p="http://schemas.openxmlformats.org/presentationml/2006/main">
  <p:tag name="KSO_WM_DIAGRAM_VIRTUALLY_FRAME" val="{&quot;height&quot;:478.5686843069754,&quot;left&quot;:51.1,&quot;top&quot;:37.7,&quot;width&quot;:873.6}"/>
</p:tagLst>
</file>

<file path=ppt/tags/tag65.xml><?xml version="1.0" encoding="utf-8"?>
<p:tagLst xmlns:p="http://schemas.openxmlformats.org/presentationml/2006/main">
  <p:tag name="KSO_WM_DIAGRAM_VIRTUALLY_FRAME" val="{&quot;height&quot;:478.5686843069754,&quot;left&quot;:51.1,&quot;top&quot;:37.7,&quot;width&quot;:873.6}"/>
</p:tagLst>
</file>

<file path=ppt/tags/tag66.xml><?xml version="1.0" encoding="utf-8"?>
<p:tagLst xmlns:p="http://schemas.openxmlformats.org/presentationml/2006/main">
  <p:tag name="KSO_WM_DIAGRAM_VIRTUALLY_FRAME" val="{&quot;height&quot;:478.5686843069754,&quot;left&quot;:51.1,&quot;top&quot;:37.7,&quot;width&quot;:873.6}"/>
</p:tagLst>
</file>

<file path=ppt/tags/tag67.xml><?xml version="1.0" encoding="utf-8"?>
<p:tagLst xmlns:p="http://schemas.openxmlformats.org/presentationml/2006/main">
  <p:tag name="KSO_WM_DIAGRAM_VIRTUALLY_FRAME" val="{&quot;height&quot;:478.5686843069754,&quot;left&quot;:51.1,&quot;top&quot;:37.7,&quot;width&quot;:873.6}"/>
</p:tagLst>
</file>

<file path=ppt/tags/tag68.xml><?xml version="1.0" encoding="utf-8"?>
<p:tagLst xmlns:p="http://schemas.openxmlformats.org/presentationml/2006/main">
  <p:tag name="KSO_WM_DIAGRAM_VIRTUALLY_FRAME" val="{&quot;height&quot;:478.5686843069754,&quot;left&quot;:51.1,&quot;top&quot;:37.7,&quot;width&quot;:873.6}"/>
</p:tagLst>
</file>

<file path=ppt/tags/tag69.xml><?xml version="1.0" encoding="utf-8"?>
<p:tagLst xmlns:p="http://schemas.openxmlformats.org/presentationml/2006/main">
  <p:tag name="KSO_WM_DIAGRAM_VIRTUALLY_FRAME" val="{&quot;height&quot;:478.5686843069754,&quot;left&quot;:51.1,&quot;top&quot;:37.7,&quot;width&quot;:873.6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DIAGRAM_VIRTUALLY_FRAME" val="{&quot;height&quot;:478.5686843069754,&quot;left&quot;:51.1,&quot;top&quot;:37.7,&quot;width&quot;:873.6}"/>
</p:tagLst>
</file>

<file path=ppt/tags/tag71.xml><?xml version="1.0" encoding="utf-8"?>
<p:tagLst xmlns:p="http://schemas.openxmlformats.org/presentationml/2006/main">
  <p:tag name="KSO_WM_DIAGRAM_VIRTUALLY_FRAME" val="{&quot;height&quot;:478.5686843069754,&quot;left&quot;:51.1,&quot;top&quot;:37.7,&quot;width&quot;:873.6}"/>
</p:tagLst>
</file>

<file path=ppt/tags/tag72.xml><?xml version="1.0" encoding="utf-8"?>
<p:tagLst xmlns:p="http://schemas.openxmlformats.org/presentationml/2006/main">
  <p:tag name="KSO_WM_DIAGRAM_VIRTUALLY_FRAME" val="{&quot;height&quot;:478.5686843069754,&quot;left&quot;:51.1,&quot;top&quot;:37.7,&quot;width&quot;:873.6}"/>
</p:tagLst>
</file>

<file path=ppt/tags/tag73.xml><?xml version="1.0" encoding="utf-8"?>
<p:tagLst xmlns:p="http://schemas.openxmlformats.org/presentationml/2006/main">
  <p:tag name="KSO_WM_DIAGRAM_VIRTUALLY_FRAME" val="{&quot;height&quot;:478.5686843069754,&quot;left&quot;:51.1,&quot;top&quot;:37.7,&quot;width&quot;:873.6}"/>
</p:tagLst>
</file>

<file path=ppt/tags/tag74.xml><?xml version="1.0" encoding="utf-8"?>
<p:tagLst xmlns:p="http://schemas.openxmlformats.org/presentationml/2006/main">
  <p:tag name="commondata" val="eyJoZGlkIjoiMjc2ZDhmZDlmMzU2MjM3YzBmYjdiNmFmNWQ3MDAzY2Y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2512</Words>
  <Application>WPS 演示</Application>
  <PresentationFormat>宽屏</PresentationFormat>
  <Paragraphs>145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柳公权楷书</vt:lpstr>
      <vt:lpstr>唐寅梨花词</vt:lpstr>
      <vt:lpstr>华文楷体</vt:lpstr>
      <vt:lpstr>仓耳章鱼小丸子体 W01</vt:lpstr>
      <vt:lpstr>MV Boli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Bella</cp:lastModifiedBy>
  <cp:revision>246</cp:revision>
  <dcterms:created xsi:type="dcterms:W3CDTF">2019-06-19T02:08:00Z</dcterms:created>
  <dcterms:modified xsi:type="dcterms:W3CDTF">2025-12-04T11:53:45Z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6174A6409C154C4C9D9B83743282002E_11</vt:lpwstr>
  </property>
</Properties>
</file>