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314" r:id="rId3"/>
    <p:sldId id="343" r:id="rId4"/>
    <p:sldId id="312" r:id="rId5"/>
    <p:sldId id="356" r:id="rId6"/>
    <p:sldId id="335" r:id="rId7"/>
    <p:sldId id="317" r:id="rId8"/>
    <p:sldId id="318" r:id="rId9"/>
    <p:sldId id="332" r:id="rId10"/>
    <p:sldId id="331" r:id="rId11"/>
    <p:sldId id="326" r:id="rId12"/>
    <p:sldId id="333" r:id="rId13"/>
    <p:sldId id="261" r:id="rId14"/>
  </p:sldIdLst>
  <p:sldSz cx="9144000" cy="5143500"/>
  <p:notesSz cx="6858000" cy="9144000"/>
  <p:embeddedFontLst>
    <p:embeddedFont>
      <p:font typeface="Antonio"/>
      <p:regular r:id="rId19"/>
    </p:embeddedFont>
    <p:embeddedFont>
      <p:font typeface="Assistant"/>
      <p:regular r:id="rId20"/>
    </p:embeddedFont>
    <p:embeddedFont>
      <p:font typeface="华文新魏" panose="02010800040101010101" charset="-122"/>
      <p:regular r:id="rId21"/>
    </p:embeddedFont>
    <p:embeddedFont>
      <p:font typeface="华文楷体" panose="02010600040101010101" charset="-122"/>
      <p:regular r:id="rId22"/>
    </p:embeddedFont>
    <p:embeddedFont>
      <p:font typeface="仿宋" panose="02010609060101010101" charset="-122"/>
      <p:regular r:id="rId23"/>
    </p:embeddedFont>
    <p:embeddedFont>
      <p:font typeface="微软雅黑" panose="020B0503020204020204" charset="-122"/>
      <p:regular r:id="rId24"/>
    </p:embeddedFont>
  </p:embeddedFontLst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9.xml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CA7B40-9EB7-4C77-8556-119F053A3BC1}" type="doc">
      <dgm:prSet loTypeId="process" loCatId="process" qsTypeId="urn:microsoft.com/office/officeart/2005/8/quickstyle/simple1" qsCatId="simple" csTypeId="urn:microsoft.com/office/officeart/2005/8/colors/accent1_2" csCatId="accent1" phldr="0"/>
      <dgm:spPr/>
    </dgm:pt>
    <dgm:pt modelId="{7166A9DB-20D7-41DA-B6C7-4E91D46FE0EA}">
      <dgm:prSet phldrT="[文本]" phldr="0" custT="1"/>
      <dgm:spPr>
        <a:solidFill>
          <a:schemeClr val="accent2">
            <a:lumMod val="20000"/>
            <a:lumOff val="80000"/>
          </a:schemeClr>
        </a:solidFill>
      </dgm:spPr>
      <dgm:t>
        <a:bodyPr vert="horz" wrap="square"/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upstream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(nail polish, chemical materials)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gm:t>
    </dgm:pt>
    <dgm:pt modelId="{408890A2-EC03-4CB7-8006-30F7A6F0770D}" cxnId="{AC56F09E-C5B2-44D2-AD4F-B82B5DB005DF}" type="parTrans">
      <dgm:prSet/>
      <dgm:spPr/>
    </dgm:pt>
    <dgm:pt modelId="{581D0B67-AC66-4DBF-B99A-8C26BE060068}" cxnId="{AC56F09E-C5B2-44D2-AD4F-B82B5DB005DF}" type="sibTrans">
      <dgm:prSet/>
      <dgm:spPr/>
      <dgm:t>
        <a:bodyPr/>
        <a:p>
          <a:endParaRPr lang="zh-CN" altLang="en-US"/>
        </a:p>
      </dgm:t>
    </dgm:pt>
    <dgm:pt modelId="{6185F46A-CE7B-4D19-AD38-021F06F11723}">
      <dgm:prSet phldrT="[文本]" phldr="0" custT="1"/>
      <dgm:spPr>
        <a:solidFill>
          <a:schemeClr val="accent2">
            <a:lumMod val="20000"/>
            <a:lumOff val="80000"/>
          </a:schemeClr>
        </a:solidFill>
      </dgm:spPr>
      <dgm:t>
        <a:bodyPr vert="horz" wrap="square"/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midstream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(nail salon, nail technician training)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gm:t>
    </dgm:pt>
    <dgm:pt modelId="{ED707A62-C95F-489D-A288-204A854541E1}" cxnId="{E26AD314-1576-48A7-B5D6-B197EE7D6713}" type="parTrans">
      <dgm:prSet/>
      <dgm:spPr/>
    </dgm:pt>
    <dgm:pt modelId="{209F9C23-F1DF-401B-A4AD-306C9EB4247C}" cxnId="{E26AD314-1576-48A7-B5D6-B197EE7D6713}" type="sibTrans">
      <dgm:prSet/>
      <dgm:spPr/>
      <dgm:t>
        <a:bodyPr/>
        <a:p>
          <a:endParaRPr lang="zh-CN" altLang="en-US"/>
        </a:p>
      </dgm:t>
    </dgm:pt>
    <dgm:pt modelId="{9D4F7890-BC71-471E-AB1B-9F598D752858}">
      <dgm:prSet phldrT="[文本]" phldr="0" custT="1"/>
      <dgm:spPr>
        <a:solidFill>
          <a:schemeClr val="accent2">
            <a:lumMod val="20000"/>
            <a:lumOff val="80000"/>
          </a:schemeClr>
        </a:solidFill>
      </dgm:spPr>
      <dgm:t>
        <a:bodyPr vert="horz" wrap="square"/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downstream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(short video marketing)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...</a:t>
          </a: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/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gm:t>
    </dgm:pt>
    <dgm:pt modelId="{8A81A9A1-3D17-4B5E-823A-F4C61634A717}" cxnId="{4F6E8CAC-9AF6-48B7-83DB-E78C627DF073}" type="parTrans">
      <dgm:prSet/>
      <dgm:spPr/>
    </dgm:pt>
    <dgm:pt modelId="{A02D4AB0-BE01-45C2-BD3E-6766ADB3B021}" cxnId="{4F6E8CAC-9AF6-48B7-83DB-E78C627DF073}" type="sibTrans">
      <dgm:prSet/>
      <dgm:spPr/>
    </dgm:pt>
    <dgm:pt modelId="{7E3F7EC5-1729-4088-BB09-36E02E33A0BF}" type="pres">
      <dgm:prSet presAssocID="{A4CA7B40-9EB7-4C77-8556-119F053A3BC1}" presName="linearFlow" presStyleCnt="0">
        <dgm:presLayoutVars>
          <dgm:resizeHandles val="exact"/>
        </dgm:presLayoutVars>
      </dgm:prSet>
      <dgm:spPr/>
    </dgm:pt>
    <dgm:pt modelId="{E17E57AF-0587-449A-A755-B1B96DEF2BD2}" type="pres">
      <dgm:prSet presAssocID="{7166A9DB-20D7-41DA-B6C7-4E91D46FE0EA}" presName="node" presStyleLbl="node1" presStyleIdx="0" presStyleCnt="3">
        <dgm:presLayoutVars>
          <dgm:bulletEnabled val="1"/>
        </dgm:presLayoutVars>
      </dgm:prSet>
      <dgm:spPr/>
    </dgm:pt>
    <dgm:pt modelId="{11477A19-6F59-488F-BD44-5E3FBE8E3386}" type="pres">
      <dgm:prSet presAssocID="{581D0B67-AC66-4DBF-B99A-8C26BE060068}" presName="sibTrans" presStyleLbl="sibTrans2D1" presStyleIdx="0" presStyleCnt="2"/>
      <dgm:spPr/>
    </dgm:pt>
    <dgm:pt modelId="{1FA9844B-FD2C-4DAF-BE12-A8E3C3B7E384}" type="pres">
      <dgm:prSet presAssocID="{581D0B67-AC66-4DBF-B99A-8C26BE060068}" presName="connectorText" presStyleCnt="0"/>
      <dgm:spPr/>
    </dgm:pt>
    <dgm:pt modelId="{353C71C7-5E8B-4565-86BF-B755B524B25E}" type="pres">
      <dgm:prSet presAssocID="{6185F46A-CE7B-4D19-AD38-021F06F11723}" presName="node" presStyleLbl="node1" presStyleIdx="1" presStyleCnt="3">
        <dgm:presLayoutVars>
          <dgm:bulletEnabled val="1"/>
        </dgm:presLayoutVars>
      </dgm:prSet>
      <dgm:spPr/>
    </dgm:pt>
    <dgm:pt modelId="{06ECC167-6368-4F79-84C6-65D90B9BC4A6}" type="pres">
      <dgm:prSet presAssocID="{209F9C23-F1DF-401B-A4AD-306C9EB4247C}" presName="sibTrans" presStyleLbl="sibTrans2D1" presStyleIdx="1" presStyleCnt="2"/>
      <dgm:spPr/>
    </dgm:pt>
    <dgm:pt modelId="{1AF533A8-48F1-4B19-9CD9-5A2DB7199B85}" type="pres">
      <dgm:prSet presAssocID="{209F9C23-F1DF-401B-A4AD-306C9EB4247C}" presName="connectorText" presStyleCnt="0"/>
      <dgm:spPr/>
    </dgm:pt>
    <dgm:pt modelId="{93DEFB83-998E-4F52-9267-01422D869D93}" type="pres">
      <dgm:prSet presAssocID="{9D4F7890-BC71-471E-AB1B-9F598D752858}" presName="node" presStyleLbl="node1" presStyleIdx="2" presStyleCnt="3">
        <dgm:presLayoutVars>
          <dgm:bulletEnabled val="1"/>
        </dgm:presLayoutVars>
      </dgm:prSet>
      <dgm:spPr/>
    </dgm:pt>
  </dgm:ptLst>
  <dgm:cxnLst>
    <dgm:cxn modelId="{AC56F09E-C5B2-44D2-AD4F-B82B5DB005DF}" srcId="{A4CA7B40-9EB7-4C77-8556-119F053A3BC1}" destId="{7166A9DB-20D7-41DA-B6C7-4E91D46FE0EA}" srcOrd="0" destOrd="0" parTransId="{408890A2-EC03-4CB7-8006-30F7A6F0770D}" sibTransId="{581D0B67-AC66-4DBF-B99A-8C26BE060068}"/>
    <dgm:cxn modelId="{E26AD314-1576-48A7-B5D6-B197EE7D6713}" srcId="{A4CA7B40-9EB7-4C77-8556-119F053A3BC1}" destId="{6185F46A-CE7B-4D19-AD38-021F06F11723}" srcOrd="1" destOrd="0" parTransId="{ED707A62-C95F-489D-A288-204A854541E1}" sibTransId="{209F9C23-F1DF-401B-A4AD-306C9EB4247C}"/>
    <dgm:cxn modelId="{4F6E8CAC-9AF6-48B7-83DB-E78C627DF073}" srcId="{A4CA7B40-9EB7-4C77-8556-119F053A3BC1}" destId="{9D4F7890-BC71-471E-AB1B-9F598D752858}" srcOrd="2" destOrd="0" parTransId="{8A81A9A1-3D17-4B5E-823A-F4C61634A717}" sibTransId="{A02D4AB0-BE01-45C2-BD3E-6766ADB3B021}"/>
    <dgm:cxn modelId="{5187BE8C-964A-4008-8372-E1B146376E39}" type="presOf" srcId="{A4CA7B40-9EB7-4C77-8556-119F053A3BC1}" destId="{7E3F7EC5-1729-4088-BB09-36E02E33A0BF}" srcOrd="0" destOrd="0" presId="urn:microsoft.com/office/officeart/2005/8/layout/process2"/>
    <dgm:cxn modelId="{5C71F1E3-3B38-4EE8-AF46-585F260394B8}" type="presParOf" srcId="{7E3F7EC5-1729-4088-BB09-36E02E33A0BF}" destId="{E17E57AF-0587-449A-A755-B1B96DEF2BD2}" srcOrd="0" destOrd="0" presId="urn:microsoft.com/office/officeart/2005/8/layout/process2"/>
    <dgm:cxn modelId="{46E398CA-C576-466A-89CD-B44A3399BC95}" type="presOf" srcId="{7166A9DB-20D7-41DA-B6C7-4E91D46FE0EA}" destId="{E17E57AF-0587-449A-A755-B1B96DEF2BD2}" srcOrd="0" destOrd="0" presId="urn:microsoft.com/office/officeart/2005/8/layout/process2"/>
    <dgm:cxn modelId="{0164233B-0E4B-4CB6-A800-572250719DA5}" type="presParOf" srcId="{7E3F7EC5-1729-4088-BB09-36E02E33A0BF}" destId="{11477A19-6F59-488F-BD44-5E3FBE8E3386}" srcOrd="1" destOrd="0" presId="urn:microsoft.com/office/officeart/2005/8/layout/process2"/>
    <dgm:cxn modelId="{6A28123C-3B7A-42E6-8CED-E1E0A244C793}" type="presOf" srcId="{581D0B67-AC66-4DBF-B99A-8C26BE060068}" destId="{11477A19-6F59-488F-BD44-5E3FBE8E3386}" srcOrd="0" destOrd="0" presId="urn:microsoft.com/office/officeart/2005/8/layout/process2"/>
    <dgm:cxn modelId="{2D025630-DFC5-40CF-87A4-5ABA8C05C63C}" type="presParOf" srcId="{11477A19-6F59-488F-BD44-5E3FBE8E3386}" destId="{1FA9844B-FD2C-4DAF-BE12-A8E3C3B7E384}" srcOrd="0" destOrd="1" presId="urn:microsoft.com/office/officeart/2005/8/layout/process2"/>
    <dgm:cxn modelId="{C60E5F4A-34BD-495F-B3D3-728B39532721}" type="presOf" srcId="{581D0B67-AC66-4DBF-B99A-8C26BE060068}" destId="{1FA9844B-FD2C-4DAF-BE12-A8E3C3B7E384}" srcOrd="1" destOrd="0" presId="urn:microsoft.com/office/officeart/2005/8/layout/process2"/>
    <dgm:cxn modelId="{C9A2E008-6952-404D-B4C7-DD483816FDAB}" type="presParOf" srcId="{7E3F7EC5-1729-4088-BB09-36E02E33A0BF}" destId="{353C71C7-5E8B-4565-86BF-B755B524B25E}" srcOrd="2" destOrd="0" presId="urn:microsoft.com/office/officeart/2005/8/layout/process2"/>
    <dgm:cxn modelId="{2AC0ED53-0CBA-4551-BDC6-BB61411089FC}" type="presOf" srcId="{6185F46A-CE7B-4D19-AD38-021F06F11723}" destId="{353C71C7-5E8B-4565-86BF-B755B524B25E}" srcOrd="0" destOrd="0" presId="urn:microsoft.com/office/officeart/2005/8/layout/process2"/>
    <dgm:cxn modelId="{2BFB3508-57D5-4230-93B0-6D7E3EC205DB}" type="presParOf" srcId="{7E3F7EC5-1729-4088-BB09-36E02E33A0BF}" destId="{06ECC167-6368-4F79-84C6-65D90B9BC4A6}" srcOrd="3" destOrd="0" presId="urn:microsoft.com/office/officeart/2005/8/layout/process2"/>
    <dgm:cxn modelId="{6DF7FC94-5751-4E55-B208-B2D1B56C4C83}" type="presOf" srcId="{209F9C23-F1DF-401B-A4AD-306C9EB4247C}" destId="{06ECC167-6368-4F79-84C6-65D90B9BC4A6}" srcOrd="0" destOrd="0" presId="urn:microsoft.com/office/officeart/2005/8/layout/process2"/>
    <dgm:cxn modelId="{6428E978-597D-4285-8FA9-4DF0EE03B8C2}" type="presParOf" srcId="{06ECC167-6368-4F79-84C6-65D90B9BC4A6}" destId="{1AF533A8-48F1-4B19-9CD9-5A2DB7199B85}" srcOrd="0" destOrd="3" presId="urn:microsoft.com/office/officeart/2005/8/layout/process2"/>
    <dgm:cxn modelId="{45F88833-CC62-4446-A6A2-4175889BC45A}" type="presOf" srcId="{209F9C23-F1DF-401B-A4AD-306C9EB4247C}" destId="{1AF533A8-48F1-4B19-9CD9-5A2DB7199B85}" srcOrd="1" destOrd="0" presId="urn:microsoft.com/office/officeart/2005/8/layout/process2"/>
    <dgm:cxn modelId="{3F7BC506-EAD2-4F62-9D8E-217F2BAC9EC6}" type="presParOf" srcId="{7E3F7EC5-1729-4088-BB09-36E02E33A0BF}" destId="{93DEFB83-998E-4F52-9267-01422D869D93}" srcOrd="4" destOrd="0" presId="urn:microsoft.com/office/officeart/2005/8/layout/process2"/>
    <dgm:cxn modelId="{EFF10223-0F72-4542-867B-1E0A4D6C1BE1}" type="presOf" srcId="{9D4F7890-BC71-471E-AB1B-9F598D752858}" destId="{93DEFB83-998E-4F52-9267-01422D869D9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2597785" cy="2371725"/>
        <a:chOff x="0" y="0"/>
        <a:chExt cx="2597785" cy="2371725"/>
      </a:xfrm>
    </dsp:grpSpPr>
    <dsp:sp modelId="{E17E57AF-0587-449A-A755-B1B96DEF2BD2}">
      <dsp:nvSpPr>
        <dsp:cNvPr id="3" name="圆角矩形 2"/>
        <dsp:cNvSpPr/>
      </dsp:nvSpPr>
      <dsp:spPr bwMode="white">
        <a:xfrm>
          <a:off x="113030" y="0"/>
          <a:ext cx="2371725" cy="59293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upstream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(nail polish, chemical materials)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sp:txBody>
      <dsp:txXfrm>
        <a:off x="113030" y="0"/>
        <a:ext cx="2371725" cy="592931"/>
      </dsp:txXfrm>
    </dsp:sp>
    <dsp:sp modelId="{11477A19-6F59-488F-BD44-5E3FBE8E3386}">
      <dsp:nvSpPr>
        <dsp:cNvPr id="4" name="右箭头 3"/>
        <dsp:cNvSpPr/>
      </dsp:nvSpPr>
      <dsp:spPr bwMode="white">
        <a:xfrm rot="5399999">
          <a:off x="1187718" y="607755"/>
          <a:ext cx="222349" cy="26681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10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1187718" y="607755"/>
        <a:ext cx="222349" cy="266819"/>
      </dsp:txXfrm>
    </dsp:sp>
    <dsp:sp modelId="{353C71C7-5E8B-4565-86BF-B755B524B25E}">
      <dsp:nvSpPr>
        <dsp:cNvPr id="5" name="圆角矩形 4"/>
        <dsp:cNvSpPr/>
      </dsp:nvSpPr>
      <dsp:spPr bwMode="white">
        <a:xfrm>
          <a:off x="113030" y="889397"/>
          <a:ext cx="2371725" cy="59293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midstream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(nail salon, nail technician training)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sp:txBody>
      <dsp:txXfrm>
        <a:off x="113030" y="889397"/>
        <a:ext cx="2371725" cy="592931"/>
      </dsp:txXfrm>
    </dsp:sp>
    <dsp:sp modelId="{06ECC167-6368-4F79-84C6-65D90B9BC4A6}">
      <dsp:nvSpPr>
        <dsp:cNvPr id="6" name="右箭头 5"/>
        <dsp:cNvSpPr/>
      </dsp:nvSpPr>
      <dsp:spPr bwMode="white">
        <a:xfrm rot="5399999">
          <a:off x="1187718" y="1497151"/>
          <a:ext cx="222349" cy="26681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0" tIns="0" rIns="0" bIns="0" anchor="ctr"/>
        <a:lstStyle>
          <a:lvl1pPr algn="ctr">
            <a:defRPr sz="10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5399999">
        <a:off x="1187718" y="1497151"/>
        <a:ext cx="222349" cy="266819"/>
      </dsp:txXfrm>
    </dsp:sp>
    <dsp:sp modelId="{93DEFB83-998E-4F52-9267-01422D869D93}">
      <dsp:nvSpPr>
        <dsp:cNvPr id="7" name="圆角矩形 6"/>
        <dsp:cNvSpPr/>
      </dsp:nvSpPr>
      <dsp:spPr bwMode="white">
        <a:xfrm>
          <a:off x="113030" y="1778794"/>
          <a:ext cx="2371725" cy="59293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downstream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(short video marketing)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  <a:p>
          <a:pPr lvl="0" eaLnBrk="1" fontAlgn="auto" latinLnBrk="0" hangingPunct="1">
            <a:lnSpc>
              <a:spcPts val="1200"/>
            </a:lnSpc>
            <a:spcBef>
              <a:spcPct val="0"/>
            </a:spcBef>
            <a:spcAft>
              <a:spcPts val="0"/>
            </a:spcAft>
          </a:pPr>
          <a:r>
            <a: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rPr>
            <a:t>...</a:t>
          </a:r>
          <a:endParaRPr lang="en-US" altLang="zh-CN" sz="1200" b="1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endParaRPr>
        </a:p>
      </dsp:txBody>
      <dsp:txXfrm>
        <a:off x="113030" y="1778794"/>
        <a:ext cx="2371725" cy="592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13c3907e1_2_32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513c3907e1_2_3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l="2498" t="4446" r="2489" b="4437"/>
          <a:stretch>
            <a:fillRect/>
          </a:stretch>
        </p:blipFill>
        <p:spPr>
          <a:xfrm>
            <a:off x="228600" y="228600"/>
            <a:ext cx="8686799" cy="4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715525" y="801825"/>
            <a:ext cx="2899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76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type="subTitle" idx="1"/>
          </p:nvPr>
        </p:nvSpPr>
        <p:spPr>
          <a:xfrm>
            <a:off x="715525" y="3860475"/>
            <a:ext cx="28992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" name="Google Shape;16;p2"/>
          <p:cNvSpPr txBox="1"/>
          <p:nvPr>
            <p:ph type="ctrTitle" idx="2"/>
          </p:nvPr>
        </p:nvSpPr>
        <p:spPr>
          <a:xfrm>
            <a:off x="715525" y="3189750"/>
            <a:ext cx="28992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2500" b="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/>
          <p:nvPr>
            <p:ph type="title" hasCustomPrompt="1"/>
          </p:nvPr>
        </p:nvSpPr>
        <p:spPr>
          <a:xfrm>
            <a:off x="3589775" y="1706225"/>
            <a:ext cx="4838700" cy="12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type="subTitle" idx="1"/>
          </p:nvPr>
        </p:nvSpPr>
        <p:spPr>
          <a:xfrm>
            <a:off x="3589725" y="2977375"/>
            <a:ext cx="4838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type="subTitle" idx="1"/>
          </p:nvPr>
        </p:nvSpPr>
        <p:spPr>
          <a:xfrm>
            <a:off x="3783350" y="1266276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13"/>
          <p:cNvSpPr txBox="1"/>
          <p:nvPr>
            <p:ph type="title" hasCustomPrompt="1"/>
          </p:nvPr>
        </p:nvSpPr>
        <p:spPr>
          <a:xfrm>
            <a:off x="2844896" y="1068360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type="title" idx="2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57" name="Google Shape;57;p13"/>
          <p:cNvSpPr txBox="1"/>
          <p:nvPr>
            <p:ph type="subTitle" idx="3"/>
          </p:nvPr>
        </p:nvSpPr>
        <p:spPr>
          <a:xfrm>
            <a:off x="3783350" y="953050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type="subTitle" idx="4"/>
          </p:nvPr>
        </p:nvSpPr>
        <p:spPr>
          <a:xfrm>
            <a:off x="3783350" y="1861374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9" name="Google Shape;59;p13"/>
          <p:cNvSpPr txBox="1"/>
          <p:nvPr>
            <p:ph type="title" idx="5" hasCustomPrompt="1"/>
          </p:nvPr>
        </p:nvSpPr>
        <p:spPr>
          <a:xfrm>
            <a:off x="2844896" y="1663423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/>
          <p:nvPr>
            <p:ph type="subTitle" idx="6"/>
          </p:nvPr>
        </p:nvSpPr>
        <p:spPr>
          <a:xfrm>
            <a:off x="3783350" y="1548123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type="subTitle" idx="7"/>
          </p:nvPr>
        </p:nvSpPr>
        <p:spPr>
          <a:xfrm>
            <a:off x="3783350" y="2456458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" name="Google Shape;62;p13"/>
          <p:cNvSpPr txBox="1"/>
          <p:nvPr>
            <p:ph type="title" idx="8" hasCustomPrompt="1"/>
          </p:nvPr>
        </p:nvSpPr>
        <p:spPr>
          <a:xfrm>
            <a:off x="2844896" y="2258487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/>
          <p:nvPr>
            <p:ph type="subTitle" idx="9"/>
          </p:nvPr>
        </p:nvSpPr>
        <p:spPr>
          <a:xfrm>
            <a:off x="3783350" y="2143195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type="subTitle" idx="13"/>
          </p:nvPr>
        </p:nvSpPr>
        <p:spPr>
          <a:xfrm>
            <a:off x="3783350" y="3051494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" name="Google Shape;65;p13"/>
          <p:cNvSpPr txBox="1"/>
          <p:nvPr>
            <p:ph type="title" idx="14" hasCustomPrompt="1"/>
          </p:nvPr>
        </p:nvSpPr>
        <p:spPr>
          <a:xfrm>
            <a:off x="2844896" y="2853551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/>
          <p:nvPr>
            <p:ph type="subTitle" idx="15"/>
          </p:nvPr>
        </p:nvSpPr>
        <p:spPr>
          <a:xfrm>
            <a:off x="3783350" y="2738305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type="subTitle" idx="16"/>
          </p:nvPr>
        </p:nvSpPr>
        <p:spPr>
          <a:xfrm>
            <a:off x="3783350" y="3646577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p13"/>
          <p:cNvSpPr txBox="1"/>
          <p:nvPr>
            <p:ph type="title" idx="17" hasCustomPrompt="1"/>
          </p:nvPr>
        </p:nvSpPr>
        <p:spPr>
          <a:xfrm>
            <a:off x="2844896" y="3448615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/>
          <p:nvPr>
            <p:ph type="subTitle" idx="18"/>
          </p:nvPr>
        </p:nvSpPr>
        <p:spPr>
          <a:xfrm>
            <a:off x="3783350" y="3333377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type="subTitle" idx="19"/>
          </p:nvPr>
        </p:nvSpPr>
        <p:spPr>
          <a:xfrm>
            <a:off x="3783350" y="4241660"/>
            <a:ext cx="4045200" cy="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13"/>
          <p:cNvSpPr txBox="1"/>
          <p:nvPr>
            <p:ph type="title" idx="20" hasCustomPrompt="1"/>
          </p:nvPr>
        </p:nvSpPr>
        <p:spPr>
          <a:xfrm>
            <a:off x="2844900" y="4043678"/>
            <a:ext cx="797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type="subTitle" idx="21"/>
          </p:nvPr>
        </p:nvSpPr>
        <p:spPr>
          <a:xfrm>
            <a:off x="3783350" y="3928450"/>
            <a:ext cx="4045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>
            <p:ph type="subTitle" idx="1"/>
          </p:nvPr>
        </p:nvSpPr>
        <p:spPr>
          <a:xfrm>
            <a:off x="2725800" y="1002200"/>
            <a:ext cx="5708400" cy="2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6" name="Google Shape;76;p14"/>
          <p:cNvSpPr txBox="1"/>
          <p:nvPr>
            <p:ph type="subTitle" idx="2"/>
          </p:nvPr>
        </p:nvSpPr>
        <p:spPr>
          <a:xfrm>
            <a:off x="4908300" y="3688900"/>
            <a:ext cx="3525600" cy="4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_1_2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subTitle" idx="1"/>
          </p:nvPr>
        </p:nvSpPr>
        <p:spPr>
          <a:xfrm>
            <a:off x="5217825" y="1311525"/>
            <a:ext cx="2522400" cy="1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/>
        </p:txBody>
      </p:sp>
      <p:sp>
        <p:nvSpPr>
          <p:cNvPr id="80" name="Google Shape;80;p15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SECTION_TITLE_AND_DESCRIPTION_2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type="subTitle" idx="1"/>
          </p:nvPr>
        </p:nvSpPr>
        <p:spPr>
          <a:xfrm>
            <a:off x="3406725" y="3061000"/>
            <a:ext cx="23307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16"/>
          <p:cNvSpPr txBox="1"/>
          <p:nvPr>
            <p:ph type="subTitle" idx="2"/>
          </p:nvPr>
        </p:nvSpPr>
        <p:spPr>
          <a:xfrm>
            <a:off x="6021475" y="3061000"/>
            <a:ext cx="2330700" cy="11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16"/>
          <p:cNvSpPr txBox="1"/>
          <p:nvPr>
            <p:ph type="subTitle" idx="3"/>
          </p:nvPr>
        </p:nvSpPr>
        <p:spPr>
          <a:xfrm>
            <a:off x="3406575" y="2539300"/>
            <a:ext cx="2330700" cy="4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type="subTitle" idx="4"/>
          </p:nvPr>
        </p:nvSpPr>
        <p:spPr>
          <a:xfrm>
            <a:off x="6021575" y="2539300"/>
            <a:ext cx="2330700" cy="4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type="subTitle" idx="1"/>
          </p:nvPr>
        </p:nvSpPr>
        <p:spPr>
          <a:xfrm>
            <a:off x="809747" y="1934175"/>
            <a:ext cx="2434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17"/>
          <p:cNvSpPr txBox="1"/>
          <p:nvPr>
            <p:ph type="subTitle" idx="2"/>
          </p:nvPr>
        </p:nvSpPr>
        <p:spPr>
          <a:xfrm>
            <a:off x="3818024" y="3686775"/>
            <a:ext cx="2434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17"/>
          <p:cNvSpPr txBox="1"/>
          <p:nvPr>
            <p:ph type="subTitle" idx="3"/>
          </p:nvPr>
        </p:nvSpPr>
        <p:spPr>
          <a:xfrm>
            <a:off x="809626" y="1555925"/>
            <a:ext cx="2434500" cy="45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type="subTitle" idx="4"/>
          </p:nvPr>
        </p:nvSpPr>
        <p:spPr>
          <a:xfrm>
            <a:off x="3818036" y="3308475"/>
            <a:ext cx="2434500" cy="45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2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type="body" idx="1"/>
          </p:nvPr>
        </p:nvSpPr>
        <p:spPr>
          <a:xfrm>
            <a:off x="713025" y="1046250"/>
            <a:ext cx="3770100" cy="3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18"/>
          <p:cNvSpPr txBox="1"/>
          <p:nvPr>
            <p:ph type="body" idx="2"/>
          </p:nvPr>
        </p:nvSpPr>
        <p:spPr>
          <a:xfrm>
            <a:off x="4663575" y="1046250"/>
            <a:ext cx="3767400" cy="3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18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SECTION_TITLE_AND_DESCRIPTION_1_1_1_1_1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>
            <p:ph type="subTitle" idx="1"/>
          </p:nvPr>
        </p:nvSpPr>
        <p:spPr>
          <a:xfrm>
            <a:off x="2339925" y="1800385"/>
            <a:ext cx="20574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3" name="Google Shape;103;p19"/>
          <p:cNvSpPr txBox="1"/>
          <p:nvPr>
            <p:ph type="subTitle" idx="2"/>
          </p:nvPr>
        </p:nvSpPr>
        <p:spPr>
          <a:xfrm>
            <a:off x="2339925" y="2808748"/>
            <a:ext cx="20574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19"/>
          <p:cNvSpPr txBox="1"/>
          <p:nvPr>
            <p:ph type="subTitle" idx="3"/>
          </p:nvPr>
        </p:nvSpPr>
        <p:spPr>
          <a:xfrm>
            <a:off x="2339900" y="3817111"/>
            <a:ext cx="2057400" cy="5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5" name="Google Shape;105;p19"/>
          <p:cNvSpPr txBox="1"/>
          <p:nvPr>
            <p:ph type="subTitle" idx="4"/>
          </p:nvPr>
        </p:nvSpPr>
        <p:spPr>
          <a:xfrm>
            <a:off x="2339925" y="1507288"/>
            <a:ext cx="2057400" cy="3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type="subTitle" idx="5"/>
          </p:nvPr>
        </p:nvSpPr>
        <p:spPr>
          <a:xfrm>
            <a:off x="2339925" y="2515638"/>
            <a:ext cx="2057400" cy="3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type="subTitle" idx="6"/>
          </p:nvPr>
        </p:nvSpPr>
        <p:spPr>
          <a:xfrm>
            <a:off x="2339925" y="3523988"/>
            <a:ext cx="2057400" cy="3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SECTION_TITLE_AND_DESCRIPTION_2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>
            <p:ph type="subTitle" idx="1"/>
          </p:nvPr>
        </p:nvSpPr>
        <p:spPr>
          <a:xfrm>
            <a:off x="862848" y="3338552"/>
            <a:ext cx="2269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" name="Google Shape;112;p20"/>
          <p:cNvSpPr txBox="1"/>
          <p:nvPr>
            <p:ph type="subTitle" idx="2"/>
          </p:nvPr>
        </p:nvSpPr>
        <p:spPr>
          <a:xfrm>
            <a:off x="862848" y="1996963"/>
            <a:ext cx="2269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3" name="Google Shape;113;p20"/>
          <p:cNvSpPr txBox="1"/>
          <p:nvPr>
            <p:ph type="subTitle" idx="3"/>
          </p:nvPr>
        </p:nvSpPr>
        <p:spPr>
          <a:xfrm flipH="1">
            <a:off x="6011644" y="1996963"/>
            <a:ext cx="2269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0"/>
          <p:cNvSpPr txBox="1"/>
          <p:nvPr>
            <p:ph type="subTitle" idx="4"/>
          </p:nvPr>
        </p:nvSpPr>
        <p:spPr>
          <a:xfrm>
            <a:off x="862850" y="1564703"/>
            <a:ext cx="2269500" cy="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type="subTitle" idx="5"/>
          </p:nvPr>
        </p:nvSpPr>
        <p:spPr>
          <a:xfrm>
            <a:off x="862850" y="2906205"/>
            <a:ext cx="2269500" cy="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type="subTitle" idx="6"/>
          </p:nvPr>
        </p:nvSpPr>
        <p:spPr>
          <a:xfrm flipH="1">
            <a:off x="6011650" y="1564703"/>
            <a:ext cx="2269500" cy="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type="subTitle" idx="7"/>
          </p:nvPr>
        </p:nvSpPr>
        <p:spPr>
          <a:xfrm flipH="1">
            <a:off x="6011652" y="3338552"/>
            <a:ext cx="22695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20"/>
          <p:cNvSpPr txBox="1"/>
          <p:nvPr>
            <p:ph type="subTitle" idx="8"/>
          </p:nvPr>
        </p:nvSpPr>
        <p:spPr>
          <a:xfrm flipH="1">
            <a:off x="6011650" y="2906205"/>
            <a:ext cx="2269500" cy="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709950" y="1856816"/>
            <a:ext cx="37050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type="subTitle" idx="1"/>
          </p:nvPr>
        </p:nvSpPr>
        <p:spPr>
          <a:xfrm>
            <a:off x="709950" y="3600248"/>
            <a:ext cx="26205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type="title" idx="2" hasCustomPrompt="1"/>
          </p:nvPr>
        </p:nvSpPr>
        <p:spPr>
          <a:xfrm>
            <a:off x="709950" y="754252"/>
            <a:ext cx="18408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7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SECTION_TITLE_AND_DESCRIPTION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>
            <p:ph type="subTitle" idx="1"/>
          </p:nvPr>
        </p:nvSpPr>
        <p:spPr>
          <a:xfrm>
            <a:off x="964924" y="22154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3" name="Google Shape;123;p21"/>
          <p:cNvSpPr txBox="1"/>
          <p:nvPr>
            <p:ph type="subTitle" idx="2"/>
          </p:nvPr>
        </p:nvSpPr>
        <p:spPr>
          <a:xfrm>
            <a:off x="3557251" y="22154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" name="Google Shape;124;p21"/>
          <p:cNvSpPr txBox="1"/>
          <p:nvPr>
            <p:ph type="subTitle" idx="3"/>
          </p:nvPr>
        </p:nvSpPr>
        <p:spPr>
          <a:xfrm flipH="1">
            <a:off x="6149576" y="22154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5" name="Google Shape;125;p21"/>
          <p:cNvSpPr txBox="1"/>
          <p:nvPr>
            <p:ph type="subTitle" idx="4"/>
          </p:nvPr>
        </p:nvSpPr>
        <p:spPr>
          <a:xfrm>
            <a:off x="964924" y="40532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6" name="Google Shape;126;p21"/>
          <p:cNvSpPr txBox="1"/>
          <p:nvPr>
            <p:ph type="subTitle" idx="5"/>
          </p:nvPr>
        </p:nvSpPr>
        <p:spPr>
          <a:xfrm>
            <a:off x="3557251" y="40532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7" name="Google Shape;127;p21"/>
          <p:cNvSpPr txBox="1"/>
          <p:nvPr>
            <p:ph type="subTitle" idx="6"/>
          </p:nvPr>
        </p:nvSpPr>
        <p:spPr>
          <a:xfrm>
            <a:off x="6149576" y="4053225"/>
            <a:ext cx="20295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8" name="Google Shape;128;p21"/>
          <p:cNvSpPr txBox="1"/>
          <p:nvPr>
            <p:ph type="subTitle" idx="7"/>
          </p:nvPr>
        </p:nvSpPr>
        <p:spPr>
          <a:xfrm>
            <a:off x="964924" y="1873700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type="subTitle" idx="8"/>
          </p:nvPr>
        </p:nvSpPr>
        <p:spPr>
          <a:xfrm>
            <a:off x="3557251" y="1873700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1"/>
          <p:cNvSpPr txBox="1"/>
          <p:nvPr>
            <p:ph type="subTitle" idx="9"/>
          </p:nvPr>
        </p:nvSpPr>
        <p:spPr>
          <a:xfrm>
            <a:off x="6149576" y="1873700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type="subTitle" idx="13"/>
          </p:nvPr>
        </p:nvSpPr>
        <p:spPr>
          <a:xfrm>
            <a:off x="964924" y="3711525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type="subTitle" idx="14"/>
          </p:nvPr>
        </p:nvSpPr>
        <p:spPr>
          <a:xfrm>
            <a:off x="3557251" y="3711525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type="subTitle" idx="15"/>
          </p:nvPr>
        </p:nvSpPr>
        <p:spPr>
          <a:xfrm>
            <a:off x="6149576" y="3711525"/>
            <a:ext cx="2029500" cy="41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TITLE_AND_DESCRIPTION_1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>
            <p:ph type="subTitle" idx="1"/>
          </p:nvPr>
        </p:nvSpPr>
        <p:spPr>
          <a:xfrm>
            <a:off x="710025" y="1796688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8" name="Google Shape;138;p22"/>
          <p:cNvSpPr txBox="1"/>
          <p:nvPr>
            <p:ph type="title" hasCustomPrompt="1"/>
          </p:nvPr>
        </p:nvSpPr>
        <p:spPr>
          <a:xfrm>
            <a:off x="2886075" y="1331222"/>
            <a:ext cx="1452900" cy="38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22"/>
          <p:cNvSpPr txBox="1"/>
          <p:nvPr>
            <p:ph type="subTitle" idx="2"/>
          </p:nvPr>
        </p:nvSpPr>
        <p:spPr>
          <a:xfrm>
            <a:off x="710025" y="4084113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" name="Google Shape;140;p22"/>
          <p:cNvSpPr txBox="1"/>
          <p:nvPr>
            <p:ph type="title" idx="3" hasCustomPrompt="1"/>
          </p:nvPr>
        </p:nvSpPr>
        <p:spPr>
          <a:xfrm>
            <a:off x="2886075" y="3618534"/>
            <a:ext cx="1452900" cy="38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2"/>
          <p:cNvSpPr txBox="1"/>
          <p:nvPr>
            <p:ph type="subTitle" idx="4"/>
          </p:nvPr>
        </p:nvSpPr>
        <p:spPr>
          <a:xfrm flipH="1">
            <a:off x="6251625" y="2940400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2" name="Google Shape;142;p22"/>
          <p:cNvSpPr txBox="1"/>
          <p:nvPr>
            <p:ph type="title" idx="5" hasCustomPrompt="1"/>
          </p:nvPr>
        </p:nvSpPr>
        <p:spPr>
          <a:xfrm flipH="1">
            <a:off x="4796175" y="2474878"/>
            <a:ext cx="1452900" cy="38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2"/>
          <p:cNvSpPr txBox="1"/>
          <p:nvPr>
            <p:ph type="subTitle" idx="6"/>
          </p:nvPr>
        </p:nvSpPr>
        <p:spPr>
          <a:xfrm>
            <a:off x="710025" y="1331222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type="subTitle" idx="7"/>
          </p:nvPr>
        </p:nvSpPr>
        <p:spPr>
          <a:xfrm>
            <a:off x="6260475" y="2474878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2"/>
          <p:cNvSpPr txBox="1"/>
          <p:nvPr>
            <p:ph type="subTitle" idx="8"/>
          </p:nvPr>
        </p:nvSpPr>
        <p:spPr>
          <a:xfrm>
            <a:off x="710025" y="3618534"/>
            <a:ext cx="21735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type="title" idx="9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2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2_1_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_2_1_2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6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2_1_2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_2_1_2_1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2_2_1_2_1_1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2_2_1_2_1_1_1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body" idx="1"/>
          </p:nvPr>
        </p:nvSpPr>
        <p:spPr>
          <a:xfrm>
            <a:off x="713025" y="1046250"/>
            <a:ext cx="4701300" cy="3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2_2_1_2_1_1_1_1_1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 ">
  <p:cSld name="TITLE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2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 txBox="1"/>
          <p:nvPr/>
        </p:nvSpPr>
        <p:spPr>
          <a:xfrm>
            <a:off x="2452350" y="4104285"/>
            <a:ext cx="4239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/>
              </a:rPr>
              <a:t>Slidesgo</a:t>
            </a:r>
            <a:r>
              <a:rPr lang="en-GB" sz="11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/>
              </a:rPr>
              <a:t>Flaticon</a:t>
            </a:r>
            <a:r>
              <a:rPr lang="en-GB" sz="11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infographics &amp; images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/>
              </a:rPr>
              <a:t>Freepik</a:t>
            </a:r>
            <a:r>
              <a:rPr lang="en-GB" sz="11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100"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7" name="Google Shape;177;p32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32"/>
          <p:cNvSpPr txBox="1"/>
          <p:nvPr>
            <p:ph type="subTitle" idx="1"/>
          </p:nvPr>
        </p:nvSpPr>
        <p:spPr>
          <a:xfrm>
            <a:off x="2642550" y="1653252"/>
            <a:ext cx="3858900" cy="12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9" name="Google Shape;179;p32"/>
          <p:cNvSpPr txBox="1"/>
          <p:nvPr>
            <p:ph type="ctrTitle"/>
          </p:nvPr>
        </p:nvSpPr>
        <p:spPr>
          <a:xfrm>
            <a:off x="2642550" y="532650"/>
            <a:ext cx="38589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76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3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4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 rot="10800000" flipH="1"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4"/>
          <p:cNvPicPr preferRelativeResize="0"/>
          <p:nvPr/>
        </p:nvPicPr>
        <p:blipFill rotWithShape="1">
          <a:blip r:embed="rId3"/>
          <a:srcRect r="65291" b="56111"/>
          <a:stretch>
            <a:fillRect/>
          </a:stretch>
        </p:blipFill>
        <p:spPr>
          <a:xfrm rot="5400000">
            <a:off x="5086350" y="2827477"/>
            <a:ext cx="2826977" cy="20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 rotWithShape="1">
          <a:blip r:embed="rId4"/>
          <a:srcRect l="24452" t="30119" r="24457" b="28428"/>
          <a:stretch>
            <a:fillRect/>
          </a:stretch>
        </p:blipFill>
        <p:spPr>
          <a:xfrm>
            <a:off x="6585875" y="-32200"/>
            <a:ext cx="2786724" cy="226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body" idx="1"/>
          </p:nvPr>
        </p:nvSpPr>
        <p:spPr>
          <a:xfrm>
            <a:off x="715525" y="2267818"/>
            <a:ext cx="2571900" cy="17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p5"/>
          <p:cNvSpPr txBox="1"/>
          <p:nvPr>
            <p:ph type="body" idx="2"/>
          </p:nvPr>
        </p:nvSpPr>
        <p:spPr>
          <a:xfrm>
            <a:off x="3297975" y="2267818"/>
            <a:ext cx="2571900" cy="175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p5"/>
          <p:cNvSpPr txBox="1"/>
          <p:nvPr>
            <p:ph type="subTitle" idx="3"/>
          </p:nvPr>
        </p:nvSpPr>
        <p:spPr>
          <a:xfrm>
            <a:off x="715525" y="1619250"/>
            <a:ext cx="2571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subTitle" idx="4"/>
          </p:nvPr>
        </p:nvSpPr>
        <p:spPr>
          <a:xfrm>
            <a:off x="3297975" y="1619250"/>
            <a:ext cx="2571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la Gothic One"/>
              <a:buNone/>
              <a:defRPr sz="22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/>
          <p:nvPr>
            <p:ph type="body" idx="1"/>
          </p:nvPr>
        </p:nvSpPr>
        <p:spPr>
          <a:xfrm>
            <a:off x="941625" y="1696634"/>
            <a:ext cx="4163100" cy="23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type="title"/>
          </p:nvPr>
        </p:nvSpPr>
        <p:spPr>
          <a:xfrm>
            <a:off x="710025" y="410556"/>
            <a:ext cx="7723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/>
          <p:nvPr>
            <p:ph type="title"/>
          </p:nvPr>
        </p:nvSpPr>
        <p:spPr>
          <a:xfrm>
            <a:off x="709950" y="1051030"/>
            <a:ext cx="77241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"/>
          <p:cNvPicPr preferRelativeResize="0"/>
          <p:nvPr/>
        </p:nvPicPr>
        <p:blipFill rotWithShape="1">
          <a:blip r:embed="rId2"/>
          <a:srcRect t="2042" b="2052"/>
          <a:stretch>
            <a:fillRect/>
          </a:stretch>
        </p:blipFill>
        <p:spPr>
          <a:xfrm>
            <a:off x="228600" y="228600"/>
            <a:ext cx="868680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>
            <p:ph type="title"/>
          </p:nvPr>
        </p:nvSpPr>
        <p:spPr>
          <a:xfrm>
            <a:off x="4166275" y="580345"/>
            <a:ext cx="41604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type="subTitle" idx="1"/>
          </p:nvPr>
        </p:nvSpPr>
        <p:spPr>
          <a:xfrm>
            <a:off x="4166275" y="3254275"/>
            <a:ext cx="4160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245575" y="551175"/>
            <a:ext cx="41829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ntonio"/>
              <a:buNone/>
              <a:defRPr sz="3300" b="1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9.jpeg"/><Relationship Id="rId1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7.png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2410" y="123190"/>
            <a:ext cx="6481445" cy="486537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-414655" y="981075"/>
            <a:ext cx="6941820" cy="1673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Nail Art</a:t>
            </a:r>
            <a:br>
              <a:rPr lang="en-US" altLang="zh-CN" sz="540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</a:br>
            <a:r>
              <a:rPr lang="en-US" altLang="zh-CN" sz="4400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</a:rPr>
              <a:t>More Than Just Beauty</a:t>
            </a:r>
            <a:endParaRPr lang="en-US" altLang="zh-CN" sz="4400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Times New Roman" panose="02020603050405020304" charset="0"/>
            </a:endParaRPr>
          </a:p>
        </p:txBody>
      </p:sp>
      <p:sp>
        <p:nvSpPr>
          <p:cNvPr id="4" name="副标题 2"/>
          <p:cNvSpPr>
            <a:spLocks noGrp="1"/>
          </p:cNvSpPr>
          <p:nvPr/>
        </p:nvSpPr>
        <p:spPr>
          <a:xfrm>
            <a:off x="683260" y="2860040"/>
            <a:ext cx="4953635" cy="48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英语口译</a:t>
            </a:r>
            <a:r>
              <a:rPr lang="en-US" altLang="zh-CN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何颖</a:t>
            </a:r>
            <a:r>
              <a:rPr lang="en-US" altLang="zh-CN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202570081744</a:t>
            </a:r>
            <a:endParaRPr lang="en-US" altLang="zh-CN">
              <a:solidFill>
                <a:schemeClr val="accent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8"/>
          <p:cNvSpPr/>
          <p:nvPr>
            <p:ph type="title"/>
          </p:nvPr>
        </p:nvSpPr>
        <p:spPr>
          <a:xfrm>
            <a:off x="710025" y="338801"/>
            <a:ext cx="7723800" cy="635700"/>
          </a:xfrm>
        </p:spPr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Mirror of Social Transformations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5845" y="4156075"/>
            <a:ext cx="2499360" cy="717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11505" y="1109345"/>
            <a:ext cx="2509520" cy="2112010"/>
            <a:chOff x="1531" y="2879"/>
            <a:chExt cx="3952" cy="3326"/>
          </a:xfrm>
        </p:grpSpPr>
        <p:grpSp>
          <p:nvGrpSpPr>
            <p:cNvPr id="7" name="组合 6"/>
            <p:cNvGrpSpPr/>
            <p:nvPr/>
          </p:nvGrpSpPr>
          <p:grpSpPr>
            <a:xfrm>
              <a:off x="1531" y="2879"/>
              <a:ext cx="3951" cy="1161"/>
              <a:chOff x="5272" y="2484"/>
              <a:chExt cx="3951" cy="1161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5272" y="2484"/>
                <a:ext cx="3951" cy="116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p>
                <a:pPr algn="ctr"/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"social label" 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/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/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"aesthetic freedom"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4" name="下箭头 3"/>
              <p:cNvSpPr/>
              <p:nvPr/>
            </p:nvSpPr>
            <p:spPr>
              <a:xfrm>
                <a:off x="7087" y="2916"/>
                <a:ext cx="453" cy="340"/>
              </a:xfrm>
              <a:prstGeom prst="down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532" y="4050"/>
              <a:ext cx="3951" cy="2155"/>
              <a:chOff x="1531" y="4514"/>
              <a:chExt cx="3951" cy="2155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531" y="4514"/>
                <a:ext cx="3951" cy="215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p>
                <a:pPr algn="ctr"/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Ancient Time: symbol of social status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/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/>
                <a:r>
                  <a:rPr lang="en-US" altLang="zh-CN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Modern Time: expression of individuality, freedom and creativity</a:t>
                </a:r>
                <a:endParaRPr lang="en-US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5" name="下箭头 14"/>
              <p:cNvSpPr/>
              <p:nvPr/>
            </p:nvSpPr>
            <p:spPr>
              <a:xfrm>
                <a:off x="3304" y="5271"/>
                <a:ext cx="453" cy="340"/>
              </a:xfrm>
              <a:prstGeom prst="downArrow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412750" y="3317875"/>
            <a:ext cx="2880360" cy="14147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“De-gendered”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 the past, nail art was often regarded as part of “female beauty,” but with increasing male participation, it is becoming more gender-neutral.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91865" y="1132205"/>
            <a:ext cx="2773045" cy="2738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Technological and Aesthetic Evolution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Ancient Times: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natural dyes, beeswax, and traditional nail guards...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20th Century: </a:t>
            </a:r>
            <a:endParaRPr lang="en-US" altLang="zh-CN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industrial nail polish and chemical pigments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en-US" altLang="zh-CN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21st Century: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gel manicure(光疗美甲);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 nails(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3D浮雕美甲);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artificial nails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(贴片美甲)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" name="图片 22" descr="8641d0c57b61d35d2f8a7d316b9a2ad2"/>
          <p:cNvPicPr>
            <a:picLocks noChangeAspect="1"/>
          </p:cNvPicPr>
          <p:nvPr/>
        </p:nvPicPr>
        <p:blipFill>
          <a:blip r:embed="rId2"/>
          <a:srcRect t="10358" b="21049"/>
          <a:stretch>
            <a:fillRect/>
          </a:stretch>
        </p:blipFill>
        <p:spPr>
          <a:xfrm>
            <a:off x="6400165" y="1131570"/>
            <a:ext cx="1400175" cy="2086610"/>
          </a:xfrm>
          <a:prstGeom prst="rect">
            <a:avLst/>
          </a:prstGeom>
        </p:spPr>
      </p:pic>
      <p:pic>
        <p:nvPicPr>
          <p:cNvPr id="21" name="图片 20" descr="71bbae6684d102de2b4b70538d40079a"/>
          <p:cNvPicPr>
            <a:picLocks noChangeAspect="1"/>
          </p:cNvPicPr>
          <p:nvPr/>
        </p:nvPicPr>
        <p:blipFill>
          <a:blip r:embed="rId3"/>
          <a:srcRect t="20160" b="19642"/>
          <a:stretch>
            <a:fillRect/>
          </a:stretch>
        </p:blipFill>
        <p:spPr>
          <a:xfrm>
            <a:off x="7452360" y="2872105"/>
            <a:ext cx="1422400" cy="186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title"/>
          </p:nvPr>
        </p:nvSpPr>
        <p:spPr>
          <a:xfrm>
            <a:off x="710025" y="338801"/>
            <a:ext cx="7723800" cy="635700"/>
          </a:xfrm>
        </p:spPr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5. Practical Functions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323215" y="627380"/>
            <a:ext cx="1836000" cy="226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3075940"/>
            <a:ext cx="2402205" cy="18376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32455" y="988060"/>
            <a:ext cx="263017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Combined with Labor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9000" y="1491615"/>
            <a:ext cx="5328285" cy="2078355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p>
            <a:pPr algn="l"/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The trend of “green bean–picking nails” began in real rural labor. During harvest season, farmers pick hundreds of kilos of beans a day, wearing their thumbnails down to the flesh through constant snapping.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6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To protect the thumb, a nail technician created a special “bean-picking nail”—a reinforced, reshaped extension that makes the work easier and less painful.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56915" y="3796030"/>
            <a:ext cx="263017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Combined with Music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39750" y="1059815"/>
            <a:ext cx="8128000" cy="3648710"/>
            <a:chOff x="850" y="1669"/>
            <a:chExt cx="12800" cy="5746"/>
          </a:xfrm>
        </p:grpSpPr>
        <p:pic>
          <p:nvPicPr>
            <p:cNvPr id="4" name="图片 3" descr="09accbecd3c3187816b2785f8d02e34b"/>
            <p:cNvPicPr>
              <a:picLocks noChangeAspect="1"/>
            </p:cNvPicPr>
            <p:nvPr/>
          </p:nvPicPr>
          <p:blipFill>
            <a:blip r:embed="rId3"/>
            <a:srcRect t="19617" b="20185"/>
            <a:stretch>
              <a:fillRect/>
            </a:stretch>
          </p:blipFill>
          <p:spPr>
            <a:xfrm>
              <a:off x="850" y="1669"/>
              <a:ext cx="3728" cy="4876"/>
            </a:xfrm>
            <a:prstGeom prst="rect">
              <a:avLst/>
            </a:prstGeom>
          </p:spPr>
        </p:pic>
        <p:pic>
          <p:nvPicPr>
            <p:cNvPr id="8" name="图片 7" descr="ec97dcfae9ddfd2c75db5974b929c270"/>
            <p:cNvPicPr>
              <a:picLocks noChangeAspect="1"/>
            </p:cNvPicPr>
            <p:nvPr/>
          </p:nvPicPr>
          <p:blipFill>
            <a:blip r:embed="rId4"/>
            <a:srcRect t="19617" b="20185"/>
            <a:stretch>
              <a:fillRect/>
            </a:stretch>
          </p:blipFill>
          <p:spPr>
            <a:xfrm>
              <a:off x="9922" y="1782"/>
              <a:ext cx="3728" cy="487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9" y="2480"/>
              <a:ext cx="3924" cy="276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719" y="6772"/>
              <a:ext cx="1990" cy="5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Guzheng</a:t>
              </a:r>
              <a:endParaRPr 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073" y="6885"/>
              <a:ext cx="1426" cy="5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sz="1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Pipa</a:t>
              </a:r>
              <a:endParaRPr 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 rotWithShape="1">
          <a:blip r:embed="rId2"/>
          <a:srcRect l="23420" t="13678" r="33046" b="241"/>
          <a:stretch>
            <a:fillRect/>
          </a:stretch>
        </p:blipFill>
        <p:spPr>
          <a:xfrm rot="5400000">
            <a:off x="5271159" y="1270663"/>
            <a:ext cx="3451402" cy="3838876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69"/>
          <p:cNvSpPr txBox="1"/>
          <p:nvPr/>
        </p:nvSpPr>
        <p:spPr>
          <a:xfrm>
            <a:off x="4428170" y="1203210"/>
            <a:ext cx="3858900" cy="102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2"/>
                </a:solidFill>
                <a:latin typeface="Antonio"/>
                <a:ea typeface="Antonio"/>
                <a:cs typeface="Antonio"/>
                <a:sym typeface="Anton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ntonio"/>
              <a:buNone/>
              <a:defRPr sz="33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latin typeface="Times New Roman" panose="02020603050405020304" charset="0"/>
                <a:cs typeface="Times New Roman" panose="02020603050405020304" charset="0"/>
              </a:rPr>
              <a:t>THANKS!</a:t>
            </a:r>
            <a:endParaRPr lang="en-GB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72000" y="2139950"/>
            <a:ext cx="29483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  <a:ea typeface="宋体" panose="02010600030101010101" pitchFamily="2" charset="-122"/>
              </a:rPr>
              <a:t>图片来源：小红书、百度、</a:t>
            </a:r>
            <a:r>
              <a:rPr lang="en-US" altLang="zh-CN" sz="1600">
                <a:solidFill>
                  <a:schemeClr val="bg1"/>
                </a:solidFill>
                <a:ea typeface="宋体" panose="02010600030101010101" pitchFamily="2" charset="-122"/>
              </a:rPr>
              <a:t>google</a:t>
            </a:r>
            <a:r>
              <a:rPr lang="zh-CN" altLang="en-US" sz="1600">
                <a:solidFill>
                  <a:schemeClr val="bg1"/>
                </a:solidFill>
                <a:ea typeface="宋体" panose="02010600030101010101" pitchFamily="2" charset="-122"/>
              </a:rPr>
              <a:t>、故宫官网</a:t>
            </a:r>
            <a:endParaRPr lang="zh-CN" altLang="en-US" sz="160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67995" y="228600"/>
            <a:ext cx="5718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Development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of Chinese Nail Art:</a:t>
            </a:r>
            <a:endParaRPr lang="en-US" altLang="zh-CN" sz="24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正文"/>
          <p:cNvSpPr txBox="1"/>
          <p:nvPr>
            <p:custDataLst>
              <p:tags r:id="rId1"/>
            </p:custDataLst>
          </p:nvPr>
        </p:nvSpPr>
        <p:spPr>
          <a:xfrm>
            <a:off x="2628265" y="1289050"/>
            <a:ext cx="1879600" cy="25876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+mn-ea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u="sng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Balsam flower dye</a:t>
            </a:r>
            <a:endParaRPr lang="en-US" altLang="zh-CN" sz="1600" u="sng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u="sng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凤仙花汁</a:t>
            </a:r>
            <a:endParaRPr lang="zh-CN" altLang="en-US" sz="1600" u="sng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 creating long-lasting red nails, reflecting rising aesthetic tastes.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9" name="正文"/>
          <p:cNvSpPr txBox="1"/>
          <p:nvPr>
            <p:custDataLst>
              <p:tags r:id="rId2"/>
            </p:custDataLst>
          </p:nvPr>
        </p:nvSpPr>
        <p:spPr>
          <a:xfrm>
            <a:off x="583565" y="1571625"/>
            <a:ext cx="1718945" cy="21723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“Noblewomen applied </a:t>
            </a:r>
            <a:r>
              <a:rPr lang="en-US" altLang="zh-CN" sz="1600" u="sng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mixtures of beeswax and egg whites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 to their nails to maintain a glossy and translucent appearance.”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7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r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--Textbook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3" name="正文"/>
          <p:cNvSpPr txBox="1"/>
          <p:nvPr>
            <p:custDataLst>
              <p:tags r:id="rId3"/>
            </p:custDataLst>
          </p:nvPr>
        </p:nvSpPr>
        <p:spPr>
          <a:xfrm>
            <a:off x="4678045" y="1491615"/>
            <a:ext cx="2006600" cy="13233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♀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: a symbol of freedom from manual labor 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(noble status)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♂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: a sign of authority and elite power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5" name="正文"/>
          <p:cNvSpPr txBox="1"/>
          <p:nvPr>
            <p:custDataLst>
              <p:tags r:id="rId4"/>
            </p:custDataLst>
          </p:nvPr>
        </p:nvSpPr>
        <p:spPr>
          <a:xfrm>
            <a:off x="6872605" y="1775460"/>
            <a:ext cx="1860550" cy="611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Personalization &amp; diversification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41960" y="3683635"/>
            <a:ext cx="8420735" cy="1171575"/>
            <a:chOff x="755" y="4267"/>
            <a:chExt cx="12547" cy="3379"/>
          </a:xfrm>
        </p:grpSpPr>
        <p:sp>
          <p:nvSpPr>
            <p:cNvPr id="6" name="任意多边形: 形状 18"/>
            <p:cNvSpPr/>
            <p:nvPr>
              <p:custDataLst>
                <p:tags r:id="rId6"/>
              </p:custDataLst>
            </p:nvPr>
          </p:nvSpPr>
          <p:spPr>
            <a:xfrm>
              <a:off x="755" y="6013"/>
              <a:ext cx="3137" cy="1632"/>
            </a:xfrm>
            <a:custGeom>
              <a:avLst/>
              <a:gdLst>
                <a:gd name="connsiteX0" fmla="*/ 2716636 w 2716635"/>
                <a:gd name="connsiteY0" fmla="*/ 632788 h 1536050"/>
                <a:gd name="connsiteX1" fmla="*/ 2716636 w 2716635"/>
                <a:gd name="connsiteY1" fmla="*/ 1536051 h 1536050"/>
                <a:gd name="connsiteX2" fmla="*/ 0 w 2716635"/>
                <a:gd name="connsiteY2" fmla="*/ 1536051 h 1536050"/>
                <a:gd name="connsiteX3" fmla="*/ 0 w 2716635"/>
                <a:gd name="connsiteY3" fmla="*/ 281136 h 1536050"/>
                <a:gd name="connsiteX4" fmla="*/ 1575437 w 2716635"/>
                <a:gd name="connsiteY4" fmla="*/ 140093 h 1536050"/>
                <a:gd name="connsiteX5" fmla="*/ 2716636 w 2716635"/>
                <a:gd name="connsiteY5" fmla="*/ 632713 h 153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635" h="1536050">
                  <a:moveTo>
                    <a:pt x="2716636" y="632788"/>
                  </a:moveTo>
                  <a:lnTo>
                    <a:pt x="2716636" y="1536051"/>
                  </a:lnTo>
                  <a:lnTo>
                    <a:pt x="0" y="1536051"/>
                  </a:lnTo>
                  <a:lnTo>
                    <a:pt x="0" y="281136"/>
                  </a:lnTo>
                  <a:cubicBezTo>
                    <a:pt x="278735" y="102645"/>
                    <a:pt x="870075" y="-168098"/>
                    <a:pt x="1575437" y="140093"/>
                  </a:cubicBezTo>
                  <a:cubicBezTo>
                    <a:pt x="2080083" y="360600"/>
                    <a:pt x="2426484" y="571668"/>
                    <a:pt x="2716636" y="63271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449791" rIns="0" bIns="0" numCol="1" spcCol="0" rtlCol="0" fromWordArt="0" anchor="ctr" anchorCtr="0" forceAA="0" compatLnSpc="1">
              <a:normAutofit fontScale="4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78" name="任意多边形: 形状 19"/>
            <p:cNvSpPr/>
            <p:nvPr>
              <p:custDataLst>
                <p:tags r:id="rId7"/>
              </p:custDataLst>
            </p:nvPr>
          </p:nvSpPr>
          <p:spPr>
            <a:xfrm>
              <a:off x="3891" y="5567"/>
              <a:ext cx="3137" cy="2077"/>
            </a:xfrm>
            <a:custGeom>
              <a:avLst/>
              <a:gdLst>
                <a:gd name="connsiteX0" fmla="*/ 2716484 w 2716483"/>
                <a:gd name="connsiteY0" fmla="*/ 0 h 1956090"/>
                <a:gd name="connsiteX1" fmla="*/ 2716484 w 2716483"/>
                <a:gd name="connsiteY1" fmla="*/ 1956090 h 1956090"/>
                <a:gd name="connsiteX2" fmla="*/ 0 w 2716483"/>
                <a:gd name="connsiteY2" fmla="*/ 1956090 h 1956090"/>
                <a:gd name="connsiteX3" fmla="*/ 0 w 2716483"/>
                <a:gd name="connsiteY3" fmla="*/ 1052828 h 1956090"/>
                <a:gd name="connsiteX4" fmla="*/ 762524 w 2716483"/>
                <a:gd name="connsiteY4" fmla="*/ 698816 h 1956090"/>
                <a:gd name="connsiteX5" fmla="*/ 2524825 w 2716483"/>
                <a:gd name="connsiteY5" fmla="*/ 15223 h 1956090"/>
                <a:gd name="connsiteX6" fmla="*/ 2716484 w 2716483"/>
                <a:gd name="connsiteY6" fmla="*/ 0 h 195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6483" h="1956090">
                  <a:moveTo>
                    <a:pt x="2716484" y="0"/>
                  </a:moveTo>
                  <a:lnTo>
                    <a:pt x="2716484" y="1956090"/>
                  </a:lnTo>
                  <a:lnTo>
                    <a:pt x="0" y="1956090"/>
                  </a:lnTo>
                  <a:lnTo>
                    <a:pt x="0" y="1052828"/>
                  </a:lnTo>
                  <a:cubicBezTo>
                    <a:pt x="275995" y="1110904"/>
                    <a:pt x="500916" y="1033267"/>
                    <a:pt x="762524" y="698816"/>
                  </a:cubicBezTo>
                  <a:cubicBezTo>
                    <a:pt x="1180322" y="164562"/>
                    <a:pt x="1407603" y="-61349"/>
                    <a:pt x="2524825" y="15223"/>
                  </a:cubicBezTo>
                  <a:cubicBezTo>
                    <a:pt x="2524825" y="15223"/>
                    <a:pt x="2599190" y="22226"/>
                    <a:pt x="2716484" y="0"/>
                  </a:cubicBezTo>
                  <a:close/>
                </a:path>
              </a:pathLst>
            </a:custGeom>
            <a:solidFill>
              <a:schemeClr val="accent2"/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779991" rIns="0" bIns="0" numCol="1" spcCol="0" rtlCol="0" fromWordArt="0" anchor="ctr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79" name="任意多边形: 形状 20"/>
            <p:cNvSpPr/>
            <p:nvPr>
              <p:custDataLst>
                <p:tags r:id="rId8"/>
              </p:custDataLst>
            </p:nvPr>
          </p:nvSpPr>
          <p:spPr>
            <a:xfrm>
              <a:off x="7029" y="4849"/>
              <a:ext cx="3137" cy="2797"/>
            </a:xfrm>
            <a:custGeom>
              <a:avLst/>
              <a:gdLst>
                <a:gd name="connsiteX0" fmla="*/ 2716484 w 2716559"/>
                <a:gd name="connsiteY0" fmla="*/ 809282 h 2632398"/>
                <a:gd name="connsiteX1" fmla="*/ 2716484 w 2716559"/>
                <a:gd name="connsiteY1" fmla="*/ 2632399 h 2632398"/>
                <a:gd name="connsiteX2" fmla="*/ 0 w 2716559"/>
                <a:gd name="connsiteY2" fmla="*/ 2632399 h 2632398"/>
                <a:gd name="connsiteX3" fmla="*/ 0 w 2716559"/>
                <a:gd name="connsiteY3" fmla="*/ 676308 h 2632398"/>
                <a:gd name="connsiteX4" fmla="*/ 702165 w 2716559"/>
                <a:gd name="connsiteY4" fmla="*/ 265970 h 2632398"/>
                <a:gd name="connsiteX5" fmla="*/ 2393754 w 2716559"/>
                <a:gd name="connsiteY5" fmla="*/ 624549 h 2632398"/>
                <a:gd name="connsiteX6" fmla="*/ 2716560 w 2716559"/>
                <a:gd name="connsiteY6" fmla="*/ 809282 h 263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6559" h="2632398">
                  <a:moveTo>
                    <a:pt x="2716484" y="809282"/>
                  </a:moveTo>
                  <a:lnTo>
                    <a:pt x="2716484" y="2632399"/>
                  </a:lnTo>
                  <a:lnTo>
                    <a:pt x="0" y="2632399"/>
                  </a:lnTo>
                  <a:lnTo>
                    <a:pt x="0" y="676308"/>
                  </a:lnTo>
                  <a:cubicBezTo>
                    <a:pt x="174000" y="643274"/>
                    <a:pt x="442611" y="546074"/>
                    <a:pt x="702165" y="265970"/>
                  </a:cubicBezTo>
                  <a:cubicBezTo>
                    <a:pt x="1136327" y="-202445"/>
                    <a:pt x="1585408" y="-33164"/>
                    <a:pt x="2393754" y="624549"/>
                  </a:cubicBezTo>
                  <a:cubicBezTo>
                    <a:pt x="2505796" y="715812"/>
                    <a:pt x="2613271" y="775334"/>
                    <a:pt x="2716560" y="809282"/>
                  </a:cubicBezTo>
                  <a:close/>
                </a:path>
              </a:pathLst>
            </a:custGeom>
            <a:solidFill>
              <a:schemeClr val="accent1">
                <a:lumMod val="80000"/>
                <a:lumOff val="20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1349904" rIns="0" bIns="0" numCol="1" spcCol="0" rtlCol="0" fromWordArt="0" anchor="ctr" anchorCtr="0" forceAA="0" compatLnSpc="1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80" name="任意多边形: 形状 21"/>
            <p:cNvSpPr/>
            <p:nvPr>
              <p:custDataLst>
                <p:tags r:id="rId9"/>
              </p:custDataLst>
            </p:nvPr>
          </p:nvSpPr>
          <p:spPr>
            <a:xfrm>
              <a:off x="10165" y="4267"/>
              <a:ext cx="3137" cy="3378"/>
            </a:xfrm>
            <a:custGeom>
              <a:avLst/>
              <a:gdLst>
                <a:gd name="connsiteX0" fmla="*/ 2716636 w 2716635"/>
                <a:gd name="connsiteY0" fmla="*/ 748 h 3179860"/>
                <a:gd name="connsiteX1" fmla="*/ 2716636 w 2716635"/>
                <a:gd name="connsiteY1" fmla="*/ 3179861 h 3179860"/>
                <a:gd name="connsiteX2" fmla="*/ 0 w 2716635"/>
                <a:gd name="connsiteY2" fmla="*/ 3179861 h 3179860"/>
                <a:gd name="connsiteX3" fmla="*/ 0 w 2716635"/>
                <a:gd name="connsiteY3" fmla="*/ 1356744 h 3179860"/>
                <a:gd name="connsiteX4" fmla="*/ 1023219 w 2716635"/>
                <a:gd name="connsiteY4" fmla="*/ 979516 h 3179860"/>
                <a:gd name="connsiteX5" fmla="*/ 2716636 w 2716635"/>
                <a:gd name="connsiteY5" fmla="*/ 748 h 31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635" h="3179860">
                  <a:moveTo>
                    <a:pt x="2716636" y="748"/>
                  </a:moveTo>
                  <a:lnTo>
                    <a:pt x="2716636" y="3179861"/>
                  </a:lnTo>
                  <a:lnTo>
                    <a:pt x="0" y="3179861"/>
                  </a:lnTo>
                  <a:lnTo>
                    <a:pt x="0" y="1356744"/>
                  </a:lnTo>
                  <a:cubicBezTo>
                    <a:pt x="394506" y="1486825"/>
                    <a:pt x="727359" y="1244854"/>
                    <a:pt x="1023219" y="979516"/>
                  </a:cubicBezTo>
                  <a:cubicBezTo>
                    <a:pt x="1194708" y="825610"/>
                    <a:pt x="1740075" y="-28785"/>
                    <a:pt x="2716636" y="74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1800224" rIns="0" bIns="0" numCol="1" spcCol="0" rtlCol="0" fromWordArt="0" anchor="ctr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-398145" y="4271645"/>
            <a:ext cx="34340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Shang &amp; Zhou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3485" y="4271645"/>
            <a:ext cx="2606040" cy="620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Tang &amp;</a:t>
            </a:r>
            <a:r>
              <a:rPr lang="en-US" altLang="zh-CN" sz="1835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Song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00245" y="4271645"/>
            <a:ext cx="2412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Ming &amp; Qing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76415" y="4286885"/>
            <a:ext cx="21139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Modern Era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8355" y="856599"/>
            <a:ext cx="1268730" cy="408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</a:rPr>
              <a:t>Origin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34640" y="856665"/>
            <a:ext cx="1447800" cy="408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Flourishing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62855" y="865685"/>
            <a:ext cx="1268730" cy="411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Luxurious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12610" y="852220"/>
            <a:ext cx="1737360" cy="408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Diversification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01515" y="2787650"/>
            <a:ext cx="25165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Women use </a:t>
            </a:r>
            <a:r>
              <a:rPr lang="en-US" altLang="zh-CN" sz="1600" u="sng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nail guards</a:t>
            </a:r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for protection and display.</a:t>
            </a:r>
            <a:endParaRPr lang="en-US" altLang="zh-CN" sz="1600" kern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73240" y="2498725"/>
            <a:ext cx="1839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style, shape, pattern, color, material...</a:t>
            </a:r>
            <a:endParaRPr lang="en-US" altLang="zh-CN" sz="1600" kern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rcRect t="5965"/>
          <a:stretch>
            <a:fillRect/>
          </a:stretch>
        </p:blipFill>
        <p:spPr>
          <a:xfrm>
            <a:off x="89535" y="1348105"/>
            <a:ext cx="2682240" cy="2555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5275" y="3299460"/>
            <a:ext cx="151638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/>
          <p:nvPr/>
        </p:nvPicPr>
        <p:blipFill>
          <a:blip r:embed="rId1"/>
          <a:srcRect l="8257" r="2578"/>
          <a:stretch>
            <a:fillRect/>
          </a:stretch>
        </p:blipFill>
        <p:spPr>
          <a:xfrm>
            <a:off x="4744085" y="3043555"/>
            <a:ext cx="3599180" cy="1788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53365" y="196215"/>
            <a:ext cx="3815715" cy="4643755"/>
            <a:chOff x="1190" y="422"/>
            <a:chExt cx="6009" cy="7313"/>
          </a:xfrm>
        </p:grpSpPr>
        <p:pic>
          <p:nvPicPr>
            <p:cNvPr id="2" name="图片 1" descr="cx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90" y="4277"/>
              <a:ext cx="2721" cy="3458"/>
            </a:xfrm>
            <a:prstGeom prst="rect">
              <a:avLst/>
            </a:prstGeom>
          </p:spPr>
        </p:pic>
        <p:pic>
          <p:nvPicPr>
            <p:cNvPr id="3" name="图片 2" descr="cx1d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479" y="4277"/>
              <a:ext cx="2721" cy="3458"/>
            </a:xfrm>
            <a:prstGeom prst="rect">
              <a:avLst/>
            </a:prstGeom>
          </p:spPr>
        </p:pic>
        <p:pic>
          <p:nvPicPr>
            <p:cNvPr id="11" name="图片 10" descr="cx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90" y="535"/>
              <a:ext cx="2721" cy="3458"/>
            </a:xfrm>
            <a:prstGeom prst="rect">
              <a:avLst/>
            </a:prstGeom>
          </p:spPr>
        </p:pic>
        <p:pic>
          <p:nvPicPr>
            <p:cNvPr id="12" name="图片 11" descr="cx2d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479" y="535"/>
              <a:ext cx="2721" cy="3458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>
            <a:xfrm>
              <a:off x="4705" y="422"/>
              <a:ext cx="1021" cy="680"/>
            </a:xfrm>
            <a:prstGeom prst="ellipse">
              <a:avLst/>
            </a:prstGeom>
            <a:noFill/>
            <a:ln w="508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159" y="5978"/>
              <a:ext cx="1134" cy="680"/>
            </a:xfrm>
            <a:prstGeom prst="ellipse">
              <a:avLst/>
            </a:prstGeom>
            <a:noFill/>
            <a:ln w="4445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355465" y="339725"/>
            <a:ext cx="3921125" cy="41719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000" b="0" i="0">
                <a:solidFill>
                  <a:schemeClr val="bg1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Empress Dowager Cixi</a:t>
            </a:r>
            <a:endParaRPr lang="en-US" altLang="zh-CN" sz="2000" b="0" i="0">
              <a:solidFill>
                <a:schemeClr val="bg1"/>
              </a:solidFill>
              <a:latin typeface="Times New Roman" panose="02020603050405020304" charset="0"/>
              <a:ea typeface="Open Sans"/>
              <a:cs typeface="Times New Roman" panose="02020603050405020304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831850"/>
            <a:ext cx="3914140" cy="206248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53365" y="1131570"/>
            <a:ext cx="8302625" cy="3401695"/>
            <a:chOff x="399" y="1782"/>
            <a:chExt cx="13075" cy="535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" y="1782"/>
              <a:ext cx="8148" cy="442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8674" y="5978"/>
              <a:ext cx="4800" cy="11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From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清宫美甲术：指甲套的阶级美感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故宫线上展）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67995" y="228600"/>
            <a:ext cx="5718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Development</a:t>
            </a:r>
            <a:r>
              <a:rPr lang="en-US" altLang="zh-CN" sz="24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of Chinese Nail Art:</a:t>
            </a:r>
            <a:endParaRPr lang="en-US" altLang="zh-CN" sz="24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正文"/>
          <p:cNvSpPr txBox="1"/>
          <p:nvPr>
            <p:custDataLst>
              <p:tags r:id="rId1"/>
            </p:custDataLst>
          </p:nvPr>
        </p:nvSpPr>
        <p:spPr>
          <a:xfrm>
            <a:off x="2771592" y="1432786"/>
            <a:ext cx="1718973" cy="25877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+mn-ea"/>
              <a:sym typeface="+mn-ea"/>
            </a:endParaRPr>
          </a:p>
          <a:p>
            <a:pPr indent="0" algn="ctr" fontAlgn="auto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u="sng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Balsam flower dye 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created long-lasting red nails, reflecting rising aesthetic tastes.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9" name="正文"/>
          <p:cNvSpPr txBox="1"/>
          <p:nvPr>
            <p:custDataLst>
              <p:tags r:id="rId2"/>
            </p:custDataLst>
          </p:nvPr>
        </p:nvSpPr>
        <p:spPr>
          <a:xfrm>
            <a:off x="583565" y="1571625"/>
            <a:ext cx="1718945" cy="21723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“Noblewomen applied </a:t>
            </a:r>
            <a:r>
              <a:rPr lang="en-US" altLang="zh-CN" sz="1600" u="sng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mixtures of beeswax and egg whites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 to their nails to maintain a glossy and translucent appearance.”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7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r" fontAlgn="auto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--Textbook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3" name="正文"/>
          <p:cNvSpPr txBox="1"/>
          <p:nvPr>
            <p:custDataLst>
              <p:tags r:id="rId3"/>
            </p:custDataLst>
          </p:nvPr>
        </p:nvSpPr>
        <p:spPr>
          <a:xfrm>
            <a:off x="4678045" y="1491615"/>
            <a:ext cx="2006600" cy="13233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♀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: a symbol of freedom from manual labor 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(noble status)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♂</a:t>
            </a: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: a sign of authority and elite power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5" name="正文"/>
          <p:cNvSpPr txBox="1"/>
          <p:nvPr>
            <p:custDataLst>
              <p:tags r:id="rId4"/>
            </p:custDataLst>
          </p:nvPr>
        </p:nvSpPr>
        <p:spPr>
          <a:xfrm>
            <a:off x="6872605" y="1775460"/>
            <a:ext cx="1860550" cy="611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Personalization &amp; diverse</a:t>
            </a:r>
            <a:endParaRPr lang="en-US" altLang="zh-CN" sz="16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41960" y="3683635"/>
            <a:ext cx="8420735" cy="1171575"/>
            <a:chOff x="755" y="4267"/>
            <a:chExt cx="12547" cy="3379"/>
          </a:xfrm>
        </p:grpSpPr>
        <p:sp>
          <p:nvSpPr>
            <p:cNvPr id="6" name="任意多边形: 形状 18"/>
            <p:cNvSpPr/>
            <p:nvPr>
              <p:custDataLst>
                <p:tags r:id="rId6"/>
              </p:custDataLst>
            </p:nvPr>
          </p:nvSpPr>
          <p:spPr>
            <a:xfrm>
              <a:off x="755" y="6013"/>
              <a:ext cx="3137" cy="1632"/>
            </a:xfrm>
            <a:custGeom>
              <a:avLst/>
              <a:gdLst>
                <a:gd name="connsiteX0" fmla="*/ 2716636 w 2716635"/>
                <a:gd name="connsiteY0" fmla="*/ 632788 h 1536050"/>
                <a:gd name="connsiteX1" fmla="*/ 2716636 w 2716635"/>
                <a:gd name="connsiteY1" fmla="*/ 1536051 h 1536050"/>
                <a:gd name="connsiteX2" fmla="*/ 0 w 2716635"/>
                <a:gd name="connsiteY2" fmla="*/ 1536051 h 1536050"/>
                <a:gd name="connsiteX3" fmla="*/ 0 w 2716635"/>
                <a:gd name="connsiteY3" fmla="*/ 281136 h 1536050"/>
                <a:gd name="connsiteX4" fmla="*/ 1575437 w 2716635"/>
                <a:gd name="connsiteY4" fmla="*/ 140093 h 1536050"/>
                <a:gd name="connsiteX5" fmla="*/ 2716636 w 2716635"/>
                <a:gd name="connsiteY5" fmla="*/ 632713 h 153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635" h="1536050">
                  <a:moveTo>
                    <a:pt x="2716636" y="632788"/>
                  </a:moveTo>
                  <a:lnTo>
                    <a:pt x="2716636" y="1536051"/>
                  </a:lnTo>
                  <a:lnTo>
                    <a:pt x="0" y="1536051"/>
                  </a:lnTo>
                  <a:lnTo>
                    <a:pt x="0" y="281136"/>
                  </a:lnTo>
                  <a:cubicBezTo>
                    <a:pt x="278735" y="102645"/>
                    <a:pt x="870075" y="-168098"/>
                    <a:pt x="1575437" y="140093"/>
                  </a:cubicBezTo>
                  <a:cubicBezTo>
                    <a:pt x="2080083" y="360600"/>
                    <a:pt x="2426484" y="571668"/>
                    <a:pt x="2716636" y="63271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449791" rIns="0" bIns="0" numCol="1" spcCol="0" rtlCol="0" fromWordArt="0" anchor="ctr" anchorCtr="0" forceAA="0" compatLnSpc="1">
              <a:normAutofit fontScale="4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78" name="任意多边形: 形状 19"/>
            <p:cNvSpPr/>
            <p:nvPr>
              <p:custDataLst>
                <p:tags r:id="rId7"/>
              </p:custDataLst>
            </p:nvPr>
          </p:nvSpPr>
          <p:spPr>
            <a:xfrm>
              <a:off x="3891" y="5567"/>
              <a:ext cx="3137" cy="2077"/>
            </a:xfrm>
            <a:custGeom>
              <a:avLst/>
              <a:gdLst>
                <a:gd name="connsiteX0" fmla="*/ 2716484 w 2716483"/>
                <a:gd name="connsiteY0" fmla="*/ 0 h 1956090"/>
                <a:gd name="connsiteX1" fmla="*/ 2716484 w 2716483"/>
                <a:gd name="connsiteY1" fmla="*/ 1956090 h 1956090"/>
                <a:gd name="connsiteX2" fmla="*/ 0 w 2716483"/>
                <a:gd name="connsiteY2" fmla="*/ 1956090 h 1956090"/>
                <a:gd name="connsiteX3" fmla="*/ 0 w 2716483"/>
                <a:gd name="connsiteY3" fmla="*/ 1052828 h 1956090"/>
                <a:gd name="connsiteX4" fmla="*/ 762524 w 2716483"/>
                <a:gd name="connsiteY4" fmla="*/ 698816 h 1956090"/>
                <a:gd name="connsiteX5" fmla="*/ 2524825 w 2716483"/>
                <a:gd name="connsiteY5" fmla="*/ 15223 h 1956090"/>
                <a:gd name="connsiteX6" fmla="*/ 2716484 w 2716483"/>
                <a:gd name="connsiteY6" fmla="*/ 0 h 195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6483" h="1956090">
                  <a:moveTo>
                    <a:pt x="2716484" y="0"/>
                  </a:moveTo>
                  <a:lnTo>
                    <a:pt x="2716484" y="1956090"/>
                  </a:lnTo>
                  <a:lnTo>
                    <a:pt x="0" y="1956090"/>
                  </a:lnTo>
                  <a:lnTo>
                    <a:pt x="0" y="1052828"/>
                  </a:lnTo>
                  <a:cubicBezTo>
                    <a:pt x="275995" y="1110904"/>
                    <a:pt x="500916" y="1033267"/>
                    <a:pt x="762524" y="698816"/>
                  </a:cubicBezTo>
                  <a:cubicBezTo>
                    <a:pt x="1180322" y="164562"/>
                    <a:pt x="1407603" y="-61349"/>
                    <a:pt x="2524825" y="15223"/>
                  </a:cubicBezTo>
                  <a:cubicBezTo>
                    <a:pt x="2524825" y="15223"/>
                    <a:pt x="2599190" y="22226"/>
                    <a:pt x="2716484" y="0"/>
                  </a:cubicBezTo>
                  <a:close/>
                </a:path>
              </a:pathLst>
            </a:custGeom>
            <a:solidFill>
              <a:schemeClr val="accent2"/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779991" rIns="0" bIns="0" numCol="1" spcCol="0" rtlCol="0" fromWordArt="0" anchor="ctr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79" name="任意多边形: 形状 20"/>
            <p:cNvSpPr/>
            <p:nvPr>
              <p:custDataLst>
                <p:tags r:id="rId8"/>
              </p:custDataLst>
            </p:nvPr>
          </p:nvSpPr>
          <p:spPr>
            <a:xfrm>
              <a:off x="7029" y="4849"/>
              <a:ext cx="3137" cy="2797"/>
            </a:xfrm>
            <a:custGeom>
              <a:avLst/>
              <a:gdLst>
                <a:gd name="connsiteX0" fmla="*/ 2716484 w 2716559"/>
                <a:gd name="connsiteY0" fmla="*/ 809282 h 2632398"/>
                <a:gd name="connsiteX1" fmla="*/ 2716484 w 2716559"/>
                <a:gd name="connsiteY1" fmla="*/ 2632399 h 2632398"/>
                <a:gd name="connsiteX2" fmla="*/ 0 w 2716559"/>
                <a:gd name="connsiteY2" fmla="*/ 2632399 h 2632398"/>
                <a:gd name="connsiteX3" fmla="*/ 0 w 2716559"/>
                <a:gd name="connsiteY3" fmla="*/ 676308 h 2632398"/>
                <a:gd name="connsiteX4" fmla="*/ 702165 w 2716559"/>
                <a:gd name="connsiteY4" fmla="*/ 265970 h 2632398"/>
                <a:gd name="connsiteX5" fmla="*/ 2393754 w 2716559"/>
                <a:gd name="connsiteY5" fmla="*/ 624549 h 2632398"/>
                <a:gd name="connsiteX6" fmla="*/ 2716560 w 2716559"/>
                <a:gd name="connsiteY6" fmla="*/ 809282 h 263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6559" h="2632398">
                  <a:moveTo>
                    <a:pt x="2716484" y="809282"/>
                  </a:moveTo>
                  <a:lnTo>
                    <a:pt x="2716484" y="2632399"/>
                  </a:lnTo>
                  <a:lnTo>
                    <a:pt x="0" y="2632399"/>
                  </a:lnTo>
                  <a:lnTo>
                    <a:pt x="0" y="676308"/>
                  </a:lnTo>
                  <a:cubicBezTo>
                    <a:pt x="174000" y="643274"/>
                    <a:pt x="442611" y="546074"/>
                    <a:pt x="702165" y="265970"/>
                  </a:cubicBezTo>
                  <a:cubicBezTo>
                    <a:pt x="1136327" y="-202445"/>
                    <a:pt x="1585408" y="-33164"/>
                    <a:pt x="2393754" y="624549"/>
                  </a:cubicBezTo>
                  <a:cubicBezTo>
                    <a:pt x="2505796" y="715812"/>
                    <a:pt x="2613271" y="775334"/>
                    <a:pt x="2716560" y="809282"/>
                  </a:cubicBezTo>
                  <a:close/>
                </a:path>
              </a:pathLst>
            </a:custGeom>
            <a:solidFill>
              <a:schemeClr val="accent1">
                <a:lumMod val="80000"/>
                <a:lumOff val="20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1349904" rIns="0" bIns="0" numCol="1" spcCol="0" rtlCol="0" fromWordArt="0" anchor="ctr" anchorCtr="0" forceAA="0" compatLnSpc="1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80" name="任意多边形: 形状 21"/>
            <p:cNvSpPr/>
            <p:nvPr>
              <p:custDataLst>
                <p:tags r:id="rId9"/>
              </p:custDataLst>
            </p:nvPr>
          </p:nvSpPr>
          <p:spPr>
            <a:xfrm>
              <a:off x="10165" y="4267"/>
              <a:ext cx="3137" cy="3378"/>
            </a:xfrm>
            <a:custGeom>
              <a:avLst/>
              <a:gdLst>
                <a:gd name="connsiteX0" fmla="*/ 2716636 w 2716635"/>
                <a:gd name="connsiteY0" fmla="*/ 748 h 3179860"/>
                <a:gd name="connsiteX1" fmla="*/ 2716636 w 2716635"/>
                <a:gd name="connsiteY1" fmla="*/ 3179861 h 3179860"/>
                <a:gd name="connsiteX2" fmla="*/ 0 w 2716635"/>
                <a:gd name="connsiteY2" fmla="*/ 3179861 h 3179860"/>
                <a:gd name="connsiteX3" fmla="*/ 0 w 2716635"/>
                <a:gd name="connsiteY3" fmla="*/ 1356744 h 3179860"/>
                <a:gd name="connsiteX4" fmla="*/ 1023219 w 2716635"/>
                <a:gd name="connsiteY4" fmla="*/ 979516 h 3179860"/>
                <a:gd name="connsiteX5" fmla="*/ 2716636 w 2716635"/>
                <a:gd name="connsiteY5" fmla="*/ 748 h 31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635" h="3179860">
                  <a:moveTo>
                    <a:pt x="2716636" y="748"/>
                  </a:moveTo>
                  <a:lnTo>
                    <a:pt x="2716636" y="3179861"/>
                  </a:lnTo>
                  <a:lnTo>
                    <a:pt x="0" y="3179861"/>
                  </a:lnTo>
                  <a:lnTo>
                    <a:pt x="0" y="1356744"/>
                  </a:lnTo>
                  <a:cubicBezTo>
                    <a:pt x="394506" y="1486825"/>
                    <a:pt x="727359" y="1244854"/>
                    <a:pt x="1023219" y="979516"/>
                  </a:cubicBezTo>
                  <a:cubicBezTo>
                    <a:pt x="1194708" y="825610"/>
                    <a:pt x="1740075" y="-28785"/>
                    <a:pt x="2716636" y="74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60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0" tIns="1800224" rIns="0" bIns="0" numCol="1" spcCol="0" rtlCol="0" fromWordArt="0" anchor="ctr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en-US" altLang="zh-CN" sz="1835" b="1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-398145" y="4271645"/>
            <a:ext cx="34340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Shang &amp; Zhou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3485" y="4271645"/>
            <a:ext cx="2606040" cy="620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Tang &amp;</a:t>
            </a:r>
            <a:r>
              <a:rPr lang="en-US" altLang="zh-CN" sz="1835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Song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00245" y="4271645"/>
            <a:ext cx="2412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Ming &amp; Qing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Dynasties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76415" y="4286885"/>
            <a:ext cx="21139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  <a:buNone/>
            </a:pPr>
            <a:r>
              <a:rPr lang="en-US" altLang="zh-CN" sz="1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Modern Era </a:t>
            </a:r>
            <a:endParaRPr lang="en-US" altLang="zh-CN" sz="1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8355" y="856599"/>
            <a:ext cx="1268730" cy="408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</a:rPr>
              <a:t>Origin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34640" y="856665"/>
            <a:ext cx="1447800" cy="408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Flourishing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62855" y="865685"/>
            <a:ext cx="1268730" cy="411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Luxurious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12610" y="852220"/>
            <a:ext cx="1737360" cy="408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solidFill>
                  <a:srgbClr val="000D26"/>
                </a:solidFill>
                <a:latin typeface="Times New Roman" panose="02020603050405020304"/>
                <a:ea typeface="TimesNewRomanPS-BoldMT"/>
                <a:sym typeface="+mn-ea"/>
              </a:rPr>
              <a:t>Diversification </a:t>
            </a:r>
            <a:endParaRPr lang="en-US" altLang="zh-CN" sz="1800" b="1">
              <a:solidFill>
                <a:srgbClr val="000D26"/>
              </a:solidFill>
              <a:latin typeface="Times New Roman" panose="02020603050405020304"/>
              <a:ea typeface="TimesNewRomanPS-BoldM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01515" y="2787650"/>
            <a:ext cx="251650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Women use </a:t>
            </a:r>
            <a:r>
              <a:rPr lang="en-US" altLang="zh-CN" sz="1600" u="sng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nail guards</a:t>
            </a:r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for protection and display.</a:t>
            </a:r>
            <a:endParaRPr lang="en-US" altLang="zh-CN" sz="1600" kern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873240" y="2498725"/>
            <a:ext cx="1839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 kern="1200" dirty="0">
                <a:solidFill>
                  <a:schemeClr val="bg1"/>
                </a:solidFill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style, shape, pattern, color, material...</a:t>
            </a:r>
            <a:endParaRPr lang="en-US" altLang="zh-CN" sz="1600" kern="1200" dirty="0">
              <a:solidFill>
                <a:schemeClr val="bg1"/>
              </a:solidFill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title"/>
          </p:nvPr>
        </p:nvSpPr>
        <p:spPr>
          <a:xfrm>
            <a:off x="710025" y="338801"/>
            <a:ext cx="7723800" cy="635700"/>
          </a:xfrm>
        </p:spPr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Emotional &amp; Psychological Value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180" y="1179830"/>
            <a:ext cx="1447165" cy="1044575"/>
          </a:xfrm>
          <a:prstGeom prst="rect">
            <a:avLst/>
          </a:prstGeom>
        </p:spPr>
      </p:pic>
      <p:pic>
        <p:nvPicPr>
          <p:cNvPr id="8" name="图片 7" descr="c296b64fdfd4aecd66455134c5ca69f3"/>
          <p:cNvPicPr>
            <a:picLocks noChangeAspect="1"/>
          </p:cNvPicPr>
          <p:nvPr/>
        </p:nvPicPr>
        <p:blipFill>
          <a:blip r:embed="rId2"/>
          <a:srcRect t="30787" b="30035"/>
          <a:stretch>
            <a:fillRect/>
          </a:stretch>
        </p:blipFill>
        <p:spPr>
          <a:xfrm>
            <a:off x="3816985" y="1046480"/>
            <a:ext cx="1510030" cy="12858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7845" y="2427605"/>
            <a:ext cx="2553335" cy="186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Self-care &amp;</a:t>
            </a:r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Self-reward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Several hours in the nail salon can provide a rest space to relieve stress. 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3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After completion, the new nail art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enables people to gain psychological satisfaction.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18205" y="2427605"/>
            <a:ext cx="255333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Rituality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selection→appointment→production→completion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18205" y="3501390"/>
            <a:ext cx="2553335" cy="737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Self-presentation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choosing different styles for different occasions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5" descr="e9b6d17ccfcd208202197c43b3865806"/>
          <p:cNvPicPr>
            <a:picLocks noChangeAspect="1"/>
          </p:cNvPicPr>
          <p:nvPr/>
        </p:nvPicPr>
        <p:blipFill>
          <a:blip r:embed="rId3"/>
          <a:srcRect t="19605" b="19502"/>
          <a:stretch>
            <a:fillRect/>
          </a:stretch>
        </p:blipFill>
        <p:spPr>
          <a:xfrm>
            <a:off x="6372225" y="1275715"/>
            <a:ext cx="2340610" cy="309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610870" y="554355"/>
            <a:ext cx="8040370" cy="3888740"/>
            <a:chOff x="849" y="534"/>
            <a:chExt cx="12662" cy="6124"/>
          </a:xfrm>
        </p:grpSpPr>
        <p:pic>
          <p:nvPicPr>
            <p:cNvPr id="4" name="图片 3" descr="fbe03ada909769512cf682bbbcd6e12d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849" y="534"/>
              <a:ext cx="2126" cy="2835"/>
            </a:xfrm>
            <a:prstGeom prst="rect">
              <a:avLst/>
            </a:prstGeom>
          </p:spPr>
        </p:pic>
        <p:pic>
          <p:nvPicPr>
            <p:cNvPr id="5" name="图片 4" descr="2cbda15eb6b0b4ea2cca553265df3ac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5" y="4047"/>
              <a:ext cx="2687" cy="2389"/>
            </a:xfrm>
            <a:prstGeom prst="rect">
              <a:avLst/>
            </a:prstGeom>
          </p:spPr>
        </p:pic>
        <p:pic>
          <p:nvPicPr>
            <p:cNvPr id="7" name="图片 6" descr="c6edce8ce431e8d5b269994f4ea8e44d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337" y="534"/>
              <a:ext cx="2126" cy="2835"/>
            </a:xfrm>
            <a:prstGeom prst="rect">
              <a:avLst/>
            </a:prstGeom>
          </p:spPr>
        </p:pic>
        <p:pic>
          <p:nvPicPr>
            <p:cNvPr id="8" name="图片 7" descr="6a1eb993d85cc9f3e8ac43effbdb40b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3" y="3824"/>
              <a:ext cx="2126" cy="2835"/>
            </a:xfrm>
            <a:prstGeom prst="rect">
              <a:avLst/>
            </a:prstGeom>
          </p:spPr>
        </p:pic>
        <p:pic>
          <p:nvPicPr>
            <p:cNvPr id="9" name="图片 8" descr="57bc3ce83d213516ea77d3f4a9a0cbda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345" y="3824"/>
              <a:ext cx="2126" cy="2835"/>
            </a:xfrm>
            <a:prstGeom prst="rect">
              <a:avLst/>
            </a:prstGeom>
          </p:spPr>
        </p:pic>
        <p:pic>
          <p:nvPicPr>
            <p:cNvPr id="11" name="图片 10" descr="d7176c412c4275b1fd82d4744b7e362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345" y="534"/>
              <a:ext cx="2126" cy="2835"/>
            </a:xfrm>
            <a:prstGeom prst="rect">
              <a:avLst/>
            </a:prstGeom>
          </p:spPr>
        </p:pic>
        <p:pic>
          <p:nvPicPr>
            <p:cNvPr id="13" name="图片 12" descr="75231648abf820c1e5be6dbd61d7a4b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839" y="3824"/>
              <a:ext cx="2126" cy="2835"/>
            </a:xfrm>
            <a:prstGeom prst="rect">
              <a:avLst/>
            </a:prstGeom>
          </p:spPr>
        </p:pic>
        <p:pic>
          <p:nvPicPr>
            <p:cNvPr id="14" name="图片 13" descr="2c9c6e9b8a89cddbf88f81103797e4fe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840" y="534"/>
              <a:ext cx="2126" cy="2835"/>
            </a:xfrm>
            <a:prstGeom prst="rect">
              <a:avLst/>
            </a:prstGeom>
          </p:spPr>
        </p:pic>
        <p:pic>
          <p:nvPicPr>
            <p:cNvPr id="2" name="图片 1" descr="cf0e98418ceb7cba93e532b9e0573588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332" y="3824"/>
              <a:ext cx="2126" cy="2835"/>
            </a:xfrm>
            <a:prstGeom prst="rect">
              <a:avLst/>
            </a:prstGeom>
          </p:spPr>
        </p:pic>
        <p:pic>
          <p:nvPicPr>
            <p:cNvPr id="6" name="图片 5" descr="0a4b1c65ad8a68338a865410cc38bc9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0833" y="535"/>
              <a:ext cx="2126" cy="283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67360" y="123190"/>
            <a:ext cx="2578735" cy="373687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Nail arts of my friends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95605" y="267335"/>
            <a:ext cx="8369300" cy="4374515"/>
            <a:chOff x="623" y="421"/>
            <a:chExt cx="13180" cy="6889"/>
          </a:xfrm>
        </p:grpSpPr>
        <p:pic>
          <p:nvPicPr>
            <p:cNvPr id="4" name="图片 3" descr="f827e0928d34ee2de99f63d2c8f0c5ae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23" y="421"/>
              <a:ext cx="2268" cy="3260"/>
            </a:xfrm>
            <a:prstGeom prst="rect">
              <a:avLst/>
            </a:prstGeom>
          </p:spPr>
        </p:pic>
        <p:pic>
          <p:nvPicPr>
            <p:cNvPr id="5" name="图片 4" descr="c3f636c87fb639ec177406aabee2eae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344" y="421"/>
              <a:ext cx="2268" cy="3260"/>
            </a:xfrm>
            <a:prstGeom prst="rect">
              <a:avLst/>
            </a:prstGeom>
          </p:spPr>
        </p:pic>
        <p:pic>
          <p:nvPicPr>
            <p:cNvPr id="6" name="图片 5" descr="ff7bbb17800e6b9edf8d2080fc39a64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066" y="421"/>
              <a:ext cx="2268" cy="3260"/>
            </a:xfrm>
            <a:prstGeom prst="rect">
              <a:avLst/>
            </a:prstGeom>
          </p:spPr>
        </p:pic>
        <p:pic>
          <p:nvPicPr>
            <p:cNvPr id="7" name="图片 6" descr="9ef9184138d3b577402918e171e853a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44" y="4050"/>
              <a:ext cx="2268" cy="3260"/>
            </a:xfrm>
            <a:prstGeom prst="rect">
              <a:avLst/>
            </a:prstGeom>
          </p:spPr>
        </p:pic>
        <p:pic>
          <p:nvPicPr>
            <p:cNvPr id="8" name="图片 7" descr="0b929bb98dcef06c854a34d447cc443e"/>
            <p:cNvPicPr/>
            <p:nvPr/>
          </p:nvPicPr>
          <p:blipFill>
            <a:blip r:embed="rId5"/>
            <a:srcRect t="25912" b="14605"/>
            <a:stretch>
              <a:fillRect/>
            </a:stretch>
          </p:blipFill>
          <p:spPr>
            <a:xfrm>
              <a:off x="3343" y="4050"/>
              <a:ext cx="2268" cy="3260"/>
            </a:xfrm>
            <a:prstGeom prst="rect">
              <a:avLst/>
            </a:prstGeom>
          </p:spPr>
        </p:pic>
        <p:pic>
          <p:nvPicPr>
            <p:cNvPr id="9" name="图片 8" descr="20768cb4f40fb3e24255502664d6b3e0"/>
            <p:cNvPicPr/>
            <p:nvPr/>
          </p:nvPicPr>
          <p:blipFill>
            <a:blip r:embed="rId6"/>
            <a:srcRect t="18198" r="2803" b="21582"/>
            <a:stretch>
              <a:fillRect/>
            </a:stretch>
          </p:blipFill>
          <p:spPr>
            <a:xfrm>
              <a:off x="6122" y="4050"/>
              <a:ext cx="2268" cy="3260"/>
            </a:xfrm>
            <a:prstGeom prst="rect">
              <a:avLst/>
            </a:prstGeom>
          </p:spPr>
        </p:pic>
        <p:pic>
          <p:nvPicPr>
            <p:cNvPr id="10" name="图片 9" descr="b5628b702e11ed9978d5f0b19b2c5c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1" y="421"/>
              <a:ext cx="4902" cy="36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t="28735" r="5115" b="16572"/>
          <a:stretch>
            <a:fillRect/>
          </a:stretch>
        </p:blipFill>
        <p:spPr>
          <a:xfrm>
            <a:off x="6147435" y="3075940"/>
            <a:ext cx="2060575" cy="14427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68035" y="2644140"/>
            <a:ext cx="2619375" cy="370105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 DIY nails by my friend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/>
          <p:nvPr>
            <p:ph type="title"/>
          </p:nvPr>
        </p:nvSpPr>
        <p:spPr>
          <a:xfrm>
            <a:off x="709930" y="339090"/>
            <a:ext cx="8034655" cy="635635"/>
          </a:xfrm>
        </p:spPr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Economic Driver in the Beauty Industry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67995" y="1200785"/>
            <a:ext cx="2944495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</a:t>
            </a:r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ndustrial chain expansion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683895" y="1726565"/>
          <a:ext cx="2597785" cy="237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388100" y="1203325"/>
            <a:ext cx="2037715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“She Economy”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80155" y="1203325"/>
            <a:ext cx="2319655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Celebrity influence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780" y="1628140"/>
            <a:ext cx="2013585" cy="3390900"/>
          </a:xfrm>
          <a:prstGeom prst="rect">
            <a:avLst/>
          </a:prstGeom>
        </p:spPr>
      </p:pic>
      <p:pic>
        <p:nvPicPr>
          <p:cNvPr id="13" name="图片 12" descr="b73cde6025ffb52d889280814048e41d"/>
          <p:cNvPicPr>
            <a:picLocks noChangeAspect="1"/>
          </p:cNvPicPr>
          <p:nvPr/>
        </p:nvPicPr>
        <p:blipFill>
          <a:blip r:embed="rId7"/>
          <a:srcRect t="19901" b="19889"/>
          <a:stretch>
            <a:fillRect/>
          </a:stretch>
        </p:blipFill>
        <p:spPr>
          <a:xfrm>
            <a:off x="5159375" y="1851660"/>
            <a:ext cx="2138680" cy="2797810"/>
          </a:xfrm>
          <a:prstGeom prst="rect">
            <a:avLst/>
          </a:prstGeom>
        </p:spPr>
      </p:pic>
      <p:pic>
        <p:nvPicPr>
          <p:cNvPr id="14" name="图片 13" descr="70df9a74c6c3f7456c02fc00538dfbc1"/>
          <p:cNvPicPr>
            <a:picLocks noChangeAspect="1"/>
          </p:cNvPicPr>
          <p:nvPr/>
        </p:nvPicPr>
        <p:blipFill>
          <a:blip r:embed="rId8"/>
          <a:srcRect t="18951" b="19444"/>
          <a:stretch>
            <a:fillRect/>
          </a:stretch>
        </p:blipFill>
        <p:spPr>
          <a:xfrm>
            <a:off x="6886575" y="1811655"/>
            <a:ext cx="2138680" cy="286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33070" y="1153160"/>
            <a:ext cx="8012430" cy="977900"/>
          </a:xfrm>
        </p:spPr>
        <p:txBody>
          <a:bodyPr/>
          <a:p>
            <a:pPr marL="152400" indent="0" algn="ctr">
              <a:buNone/>
            </a:pPr>
            <a:r>
              <a:rPr lang="en-US" altLang="zh-CN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身体发肤，受之父母，不敢毁伤，孝之始也。”</a:t>
            </a:r>
            <a:r>
              <a:rPr lang="en-US" altLang="zh-CN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——《</a:t>
            </a:r>
            <a:r>
              <a:rPr lang="zh-CN" altLang="en-US" sz="1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孝经》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0" indent="0">
              <a:buNone/>
            </a:pPr>
            <a:r>
              <a:rPr lang="en-US" altLang="zh-CN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Our bodies - to every hair and bit of skin - are received by us from our parents, and we must not presume to injure or wound them. This is the beginning of filial piety.</a:t>
            </a:r>
            <a:endParaRPr lang="en-US" altLang="zh-CN" sz="1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710025" y="338801"/>
            <a:ext cx="7723800" cy="635700"/>
          </a:xfrm>
        </p:spPr>
        <p:txBody>
          <a:bodyPr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Embodiment of Traditional Cultures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1425" y="2808605"/>
            <a:ext cx="1575435" cy="3371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ctr"/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Nail Guards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7780" y="2355850"/>
            <a:ext cx="2432050" cy="3067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Protect nails→filial piety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5435" y="3291840"/>
            <a:ext cx="3945255" cy="3067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Strict Feudal Hierarchy in Ancient Times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518fafeb60801e218a0a33f4225c8390"/>
          <p:cNvPicPr>
            <a:picLocks noChangeAspect="1"/>
          </p:cNvPicPr>
          <p:nvPr/>
        </p:nvPicPr>
        <p:blipFill>
          <a:blip r:embed="rId1"/>
          <a:srcRect l="6089" t="51802" r="5714" b="25802"/>
          <a:stretch>
            <a:fillRect/>
          </a:stretch>
        </p:blipFill>
        <p:spPr>
          <a:xfrm>
            <a:off x="2124075" y="3796030"/>
            <a:ext cx="2160905" cy="1223645"/>
          </a:xfrm>
          <a:prstGeom prst="rect">
            <a:avLst/>
          </a:prstGeom>
        </p:spPr>
      </p:pic>
      <p:pic>
        <p:nvPicPr>
          <p:cNvPr id="18" name="图片 17" descr="7aa43b71ef503c27d79974fb50fbbe4c"/>
          <p:cNvPicPr>
            <a:picLocks noChangeAspect="1"/>
          </p:cNvPicPr>
          <p:nvPr/>
        </p:nvPicPr>
        <p:blipFill>
          <a:blip r:embed="rId2"/>
          <a:srcRect t="47605" b="28593"/>
          <a:stretch>
            <a:fillRect/>
          </a:stretch>
        </p:blipFill>
        <p:spPr>
          <a:xfrm>
            <a:off x="4572635" y="3796030"/>
            <a:ext cx="2367280" cy="1224280"/>
          </a:xfrm>
          <a:prstGeom prst="rect">
            <a:avLst/>
          </a:prstGeom>
        </p:spPr>
      </p:pic>
      <p:pic>
        <p:nvPicPr>
          <p:cNvPr id="19" name="图片 18" descr="624b062e8d94166bd8c090315fb055c4"/>
          <p:cNvPicPr>
            <a:picLocks noChangeAspect="1"/>
          </p:cNvPicPr>
          <p:nvPr/>
        </p:nvPicPr>
        <p:blipFill>
          <a:blip r:embed="rId3"/>
          <a:srcRect l="27387" t="37802" r="20896" b="30000"/>
          <a:stretch>
            <a:fillRect/>
          </a:stretch>
        </p:blipFill>
        <p:spPr>
          <a:xfrm>
            <a:off x="467360" y="2283460"/>
            <a:ext cx="1330960" cy="1800225"/>
          </a:xfrm>
          <a:prstGeom prst="rect">
            <a:avLst/>
          </a:prstGeom>
        </p:spPr>
      </p:pic>
      <p:pic>
        <p:nvPicPr>
          <p:cNvPr id="20" name="图片 19" descr="5bbddf5d6645cad42cf413d6f9e5e0a0"/>
          <p:cNvPicPr>
            <a:picLocks noChangeAspect="1"/>
          </p:cNvPicPr>
          <p:nvPr/>
        </p:nvPicPr>
        <p:blipFill>
          <a:blip r:embed="rId4"/>
          <a:srcRect t="20889" b="19951"/>
          <a:stretch>
            <a:fillRect/>
          </a:stretch>
        </p:blipFill>
        <p:spPr>
          <a:xfrm>
            <a:off x="7308215" y="2282825"/>
            <a:ext cx="1377315" cy="1800860"/>
          </a:xfrm>
          <a:prstGeom prst="rect">
            <a:avLst/>
          </a:prstGeom>
        </p:spPr>
      </p:pic>
      <p:cxnSp>
        <p:nvCxnSpPr>
          <p:cNvPr id="27" name="肘形连接符 26"/>
          <p:cNvCxnSpPr/>
          <p:nvPr/>
        </p:nvCxnSpPr>
        <p:spPr>
          <a:xfrm rot="10800000" flipH="1" flipV="1">
            <a:off x="5366385" y="2976880"/>
            <a:ext cx="475615" cy="3149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肘形连接符 1"/>
          <p:cNvCxnSpPr/>
          <p:nvPr/>
        </p:nvCxnSpPr>
        <p:spPr>
          <a:xfrm rot="10800000">
            <a:off x="3280410" y="2662555"/>
            <a:ext cx="475615" cy="31496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40492847_1*l_h_f*1_2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40492847_1*l_h_f*1_2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编辑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40492847_1*l_h_f*1_1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UNIT_VALUE" val="45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编辑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40492847_1*l_h_f*1_3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40492847_1*l_h_f*1_4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</p:tagLst>
</file>

<file path=ppt/tags/tag15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1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4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2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3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4"/>
  <p:tag name="KSO_WM_DIAGRAM_COLOR_MATCH_VALUE" val="{&quot;shape&quot;:{&quot;fill&quot;:{&quot;solid&quot;:{&quot;brightness&quot;:0.20000000298023224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4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4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resource_record_key" val="{&quot;70&quot;:[3427977]}"/>
</p:tagLst>
</file>

<file path=ppt/tags/tag2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编辑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40492847_1*l_h_f*1_1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UNIT_VALUE" val="45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编辑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40492847_1*l_h_f*1_3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SUBTYPE" val="a"/>
  <p:tag name="KSO_WM_UNIT_TEXT_LAYER_COUNT" val="1"/>
  <p:tag name="KSO_WM_UNIT_PRESET_TEXT" val="单击此处添加正文内容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40492847_1*l_h_f*1_4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UNIT_TEXT_TYPE" val="1"/>
  <p:tag name="KSO_WM_DIAGRAM_COLOR_TRICK" val="1"/>
  <p:tag name="KSO_WM_DIAGRAM_COLOR_TEXT_CAN_REMOVE" val="n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</p:tagLst>
</file>

<file path=ppt/tags/tag6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1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4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2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4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3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4"/>
  <p:tag name="KSO_WM_DIAGRAM_COLOR_MATCH_VALUE" val="{&quot;shape&quot;:{&quot;fill&quot;:{&quot;solid&quot;:{&quot;brightness&quot;:0.20000000298023224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DIAGRAM_VIRTUALLY_FRAME" val="{&quot;height&quot;:310.25377952755906,&quot;left&quot;:34.8,&quot;top&quot;:72.05,&quot;width&quot;:663.0500000000002}"/>
  <p:tag name="KSO_WM_DIAGRAM_VERSION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40492847_1*l_h_i*1_4_1"/>
  <p:tag name="KSO_WM_TEMPLATE_CATEGORY" val="diagram"/>
  <p:tag name="KSO_WM_TEMPLATE_INDEX" val="40492847"/>
  <p:tag name="KSO_WM_UNIT_LAYERLEVEL" val="1_1_1"/>
  <p:tag name="KSO_WM_TAG_VERSION" val="3.0"/>
  <p:tag name="KSO_WM_BEAUTIFY_FLAG" val="#wm#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4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Nail Polish Marketing Campaign by Slidesgo">
  <a:themeElements>
    <a:clrScheme name="Simple Light">
      <a:dk1>
        <a:srgbClr val="737373"/>
      </a:dk1>
      <a:lt1>
        <a:srgbClr val="F3F3F3"/>
      </a:lt1>
      <a:dk2>
        <a:srgbClr val="A6D6F6"/>
      </a:dk2>
      <a:lt2>
        <a:srgbClr val="05DBF2"/>
      </a:lt2>
      <a:accent1>
        <a:srgbClr val="F2BDE9"/>
      </a:accent1>
      <a:accent2>
        <a:srgbClr val="D982D3"/>
      </a:accent2>
      <a:accent3>
        <a:srgbClr val="8E90BF"/>
      </a:accent3>
      <a:accent4>
        <a:srgbClr val="FFFFFF"/>
      </a:accent4>
      <a:accent5>
        <a:srgbClr val="FFFFFF"/>
      </a:accent5>
      <a:accent6>
        <a:srgbClr val="FFFFFF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3086</Words>
  <Application>WPS 演示</Application>
  <PresentationFormat/>
  <Paragraphs>165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Arial</vt:lpstr>
      <vt:lpstr>Antonio</vt:lpstr>
      <vt:lpstr>Assistant</vt:lpstr>
      <vt:lpstr>Concert One</vt:lpstr>
      <vt:lpstr>Segoe Print</vt:lpstr>
      <vt:lpstr>Dela Gothic One</vt:lpstr>
      <vt:lpstr>华文新魏</vt:lpstr>
      <vt:lpstr>Times New Roman</vt:lpstr>
      <vt:lpstr>华文楷体</vt:lpstr>
      <vt:lpstr>仿宋</vt:lpstr>
      <vt:lpstr>Times New Roman</vt:lpstr>
      <vt:lpstr>TimesNewRomanPS-BoldMT</vt:lpstr>
      <vt:lpstr>Open Sans</vt:lpstr>
      <vt:lpstr>微软雅黑</vt:lpstr>
      <vt:lpstr>Arial Unicode MS</vt:lpstr>
      <vt:lpstr>Nail Polish Marketing Campaign by Slidesgo</vt:lpstr>
      <vt:lpstr>PowerPoint 演示文稿</vt:lpstr>
      <vt:lpstr>PowerPoint 演示文稿</vt:lpstr>
      <vt:lpstr>PowerPoint 演示文稿</vt:lpstr>
      <vt:lpstr>PowerPoint 演示文稿</vt:lpstr>
      <vt:lpstr>1. Emotional &amp; Psychological Value</vt:lpstr>
      <vt:lpstr>PowerPoint 演示文稿</vt:lpstr>
      <vt:lpstr>PowerPoint 演示文稿</vt:lpstr>
      <vt:lpstr>2. Economic Driver in the Beauty Industry</vt:lpstr>
      <vt:lpstr>3. Embodiment of Traditional Cultures</vt:lpstr>
      <vt:lpstr>4. Mirror of Social Transformations</vt:lpstr>
      <vt:lpstr>5. Practical Functions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Nail  Art</dc:title>
  <dc:creator/>
  <cp:lastModifiedBy>hy</cp:lastModifiedBy>
  <cp:revision>39</cp:revision>
  <dcterms:created xsi:type="dcterms:W3CDTF">2025-10-21T11:43:00Z</dcterms:created>
  <dcterms:modified xsi:type="dcterms:W3CDTF">2025-12-18T13:13:58Z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F7322DB8CBCF48D3BAD4CD506F09FCEC_13</vt:lpwstr>
  </property>
  <property fmtid="{D5CDD505-2E9C-101B-9397-08002B2CF9AE}" pid="3" name="KSOProductBuildVer">
    <vt:lpwstr>2052-12.1.0.19770</vt:lpwstr>
  </property>
</Properties>
</file>