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331" r:id="rId5"/>
    <p:sldId id="375" r:id="rId6"/>
    <p:sldId id="377" r:id="rId7"/>
    <p:sldId id="378" r:id="rId8"/>
    <p:sldId id="379" r:id="rId9"/>
    <p:sldId id="380" r:id="rId10"/>
    <p:sldId id="381" r:id="rId11"/>
    <p:sldId id="384" r:id="rId12"/>
    <p:sldId id="385" r:id="rId13"/>
    <p:sldId id="311" r:id="rId14"/>
  </p:sldIdLst>
  <p:sldSz cx="9144000" cy="5143500" type="screen16x9"/>
  <p:notesSz cx="6858000" cy="9144000"/>
  <p:custDataLst>
    <p:tags r:id="rId1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3832" userDrawn="1">
          <p15:clr>
            <a:srgbClr val="A4A3A4"/>
          </p15:clr>
        </p15:guide>
        <p15:guide id="3" orient="horz" pos="2609" userDrawn="1">
          <p15:clr>
            <a:srgbClr val="A4A3A4"/>
          </p15:clr>
        </p15:guide>
        <p15:guide id="4" pos="2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834039"/>
    <a:srgbClr val="080808"/>
    <a:srgbClr val="5F5F5F"/>
    <a:srgbClr val="000000"/>
    <a:srgbClr val="FC8298"/>
    <a:srgbClr val="90C31F"/>
    <a:srgbClr val="556270"/>
    <a:srgbClr val="E9A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showGuides="1">
      <p:cViewPr varScale="1">
        <p:scale>
          <a:sx n="143" d="100"/>
          <a:sy n="143" d="100"/>
        </p:scale>
        <p:origin x="720" y="120"/>
      </p:cViewPr>
      <p:guideLst>
        <p:guide orient="horz" pos="3521"/>
        <p:guide pos="3832"/>
        <p:guide orient="horz" pos="2609"/>
        <p:guide pos="2974"/>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方正硬笔楷书简体" panose="03000509000000000000" pitchFamily="65"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方正硬笔楷书简体" panose="03000509000000000000" pitchFamily="65" charset="-122"/>
              </a:defRPr>
            </a:lvl1pPr>
          </a:lstStyle>
          <a:p>
            <a:fld id="{F554B8A4-21AC-4020-BA60-861D53E16876}"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方正硬笔楷书简体" panose="03000509000000000000" pitchFamily="65"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方正硬笔楷书简体" panose="03000509000000000000" pitchFamily="65" charset="-122"/>
              </a:defRPr>
            </a:lvl1pPr>
          </a:lstStyle>
          <a:p>
            <a:fld id="{3BAAF762-52F3-4512-B16B-1F6F197A993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方正硬笔楷书简体" panose="03000509000000000000" pitchFamily="65" charset="-122"/>
        <a:cs typeface="+mn-cs"/>
      </a:defRPr>
    </a:lvl1pPr>
    <a:lvl2pPr marL="342900" algn="l" defTabSz="685800" rtl="0" eaLnBrk="1" latinLnBrk="0" hangingPunct="1">
      <a:defRPr sz="900" kern="1200">
        <a:solidFill>
          <a:schemeClr val="tx1"/>
        </a:solidFill>
        <a:latin typeface="+mn-lt"/>
        <a:ea typeface="方正硬笔楷书简体" panose="03000509000000000000" pitchFamily="65" charset="-122"/>
        <a:cs typeface="+mn-cs"/>
      </a:defRPr>
    </a:lvl2pPr>
    <a:lvl3pPr marL="685800" algn="l" defTabSz="685800" rtl="0" eaLnBrk="1" latinLnBrk="0" hangingPunct="1">
      <a:defRPr sz="900" kern="1200">
        <a:solidFill>
          <a:schemeClr val="tx1"/>
        </a:solidFill>
        <a:latin typeface="+mn-lt"/>
        <a:ea typeface="方正硬笔楷书简体" panose="03000509000000000000" pitchFamily="65" charset="-122"/>
        <a:cs typeface="+mn-cs"/>
      </a:defRPr>
    </a:lvl3pPr>
    <a:lvl4pPr marL="1028700" algn="l" defTabSz="685800" rtl="0" eaLnBrk="1" latinLnBrk="0" hangingPunct="1">
      <a:defRPr sz="900" kern="1200">
        <a:solidFill>
          <a:schemeClr val="tx1"/>
        </a:solidFill>
        <a:latin typeface="+mn-lt"/>
        <a:ea typeface="方正硬笔楷书简体" panose="03000509000000000000" pitchFamily="65" charset="-122"/>
        <a:cs typeface="+mn-cs"/>
      </a:defRPr>
    </a:lvl4pPr>
    <a:lvl5pPr marL="1371600" algn="l" defTabSz="685800" rtl="0" eaLnBrk="1" latinLnBrk="0" hangingPunct="1">
      <a:defRPr sz="900" kern="1200">
        <a:solidFill>
          <a:schemeClr val="tx1"/>
        </a:solidFill>
        <a:latin typeface="+mn-lt"/>
        <a:ea typeface="方正硬笔楷书简体" panose="03000509000000000000" pitchFamily="65"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xml"/><Relationship Id="rId4" Type="http://schemas.openxmlformats.org/officeDocument/2006/relationships/image" Target="../media/image14.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3369050" y="3337823"/>
            <a:ext cx="2406650" cy="368300"/>
          </a:xfrm>
          <a:prstGeom prst="rect">
            <a:avLst/>
          </a:prstGeom>
          <a:noFill/>
        </p:spPr>
        <p:txBody>
          <a:bodyPr wrap="none" rtlCol="0">
            <a:spAutoFit/>
          </a:bodyPr>
          <a:lstStyle/>
          <a:p>
            <a:r>
              <a:rPr lang="en-US" altLang="zh-CN" sz="1800" b="1" dirty="0">
                <a:solidFill>
                  <a:srgbClr val="080808"/>
                </a:solidFill>
                <a:latin typeface="Times New Roman" panose="02020603050405020304" charset="0"/>
                <a:ea typeface="方正硬笔楷书简体" panose="03000509000000000000" pitchFamily="65" charset="-122"/>
                <a:cs typeface="Times New Roman" panose="02020603050405020304" charset="0"/>
              </a:rPr>
              <a:t>Reporter:Deng Yingjie</a:t>
            </a:r>
            <a:endParaRPr lang="en-US" altLang="zh-CN" sz="1800" b="1" dirty="0">
              <a:solidFill>
                <a:srgbClr val="080808"/>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22" name="TextBox 21"/>
          <p:cNvSpPr txBox="1"/>
          <p:nvPr/>
        </p:nvSpPr>
        <p:spPr>
          <a:xfrm>
            <a:off x="1894095" y="2410956"/>
            <a:ext cx="5356225" cy="1198880"/>
          </a:xfrm>
          <a:prstGeom prst="rect">
            <a:avLst/>
          </a:prstGeom>
          <a:noFill/>
        </p:spPr>
        <p:txBody>
          <a:bodyPr wrap="none" rtlCol="0">
            <a:spAutoFit/>
          </a:bodyPr>
          <a:lstStyle/>
          <a:p>
            <a:pPr algn="l"/>
            <a:r>
              <a:rPr lang="en-US" altLang="zh-CN" sz="7200" dirty="0" smtClean="0">
                <a:solidFill>
                  <a:srgbClr val="080808"/>
                </a:solidFill>
                <a:latin typeface="Pristina" panose="03060402040406080204" pitchFamily="66" charset="0"/>
                <a:ea typeface="方正黄草_GBK" panose="03000509000000000000" pitchFamily="65" charset="-122"/>
              </a:rPr>
              <a:t>Chinese Astrology</a:t>
            </a:r>
            <a:endParaRPr lang="en-US" altLang="zh-CN" sz="7200" dirty="0" smtClean="0">
              <a:solidFill>
                <a:srgbClr val="080808"/>
              </a:solidFill>
              <a:latin typeface="Pristina" panose="03060402040406080204" pitchFamily="66" charset="0"/>
              <a:ea typeface="方正黄草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4000">
        <p14:vortex dir="r"/>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
                                        </p:tgtEl>
                                        <p:attrNameLst>
                                          <p:attrName>style.visibility</p:attrName>
                                        </p:attrNameLst>
                                      </p:cBhvr>
                                      <p:to>
                                        <p:strVal val="visible"/>
                                      </p:to>
                                    </p:set>
                                    <p:set>
                                      <p:cBhvr>
                                        <p:cTn id="15" dur="318" fill="hold">
                                          <p:stCondLst>
                                            <p:cond delay="0"/>
                                          </p:stCondLst>
                                        </p:cTn>
                                        <p:tgtEl>
                                          <p:spTgt spid="14"/>
                                        </p:tgtEl>
                                        <p:attrNameLst>
                                          <p:attrName>style.rotation</p:attrName>
                                        </p:attrNameLst>
                                      </p:cBhvr>
                                      <p:to>
                                        <p:strVal val="-45.0"/>
                                      </p:to>
                                    </p:set>
                                    <p:anim calcmode="lin" valueType="num">
                                      <p:cBhvr>
                                        <p:cTn id="16" dur="318" fill="hold">
                                          <p:stCondLst>
                                            <p:cond delay="31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17" dur="31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8" dur="109" decel="50000" autoRev="1" fill="hold">
                                          <p:stCondLst>
                                            <p:cond delay="31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9" dur="95" fill="hold">
                                          <p:stCondLst>
                                            <p:cond delay="605"/>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2" name="TextBox 21"/>
          <p:cNvSpPr txBox="1"/>
          <p:nvPr>
            <p:custDataLst>
              <p:tags r:id="rId2"/>
            </p:custDataLst>
          </p:nvPr>
        </p:nvSpPr>
        <p:spPr>
          <a:xfrm>
            <a:off x="-110" y="3828276"/>
            <a:ext cx="3057525" cy="460375"/>
          </a:xfrm>
          <a:prstGeom prst="rect">
            <a:avLst/>
          </a:prstGeom>
          <a:noFill/>
        </p:spPr>
        <p:txBody>
          <a:bodyPr wrap="none" rtlCol="0">
            <a:spAutoFit/>
          </a:bodyPr>
          <a:p>
            <a:r>
              <a:rPr lang="en-US" altLang="zh-CN" sz="2400" b="1" dirty="0" smtClean="0">
                <a:solidFill>
                  <a:srgbClr val="080808"/>
                </a:solidFill>
                <a:latin typeface="Pristina" panose="03060402040406080204" pitchFamily="66" charset="0"/>
                <a:ea typeface="方正黄草_GBK" panose="03000509000000000000" pitchFamily="65" charset="-122"/>
              </a:rPr>
              <a:t>Traditional Chinese Medicine</a:t>
            </a:r>
            <a:endParaRPr lang="en-US" altLang="zh-CN" sz="2400" b="1" dirty="0" smtClean="0">
              <a:solidFill>
                <a:srgbClr val="080808"/>
              </a:solidFill>
              <a:latin typeface="Pristina" panose="03060402040406080204" pitchFamily="66" charset="0"/>
              <a:ea typeface="方正黄草_GBK" panose="03000509000000000000" pitchFamily="65" charset="-122"/>
            </a:endParaRPr>
          </a:p>
        </p:txBody>
      </p:sp>
      <p:pic>
        <p:nvPicPr>
          <p:cNvPr id="3" name="图片 2" descr="OIP (1)"/>
          <p:cNvPicPr>
            <a:picLocks noChangeAspect="1"/>
          </p:cNvPicPr>
          <p:nvPr/>
        </p:nvPicPr>
        <p:blipFill>
          <a:blip r:embed="rId3"/>
          <a:stretch>
            <a:fillRect/>
          </a:stretch>
        </p:blipFill>
        <p:spPr>
          <a:xfrm>
            <a:off x="104775" y="1429385"/>
            <a:ext cx="2730500" cy="1820545"/>
          </a:xfrm>
          <a:prstGeom prst="rect">
            <a:avLst/>
          </a:prstGeom>
        </p:spPr>
      </p:pic>
      <p:pic>
        <p:nvPicPr>
          <p:cNvPr id="4" name="图片 3" descr="wushurenwusheyingsucaitupian-25042956_1"/>
          <p:cNvPicPr>
            <a:picLocks noChangeAspect="1"/>
          </p:cNvPicPr>
          <p:nvPr/>
        </p:nvPicPr>
        <p:blipFill>
          <a:blip r:embed="rId4"/>
          <a:stretch>
            <a:fillRect/>
          </a:stretch>
        </p:blipFill>
        <p:spPr>
          <a:xfrm>
            <a:off x="3626485" y="1409700"/>
            <a:ext cx="2673350" cy="1840230"/>
          </a:xfrm>
          <a:prstGeom prst="rect">
            <a:avLst/>
          </a:prstGeom>
        </p:spPr>
      </p:pic>
      <p:pic>
        <p:nvPicPr>
          <p:cNvPr id="5" name="图片 4" descr="R (1)"/>
          <p:cNvPicPr>
            <a:picLocks noChangeAspect="1"/>
          </p:cNvPicPr>
          <p:nvPr/>
        </p:nvPicPr>
        <p:blipFill>
          <a:blip r:embed="rId5"/>
          <a:stretch>
            <a:fillRect/>
          </a:stretch>
        </p:blipFill>
        <p:spPr>
          <a:xfrm>
            <a:off x="7091045" y="1429385"/>
            <a:ext cx="1859915" cy="1859915"/>
          </a:xfrm>
          <a:prstGeom prst="rect">
            <a:avLst/>
          </a:prstGeom>
        </p:spPr>
      </p:pic>
      <p:sp>
        <p:nvSpPr>
          <p:cNvPr id="100" name="文本框 99"/>
          <p:cNvSpPr txBox="1"/>
          <p:nvPr/>
        </p:nvSpPr>
        <p:spPr>
          <a:xfrm>
            <a:off x="4241800" y="3828415"/>
            <a:ext cx="1757680" cy="460375"/>
          </a:xfrm>
          <a:prstGeom prst="rect">
            <a:avLst/>
          </a:prstGeom>
          <a:noFill/>
          <a:ln w="9525">
            <a:noFill/>
          </a:ln>
        </p:spPr>
        <p:txBody>
          <a:bodyPr wrap="square">
            <a:spAutoFit/>
          </a:bodyPr>
          <a:p>
            <a:pPr indent="0"/>
            <a:r>
              <a:rPr lang="en-US" altLang="zh-CN" sz="2400" b="1" dirty="0" smtClean="0">
                <a:solidFill>
                  <a:srgbClr val="080808"/>
                </a:solidFill>
                <a:latin typeface="Pristina" panose="03060402040406080204" pitchFamily="66" charset="0"/>
                <a:ea typeface="方正黄草_GBK" panose="03000509000000000000" pitchFamily="65" charset="-122"/>
              </a:rPr>
              <a:t>Martial Arts</a:t>
            </a:r>
            <a:endParaRPr lang="en-US" altLang="zh-CN" sz="2400" b="1" dirty="0" smtClean="0">
              <a:solidFill>
                <a:srgbClr val="080808"/>
              </a:solidFill>
              <a:latin typeface="Pristina" panose="03060402040406080204" pitchFamily="66" charset="0"/>
              <a:ea typeface="方正黄草_GBK" panose="03000509000000000000" pitchFamily="65" charset="-122"/>
            </a:endParaRPr>
          </a:p>
        </p:txBody>
      </p:sp>
      <p:sp>
        <p:nvSpPr>
          <p:cNvPr id="6" name="文本框 5"/>
          <p:cNvSpPr txBox="1"/>
          <p:nvPr/>
        </p:nvSpPr>
        <p:spPr>
          <a:xfrm>
            <a:off x="7091045" y="3828415"/>
            <a:ext cx="2052320" cy="460375"/>
          </a:xfrm>
          <a:prstGeom prst="rect">
            <a:avLst/>
          </a:prstGeom>
          <a:noFill/>
          <a:ln w="9525">
            <a:noFill/>
          </a:ln>
        </p:spPr>
        <p:txBody>
          <a:bodyPr wrap="square">
            <a:spAutoFit/>
          </a:bodyPr>
          <a:p>
            <a:pPr indent="0"/>
            <a:r>
              <a:rPr lang="en-US" altLang="zh-CN" sz="2400" b="1" dirty="0" smtClean="0">
                <a:solidFill>
                  <a:srgbClr val="080808"/>
                </a:solidFill>
                <a:latin typeface="Pristina" panose="03060402040406080204" pitchFamily="66" charset="0"/>
                <a:ea typeface="方正黄草_GBK" panose="03000509000000000000" pitchFamily="65" charset="-122"/>
              </a:rPr>
              <a:t>Feng Shu</a:t>
            </a:r>
            <a:r>
              <a:rPr lang="en-US" sz="1800" b="1">
                <a:latin typeface="Times New Roman" panose="02020603050405020304" charset="0"/>
                <a:ea typeface="宋体" panose="02010600030101010101" pitchFamily="2" charset="-122"/>
              </a:rPr>
              <a:t>i  (</a:t>
            </a:r>
            <a:r>
              <a:rPr lang="zh-CN" altLang="en-US" sz="1800" b="1">
                <a:latin typeface="Times New Roman" panose="02020603050405020304" charset="0"/>
                <a:ea typeface="宋体" panose="02010600030101010101" pitchFamily="2" charset="-122"/>
              </a:rPr>
              <a:t>风水</a:t>
            </a:r>
            <a:r>
              <a:rPr lang="en-US" sz="1800" b="1">
                <a:latin typeface="Times New Roman" panose="02020603050405020304" charset="0"/>
                <a:ea typeface="宋体" panose="02010600030101010101" pitchFamily="2" charset="-122"/>
              </a:rPr>
              <a:t>)</a:t>
            </a:r>
            <a:endParaRPr lang="en-US" altLang="en-US" sz="1800" b="1">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custDataLst>
              <p:tags r:id="rId2"/>
            </p:custDataLst>
          </p:nvPr>
        </p:nvSpPr>
        <p:spPr>
          <a:xfrm>
            <a:off x="2264300" y="2410956"/>
            <a:ext cx="4218940" cy="1198880"/>
          </a:xfrm>
          <a:prstGeom prst="rect">
            <a:avLst/>
          </a:prstGeom>
          <a:noFill/>
        </p:spPr>
        <p:txBody>
          <a:bodyPr wrap="none" rtlCol="0">
            <a:spAutoFit/>
          </a:bodyPr>
          <a:p>
            <a:pPr algn="l"/>
            <a:r>
              <a:rPr lang="en-US" altLang="zh-CN" sz="7200" dirty="0" smtClean="0">
                <a:solidFill>
                  <a:srgbClr val="080808"/>
                </a:solidFill>
                <a:latin typeface="Pristina" panose="03060402040406080204" pitchFamily="66" charset="0"/>
                <a:ea typeface="方正黄草_GBK" panose="03000509000000000000" pitchFamily="65" charset="-122"/>
              </a:rPr>
              <a:t>Thank      you</a:t>
            </a:r>
            <a:endParaRPr lang="en-US" altLang="zh-CN" sz="7200" dirty="0" smtClean="0">
              <a:solidFill>
                <a:srgbClr val="080808"/>
              </a:solidFill>
              <a:latin typeface="Pristina" panose="03060402040406080204" pitchFamily="66" charset="0"/>
              <a:ea typeface="方正黄草_GBK"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67" name="Picture 2" descr="E:\水墨图表素材\53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74" y="533783"/>
            <a:ext cx="1230337" cy="117279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1448377" y="1361107"/>
            <a:ext cx="4027539" cy="732256"/>
            <a:chOff x="1978510" y="1794236"/>
            <a:chExt cx="4027539" cy="732256"/>
          </a:xfrm>
        </p:grpSpPr>
        <p:cxnSp>
          <p:nvCxnSpPr>
            <p:cNvPr id="69" name="AutoShape 3"/>
            <p:cNvCxnSpPr>
              <a:cxnSpLocks noChangeShapeType="1"/>
            </p:cNvCxnSpPr>
            <p:nvPr/>
          </p:nvCxnSpPr>
          <p:spPr bwMode="auto">
            <a:xfrm>
              <a:off x="2708074" y="2526492"/>
              <a:ext cx="3297975" cy="0"/>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5"/>
            <p:cNvCxnSpPr>
              <a:cxnSpLocks noChangeShapeType="1"/>
            </p:cNvCxnSpPr>
            <p:nvPr/>
          </p:nvCxnSpPr>
          <p:spPr bwMode="auto">
            <a:xfrm>
              <a:off x="1978510" y="1794236"/>
              <a:ext cx="729564" cy="732256"/>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Line 6"/>
          <p:cNvSpPr>
            <a:spLocks noChangeShapeType="1"/>
          </p:cNvSpPr>
          <p:nvPr/>
        </p:nvSpPr>
        <p:spPr bwMode="auto">
          <a:xfrm flipH="1">
            <a:off x="1963918" y="2094709"/>
            <a:ext cx="214023" cy="868207"/>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Line 10"/>
          <p:cNvSpPr>
            <a:spLocks noChangeShapeType="1"/>
          </p:cNvSpPr>
          <p:nvPr/>
        </p:nvSpPr>
        <p:spPr bwMode="auto">
          <a:xfrm>
            <a:off x="1964055" y="3113405"/>
            <a:ext cx="469900" cy="811530"/>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5" name="组合 74"/>
          <p:cNvGrpSpPr/>
          <p:nvPr/>
        </p:nvGrpSpPr>
        <p:grpSpPr>
          <a:xfrm>
            <a:off x="2190056" y="1593873"/>
            <a:ext cx="3871119" cy="531495"/>
            <a:chOff x="2720189" y="2027002"/>
            <a:chExt cx="3871119" cy="531495"/>
          </a:xfrm>
        </p:grpSpPr>
        <p:sp>
          <p:nvSpPr>
            <p:cNvPr id="76" name="Text Box 8"/>
            <p:cNvSpPr txBox="1">
              <a:spLocks noChangeArrowheads="1"/>
            </p:cNvSpPr>
            <p:nvPr/>
          </p:nvSpPr>
          <p:spPr bwMode="auto">
            <a:xfrm>
              <a:off x="2720189" y="2036527"/>
              <a:ext cx="260170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rPr>
                <a:t>CONTENTS</a:t>
              </a:r>
              <a:endParaRPr lang="zh-CN" altLang="en-US" sz="2800" dirty="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77" name="Text Box 28"/>
            <p:cNvSpPr txBox="1">
              <a:spLocks noChangeArrowheads="1"/>
            </p:cNvSpPr>
            <p:nvPr/>
          </p:nvSpPr>
          <p:spPr bwMode="auto">
            <a:xfrm>
              <a:off x="4693366" y="2027002"/>
              <a:ext cx="189794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sz="2800" dirty="0">
                <a:ea typeface="黑体" panose="02010609060101010101" pitchFamily="49" charset="-122"/>
              </a:endParaRPr>
            </a:p>
          </p:txBody>
        </p:sp>
      </p:grpSp>
      <p:pic>
        <p:nvPicPr>
          <p:cNvPr id="78" name="Picture 2"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742" y="2900601"/>
            <a:ext cx="288972" cy="275456"/>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组合 78"/>
          <p:cNvGrpSpPr/>
          <p:nvPr/>
        </p:nvGrpSpPr>
        <p:grpSpPr>
          <a:xfrm>
            <a:off x="2515209" y="2858701"/>
            <a:ext cx="4830110" cy="1311910"/>
            <a:chOff x="3045342" y="3291830"/>
            <a:chExt cx="4830110" cy="1311910"/>
          </a:xfrm>
        </p:grpSpPr>
        <p:sp>
          <p:nvSpPr>
            <p:cNvPr id="80" name="Text Box 12"/>
            <p:cNvSpPr txBox="1">
              <a:spLocks noChangeArrowheads="1"/>
            </p:cNvSpPr>
            <p:nvPr/>
          </p:nvSpPr>
          <p:spPr bwMode="auto">
            <a:xfrm>
              <a:off x="3045342" y="4204960"/>
              <a:ext cx="2125345"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dirty="0">
                  <a:latin typeface="Times New Roman" panose="02020603050405020304" charset="0"/>
                  <a:ea typeface="黑体" panose="02010609060101010101" pitchFamily="49" charset="-122"/>
                  <a:cs typeface="Times New Roman" panose="02020603050405020304" charset="0"/>
                </a:rPr>
                <a:t>The Five Elements </a:t>
              </a:r>
              <a:endParaRPr dirty="0">
                <a:latin typeface="黑体" panose="02010609060101010101" pitchFamily="49" charset="-122"/>
                <a:ea typeface="黑体" panose="02010609060101010101" pitchFamily="49" charset="-122"/>
              </a:endParaRPr>
            </a:p>
          </p:txBody>
        </p:sp>
        <p:sp>
          <p:nvSpPr>
            <p:cNvPr id="81" name="Text Box 9"/>
            <p:cNvSpPr txBox="1">
              <a:spLocks noChangeArrowheads="1"/>
            </p:cNvSpPr>
            <p:nvPr/>
          </p:nvSpPr>
          <p:spPr bwMode="auto">
            <a:xfrm>
              <a:off x="5076996" y="3291830"/>
              <a:ext cx="279845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dirty="0">
                  <a:latin typeface="Times New Roman" panose="02020603050405020304" charset="0"/>
                  <a:ea typeface="黑体" panose="02010609060101010101" pitchFamily="49" charset="-122"/>
                  <a:cs typeface="Times New Roman" panose="02020603050405020304" charset="0"/>
                </a:rPr>
                <a:t>The Hist</a:t>
              </a:r>
              <a:r>
                <a:rPr lang="en-US" altLang="zh-CN" sz="2400" dirty="0">
                  <a:latin typeface="Times New Roman" panose="02020603050405020304" charset="0"/>
                  <a:ea typeface="黑体" panose="02010609060101010101" pitchFamily="49" charset="-122"/>
                  <a:cs typeface="Times New Roman" panose="02020603050405020304" charset="0"/>
                  <a:sym typeface="+mn-ea"/>
                </a:rPr>
                <a:t>o</a:t>
              </a:r>
              <a:r>
                <a:rPr lang="en-US" altLang="zh-CN" sz="2400" dirty="0">
                  <a:latin typeface="Times New Roman" panose="02020603050405020304" charset="0"/>
                  <a:ea typeface="黑体" panose="02010609060101010101" pitchFamily="49" charset="-122"/>
                  <a:cs typeface="Times New Roman" panose="02020603050405020304" charset="0"/>
                </a:rPr>
                <a:t>ry</a:t>
              </a:r>
              <a:endParaRPr lang="en-US" altLang="zh-CN" sz="2400" dirty="0">
                <a:latin typeface="Times New Roman" panose="02020603050405020304" charset="0"/>
                <a:ea typeface="黑体" panose="02010609060101010101" pitchFamily="49" charset="-122"/>
                <a:cs typeface="Times New Roman" panose="02020603050405020304" charset="0"/>
              </a:endParaRPr>
            </a:p>
          </p:txBody>
        </p:sp>
      </p:grpSp>
      <p:sp>
        <p:nvSpPr>
          <p:cNvPr id="82" name="Line 10"/>
          <p:cNvSpPr>
            <a:spLocks noChangeShapeType="1"/>
          </p:cNvSpPr>
          <p:nvPr/>
        </p:nvSpPr>
        <p:spPr bwMode="auto">
          <a:xfrm>
            <a:off x="4392067" y="3113675"/>
            <a:ext cx="469774" cy="811674"/>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 name="Text Box 12"/>
          <p:cNvSpPr txBox="1">
            <a:spLocks noChangeArrowheads="1"/>
          </p:cNvSpPr>
          <p:nvPr/>
        </p:nvSpPr>
        <p:spPr bwMode="auto">
          <a:xfrm>
            <a:off x="4980305" y="3771900"/>
            <a:ext cx="416433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dirty="0">
                <a:latin typeface="Times New Roman" panose="02020603050405020304" charset="0"/>
                <a:ea typeface="黑体" panose="02010609060101010101" pitchFamily="49" charset="-122"/>
                <a:cs typeface="Times New Roman" panose="02020603050405020304" charset="0"/>
              </a:rPr>
              <a:t>YIN / YANG</a:t>
            </a:r>
            <a:endParaRPr lang="zh-CN" altLang="en-US" sz="2000" dirty="0">
              <a:latin typeface="Times New Roman" panose="02020603050405020304" charset="0"/>
              <a:ea typeface="黑体" panose="02010609060101010101" pitchFamily="49" charset="-122"/>
              <a:cs typeface="Times New Roman" panose="02020603050405020304" charset="0"/>
            </a:endParaRPr>
          </a:p>
        </p:txBody>
      </p:sp>
      <p:grpSp>
        <p:nvGrpSpPr>
          <p:cNvPr id="84" name="组合 83"/>
          <p:cNvGrpSpPr/>
          <p:nvPr/>
        </p:nvGrpSpPr>
        <p:grpSpPr>
          <a:xfrm>
            <a:off x="2293244" y="2900601"/>
            <a:ext cx="2253619" cy="1182236"/>
            <a:chOff x="2823377" y="3333730"/>
            <a:chExt cx="2253619" cy="1182236"/>
          </a:xfrm>
        </p:grpSpPr>
        <p:pic>
          <p:nvPicPr>
            <p:cNvPr id="85" name="Picture 2"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377" y="4240510"/>
              <a:ext cx="288972" cy="2754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33730"/>
              <a:ext cx="288972" cy="275456"/>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2" descr="E:\水墨图表素材\53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1393" y="3807381"/>
            <a:ext cx="288972" cy="27545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386320" y="2900680"/>
            <a:ext cx="1757680" cy="460375"/>
          </a:xfrm>
          <a:prstGeom prst="rect">
            <a:avLst/>
          </a:prstGeom>
          <a:noFill/>
        </p:spPr>
        <p:txBody>
          <a:bodyPr wrap="square" rtlCol="0" anchor="t">
            <a:spAutoFit/>
          </a:bodyPr>
          <a:p>
            <a:r>
              <a:rPr lang="en-US" altLang="zh-CN" sz="2400" dirty="0">
                <a:latin typeface="Times New Roman" panose="02020603050405020304" charset="0"/>
                <a:ea typeface="黑体" panose="02010609060101010101" pitchFamily="49" charset="-122"/>
                <a:cs typeface="Times New Roman" panose="02020603050405020304" charset="0"/>
              </a:rPr>
              <a:t>The Zodiac</a:t>
            </a:r>
            <a:endParaRPr lang="en-US" altLang="zh-CN" sz="2400" dirty="0">
              <a:latin typeface="Times New Roman" panose="02020603050405020304" charset="0"/>
              <a:ea typeface="黑体" panose="02010609060101010101" pitchFamily="49" charset="-122"/>
              <a:cs typeface="Times New Roman" panose="02020603050405020304" charset="0"/>
            </a:endParaRPr>
          </a:p>
        </p:txBody>
      </p:sp>
      <p:pic>
        <p:nvPicPr>
          <p:cNvPr id="4" name="Picture 2" descr="E:\水墨图表素材\5356.png"/>
          <p:cNvPicPr>
            <a:picLocks noChangeAspect="1" noChangeArrowheads="1"/>
          </p:cNvPicPr>
          <p:nvPr>
            <p:custDataLst>
              <p:tags r:id="rId4"/>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135167" y="2977436"/>
            <a:ext cx="288972" cy="275456"/>
          </a:xfrm>
          <a:prstGeom prst="rect">
            <a:avLst/>
          </a:prstGeom>
          <a:noFill/>
          <a:extLst>
            <a:ext uri="{909E8E84-426E-40DD-AFC4-6F175D3DCCD1}">
              <a14:hiddenFill xmlns:a14="http://schemas.microsoft.com/office/drawing/2010/main">
                <a:solidFill>
                  <a:srgbClr val="FFFFFF"/>
                </a:solidFill>
              </a14:hiddenFill>
            </a:ext>
          </a:extLst>
        </p:spPr>
      </p:pic>
      <p:sp>
        <p:nvSpPr>
          <p:cNvPr id="5" name="Line 10"/>
          <p:cNvSpPr>
            <a:spLocks noChangeShapeType="1"/>
          </p:cNvSpPr>
          <p:nvPr>
            <p:custDataLst>
              <p:tags r:id="rId5"/>
            </p:custDataLst>
          </p:nvPr>
        </p:nvSpPr>
        <p:spPr bwMode="auto">
          <a:xfrm rot="18000000">
            <a:off x="6402705" y="2725420"/>
            <a:ext cx="469900" cy="811530"/>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dir="in"/>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up)">
                                      <p:cBhvr>
                                        <p:cTn id="19" dur="500"/>
                                        <p:tgtEl>
                                          <p:spTgt spid="7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left)">
                                      <p:cBhvr>
                                        <p:cTn id="31" dur="500"/>
                                        <p:tgtEl>
                                          <p:spTgt spid="7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up)">
                                      <p:cBhvr>
                                        <p:cTn id="35" dur="500"/>
                                        <p:tgtEl>
                                          <p:spTgt spid="8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500"/>
                                        <p:tgtEl>
                                          <p:spTgt spid="8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2" grpId="0" animBg="1"/>
      <p:bldP spid="8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3" name="组合 23"/>
          <p:cNvGrpSpPr>
            <a:grpSpLocks noChangeAspect="1"/>
          </p:cNvGrpSpPr>
          <p:nvPr/>
        </p:nvGrpSpPr>
        <p:grpSpPr bwMode="auto">
          <a:xfrm>
            <a:off x="356076" y="243999"/>
            <a:ext cx="969169" cy="1947861"/>
            <a:chOff x="0" y="0"/>
            <a:chExt cx="1291187" cy="2597468"/>
          </a:xfrm>
        </p:grpSpPr>
        <p:pic>
          <p:nvPicPr>
            <p:cNvPr id="20488" name="图片 24"/>
            <p:cNvPicPr>
              <a:picLocks noChangeAspect="1" noChangeArrowheads="1"/>
            </p:cNvPicPr>
            <p:nvPr/>
          </p:nvPicPr>
          <p:blipFill>
            <a:blip r:embed="rId2">
              <a:extLst>
                <a:ext uri="{28A0092B-C50C-407E-A947-70E740481C1C}">
                  <a14:useLocalDpi xmlns:a14="http://schemas.microsoft.com/office/drawing/2010/main" val="0"/>
                </a:ext>
              </a:extLst>
            </a:blip>
            <a:srcRect l="15086" t="12090" r="8334" b="6023"/>
            <a:stretch>
              <a:fillRect/>
            </a:stretch>
          </p:blipFill>
          <p:spPr bwMode="auto">
            <a:xfrm>
              <a:off x="755432" y="7300"/>
              <a:ext cx="535755" cy="53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图片 25"/>
            <p:cNvPicPr>
              <a:picLocks noChangeAspect="1" noChangeArrowheads="1"/>
            </p:cNvPicPr>
            <p:nvPr/>
          </p:nvPicPr>
          <p:blipFill>
            <a:blip r:embed="rId2">
              <a:extLst>
                <a:ext uri="{28A0092B-C50C-407E-A947-70E740481C1C}">
                  <a14:useLocalDpi xmlns:a14="http://schemas.microsoft.com/office/drawing/2010/main" val="0"/>
                </a:ext>
              </a:extLst>
            </a:blip>
            <a:srcRect l="15086" t="12090" r="8334" b="6023"/>
            <a:stretch>
              <a:fillRect/>
            </a:stretch>
          </p:blipFill>
          <p:spPr bwMode="auto">
            <a:xfrm rot="-5400000">
              <a:off x="3646" y="0"/>
              <a:ext cx="535755" cy="53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6"/>
            <p:cNvPicPr>
              <a:picLocks noChangeAspect="1" noChangeArrowheads="1"/>
            </p:cNvPicPr>
            <p:nvPr/>
          </p:nvPicPr>
          <p:blipFill>
            <a:blip r:embed="rId2">
              <a:extLst>
                <a:ext uri="{28A0092B-C50C-407E-A947-70E740481C1C}">
                  <a14:useLocalDpi xmlns:a14="http://schemas.microsoft.com/office/drawing/2010/main" val="0"/>
                </a:ext>
              </a:extLst>
            </a:blip>
            <a:srcRect l="15086" t="12090" r="8334" b="6023"/>
            <a:stretch>
              <a:fillRect/>
            </a:stretch>
          </p:blipFill>
          <p:spPr bwMode="auto">
            <a:xfrm rot="5400000">
              <a:off x="755429" y="2061713"/>
              <a:ext cx="535755" cy="53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图片 27"/>
            <p:cNvPicPr>
              <a:picLocks noChangeAspect="1" noChangeArrowheads="1"/>
            </p:cNvPicPr>
            <p:nvPr/>
          </p:nvPicPr>
          <p:blipFill>
            <a:blip r:embed="rId2">
              <a:extLst>
                <a:ext uri="{28A0092B-C50C-407E-A947-70E740481C1C}">
                  <a14:useLocalDpi xmlns:a14="http://schemas.microsoft.com/office/drawing/2010/main" val="0"/>
                </a:ext>
              </a:extLst>
            </a:blip>
            <a:srcRect l="15086" t="12090" r="8334" b="6023"/>
            <a:stretch>
              <a:fillRect/>
            </a:stretch>
          </p:blipFill>
          <p:spPr bwMode="auto">
            <a:xfrm rot="10800000">
              <a:off x="0" y="2046746"/>
              <a:ext cx="535755" cy="53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7" name="图片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754" y="-304800"/>
            <a:ext cx="3136106" cy="313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rot="17580000">
            <a:off x="262890" y="793115"/>
            <a:ext cx="1290320" cy="1141095"/>
          </a:xfrm>
          <a:prstGeom prst="rect">
            <a:avLst/>
          </a:prstGeom>
          <a:noFill/>
        </p:spPr>
        <p:txBody>
          <a:bodyPr vert="eaVert" wrap="square" rtlCol="0">
            <a:spAutoFit/>
          </a:bodyPr>
          <a:p>
            <a:r>
              <a:rPr lang="en-US" altLang="zh-CN" sz="2400" b="1" dirty="0" smtClean="0">
                <a:solidFill>
                  <a:srgbClr val="080808"/>
                </a:solidFill>
                <a:latin typeface="Pristina" panose="03060402040406080204" pitchFamily="66" charset="0"/>
                <a:ea typeface="方正黄草_GBK" panose="03000509000000000000" pitchFamily="65" charset="-122"/>
                <a:sym typeface="+mn-ea"/>
              </a:rPr>
              <a:t>The Hist</a:t>
            </a:r>
            <a:r>
              <a:rPr lang="en-US" altLang="zh-CN" sz="2400" b="1" dirty="0" smtClean="0">
                <a:solidFill>
                  <a:srgbClr val="080808"/>
                </a:solidFill>
                <a:latin typeface="Pristina" panose="03060402040406080204" pitchFamily="66" charset="0"/>
                <a:ea typeface="方正黄草_GBK" panose="03000509000000000000" pitchFamily="65" charset="-122"/>
                <a:sym typeface="+mn-ea"/>
              </a:rPr>
              <a:t>o</a:t>
            </a:r>
            <a:r>
              <a:rPr lang="en-US" altLang="zh-CN" sz="2400" b="1" dirty="0" smtClean="0">
                <a:solidFill>
                  <a:srgbClr val="080808"/>
                </a:solidFill>
                <a:latin typeface="Pristina" panose="03060402040406080204" pitchFamily="66" charset="0"/>
                <a:ea typeface="方正黄草_GBK" panose="03000509000000000000" pitchFamily="65" charset="-122"/>
                <a:sym typeface="+mn-ea"/>
              </a:rPr>
              <a:t>ry</a:t>
            </a:r>
            <a:endParaRPr lang="en-US" altLang="zh-CN" sz="2400" b="1" dirty="0">
              <a:latin typeface="Times New Roman" panose="02020603050405020304" charset="0"/>
              <a:ea typeface="黑体" panose="02010609060101010101" pitchFamily="49" charset="-122"/>
              <a:cs typeface="Times New Roman" panose="02020603050405020304" charset="0"/>
            </a:endParaRPr>
          </a:p>
          <a:p>
            <a:endParaRPr lang="zh-CN" altLang="en-US" sz="2400" b="1"/>
          </a:p>
        </p:txBody>
      </p:sp>
      <p:sp>
        <p:nvSpPr>
          <p:cNvPr id="9" name="文本框 8"/>
          <p:cNvSpPr txBox="1"/>
          <p:nvPr/>
        </p:nvSpPr>
        <p:spPr>
          <a:xfrm>
            <a:off x="1437005" y="243840"/>
            <a:ext cx="6155055" cy="4030980"/>
          </a:xfrm>
          <a:prstGeom prst="rect">
            <a:avLst/>
          </a:prstGeom>
          <a:noFill/>
        </p:spPr>
        <p:txBody>
          <a:bodyPr wrap="square" rtlCol="0" anchor="t">
            <a:spAutoFit/>
          </a:bodyPr>
          <a:p>
            <a:pPr algn="just"/>
            <a:r>
              <a:rPr lang="zh-CN" altLang="en-US" sz="1600">
                <a:latin typeface="Times New Roman" panose="02020603050405020304" charset="0"/>
                <a:cs typeface="Times New Roman" panose="02020603050405020304" charset="0"/>
              </a:rPr>
              <a:t>Chinese Astrology has been practiced in China for thousands of years and has played a significant role in Chinese culture. The origins of Chinese Astrology can be traced back to ancient China, where early astronomers observed the movements of the stars and created a system of astrological beliefs and practices.</a:t>
            </a:r>
            <a:endParaRPr lang="zh-CN" altLang="en-US" sz="1600">
              <a:latin typeface="Times New Roman" panose="02020603050405020304" charset="0"/>
              <a:cs typeface="Times New Roman" panose="02020603050405020304" charset="0"/>
            </a:endParaRPr>
          </a:p>
          <a:p>
            <a:pPr algn="just"/>
            <a:r>
              <a:rPr lang="zh-CN" altLang="en-US" sz="1600">
                <a:latin typeface="Times New Roman" panose="02020603050405020304" charset="0"/>
                <a:cs typeface="Times New Roman" panose="02020603050405020304" charset="0"/>
              </a:rPr>
              <a:t>The practice of Chinese astrology has gone through several changes throughout history. </a:t>
            </a:r>
            <a:r>
              <a:rPr lang="zh-CN" altLang="en-US" sz="1600">
                <a:solidFill>
                  <a:srgbClr val="FF0000"/>
                </a:solidFill>
                <a:latin typeface="Times New Roman" panose="02020603050405020304" charset="0"/>
                <a:cs typeface="Times New Roman" panose="02020603050405020304" charset="0"/>
              </a:rPr>
              <a:t>During the Han Dynasty</a:t>
            </a:r>
            <a:r>
              <a:rPr lang="zh-CN" altLang="en-US" sz="1600">
                <a:latin typeface="Times New Roman" panose="02020603050405020304" charset="0"/>
                <a:cs typeface="Times New Roman" panose="02020603050405020304" charset="0"/>
              </a:rPr>
              <a:t> (206 BCE - 220 CE), astrology was used to predict the fate of the emperor and his kingdom. </a:t>
            </a:r>
            <a:r>
              <a:rPr lang="zh-CN" altLang="en-US" sz="1600">
                <a:solidFill>
                  <a:srgbClr val="FF0000"/>
                </a:solidFill>
                <a:latin typeface="Times New Roman" panose="02020603050405020304" charset="0"/>
                <a:cs typeface="Times New Roman" panose="02020603050405020304" charset="0"/>
              </a:rPr>
              <a:t>Later, during the Tang Dynasty</a:t>
            </a:r>
            <a:r>
              <a:rPr lang="zh-CN" altLang="en-US" sz="1600">
                <a:latin typeface="Times New Roman" panose="02020603050405020304" charset="0"/>
                <a:cs typeface="Times New Roman" panose="02020603050405020304" charset="0"/>
              </a:rPr>
              <a:t> (618 CE - 907 CE), astrology was used to select auspicious dates for important events such as weddings and ceremonies.</a:t>
            </a:r>
            <a:endParaRPr lang="zh-CN" altLang="en-US" sz="1600">
              <a:latin typeface="Times New Roman" panose="02020603050405020304" charset="0"/>
              <a:cs typeface="Times New Roman" panose="02020603050405020304" charset="0"/>
            </a:endParaRPr>
          </a:p>
          <a:p>
            <a:pPr algn="just"/>
            <a:r>
              <a:rPr lang="zh-CN" altLang="en-US" sz="1600">
                <a:solidFill>
                  <a:srgbClr val="FF0000"/>
                </a:solidFill>
                <a:latin typeface="Times New Roman" panose="02020603050405020304" charset="0"/>
                <a:cs typeface="Times New Roman" panose="02020603050405020304" charset="0"/>
              </a:rPr>
              <a:t>During the Qing Dynasty</a:t>
            </a:r>
            <a:r>
              <a:rPr lang="zh-CN" altLang="en-US" sz="1600">
                <a:latin typeface="Times New Roman" panose="02020603050405020304" charset="0"/>
                <a:cs typeface="Times New Roman" panose="02020603050405020304" charset="0"/>
              </a:rPr>
              <a:t> (1644 - 1911), astrology became more accessible to the general public, and astrological predictions were published in newspapers and almanacs. </a:t>
            </a:r>
            <a:r>
              <a:rPr lang="zh-CN" altLang="en-US" sz="1600">
                <a:solidFill>
                  <a:srgbClr val="FF0000"/>
                </a:solidFill>
                <a:latin typeface="Times New Roman" panose="02020603050405020304" charset="0"/>
                <a:cs typeface="Times New Roman" panose="02020603050405020304" charset="0"/>
              </a:rPr>
              <a:t>In modern times,</a:t>
            </a:r>
            <a:r>
              <a:rPr lang="zh-CN" altLang="en-US" sz="1600">
                <a:latin typeface="Times New Roman" panose="02020603050405020304" charset="0"/>
                <a:cs typeface="Times New Roman" panose="02020603050405020304" charset="0"/>
              </a:rPr>
              <a:t> Chinese astrology has become popular worldwide, with people using it to gain insight into their personalities, relationships, and future prospects.</a:t>
            </a:r>
            <a:endParaRPr lang="zh-CN" altLang="en-US" sz="1600">
              <a:latin typeface="Times New Roman" panose="02020603050405020304" charset="0"/>
              <a:cs typeface="Times New Roman" panose="02020603050405020304" charset="0"/>
            </a:endParaRPr>
          </a:p>
        </p:txBody>
      </p:sp>
    </p:spTree>
  </p:cSld>
  <p:clrMapOvr>
    <a:masterClrMapping/>
  </p:clrMapOvr>
  <p:transition spd="slow" advTm="3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41986" name="组合 3"/>
          <p:cNvGrpSpPr/>
          <p:nvPr/>
        </p:nvGrpSpPr>
        <p:grpSpPr bwMode="auto">
          <a:xfrm>
            <a:off x="-2383" y="255986"/>
            <a:ext cx="4964906" cy="711994"/>
            <a:chOff x="-3" y="1"/>
            <a:chExt cx="6619368" cy="950731"/>
          </a:xfrm>
        </p:grpSpPr>
        <p:pic>
          <p:nvPicPr>
            <p:cNvPr id="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4316" y="-2834318"/>
              <a:ext cx="950731" cy="66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22981" y="352063"/>
              <a:ext cx="3966918" cy="55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100" b="1">
                  <a:solidFill>
                    <a:srgbClr val="FFFFFF"/>
                  </a:solidFill>
                  <a:latin typeface="Times New Roman" panose="02020603050405020304" charset="0"/>
                  <a:ea typeface="微软雅黑" panose="020B0503020204020204" pitchFamily="34" charset="-122"/>
                  <a:cs typeface="Times New Roman" panose="02020603050405020304" charset="0"/>
                </a:rPr>
                <a:t>The Five Elements</a:t>
              </a:r>
              <a:endParaRPr lang="zh-CN" altLang="en-US" sz="21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grpSp>
      <p:pic>
        <p:nvPicPr>
          <p:cNvPr id="41987"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9" y="-153591"/>
            <a:ext cx="1115615"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40105" y="1188720"/>
            <a:ext cx="4345305" cy="2584450"/>
          </a:xfrm>
          <a:prstGeom prst="rect">
            <a:avLst/>
          </a:prstGeom>
          <a:noFill/>
        </p:spPr>
        <p:txBody>
          <a:bodyPr wrap="square" rtlCol="0" anchor="t">
            <a:spAutoFit/>
          </a:bodyPr>
          <a:p>
            <a:pPr algn="just"/>
            <a:r>
              <a:rPr lang="zh-CN" altLang="en-US" sz="1800">
                <a:latin typeface="Times New Roman" panose="02020603050405020304" charset="0"/>
                <a:cs typeface="Times New Roman" panose="02020603050405020304" charset="0"/>
              </a:rPr>
              <a:t>Chinese believe that the five basic elements, Wood, Fire, Earth, Metal, and Water form everything in the Universe. As a fundamental part of the Oriental philosophy, the five elements are divided into Conducive and Controlling interrelationships. A Conducive interrelationship means that these five elements will produce one another and help nourish each other.</a:t>
            </a:r>
            <a:endParaRPr lang="zh-CN" altLang="en-US" sz="1800">
              <a:latin typeface="Times New Roman" panose="02020603050405020304" charset="0"/>
              <a:cs typeface="Times New Roman" panose="02020603050405020304" charset="0"/>
            </a:endParaRPr>
          </a:p>
        </p:txBody>
      </p:sp>
      <p:pic>
        <p:nvPicPr>
          <p:cNvPr id="5" name="图片 4" descr="16101453.l"/>
          <p:cNvPicPr>
            <a:picLocks noChangeAspect="1"/>
          </p:cNvPicPr>
          <p:nvPr/>
        </p:nvPicPr>
        <p:blipFill>
          <a:blip r:embed="rId4"/>
          <a:stretch>
            <a:fillRect/>
          </a:stretch>
        </p:blipFill>
        <p:spPr>
          <a:xfrm>
            <a:off x="5748020" y="1318260"/>
            <a:ext cx="2936240" cy="2713355"/>
          </a:xfrm>
          <a:prstGeom prst="rect">
            <a:avLst/>
          </a:prstGeom>
        </p:spPr>
      </p:pic>
    </p:spTree>
  </p:cSld>
  <p:clrMapOvr>
    <a:masterClrMapping/>
  </p:clrMapOvr>
  <p:transition spd="slow" advTm="3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41986" name="组合 3"/>
          <p:cNvGrpSpPr/>
          <p:nvPr/>
        </p:nvGrpSpPr>
        <p:grpSpPr bwMode="auto">
          <a:xfrm>
            <a:off x="-2383" y="255986"/>
            <a:ext cx="4964906" cy="711994"/>
            <a:chOff x="-3" y="1"/>
            <a:chExt cx="6619368" cy="950731"/>
          </a:xfrm>
        </p:grpSpPr>
        <p:pic>
          <p:nvPicPr>
            <p:cNvPr id="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4316" y="-2834318"/>
              <a:ext cx="950731" cy="66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22981" y="352063"/>
              <a:ext cx="3966918" cy="55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1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The Zodiac</a:t>
              </a:r>
              <a:r>
                <a:rPr lang="en-US" altLang="zh-CN" sz="21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100" b="1" i="1">
                  <a:solidFill>
                    <a:srgbClr val="FFFFFF"/>
                  </a:solidFill>
                  <a:latin typeface="黑体" panose="02010609060101010101" pitchFamily="49" charset="-122"/>
                  <a:ea typeface="黑体" panose="02010609060101010101" pitchFamily="49" charset="-122"/>
                  <a:cs typeface="Times New Roman" panose="02020603050405020304" charset="0"/>
                  <a:sym typeface="+mn-ea"/>
                </a:rPr>
                <a:t>十二生肖</a:t>
              </a:r>
              <a:r>
                <a:rPr lang="en-US" altLang="zh-CN" sz="21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a:t>
              </a:r>
              <a:endParaRPr lang="en-US" altLang="zh-CN" sz="2100" b="1">
                <a:solidFill>
                  <a:srgbClr val="FFFFFF"/>
                </a:solidFill>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41987"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9" y="-153591"/>
            <a:ext cx="1115615"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40105" y="1188720"/>
            <a:ext cx="4345305" cy="2584450"/>
          </a:xfrm>
          <a:prstGeom prst="rect">
            <a:avLst/>
          </a:prstGeom>
          <a:noFill/>
        </p:spPr>
        <p:txBody>
          <a:bodyPr wrap="square" rtlCol="0" anchor="t">
            <a:spAutoFit/>
          </a:bodyPr>
          <a:p>
            <a:pPr algn="just"/>
            <a:r>
              <a:rPr lang="zh-CN" altLang="en-US" sz="1800">
                <a:latin typeface="Times New Roman" panose="02020603050405020304" charset="0"/>
                <a:cs typeface="Times New Roman" panose="02020603050405020304" charset="0"/>
              </a:rPr>
              <a:t>The Chinese zodiac is the most well-known aspe</a:t>
            </a:r>
            <a:r>
              <a:rPr lang="zh-CN" altLang="en-US" sz="1800">
                <a:latin typeface="Times New Roman" panose="02020603050405020304" charset="0"/>
                <a:ea typeface="华文新魏" panose="02010800040101010101" charset="-122"/>
                <a:cs typeface="Times New Roman" panose="02020603050405020304" charset="0"/>
              </a:rPr>
              <a:t>ct of Chinese astrology. The zodiac is based on a twelve-year cycle, with each year corresponding to one of twelve animals: rat, ox, tiger, rabbit, dragon, snake, horse, goat, monkey, rooster, dog, and pig. The animal that correspond</a:t>
            </a:r>
            <a:r>
              <a:rPr lang="zh-CN" altLang="en-US" sz="1800">
                <a:latin typeface="Times New Roman" panose="02020603050405020304" charset="0"/>
                <a:cs typeface="Times New Roman" panose="02020603050405020304" charset="0"/>
              </a:rPr>
              <a:t>s to the year in which a person is born is believed to influence their personality and fortunes.</a:t>
            </a:r>
            <a:endParaRPr lang="zh-CN" altLang="en-US" sz="1800">
              <a:latin typeface="Times New Roman" panose="02020603050405020304" charset="0"/>
              <a:cs typeface="Times New Roman" panose="02020603050405020304" charset="0"/>
            </a:endParaRPr>
          </a:p>
        </p:txBody>
      </p:sp>
      <p:pic>
        <p:nvPicPr>
          <p:cNvPr id="7" name="图片 6" descr="86A6B009D284A05903917B6FAC979474"/>
          <p:cNvPicPr>
            <a:picLocks noChangeAspect="1"/>
          </p:cNvPicPr>
          <p:nvPr/>
        </p:nvPicPr>
        <p:blipFill>
          <a:blip r:embed="rId4"/>
          <a:stretch>
            <a:fillRect/>
          </a:stretch>
        </p:blipFill>
        <p:spPr>
          <a:xfrm>
            <a:off x="5185410" y="1315085"/>
            <a:ext cx="3958590" cy="2226945"/>
          </a:xfrm>
          <a:prstGeom prst="rect">
            <a:avLst/>
          </a:prstGeom>
        </p:spPr>
      </p:pic>
    </p:spTree>
  </p:cSld>
  <p:clrMapOvr>
    <a:masterClrMapping/>
  </p:clrMapOvr>
  <p:transition spd="slow" advTm="3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4" name="图片 3" descr="0149a455c71e736ac725580883ee0c.jpg@1280w_1l_2o_100sh"/>
          <p:cNvPicPr>
            <a:picLocks noChangeAspect="1"/>
          </p:cNvPicPr>
          <p:nvPr/>
        </p:nvPicPr>
        <p:blipFill>
          <a:blip r:embed="rId2"/>
          <a:stretch>
            <a:fillRect/>
          </a:stretch>
        </p:blipFill>
        <p:spPr>
          <a:xfrm>
            <a:off x="2811780" y="0"/>
            <a:ext cx="3519805" cy="5143500"/>
          </a:xfrm>
          <a:prstGeom prst="rect">
            <a:avLst/>
          </a:prstGeom>
        </p:spPr>
      </p:pic>
    </p:spTree>
  </p:cSld>
  <p:clrMapOvr>
    <a:masterClrMapping/>
  </p:clrMapOvr>
  <p:transition spd="slow" advTm="3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41986" name="组合 3"/>
          <p:cNvGrpSpPr/>
          <p:nvPr/>
        </p:nvGrpSpPr>
        <p:grpSpPr bwMode="auto">
          <a:xfrm>
            <a:off x="-2383" y="255986"/>
            <a:ext cx="4964906" cy="711994"/>
            <a:chOff x="-3" y="1"/>
            <a:chExt cx="6619368" cy="950731"/>
          </a:xfrm>
        </p:grpSpPr>
        <p:pic>
          <p:nvPicPr>
            <p:cNvPr id="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4316" y="-2834318"/>
              <a:ext cx="950731" cy="66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22591" y="351888"/>
              <a:ext cx="4728271" cy="4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The </a:t>
              </a:r>
              <a:r>
                <a:rPr lang="en-US" altLang="zh-CN"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Content</a:t>
              </a: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of</a:t>
              </a:r>
              <a:r>
                <a:rPr lang="en-US" altLang="zh-CN"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YIN / YANG</a:t>
              </a:r>
              <a:endPar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grpSp>
      <p:pic>
        <p:nvPicPr>
          <p:cNvPr id="41987"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9" y="-153591"/>
            <a:ext cx="1115615"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81940" y="1003300"/>
            <a:ext cx="5678805" cy="3138170"/>
          </a:xfrm>
          <a:prstGeom prst="rect">
            <a:avLst/>
          </a:prstGeom>
          <a:noFill/>
        </p:spPr>
        <p:txBody>
          <a:bodyPr wrap="square" rtlCol="0" anchor="t">
            <a:spAutoFit/>
          </a:bodyPr>
          <a:p>
            <a:pPr algn="just"/>
            <a:r>
              <a:rPr lang="zh-CN" altLang="en-US" sz="1800">
                <a:latin typeface="Times New Roman" panose="02020603050405020304" charset="0"/>
                <a:cs typeface="Times New Roman" panose="02020603050405020304" charset="0"/>
              </a:rPr>
              <a:t>Since ancient times, the Chinese have believed that two major forces, the Yin and the Yang, control the universe. These two forces are the foundation of Chinese philosophy, people, and even Chinese medicine. </a:t>
            </a:r>
            <a:endParaRPr lang="zh-CN" altLang="en-US" sz="1800">
              <a:latin typeface="Times New Roman" panose="02020603050405020304" charset="0"/>
              <a:cs typeface="Times New Roman" panose="02020603050405020304" charset="0"/>
            </a:endParaRPr>
          </a:p>
          <a:p>
            <a:pPr algn="just"/>
            <a:r>
              <a:rPr lang="zh-CN" altLang="en-US" sz="1800">
                <a:latin typeface="Times New Roman" panose="02020603050405020304" charset="0"/>
                <a:cs typeface="Times New Roman" panose="02020603050405020304" charset="0"/>
              </a:rPr>
              <a:t>A well-known symbol called “Tai Chi” (the ultimate matter) embodies the Yin and the Yang. In the circle, the two forces equilibrate the energy and keep everything balanced. No force is stronger or weaker than the other, when one is at its highest, the other is at its lowest.Together the Yin and the Yang become a whole and thus keep the universe in harmony. </a:t>
            </a:r>
            <a:endParaRPr lang="zh-CN" altLang="en-US" sz="1800">
              <a:latin typeface="Times New Roman" panose="02020603050405020304" charset="0"/>
              <a:cs typeface="Times New Roman" panose="02020603050405020304" charset="0"/>
            </a:endParaRPr>
          </a:p>
        </p:txBody>
      </p:sp>
      <p:pic>
        <p:nvPicPr>
          <p:cNvPr id="6" name="图片 5" descr="OIP"/>
          <p:cNvPicPr>
            <a:picLocks noChangeAspect="1"/>
          </p:cNvPicPr>
          <p:nvPr/>
        </p:nvPicPr>
        <p:blipFill>
          <a:blip r:embed="rId4"/>
          <a:stretch>
            <a:fillRect/>
          </a:stretch>
        </p:blipFill>
        <p:spPr>
          <a:xfrm>
            <a:off x="5961380" y="1310640"/>
            <a:ext cx="2599055" cy="2522855"/>
          </a:xfrm>
          <a:prstGeom prst="rect">
            <a:avLst/>
          </a:prstGeom>
        </p:spPr>
      </p:pic>
      <p:sp>
        <p:nvSpPr>
          <p:cNvPr id="22" name="TextBox 21"/>
          <p:cNvSpPr txBox="1"/>
          <p:nvPr>
            <p:custDataLst>
              <p:tags r:id="rId5"/>
            </p:custDataLst>
          </p:nvPr>
        </p:nvSpPr>
        <p:spPr>
          <a:xfrm>
            <a:off x="5817870" y="405130"/>
            <a:ext cx="2886710" cy="1243965"/>
          </a:xfrm>
          <a:prstGeom prst="rect">
            <a:avLst/>
          </a:prstGeom>
          <a:noFill/>
        </p:spPr>
        <p:txBody>
          <a:bodyPr wrap="none" rtlCol="0">
            <a:noAutofit/>
          </a:bodyPr>
          <a:p>
            <a:pPr algn="l"/>
            <a:r>
              <a:rPr lang="en-US" altLang="zh-CN" sz="7200" dirty="0" smtClean="0">
                <a:solidFill>
                  <a:srgbClr val="080808"/>
                </a:solidFill>
                <a:latin typeface="Pristina" panose="03060402040406080204" pitchFamily="66" charset="0"/>
                <a:ea typeface="方正黄草_GBK" panose="03000509000000000000" pitchFamily="65" charset="-122"/>
                <a:sym typeface="+mn-ea"/>
              </a:rPr>
              <a:t>‘’Tai Chi’’</a:t>
            </a:r>
            <a:endParaRPr lang="en-US" altLang="zh-CN" sz="7200" dirty="0" smtClean="0">
              <a:solidFill>
                <a:srgbClr val="080808"/>
              </a:solidFill>
              <a:latin typeface="Pristina" panose="03060402040406080204" pitchFamily="66" charset="0"/>
              <a:ea typeface="方正黄草_GBK" panose="03000509000000000000" pitchFamily="65"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41986" name="组合 3"/>
          <p:cNvGrpSpPr/>
          <p:nvPr/>
        </p:nvGrpSpPr>
        <p:grpSpPr bwMode="auto">
          <a:xfrm>
            <a:off x="-2383" y="255986"/>
            <a:ext cx="4964906" cy="711994"/>
            <a:chOff x="-3" y="1"/>
            <a:chExt cx="6619368" cy="950731"/>
          </a:xfrm>
        </p:grpSpPr>
        <p:pic>
          <p:nvPicPr>
            <p:cNvPr id="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4316" y="-2834318"/>
              <a:ext cx="950731" cy="66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22591" y="351888"/>
              <a:ext cx="4728271" cy="4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The Application of</a:t>
              </a:r>
              <a:r>
                <a:rPr lang="en-US" altLang="zh-CN"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YIN / YANG</a:t>
              </a:r>
              <a:endPar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grpSp>
      <p:pic>
        <p:nvPicPr>
          <p:cNvPr id="41987"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9" y="-153591"/>
            <a:ext cx="1115615"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40105" y="1188720"/>
            <a:ext cx="4596130" cy="2861310"/>
          </a:xfrm>
          <a:prstGeom prst="rect">
            <a:avLst/>
          </a:prstGeom>
          <a:noFill/>
        </p:spPr>
        <p:txBody>
          <a:bodyPr wrap="square" rtlCol="0" anchor="t">
            <a:spAutoFit/>
          </a:bodyPr>
          <a:p>
            <a:pPr algn="just"/>
            <a:r>
              <a:rPr lang="zh-CN" altLang="en-US" sz="1800" b="1">
                <a:latin typeface="Times New Roman" panose="02020603050405020304" charset="0"/>
                <a:cs typeface="Times New Roman" panose="02020603050405020304" charset="0"/>
              </a:rPr>
              <a:t>1. ) To predict the future</a:t>
            </a:r>
            <a:endParaRPr lang="zh-CN" altLang="en-US" sz="1800" b="1">
              <a:latin typeface="Times New Roman" panose="02020603050405020304" charset="0"/>
              <a:cs typeface="Times New Roman" panose="02020603050405020304" charset="0"/>
            </a:endParaRPr>
          </a:p>
          <a:p>
            <a:pPr algn="just"/>
            <a:r>
              <a:rPr lang="zh-CN" altLang="en-US" sz="1800">
                <a:latin typeface="Times New Roman" panose="02020603050405020304" charset="0"/>
                <a:cs typeface="Times New Roman" panose="02020603050405020304" charset="0"/>
              </a:rPr>
              <a:t>When it comes to predicting the future, Chinese people may use </a:t>
            </a:r>
            <a:r>
              <a:rPr lang="zh-CN" altLang="en-US" sz="1800">
                <a:latin typeface="Times New Roman" panose="02020603050405020304" charset="0"/>
                <a:cs typeface="Times New Roman" panose="02020603050405020304" charset="0"/>
                <a:sym typeface="+mn-ea"/>
              </a:rPr>
              <a:t>YIN / YANG</a:t>
            </a:r>
            <a:r>
              <a:rPr lang="zh-CN" altLang="en-US" sz="1800">
                <a:latin typeface="Times New Roman" panose="02020603050405020304" charset="0"/>
                <a:cs typeface="Times New Roman" panose="02020603050405020304" charset="0"/>
              </a:rPr>
              <a:t> to understand the potential outcomes of various situations. For example, they may consult a traditional Chinese fortune-teller who uses various divination methods, such as astrology, I Ching</a:t>
            </a:r>
            <a:r>
              <a:rPr lang="zh-CN" altLang="en-US" sz="1800">
                <a:latin typeface="华文新魏" panose="02010800040101010101" charset="-122"/>
                <a:ea typeface="华文新魏" panose="02010800040101010101" charset="-122"/>
                <a:cs typeface="Times New Roman" panose="02020603050405020304" charset="0"/>
              </a:rPr>
              <a:t>（易经）</a:t>
            </a:r>
            <a:r>
              <a:rPr lang="zh-CN" altLang="en-US" sz="1800">
                <a:latin typeface="Times New Roman" panose="02020603050405020304" charset="0"/>
                <a:cs typeface="Times New Roman" panose="02020603050405020304" charset="0"/>
              </a:rPr>
              <a:t>, or feng shui, to determine the balance of yin and yang in a person's life.</a:t>
            </a:r>
            <a:endParaRPr lang="zh-CN" altLang="en-US" sz="1800">
              <a:latin typeface="Times New Roman" panose="02020603050405020304" charset="0"/>
              <a:cs typeface="Times New Roman" panose="02020603050405020304" charset="0"/>
            </a:endParaRPr>
          </a:p>
          <a:p>
            <a:pPr algn="just"/>
            <a:endParaRPr lang="zh-CN" altLang="en-US" sz="1800">
              <a:latin typeface="Times New Roman" panose="02020603050405020304" charset="0"/>
              <a:cs typeface="Times New Roman" panose="02020603050405020304" charset="0"/>
            </a:endParaRPr>
          </a:p>
        </p:txBody>
      </p:sp>
      <p:pic>
        <p:nvPicPr>
          <p:cNvPr id="7" name="图片 6" descr="R"/>
          <p:cNvPicPr>
            <a:picLocks noChangeAspect="1"/>
          </p:cNvPicPr>
          <p:nvPr/>
        </p:nvPicPr>
        <p:blipFill>
          <a:blip r:embed="rId4"/>
          <a:stretch>
            <a:fillRect/>
          </a:stretch>
        </p:blipFill>
        <p:spPr>
          <a:xfrm>
            <a:off x="5505450" y="1362710"/>
            <a:ext cx="3263265" cy="2637790"/>
          </a:xfrm>
          <a:prstGeom prst="rect">
            <a:avLst/>
          </a:prstGeom>
        </p:spPr>
      </p:pic>
    </p:spTree>
  </p:cSld>
  <p:clrMapOvr>
    <a:masterClrMapping/>
  </p:clrMapOvr>
  <p:transition spd="slow" advTm="3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grpSp>
        <p:nvGrpSpPr>
          <p:cNvPr id="41986" name="组合 3"/>
          <p:cNvGrpSpPr/>
          <p:nvPr/>
        </p:nvGrpSpPr>
        <p:grpSpPr bwMode="auto">
          <a:xfrm>
            <a:off x="-2383" y="255986"/>
            <a:ext cx="4964906" cy="711994"/>
            <a:chOff x="-3" y="1"/>
            <a:chExt cx="6619368" cy="950731"/>
          </a:xfrm>
        </p:grpSpPr>
        <p:pic>
          <p:nvPicPr>
            <p:cNvPr id="2"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4316" y="-2834318"/>
              <a:ext cx="950731" cy="661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22591" y="351888"/>
              <a:ext cx="4728271" cy="4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The Application of</a:t>
              </a:r>
              <a:r>
                <a:rPr lang="en-US" altLang="zh-CN"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sym typeface="+mn-ea"/>
                </a:rPr>
                <a:t> YIN / YANG</a:t>
              </a:r>
              <a:endParaRPr lang="zh-CN" altLang="en-US" sz="1800" b="1">
                <a:solidFill>
                  <a:srgbClr val="FFFFFF"/>
                </a:solidFill>
                <a:latin typeface="Times New Roman" panose="02020603050405020304" charset="0"/>
                <a:ea typeface="微软雅黑" panose="020B0503020204020204" pitchFamily="34" charset="-122"/>
                <a:cs typeface="Times New Roman" panose="02020603050405020304" charset="0"/>
              </a:endParaRPr>
            </a:p>
          </p:txBody>
        </p:sp>
      </p:grpSp>
      <p:pic>
        <p:nvPicPr>
          <p:cNvPr id="41987"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9" y="-153591"/>
            <a:ext cx="1115615"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40105" y="1188720"/>
            <a:ext cx="4345305" cy="1198880"/>
          </a:xfrm>
          <a:prstGeom prst="rect">
            <a:avLst/>
          </a:prstGeom>
          <a:noFill/>
        </p:spPr>
        <p:txBody>
          <a:bodyPr wrap="square" rtlCol="0" anchor="t">
            <a:spAutoFit/>
          </a:bodyPr>
          <a:p>
            <a:pPr algn="just"/>
            <a:r>
              <a:rPr lang="zh-CN" altLang="en-US" sz="1800" b="1">
                <a:latin typeface="Times New Roman" panose="02020603050405020304" charset="0"/>
                <a:cs typeface="Times New Roman" panose="02020603050405020304" charset="0"/>
              </a:rPr>
              <a:t>2. ) To determine days</a:t>
            </a:r>
            <a:r>
              <a:rPr lang="zh-CN" altLang="en-US" sz="1800">
                <a:latin typeface="Times New Roman" panose="02020603050405020304" charset="0"/>
                <a:cs typeface="Times New Roman" panose="02020603050405020304" charset="0"/>
              </a:rPr>
              <a:t> which are seen as the perfect days in which to initiate a particular project, especially a wedding ceremony or a new business enterprise.</a:t>
            </a:r>
            <a:endParaRPr lang="zh-CN" altLang="en-US" sz="1800">
              <a:latin typeface="Times New Roman" panose="02020603050405020304" charset="0"/>
              <a:cs typeface="Times New Roman" panose="02020603050405020304" charset="0"/>
            </a:endParaRPr>
          </a:p>
        </p:txBody>
      </p:sp>
      <p:pic>
        <p:nvPicPr>
          <p:cNvPr id="5" name="图片 4" descr="QQ图片20230326230813"/>
          <p:cNvPicPr>
            <a:picLocks noChangeAspect="1"/>
          </p:cNvPicPr>
          <p:nvPr/>
        </p:nvPicPr>
        <p:blipFill>
          <a:blip r:embed="rId4"/>
          <a:stretch>
            <a:fillRect/>
          </a:stretch>
        </p:blipFill>
        <p:spPr>
          <a:xfrm>
            <a:off x="6088380" y="887730"/>
            <a:ext cx="2514600" cy="3349625"/>
          </a:xfrm>
          <a:prstGeom prst="rect">
            <a:avLst/>
          </a:prstGeom>
        </p:spPr>
      </p:pic>
    </p:spTree>
  </p:cSld>
  <p:clrMapOvr>
    <a:masterClrMapping/>
  </p:clrMapOvr>
  <p:transition spd="slow" advTm="3000">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PP_MARK_KEY" val="332e455e-ec0a-45c7-b671-6bdb57f14f6e"/>
  <p:tag name="COMMONDATA" val="eyJoZGlkIjoiMjc0ZDcwZGZhMzJiYTMwMmFiODU2MWRiZTFiZWEzOWEifQ=="/>
</p:tagLst>
</file>

<file path=ppt/theme/theme1.xml><?xml version="1.0" encoding="utf-8"?>
<a:theme xmlns:a="http://schemas.openxmlformats.org/drawingml/2006/main" name="Office 主题">
  <a:themeElements>
    <a:clrScheme name="自定义 2788">
      <a:dk1>
        <a:srgbClr val="333333"/>
      </a:dk1>
      <a:lt1>
        <a:sysClr val="window" lastClr="FFFFFF"/>
      </a:lt1>
      <a:dk2>
        <a:srgbClr val="1D53A5"/>
      </a:dk2>
      <a:lt2>
        <a:srgbClr val="2160BD"/>
      </a:lt2>
      <a:accent1>
        <a:srgbClr val="5B9BD5"/>
      </a:accent1>
      <a:accent2>
        <a:srgbClr val="ED7D31"/>
      </a:accent2>
      <a:accent3>
        <a:srgbClr val="333333"/>
      </a:accent3>
      <a:accent4>
        <a:srgbClr val="FFC000"/>
      </a:accent4>
      <a:accent5>
        <a:srgbClr val="333333"/>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3130</Words>
  <Application>WPS 演示</Application>
  <PresentationFormat>全屏显示(16:9)</PresentationFormat>
  <Paragraphs>54</Paragraphs>
  <Slides>11</Slides>
  <Notes>39</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11</vt:i4>
      </vt:variant>
    </vt:vector>
  </HeadingPairs>
  <TitlesOfParts>
    <vt:vector size="37" baseType="lpstr">
      <vt:lpstr>Arial</vt:lpstr>
      <vt:lpstr>宋体</vt:lpstr>
      <vt:lpstr>Wingdings</vt:lpstr>
      <vt:lpstr>方正硬笔楷书简体</vt:lpstr>
      <vt:lpstr>Times New Roman</vt:lpstr>
      <vt:lpstr>Pristina</vt:lpstr>
      <vt:lpstr>方正黄草_GBK</vt:lpstr>
      <vt:lpstr>微软雅黑</vt:lpstr>
      <vt:lpstr>黑体</vt:lpstr>
      <vt:lpstr>Calibri</vt:lpstr>
      <vt:lpstr>Arial Unicode MS</vt:lpstr>
      <vt:lpstr>Arial Black</vt:lpstr>
      <vt:lpstr>Calibri Light</vt:lpstr>
      <vt:lpstr>Arial Unicode MS</vt:lpstr>
      <vt:lpstr>MS PGothic</vt:lpstr>
      <vt:lpstr>迷你简黄草</vt:lpstr>
      <vt:lpstr>Meiryo</vt:lpstr>
      <vt:lpstr>Yu Gothic UI</vt:lpstr>
      <vt:lpstr>Arial Narrow</vt:lpstr>
      <vt:lpstr>新宋体</vt:lpstr>
      <vt:lpstr>华文行楷</vt:lpstr>
      <vt:lpstr>华文仿宋</vt:lpstr>
      <vt:lpstr>Berlin Sans FB</vt:lpstr>
      <vt:lpstr>楷体</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岚风仙人</cp:lastModifiedBy>
  <cp:revision>48</cp:revision>
  <dcterms:created xsi:type="dcterms:W3CDTF">2014-07-15T12:53:00Z</dcterms:created>
  <dcterms:modified xsi:type="dcterms:W3CDTF">2023-03-28T12:35:36Z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2A2301E1F351479A80463D7DC8E55D63</vt:lpwstr>
  </property>
  <property fmtid="{D5CDD505-2E9C-101B-9397-08002B2CF9AE}" pid="3" name="KSOProductBuildVer">
    <vt:lpwstr>2052-11.1.0.12980</vt:lpwstr>
  </property>
</Properties>
</file>