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7" r:id="rId4"/>
    <p:sldId id="263" r:id="rId5"/>
    <p:sldId id="259" r:id="rId6"/>
    <p:sldId id="265" r:id="rId7"/>
    <p:sldId id="258" r:id="rId8"/>
    <p:sldId id="264" r:id="rId9"/>
    <p:sldId id="267" r:id="rId10"/>
    <p:sldId id="268" r:id="rId11"/>
    <p:sldId id="272" r:id="rId12"/>
    <p:sldId id="270" r:id="rId13"/>
    <p:sldId id="274" r:id="rId14"/>
    <p:sldId id="276" r:id="rId15"/>
    <p:sldId id="275" r:id="rId16"/>
  </p:sldIdLst>
  <p:sldSz cx="12192000" cy="6858000"/>
  <p:notesSz cx="6858000" cy="9144000"/>
  <p:embeddedFontLst>
    <p:embeddedFont>
      <p:font typeface="等线" charset="-122"/>
      <p:regular r:id="rId18"/>
      <p:bold r:id="rId19"/>
    </p:embeddedFont>
    <p:embeddedFont>
      <p:font typeface="华文隶书" pitchFamily="2" charset="-122"/>
      <p:regular r:id="rId20"/>
    </p:embeddedFont>
    <p:embeddedFont>
      <p:font typeface="华文行楷" pitchFamily="2" charset="-122"/>
      <p:regular r:id="rId21"/>
    </p:embeddedFont>
    <p:embeddedFont>
      <p:font typeface="方正行楷繁体" charset="-122"/>
      <p:regular r:id="rId22"/>
    </p:embeddedFont>
    <p:embeddedFont>
      <p:font typeface="Comic Sans MS" pitchFamily="66" charset="0"/>
      <p:regular r:id="rId23"/>
      <p:bold r:id="rId24"/>
    </p:embeddedFont>
    <p:embeddedFont>
      <p:font typeface="方正舒体" pitchFamily="2" charset="-122"/>
      <p:regular r:id="rId25"/>
    </p:embeddedFont>
    <p:embeddedFont>
      <p:font typeface="方正古隶简体" charset="-122"/>
      <p:regular r:id="rId26"/>
    </p:embeddedFont>
    <p:embeddedFont>
      <p:font typeface="楷体" pitchFamily="49" charset="-122"/>
      <p:regular r:id="rId27"/>
    </p:embeddedFont>
    <p:embeddedFont>
      <p:font typeface="黑体" pitchFamily="49" charset="-122"/>
      <p:regular r:id="rId28"/>
    </p:embeddedFont>
    <p:embeddedFont>
      <p:font typeface="等线 Light" charset="-122"/>
      <p:regular r:id="rId29"/>
    </p:embeddedFont>
    <p:embeddedFont>
      <p:font typeface="Lucida Handwriting" pitchFamily="66" charset="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4E0DB"/>
    <a:srgbClr val="AF5558"/>
    <a:srgbClr val="EBA09E"/>
    <a:srgbClr val="EBEB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2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192" y="-10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0E77-BEAC-4C9D-A744-ECB27BC4F8AC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EC9C7-1CA5-4F0A-A098-4F97ADAB24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8645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427907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007265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64845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857996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348064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416461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819325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272340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42185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721448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248296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44F4-8239-4FBA-BAF8-1D7BA70E9511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924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microsoft.com/office/2007/relationships/hdphoto" Target="../media/hdphoto1.wdp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.em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4">
            <a:grayscl/>
          </a:blip>
          <a:srcRect l="10634" b="29966"/>
          <a:stretch>
            <a:fillRect/>
          </a:stretch>
        </p:blipFill>
        <p:spPr>
          <a:xfrm rot="9709526" flipH="1">
            <a:off x="-1065917" y="-450396"/>
            <a:ext cx="5820008" cy="5903817"/>
          </a:xfrm>
          <a:custGeom>
            <a:avLst/>
            <a:gdLst>
              <a:gd name="connsiteX0" fmla="*/ 1938173 w 5820008"/>
              <a:gd name="connsiteY0" fmla="*/ 5903817 h 5903817"/>
              <a:gd name="connsiteX1" fmla="*/ 5820008 w 5820008"/>
              <a:gd name="connsiteY1" fmla="*/ 4629444 h 5903817"/>
              <a:gd name="connsiteX2" fmla="*/ 5820008 w 5820008"/>
              <a:gd name="connsiteY2" fmla="*/ 0 h 5903817"/>
              <a:gd name="connsiteX3" fmla="*/ 0 w 5820008"/>
              <a:gd name="connsiteY3" fmla="*/ 0 h 590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008" h="5903817">
                <a:moveTo>
                  <a:pt x="1938173" y="5903817"/>
                </a:moveTo>
                <a:lnTo>
                  <a:pt x="5820008" y="4629444"/>
                </a:lnTo>
                <a:lnTo>
                  <a:pt x="5820008" y="0"/>
                </a:lnTo>
                <a:lnTo>
                  <a:pt x="0" y="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3" name="图片 59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0031223" y="11010"/>
            <a:ext cx="2160777" cy="2796943"/>
          </a:xfrm>
          <a:prstGeom prst="rect">
            <a:avLst/>
          </a:prstGeom>
        </p:spPr>
      </p:pic>
      <p:pic>
        <p:nvPicPr>
          <p:cNvPr id="5964" name="图片 59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5" name="图片 59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48737"/>
            <a:ext cx="4494660" cy="4609263"/>
          </a:xfrm>
          <a:prstGeom prst="rect">
            <a:avLst/>
          </a:prstGeom>
        </p:spPr>
      </p:pic>
      <p:pic>
        <p:nvPicPr>
          <p:cNvPr id="5960" name="图片 59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758659" y="1031769"/>
            <a:ext cx="1063421" cy="683444"/>
          </a:xfrm>
          <a:prstGeom prst="rect">
            <a:avLst/>
          </a:prstGeom>
        </p:spPr>
      </p:pic>
      <p:pic>
        <p:nvPicPr>
          <p:cNvPr id="5962" name="图片 59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45" y="4406724"/>
            <a:ext cx="1189129" cy="1249872"/>
          </a:xfrm>
          <a:prstGeom prst="rect">
            <a:avLst/>
          </a:prstGeom>
        </p:spPr>
      </p:pic>
      <p:sp>
        <p:nvSpPr>
          <p:cNvPr id="5968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9" name="椭圆 5968"/>
          <p:cNvSpPr/>
          <p:nvPr/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" fmla="*/ 44 w 225374"/>
              <a:gd name="connsiteY0" fmla="*/ 110582 h 178133"/>
              <a:gd name="connsiteX1" fmla="*/ 123466 w 225374"/>
              <a:gd name="connsiteY1" fmla="*/ 0 h 178133"/>
              <a:gd name="connsiteX2" fmla="*/ 225374 w 225374"/>
              <a:gd name="connsiteY2" fmla="*/ 110582 h 178133"/>
              <a:gd name="connsiteX3" fmla="*/ 112709 w 225374"/>
              <a:gd name="connsiteY3" fmla="*/ 178133 h 178133"/>
              <a:gd name="connsiteX4" fmla="*/ 44 w 225374"/>
              <a:gd name="connsiteY4" fmla="*/ 110582 h 17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0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1" name="椭圆 5970"/>
          <p:cNvSpPr/>
          <p:nvPr/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2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4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5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6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椭圆 5977"/>
          <p:cNvSpPr/>
          <p:nvPr/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" fmla="*/ 1148 w 165968"/>
              <a:gd name="connsiteY0" fmla="*/ 60242 h 141999"/>
              <a:gd name="connsiteX1" fmla="*/ 81831 w 165968"/>
              <a:gd name="connsiteY1" fmla="*/ 0 h 141999"/>
              <a:gd name="connsiteX2" fmla="*/ 162514 w 165968"/>
              <a:gd name="connsiteY2" fmla="*/ 60242 h 141999"/>
              <a:gd name="connsiteX3" fmla="*/ 135619 w 165968"/>
              <a:gd name="connsiteY3" fmla="*/ 141999 h 141999"/>
              <a:gd name="connsiteX4" fmla="*/ 1148 w 165968"/>
              <a:gd name="connsiteY4" fmla="*/ 60242 h 141999"/>
              <a:gd name="connsiteX0" fmla="*/ 997 w 151606"/>
              <a:gd name="connsiteY0" fmla="*/ 104235 h 144329"/>
              <a:gd name="connsiteX1" fmla="*/ 70923 w 151606"/>
              <a:gd name="connsiteY1" fmla="*/ 963 h 144329"/>
              <a:gd name="connsiteX2" fmla="*/ 151606 w 151606"/>
              <a:gd name="connsiteY2" fmla="*/ 61205 h 144329"/>
              <a:gd name="connsiteX3" fmla="*/ 124711 w 151606"/>
              <a:gd name="connsiteY3" fmla="*/ 142962 h 144329"/>
              <a:gd name="connsiteX4" fmla="*/ 997 w 151606"/>
              <a:gd name="connsiteY4" fmla="*/ 104235 h 14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6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8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9" name="椭圆 5988"/>
          <p:cNvSpPr/>
          <p:nvPr/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" fmla="*/ 0 w 182881"/>
              <a:gd name="connsiteY0" fmla="*/ 60321 h 120685"/>
              <a:gd name="connsiteX1" fmla="*/ 80683 w 182881"/>
              <a:gd name="connsiteY1" fmla="*/ 79 h 120685"/>
              <a:gd name="connsiteX2" fmla="*/ 182881 w 182881"/>
              <a:gd name="connsiteY2" fmla="*/ 71079 h 120685"/>
              <a:gd name="connsiteX3" fmla="*/ 80683 w 182881"/>
              <a:gd name="connsiteY3" fmla="*/ 120563 h 120685"/>
              <a:gd name="connsiteX4" fmla="*/ 0 w 182881"/>
              <a:gd name="connsiteY4" fmla="*/ 60321 h 120685"/>
              <a:gd name="connsiteX0" fmla="*/ 45 w 182926"/>
              <a:gd name="connsiteY0" fmla="*/ 60309 h 163620"/>
              <a:gd name="connsiteX1" fmla="*/ 80728 w 182926"/>
              <a:gd name="connsiteY1" fmla="*/ 67 h 163620"/>
              <a:gd name="connsiteX2" fmla="*/ 182926 w 182926"/>
              <a:gd name="connsiteY2" fmla="*/ 71067 h 163620"/>
              <a:gd name="connsiteX3" fmla="*/ 91485 w 182926"/>
              <a:gd name="connsiteY3" fmla="*/ 163582 h 163620"/>
              <a:gd name="connsiteX4" fmla="*/ 45 w 182926"/>
              <a:gd name="connsiteY4" fmla="*/ 60309 h 16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6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20" name="组合 6019"/>
          <p:cNvGrpSpPr/>
          <p:nvPr/>
        </p:nvGrpSpPr>
        <p:grpSpPr>
          <a:xfrm>
            <a:off x="5713457" y="2821236"/>
            <a:ext cx="6050913" cy="1914536"/>
            <a:chOff x="7210222" y="3140035"/>
            <a:chExt cx="1770664" cy="3272488"/>
          </a:xfrm>
        </p:grpSpPr>
        <p:sp>
          <p:nvSpPr>
            <p:cNvPr id="6021" name="矩形 6020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22" name="矩形 602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9">
                <a:alphaModFix amt="26000"/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4682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000" b="1" dirty="0" smtClean="0">
                  <a:solidFill>
                    <a:schemeClr val="tx1"/>
                  </a:solidFill>
                  <a:latin typeface="华文隶书" pitchFamily="2" charset="-122"/>
                  <a:ea typeface="华文隶书" pitchFamily="2" charset="-122"/>
                </a:rPr>
                <a:t>中国书法</a:t>
              </a:r>
              <a:endParaRPr lang="en-US" altLang="zh-CN" sz="6000" b="1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</a:endParaRPr>
            </a:p>
            <a:p>
              <a:pPr algn="ctr"/>
              <a:r>
                <a:rPr lang="en-US" altLang="zh-CN" sz="2400" b="1" dirty="0" smtClean="0">
                  <a:solidFill>
                    <a:schemeClr val="tx1"/>
                  </a:solidFill>
                  <a:latin typeface="华文隶书" pitchFamily="2" charset="-122"/>
                  <a:ea typeface="华文隶书" pitchFamily="2" charset="-122"/>
                </a:rPr>
                <a:t>Chinese Calligraphy</a:t>
              </a:r>
              <a:endParaRPr lang="zh-CN" altLang="en-US" sz="2400" b="1" dirty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</a:endParaRPr>
            </a:p>
          </p:txBody>
        </p:sp>
      </p:grpSp>
      <p:pic>
        <p:nvPicPr>
          <p:cNvPr id="6026" name="图片 60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49014" flipH="1" flipV="1">
            <a:off x="3824513" y="1049701"/>
            <a:ext cx="2170413" cy="280941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817290" y="5145206"/>
            <a:ext cx="237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徐佳    肖婷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3380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图片 946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0" y="4782658"/>
            <a:ext cx="550127" cy="13684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9684782" y="3392488"/>
            <a:ext cx="2801815" cy="3626711"/>
          </a:xfrm>
          <a:prstGeom prst="rect">
            <a:avLst/>
          </a:prstGeom>
        </p:spPr>
      </p:pic>
      <p:sp>
        <p:nvSpPr>
          <p:cNvPr id="17" name="自由: 形状 16"/>
          <p:cNvSpPr/>
          <p:nvPr/>
        </p:nvSpPr>
        <p:spPr>
          <a:xfrm>
            <a:off x="1242818" y="0"/>
            <a:ext cx="9842872" cy="6858000"/>
          </a:xfrm>
          <a:custGeom>
            <a:avLst/>
            <a:gdLst>
              <a:gd name="connsiteX0" fmla="*/ 1358039 w 9842872"/>
              <a:gd name="connsiteY0" fmla="*/ 0 h 6858000"/>
              <a:gd name="connsiteX1" fmla="*/ 8484833 w 9842872"/>
              <a:gd name="connsiteY1" fmla="*/ 0 h 6858000"/>
              <a:gd name="connsiteX2" fmla="*/ 8564372 w 9842872"/>
              <a:gd name="connsiteY2" fmla="*/ 83426 h 6858000"/>
              <a:gd name="connsiteX3" fmla="*/ 9842872 w 9842872"/>
              <a:gd name="connsiteY3" fmla="*/ 3392488 h 6858000"/>
              <a:gd name="connsiteX4" fmla="*/ 8564372 w 9842872"/>
              <a:gd name="connsiteY4" fmla="*/ 6701551 h 6858000"/>
              <a:gd name="connsiteX5" fmla="*/ 8415211 w 9842872"/>
              <a:gd name="connsiteY5" fmla="*/ 6858000 h 6858000"/>
              <a:gd name="connsiteX6" fmla="*/ 1427661 w 9842872"/>
              <a:gd name="connsiteY6" fmla="*/ 6858000 h 6858000"/>
              <a:gd name="connsiteX7" fmla="*/ 1278500 w 9842872"/>
              <a:gd name="connsiteY7" fmla="*/ 6701551 h 6858000"/>
              <a:gd name="connsiteX8" fmla="*/ 0 w 9842872"/>
              <a:gd name="connsiteY8" fmla="*/ 3392488 h 6858000"/>
              <a:gd name="connsiteX9" fmla="*/ 1278500 w 9842872"/>
              <a:gd name="connsiteY9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2872" h="6858000">
                <a:moveTo>
                  <a:pt x="1358039" y="0"/>
                </a:moveTo>
                <a:lnTo>
                  <a:pt x="8484833" y="0"/>
                </a:lnTo>
                <a:lnTo>
                  <a:pt x="8564372" y="83426"/>
                </a:lnTo>
                <a:cubicBezTo>
                  <a:pt x="9358726" y="957410"/>
                  <a:pt x="9842872" y="2118410"/>
                  <a:pt x="9842872" y="3392488"/>
                </a:cubicBezTo>
                <a:cubicBezTo>
                  <a:pt x="9842872" y="4666567"/>
                  <a:pt x="9358726" y="5827567"/>
                  <a:pt x="8564372" y="6701551"/>
                </a:cubicBezTo>
                <a:lnTo>
                  <a:pt x="8415211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6">
              <a:alphaModFix amt="87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artisticTexturizer/>
                      </a14:imgEffect>
                      <a14:imgEffect>
                        <a14:sharpenSoften amount="-100000"/>
                      </a14:imgEffect>
                      <a14:imgEffect>
                        <a14:colorTemperature colorTemp="5591"/>
                      </a14:imgEffect>
                      <a14:imgEffect>
                        <a14:saturation sat="28000"/>
                      </a14:imgEffect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 rot="1619601" flipH="1">
            <a:off x="1394065" y="-319301"/>
            <a:ext cx="6277368" cy="64374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69280" y="773723"/>
            <a:ext cx="586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omic Sans MS" pitchFamily="66" charset="0"/>
              </a:rPr>
              <a:t>Outstanding calligraphers</a:t>
            </a:r>
            <a:endParaRPr lang="zh-CN" altLang="en-US" sz="2800" b="1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3168" y="1941342"/>
            <a:ext cx="3418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itchFamily="66" charset="0"/>
              </a:rPr>
              <a:t>●  Yan </a:t>
            </a:r>
            <a:r>
              <a:rPr lang="en-US" altLang="zh-CN" sz="2000" dirty="0" err="1" smtClean="0">
                <a:latin typeface="Comic Sans MS" pitchFamily="66" charset="0"/>
              </a:rPr>
              <a:t>Zhenqing</a:t>
            </a:r>
            <a:r>
              <a:rPr lang="en-US" altLang="zh-CN" sz="2000" dirty="0" smtClean="0">
                <a:latin typeface="Comic Sans MS" pitchFamily="66" charset="0"/>
              </a:rPr>
              <a:t> (</a:t>
            </a:r>
            <a:r>
              <a:rPr lang="zh-CN" altLang="en-US" sz="2000" dirty="0" smtClean="0">
                <a:latin typeface="Comic Sans MS" pitchFamily="66" charset="0"/>
              </a:rPr>
              <a:t>颜真卿</a:t>
            </a:r>
            <a:r>
              <a:rPr lang="en-US" altLang="zh-CN" sz="2000" dirty="0" smtClean="0">
                <a:latin typeface="Comic Sans MS" pitchFamily="66" charset="0"/>
              </a:rPr>
              <a:t>)</a:t>
            </a:r>
            <a:endParaRPr lang="zh-CN" altLang="en-US" sz="20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69124" y="2797127"/>
            <a:ext cx="2984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●  </a:t>
            </a:r>
            <a:r>
              <a:rPr lang="en-US" altLang="zh-CN" sz="2000" dirty="0" smtClean="0">
                <a:latin typeface="Comic Sans MS" pitchFamily="66" charset="0"/>
              </a:rPr>
              <a:t>Liu </a:t>
            </a:r>
            <a:r>
              <a:rPr lang="en-US" altLang="zh-CN" sz="2000" dirty="0" err="1" smtClean="0">
                <a:latin typeface="Comic Sans MS" pitchFamily="66" charset="0"/>
              </a:rPr>
              <a:t>Gongquan</a:t>
            </a:r>
            <a:r>
              <a:rPr lang="en-US" altLang="zh-CN" sz="2000" dirty="0" smtClean="0">
                <a:latin typeface="Comic Sans MS" pitchFamily="66" charset="0"/>
              </a:rPr>
              <a:t>(</a:t>
            </a:r>
            <a:r>
              <a:rPr lang="zh-CN" altLang="en-US" sz="2000" dirty="0" smtClean="0">
                <a:latin typeface="Comic Sans MS" pitchFamily="66" charset="0"/>
              </a:rPr>
              <a:t>柳公权</a:t>
            </a:r>
            <a:r>
              <a:rPr lang="en-US" altLang="zh-CN" sz="2000" dirty="0" smtClean="0">
                <a:latin typeface="Comic Sans MS" pitchFamily="66" charset="0"/>
              </a:rPr>
              <a:t>)</a:t>
            </a:r>
            <a:endParaRPr lang="zh-CN" altLang="en-US" sz="2000" dirty="0" smtClean="0">
              <a:latin typeface="Comic Sans MS" pitchFamily="66" charset="0"/>
            </a:endParaRPr>
          </a:p>
          <a:p>
            <a:r>
              <a:rPr lang="en-US" altLang="zh-CN" sz="2000" dirty="0" smtClean="0">
                <a:latin typeface="Comic Sans MS" pitchFamily="66" charset="0"/>
              </a:rPr>
              <a:t> </a:t>
            </a:r>
            <a:endParaRPr lang="zh-CN" altLang="en-US" sz="20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7434" y="3795932"/>
            <a:ext cx="3237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●  </a:t>
            </a:r>
            <a:r>
              <a:rPr lang="en-US" altLang="zh-CN" sz="2000" dirty="0" smtClean="0">
                <a:latin typeface="Comic Sans MS" pitchFamily="66" charset="0"/>
              </a:rPr>
              <a:t>Wang </a:t>
            </a:r>
            <a:r>
              <a:rPr lang="en-US" altLang="zh-CN" sz="2000" dirty="0" err="1" smtClean="0">
                <a:latin typeface="Comic Sans MS" pitchFamily="66" charset="0"/>
              </a:rPr>
              <a:t>Xizhi</a:t>
            </a:r>
            <a:r>
              <a:rPr lang="en-US" altLang="zh-CN" sz="2000" dirty="0" smtClean="0">
                <a:latin typeface="Comic Sans MS" pitchFamily="66" charset="0"/>
              </a:rPr>
              <a:t>(</a:t>
            </a:r>
            <a:r>
              <a:rPr lang="zh-CN" altLang="en-US" sz="2000" dirty="0" smtClean="0">
                <a:latin typeface="Comic Sans MS" pitchFamily="66" charset="0"/>
              </a:rPr>
              <a:t>王羲之</a:t>
            </a:r>
            <a:r>
              <a:rPr lang="en-US" altLang="zh-CN" sz="2000" dirty="0" smtClean="0">
                <a:latin typeface="Comic Sans MS" pitchFamily="66" charset="0"/>
              </a:rPr>
              <a:t>)</a:t>
            </a:r>
            <a:endParaRPr lang="zh-CN" altLang="en-US" sz="2000" dirty="0" smtClean="0">
              <a:latin typeface="Comic Sans MS" pitchFamily="66" charset="0"/>
            </a:endParaRPr>
          </a:p>
          <a:p>
            <a:r>
              <a:rPr lang="en-US" altLang="zh-CN" sz="2000" dirty="0" smtClean="0">
                <a:latin typeface="Comic Sans MS" pitchFamily="66" charset="0"/>
              </a:rPr>
              <a:t> </a:t>
            </a:r>
            <a:endParaRPr lang="zh-CN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44737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grayscl/>
            <a:lum bright="20000" contrast="-40000"/>
          </a:blip>
          <a:stretch>
            <a:fillRect/>
          </a:stretch>
        </p:blipFill>
        <p:spPr>
          <a:xfrm rot="12615590" flipV="1">
            <a:off x="-729322" y="-600610"/>
            <a:ext cx="5908430" cy="764796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217920" y="0"/>
            <a:ext cx="6260127" cy="6858001"/>
            <a:chOff x="7234967" y="3140035"/>
            <a:chExt cx="1766125" cy="3109821"/>
          </a:xfrm>
        </p:grpSpPr>
        <p:sp>
          <p:nvSpPr>
            <p:cNvPr id="16" name="矩形 15"/>
            <p:cNvSpPr/>
            <p:nvPr/>
          </p:nvSpPr>
          <p:spPr>
            <a:xfrm>
              <a:off x="7234967" y="3140035"/>
              <a:ext cx="1766125" cy="3109821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263258" y="3140035"/>
              <a:ext cx="1725710" cy="3109821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710288" y="4290647"/>
            <a:ext cx="4797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Yan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Zhenqing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one of the four greatest masters of Kai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in Tang Dynasty. It is said that when he was a little boy, he used to practice calligraphy while sweeping the yard. His handwriting is elegant and graceful, with an air of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magnificance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17" descr="timg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1543" y="389386"/>
            <a:ext cx="5590457" cy="34651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8706" y="295422"/>
            <a:ext cx="1015663" cy="29964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 smtClean="0">
                <a:latin typeface="楷体" pitchFamily="49" charset="-122"/>
                <a:ea typeface="楷体" pitchFamily="49" charset="-122"/>
              </a:rPr>
              <a:t>颜真卿</a:t>
            </a:r>
            <a:endParaRPr lang="zh-CN" altLang="en-US" sz="54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4" name="图片 23" descr="timg (6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843" y="365760"/>
            <a:ext cx="3942074" cy="4607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2689358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10800000">
            <a:off x="7776610" y="0"/>
            <a:ext cx="4415390" cy="60519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0" y="3231289"/>
            <a:ext cx="2801815" cy="36267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733" y="232012"/>
            <a:ext cx="923330" cy="23883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柳公权</a:t>
            </a:r>
            <a:endParaRPr lang="zh-CN" altLang="en-US" sz="48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5" name="图片 14" descr="timg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5243" y="0"/>
            <a:ext cx="2710028" cy="3591603"/>
          </a:xfrm>
          <a:prstGeom prst="rect">
            <a:avLst/>
          </a:prstGeom>
        </p:spPr>
      </p:pic>
      <p:pic>
        <p:nvPicPr>
          <p:cNvPr id="16" name="图片 15" descr="timg (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150" y="191068"/>
            <a:ext cx="5750009" cy="2851244"/>
          </a:xfrm>
          <a:prstGeom prst="rect">
            <a:avLst/>
          </a:prstGeom>
        </p:spPr>
      </p:pic>
      <p:pic>
        <p:nvPicPr>
          <p:cNvPr id="17" name="图片 16" descr="timg (9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5063" y="3296123"/>
            <a:ext cx="5416937" cy="26542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78424" y="4203510"/>
            <a:ext cx="4681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Liu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Gongquan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a master of the regular script and the cursive hand, who is often mentioned with Yan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Zhenqing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His regular script features firm strokes and rigorous structure, while his running-cursive is fluent and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vigorous.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7417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673386" flipH="1" flipV="1">
            <a:off x="9234217" y="-173561"/>
            <a:ext cx="2801815" cy="3626711"/>
          </a:xfrm>
          <a:prstGeom prst="rect">
            <a:avLst/>
          </a:prstGeom>
        </p:spPr>
      </p:pic>
      <p:pic>
        <p:nvPicPr>
          <p:cNvPr id="139" name="图片 138"/>
          <p:cNvPicPr>
            <a:picLocks noChangeAspect="1"/>
          </p:cNvPicPr>
          <p:nvPr/>
        </p:nvPicPr>
        <p:blipFill rotWithShape="1">
          <a:blip r:embed="rId5">
            <a:grayscl/>
          </a:blip>
          <a:srcRect l="-856" t="45442" r="73283" b="11830"/>
          <a:stretch/>
        </p:blipFill>
        <p:spPr>
          <a:xfrm rot="5219981">
            <a:off x="368617" y="5028372"/>
            <a:ext cx="1239315" cy="1969477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 rotWithShape="1">
          <a:blip r:embed="rId5">
            <a:grayscl/>
          </a:blip>
          <a:srcRect l="43742" t="13987" r="32523" b="39979"/>
          <a:stretch/>
        </p:blipFill>
        <p:spPr>
          <a:xfrm rot="5400000">
            <a:off x="2025512" y="4751794"/>
            <a:ext cx="1066800" cy="2121877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 rotWithShape="1">
          <a:blip r:embed="rId5">
            <a:grayscl/>
          </a:blip>
          <a:srcRect l="43742" t="43053" r="-2121" b="32531"/>
          <a:stretch/>
        </p:blipFill>
        <p:spPr>
          <a:xfrm>
            <a:off x="3023803" y="5220717"/>
            <a:ext cx="2623849" cy="11254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7625" y="379827"/>
            <a:ext cx="2067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atin typeface="+mj-lt"/>
                <a:ea typeface="楷体" pitchFamily="49" charset="-122"/>
              </a:rPr>
              <a:t>王羲之</a:t>
            </a:r>
            <a:endParaRPr lang="zh-CN" altLang="en-US" sz="4400" b="1" dirty="0">
              <a:latin typeface="+mj-lt"/>
              <a:ea typeface="楷体" pitchFamily="49" charset="-122"/>
            </a:endParaRPr>
          </a:p>
        </p:txBody>
      </p:sp>
      <p:pic>
        <p:nvPicPr>
          <p:cNvPr id="23" name="图片 22" descr="timg (1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03719"/>
            <a:ext cx="3010486" cy="3480545"/>
          </a:xfrm>
          <a:prstGeom prst="rect">
            <a:avLst/>
          </a:prstGeom>
        </p:spPr>
      </p:pic>
      <p:pic>
        <p:nvPicPr>
          <p:cNvPr id="25" name="图片 24" descr="微信图片_202010021143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9272" y="0"/>
            <a:ext cx="7200900" cy="31146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289451" y="3713871"/>
            <a:ext cx="5444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 Wang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Xizhi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is acclaimed as “the Saint of calligraphy” and is famous for his cursive hand, which is flowing, flexible and powerful as well. His most famous work is Preface of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Lanting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which has been regarded as the best running hand in the world.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8674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2">
            <a:grayscl/>
          </a:blip>
          <a:srcRect l="756"/>
          <a:stretch>
            <a:fillRect/>
          </a:stretch>
        </p:blipFill>
        <p:spPr>
          <a:xfrm rot="11600511" flipH="1" flipV="1">
            <a:off x="-680591" y="-59101"/>
            <a:ext cx="4933559" cy="6434701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" name="组合 23"/>
          <p:cNvGrpSpPr/>
          <p:nvPr/>
        </p:nvGrpSpPr>
        <p:grpSpPr>
          <a:xfrm>
            <a:off x="4534274" y="0"/>
            <a:ext cx="7657726" cy="6858000"/>
            <a:chOff x="7210222" y="3140035"/>
            <a:chExt cx="1770664" cy="3272488"/>
          </a:xfrm>
        </p:grpSpPr>
        <p:sp>
          <p:nvSpPr>
            <p:cNvPr id="22" name="矩形 2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210222" y="3140036"/>
              <a:ext cx="1770664" cy="3174565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6571" y="886264"/>
            <a:ext cx="472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</a:rPr>
              <a:t>Difficulties  in  Translation 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3346" y="2096087"/>
            <a:ext cx="5078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●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Some four-character words describing the features of the scripts are difficult  to find  their counterparts in English.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5549" y="3882683"/>
            <a:ext cx="4754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●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Some proper nouns in Chinese  can only use Pinyin during translation.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436055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4">
            <a:grayscl/>
          </a:blip>
          <a:srcRect l="12765" b="22482"/>
          <a:stretch>
            <a:fillRect/>
          </a:stretch>
        </p:blipFill>
        <p:spPr>
          <a:xfrm rot="420837" flipH="1">
            <a:off x="6845658" y="694644"/>
            <a:ext cx="5681227" cy="6534677"/>
          </a:xfrm>
          <a:custGeom>
            <a:avLst/>
            <a:gdLst>
              <a:gd name="connsiteX0" fmla="*/ 5681227 w 5681227"/>
              <a:gd name="connsiteY0" fmla="*/ 0 h 6534677"/>
              <a:gd name="connsiteX1" fmla="*/ 717977 w 5681227"/>
              <a:gd name="connsiteY1" fmla="*/ 0 h 6534677"/>
              <a:gd name="connsiteX2" fmla="*/ 0 w 5681227"/>
              <a:gd name="connsiteY2" fmla="*/ 5835706 h 6534677"/>
              <a:gd name="connsiteX3" fmla="*/ 5681226 w 5681227"/>
              <a:gd name="connsiteY3" fmla="*/ 6534677 h 653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227" h="6534677">
                <a:moveTo>
                  <a:pt x="5681227" y="0"/>
                </a:moveTo>
                <a:lnTo>
                  <a:pt x="717977" y="0"/>
                </a:lnTo>
                <a:lnTo>
                  <a:pt x="0" y="5835706"/>
                </a:lnTo>
                <a:lnTo>
                  <a:pt x="5681226" y="653467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3" name="图片 59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652171" flipV="1">
            <a:off x="9064337" y="2863970"/>
            <a:ext cx="3160188" cy="4090596"/>
          </a:xfrm>
          <a:prstGeom prst="rect">
            <a:avLst/>
          </a:prstGeom>
        </p:spPr>
      </p:pic>
      <p:pic>
        <p:nvPicPr>
          <p:cNvPr id="5964" name="图片 59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5" name="图片 59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5319" y="-45407"/>
            <a:ext cx="3561721" cy="3652536"/>
          </a:xfrm>
          <a:prstGeom prst="rect">
            <a:avLst/>
          </a:prstGeom>
        </p:spPr>
      </p:pic>
      <p:sp>
        <p:nvSpPr>
          <p:cNvPr id="5968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9" name="椭圆 5968"/>
          <p:cNvSpPr/>
          <p:nvPr/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" fmla="*/ 44 w 225374"/>
              <a:gd name="connsiteY0" fmla="*/ 110582 h 178133"/>
              <a:gd name="connsiteX1" fmla="*/ 123466 w 225374"/>
              <a:gd name="connsiteY1" fmla="*/ 0 h 178133"/>
              <a:gd name="connsiteX2" fmla="*/ 225374 w 225374"/>
              <a:gd name="connsiteY2" fmla="*/ 110582 h 178133"/>
              <a:gd name="connsiteX3" fmla="*/ 112709 w 225374"/>
              <a:gd name="connsiteY3" fmla="*/ 178133 h 178133"/>
              <a:gd name="connsiteX4" fmla="*/ 44 w 225374"/>
              <a:gd name="connsiteY4" fmla="*/ 110582 h 17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0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1" name="椭圆 5970"/>
          <p:cNvSpPr/>
          <p:nvPr/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2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4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5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6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椭圆 5977"/>
          <p:cNvSpPr/>
          <p:nvPr/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" fmla="*/ 1148 w 165968"/>
              <a:gd name="connsiteY0" fmla="*/ 60242 h 141999"/>
              <a:gd name="connsiteX1" fmla="*/ 81831 w 165968"/>
              <a:gd name="connsiteY1" fmla="*/ 0 h 141999"/>
              <a:gd name="connsiteX2" fmla="*/ 162514 w 165968"/>
              <a:gd name="connsiteY2" fmla="*/ 60242 h 141999"/>
              <a:gd name="connsiteX3" fmla="*/ 135619 w 165968"/>
              <a:gd name="connsiteY3" fmla="*/ 141999 h 141999"/>
              <a:gd name="connsiteX4" fmla="*/ 1148 w 165968"/>
              <a:gd name="connsiteY4" fmla="*/ 60242 h 141999"/>
              <a:gd name="connsiteX0" fmla="*/ 997 w 151606"/>
              <a:gd name="connsiteY0" fmla="*/ 104235 h 144329"/>
              <a:gd name="connsiteX1" fmla="*/ 70923 w 151606"/>
              <a:gd name="connsiteY1" fmla="*/ 963 h 144329"/>
              <a:gd name="connsiteX2" fmla="*/ 151606 w 151606"/>
              <a:gd name="connsiteY2" fmla="*/ 61205 h 144329"/>
              <a:gd name="connsiteX3" fmla="*/ 124711 w 151606"/>
              <a:gd name="connsiteY3" fmla="*/ 142962 h 144329"/>
              <a:gd name="connsiteX4" fmla="*/ 997 w 151606"/>
              <a:gd name="connsiteY4" fmla="*/ 104235 h 14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6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8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9" name="椭圆 5988"/>
          <p:cNvSpPr/>
          <p:nvPr/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" fmla="*/ 0 w 182881"/>
              <a:gd name="connsiteY0" fmla="*/ 60321 h 120685"/>
              <a:gd name="connsiteX1" fmla="*/ 80683 w 182881"/>
              <a:gd name="connsiteY1" fmla="*/ 79 h 120685"/>
              <a:gd name="connsiteX2" fmla="*/ 182881 w 182881"/>
              <a:gd name="connsiteY2" fmla="*/ 71079 h 120685"/>
              <a:gd name="connsiteX3" fmla="*/ 80683 w 182881"/>
              <a:gd name="connsiteY3" fmla="*/ 120563 h 120685"/>
              <a:gd name="connsiteX4" fmla="*/ 0 w 182881"/>
              <a:gd name="connsiteY4" fmla="*/ 60321 h 120685"/>
              <a:gd name="connsiteX0" fmla="*/ 45 w 182926"/>
              <a:gd name="connsiteY0" fmla="*/ 60309 h 163620"/>
              <a:gd name="connsiteX1" fmla="*/ 80728 w 182926"/>
              <a:gd name="connsiteY1" fmla="*/ 67 h 163620"/>
              <a:gd name="connsiteX2" fmla="*/ 182926 w 182926"/>
              <a:gd name="connsiteY2" fmla="*/ 71067 h 163620"/>
              <a:gd name="connsiteX3" fmla="*/ 91485 w 182926"/>
              <a:gd name="connsiteY3" fmla="*/ 163582 h 163620"/>
              <a:gd name="connsiteX4" fmla="*/ 45 w 182926"/>
              <a:gd name="connsiteY4" fmla="*/ 60309 h 16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6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26" name="图片 60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00" flipH="1" flipV="1">
            <a:off x="1902745" y="2792058"/>
            <a:ext cx="1719909" cy="2226277"/>
          </a:xfrm>
          <a:prstGeom prst="rect">
            <a:avLst/>
          </a:prstGeom>
        </p:spPr>
      </p:pic>
      <p:grpSp>
        <p:nvGrpSpPr>
          <p:cNvPr id="6020" name="组合 6019"/>
          <p:cNvGrpSpPr/>
          <p:nvPr/>
        </p:nvGrpSpPr>
        <p:grpSpPr>
          <a:xfrm rot="16200000">
            <a:off x="5184751" y="472074"/>
            <a:ext cx="2405621" cy="5625422"/>
            <a:chOff x="7210222" y="3140035"/>
            <a:chExt cx="1770664" cy="3272488"/>
          </a:xfrm>
        </p:grpSpPr>
        <p:sp>
          <p:nvSpPr>
            <p:cNvPr id="6021" name="矩形 6020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22" name="矩形 602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>
                <a:alphaModFix amt="26000"/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4682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192171" y="2897945"/>
            <a:ext cx="5542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Lucida Handwriting" pitchFamily="66" charset="0"/>
              </a:rPr>
              <a:t>Thank  you</a:t>
            </a:r>
            <a:r>
              <a:rPr lang="zh-CN" altLang="en-US" sz="4800" b="1" dirty="0" smtClean="0">
                <a:latin typeface="Lucida Handwriting" pitchFamily="66" charset="0"/>
              </a:rPr>
              <a:t>  </a:t>
            </a:r>
            <a:endParaRPr lang="zh-CN" altLang="en-US" sz="4800" b="1" dirty="0"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04670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图片 947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5400000">
            <a:off x="62749" y="-86198"/>
            <a:ext cx="6870233" cy="704262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765168" y="0"/>
            <a:ext cx="5896708" cy="6857999"/>
            <a:chOff x="7210222" y="3140035"/>
            <a:chExt cx="1770664" cy="3272488"/>
          </a:xfrm>
        </p:grpSpPr>
        <p:sp>
          <p:nvSpPr>
            <p:cNvPr id="6" name="矩形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9390185" y="3231289"/>
            <a:ext cx="2801815" cy="362671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942951" y="428948"/>
            <a:ext cx="3423909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Contents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方正行楷繁体" panose="03000509000000000000" pitchFamily="65" charset="-122"/>
              <a:ea typeface="方正行楷繁体" panose="03000509000000000000" pitchFamily="65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rot="5400000">
            <a:off x="7596295" y="2851302"/>
            <a:ext cx="748772" cy="4067810"/>
            <a:chOff x="5517324" y="1563895"/>
            <a:chExt cx="748772" cy="406781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5517324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>
              <a:off x="4229589" y="3595198"/>
              <a:ext cx="4067810" cy="52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直接连接符 19"/>
          <p:cNvCxnSpPr/>
          <p:nvPr/>
        </p:nvCxnSpPr>
        <p:spPr>
          <a:xfrm rot="16200000">
            <a:off x="6436902" y="1904301"/>
            <a:ext cx="0" cy="23328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5407269" y="1065200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 rot="5400000">
            <a:off x="7498523" y="201395"/>
            <a:ext cx="707829" cy="3681046"/>
            <a:chOff x="5558267" y="1946031"/>
            <a:chExt cx="707829" cy="3681046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5558267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266096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6428095" y="1869744"/>
            <a:ext cx="394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华文隶书" pitchFamily="2" charset="-122"/>
              </a:rPr>
              <a:t>Conception of Calligraphy 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ea typeface="华文隶书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4262" y="3261813"/>
            <a:ext cx="551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华文隶书" pitchFamily="2" charset="-122"/>
              </a:rPr>
              <a:t>Five categories of calligraphy</a:t>
            </a:r>
            <a:r>
              <a:rPr lang="en-US" altLang="zh-CN" sz="2400" b="1" dirty="0" smtClean="0">
                <a:latin typeface="Times New Roman" pitchFamily="18" charset="0"/>
                <a:ea typeface="华文隶书" pitchFamily="2" charset="-122"/>
                <a:cs typeface="Times New Roman" pitchFamily="18" charset="0"/>
              </a:rPr>
              <a:t> </a:t>
            </a:r>
            <a:endParaRPr lang="zh-CN" altLang="en-US" sz="2400" b="1" dirty="0">
              <a:latin typeface="Times New Roman" pitchFamily="18" charset="0"/>
              <a:ea typeface="华文隶书" pitchFamily="2" charset="-122"/>
              <a:cs typeface="Times New Roman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rot="10800000">
            <a:off x="5154381" y="3762886"/>
            <a:ext cx="4590120" cy="38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09730" y="4735773"/>
            <a:ext cx="427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华文隶书" pitchFamily="2" charset="-122"/>
              </a:rPr>
              <a:t>Outstanding Calligraphers </a:t>
            </a:r>
            <a:endParaRPr lang="zh-CN" alt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ea typeface="华文隶书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684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grayscl/>
          </a:blip>
          <a:srcRect l="756"/>
          <a:stretch>
            <a:fillRect/>
          </a:stretch>
        </p:blipFill>
        <p:spPr>
          <a:xfrm rot="11600511" flipH="1" flipV="1">
            <a:off x="-680591" y="-59101"/>
            <a:ext cx="4933559" cy="6434701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4" name="组合 23"/>
          <p:cNvGrpSpPr/>
          <p:nvPr/>
        </p:nvGrpSpPr>
        <p:grpSpPr>
          <a:xfrm>
            <a:off x="4534274" y="0"/>
            <a:ext cx="7657726" cy="6858000"/>
            <a:chOff x="7210222" y="3140035"/>
            <a:chExt cx="1770664" cy="3272488"/>
          </a:xfrm>
        </p:grpSpPr>
        <p:sp>
          <p:nvSpPr>
            <p:cNvPr id="22" name="矩形 2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210222" y="3140036"/>
              <a:ext cx="1770664" cy="3174565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pic>
        <p:nvPicPr>
          <p:cNvPr id="68" name="图片 67" descr="tim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6508" y="445542"/>
            <a:ext cx="4642041" cy="3902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0" name="TextBox 69"/>
          <p:cNvSpPr txBox="1"/>
          <p:nvPr/>
        </p:nvSpPr>
        <p:spPr>
          <a:xfrm>
            <a:off x="4899546" y="4885899"/>
            <a:ext cx="5268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</a:rPr>
              <a:t>      Chinese </a:t>
            </a:r>
            <a:r>
              <a:rPr lang="en-US" altLang="zh-CN" sz="2400" dirty="0" smtClean="0">
                <a:latin typeface="Comic Sans MS" pitchFamily="66" charset="0"/>
              </a:rPr>
              <a:t>calligraphy was designated as an intangible cultural heritage by UNESCO in Sep.30,2009.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922" y="941696"/>
            <a:ext cx="180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6476" y="600501"/>
            <a:ext cx="2031325" cy="45992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b="1" dirty="0" smtClean="0">
                <a:latin typeface="方正舒体" pitchFamily="2" charset="-122"/>
                <a:ea typeface="方正舒体" pitchFamily="2" charset="-122"/>
              </a:rPr>
              <a:t>書  法</a:t>
            </a:r>
            <a:endParaRPr lang="en-US" altLang="zh-CN" sz="6000" b="1" dirty="0" smtClean="0">
              <a:latin typeface="方正舒体" pitchFamily="2" charset="-122"/>
              <a:ea typeface="方正舒体" pitchFamily="2" charset="-122"/>
            </a:endParaRPr>
          </a:p>
          <a:p>
            <a:endParaRPr lang="en-US" altLang="zh-CN" sz="6000" b="1" dirty="0" smtClean="0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286" y="4444340"/>
            <a:ext cx="4121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2400" dirty="0" smtClean="0">
                <a:latin typeface="Comic Sans MS" pitchFamily="66" charset="0"/>
              </a:rPr>
              <a:t>Chinese calligraphy is a traditional art of writing Chinese characters. </a:t>
            </a:r>
            <a:endParaRPr lang="zh-CN" altLang="en-US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4360557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61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9455" y="206346"/>
            <a:ext cx="5403553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Chinese Calligraphy 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方正行楷繁体" panose="03000509000000000000" pitchFamily="65" charset="-122"/>
              <a:ea typeface="方正行楷繁体" panose="03000509000000000000" pitchFamily="65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rot="10800000" flipV="1">
            <a:off x="260843" y="829994"/>
            <a:ext cx="4648782" cy="1680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41" name="图片 7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442625" y="3408562"/>
            <a:ext cx="3006812" cy="3892062"/>
          </a:xfrm>
          <a:prstGeom prst="rect">
            <a:avLst/>
          </a:prstGeom>
        </p:spPr>
      </p:pic>
      <p:sp>
        <p:nvSpPr>
          <p:cNvPr id="18" name="自由: 形状 17"/>
          <p:cNvSpPr/>
          <p:nvPr/>
        </p:nvSpPr>
        <p:spPr>
          <a:xfrm>
            <a:off x="4383253" y="0"/>
            <a:ext cx="7808747" cy="6858000"/>
          </a:xfrm>
          <a:custGeom>
            <a:avLst/>
            <a:gdLst>
              <a:gd name="connsiteX0" fmla="*/ 1358039 w 7808747"/>
              <a:gd name="connsiteY0" fmla="*/ 0 h 6858000"/>
              <a:gd name="connsiteX1" fmla="*/ 7808747 w 7808747"/>
              <a:gd name="connsiteY1" fmla="*/ 0 h 6858000"/>
              <a:gd name="connsiteX2" fmla="*/ 7808747 w 7808747"/>
              <a:gd name="connsiteY2" fmla="*/ 6858000 h 6858000"/>
              <a:gd name="connsiteX3" fmla="*/ 1427661 w 7808747"/>
              <a:gd name="connsiteY3" fmla="*/ 6858000 h 6858000"/>
              <a:gd name="connsiteX4" fmla="*/ 1278500 w 7808747"/>
              <a:gd name="connsiteY4" fmla="*/ 6701551 h 6858000"/>
              <a:gd name="connsiteX5" fmla="*/ 0 w 7808747"/>
              <a:gd name="connsiteY5" fmla="*/ 3392488 h 6858000"/>
              <a:gd name="connsiteX6" fmla="*/ 1278500 w 7808747"/>
              <a:gd name="connsiteY6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8747" h="6858000">
                <a:moveTo>
                  <a:pt x="1358039" y="0"/>
                </a:moveTo>
                <a:lnTo>
                  <a:pt x="7808747" y="0"/>
                </a:lnTo>
                <a:lnTo>
                  <a:pt x="7808747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5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artisticTexturizer/>
                      </a14:imgEffect>
                      <a14:imgEffect>
                        <a14:sharpenSoften amount="-100000"/>
                      </a14:imgEffect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5833291" y="1869048"/>
            <a:ext cx="3924479" cy="986778"/>
            <a:chOff x="6452269" y="940581"/>
            <a:chExt cx="3924479" cy="986778"/>
          </a:xfrm>
        </p:grpSpPr>
        <p:sp>
          <p:nvSpPr>
            <p:cNvPr id="9" name="文本框 8"/>
            <p:cNvSpPr txBox="1"/>
            <p:nvPr/>
          </p:nvSpPr>
          <p:spPr>
            <a:xfrm>
              <a:off x="6452269" y="940581"/>
              <a:ext cx="3817146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Clerical script ( Li </a:t>
              </a:r>
              <a:r>
                <a:rPr lang="en-US" altLang="zh-CN" sz="28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Shu</a:t>
              </a:r>
              <a:r>
                <a:rPr lang="en-US" altLang="zh-CN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 ) 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508540" y="1558027"/>
              <a:ext cx="3868208" cy="369332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60940" y="1022643"/>
            <a:ext cx="4241522" cy="1057116"/>
            <a:chOff x="6508540" y="870243"/>
            <a:chExt cx="4241522" cy="1057116"/>
          </a:xfrm>
        </p:grpSpPr>
        <p:sp>
          <p:nvSpPr>
            <p:cNvPr id="21" name="文本框 8"/>
            <p:cNvSpPr txBox="1"/>
            <p:nvPr/>
          </p:nvSpPr>
          <p:spPr>
            <a:xfrm>
              <a:off x="6508540" y="870243"/>
              <a:ext cx="4241522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Seal script ( </a:t>
              </a:r>
              <a:r>
                <a:rPr lang="en-US" altLang="zh-CN" sz="28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Zhuan</a:t>
              </a:r>
              <a:r>
                <a:rPr lang="en-US" altLang="zh-CN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Shu</a:t>
              </a:r>
              <a:r>
                <a:rPr lang="en-US" altLang="zh-CN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 )  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508540" y="1558027"/>
              <a:ext cx="3868208" cy="369332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83455" y="2755313"/>
            <a:ext cx="4014095" cy="930508"/>
            <a:chOff x="6424132" y="996851"/>
            <a:chExt cx="4014095" cy="930508"/>
          </a:xfrm>
        </p:grpSpPr>
        <p:sp>
          <p:nvSpPr>
            <p:cNvPr id="25" name="文本框 8"/>
            <p:cNvSpPr txBox="1"/>
            <p:nvPr/>
          </p:nvSpPr>
          <p:spPr>
            <a:xfrm>
              <a:off x="6424132" y="996851"/>
              <a:ext cx="4014095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Regular script ( Kai </a:t>
              </a:r>
              <a:r>
                <a:rPr lang="en-US" altLang="zh-CN" sz="28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Shu</a:t>
              </a:r>
              <a:r>
                <a:rPr lang="en-US" altLang="zh-CN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</a:rPr>
                <a:t> ) 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508540" y="1558027"/>
              <a:ext cx="3868208" cy="369332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86399" y="3615397"/>
            <a:ext cx="452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Cursive hand ( Cao </a:t>
            </a:r>
            <a:r>
              <a:rPr lang="en-US" altLang="zh-CN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Shu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 )</a:t>
            </a:r>
            <a:endParaRPr lang="zh-CN" alt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方正行楷繁体" panose="03000509000000000000" pitchFamily="65" charset="-122"/>
              <a:ea typeface="方正行楷繁体" panose="03000509000000000000" pitchFamily="65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9107" y="4501663"/>
            <a:ext cx="445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Running  hand ( Xing </a:t>
            </a:r>
            <a:r>
              <a:rPr lang="en-US" altLang="zh-CN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Shu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</a:rPr>
              <a:t> ) </a:t>
            </a:r>
            <a:endParaRPr lang="zh-CN" alt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方正行楷繁体" panose="03000509000000000000" pitchFamily="65" charset="-122"/>
              <a:ea typeface="方正行楷繁体" panose="03000509000000000000" pitchFamily="65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5037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图片 948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5400000">
            <a:off x="818260" y="-818260"/>
            <a:ext cx="4415390" cy="605191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380431" y="0"/>
            <a:ext cx="5078855" cy="6857999"/>
            <a:chOff x="7210222" y="3140035"/>
            <a:chExt cx="1770664" cy="3272488"/>
          </a:xfrm>
        </p:grpSpPr>
        <p:sp>
          <p:nvSpPr>
            <p:cNvPr id="10" name="矩形 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>
                <a:alphaModFix amt="26000"/>
                <a:extLst>
                  <a:ext uri="{BEBA8EAE-BF5A-486C-A8C5-ECC9F3942E4B}">
                    <a14:imgProps xmlns=""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068" y="6127262"/>
            <a:ext cx="5964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itchFamily="66" charset="0"/>
                <a:ea typeface="华文隶书" pitchFamily="2" charset="-122"/>
              </a:rPr>
              <a:t>  Seal Script</a:t>
            </a:r>
            <a:endParaRPr lang="zh-CN" altLang="en-US" sz="3600" b="1" dirty="0">
              <a:latin typeface="Comic Sans MS" pitchFamily="66" charset="0"/>
              <a:ea typeface="华文隶书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65365" y="720964"/>
            <a:ext cx="41734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The seal script (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Zhuan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) could be divided into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Zhuan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Xiao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Zhuan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Compared to pictographic characters,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Zhuan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have more clear lines and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character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pettern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tends to be in better order, which laid the foundation  for the emergence of square characters.</a:t>
            </a:r>
          </a:p>
          <a:p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Xiao </a:t>
            </a:r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Zhuan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the official script in Qin Dynasty, is well-proportioned and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strokes is 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uniform in thickness. </a:t>
            </a:r>
          </a:p>
          <a:p>
            <a:endParaRPr lang="en-US" altLang="zh-CN" sz="2000" dirty="0" smtClean="0"/>
          </a:p>
          <a:p>
            <a:endParaRPr lang="zh-CN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59126" y="281354"/>
            <a:ext cx="8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4050" y="0"/>
            <a:ext cx="28479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950991"/>
            <a:ext cx="57531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4009292" y="0"/>
            <a:ext cx="113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象形字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963" y="261659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2588455"/>
            <a:ext cx="101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大篆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135902"/>
            <a:ext cx="80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小篆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18779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75692" y="-36512"/>
            <a:ext cx="8358555" cy="6857999"/>
            <a:chOff x="7210222" y="3140035"/>
            <a:chExt cx="1770664" cy="3272488"/>
          </a:xfrm>
        </p:grpSpPr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 rot="10800000" flipV="1">
            <a:off x="7834710" y="1217856"/>
            <a:ext cx="4357290" cy="56401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0" y="3189688"/>
            <a:ext cx="1875692" cy="242792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rot="10800000" flipV="1">
            <a:off x="6032311" y="816876"/>
            <a:ext cx="3572785" cy="19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27844" y="177422"/>
            <a:ext cx="488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itchFamily="66" charset="0"/>
                <a:ea typeface="华文隶书" pitchFamily="2" charset="-122"/>
              </a:rPr>
              <a:t>Clerical Script</a:t>
            </a:r>
            <a:endParaRPr lang="zh-CN" altLang="en-US" sz="3600" b="1" dirty="0" smtClean="0">
              <a:latin typeface="Comic Sans MS" pitchFamily="66" charset="0"/>
              <a:ea typeface="华文隶书" pitchFamily="2" charset="-122"/>
            </a:endParaRPr>
          </a:p>
        </p:txBody>
      </p:sp>
      <p:pic>
        <p:nvPicPr>
          <p:cNvPr id="16" name="图片 15" descr="u=2543290788,1407151258&amp;fm=26&amp;gp=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815" y="1173707"/>
            <a:ext cx="5143500" cy="28575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43449" y="4517409"/>
            <a:ext cx="5199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Li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the clerical script, is wide and flat in structure, with long horizontal strokes and short vertical ones, and it stresses a unique writing technique of “silkworm head and swallow tail” .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2417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5760" y="5598941"/>
            <a:ext cx="426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itchFamily="66" charset="0"/>
              </a:rPr>
              <a:t>Regular Script</a:t>
            </a:r>
            <a:endParaRPr lang="zh-CN" altLang="en-US" sz="3600" b="1" dirty="0">
              <a:latin typeface="Comic Sans MS" pitchFamily="66" charset="0"/>
            </a:endParaRPr>
          </a:p>
        </p:txBody>
      </p:sp>
      <p:pic>
        <p:nvPicPr>
          <p:cNvPr id="14" name="图片 13" descr="timg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0879" y="773724"/>
            <a:ext cx="4943787" cy="43258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76050" y="759655"/>
            <a:ext cx="45157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Kai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the regular script, is more simplified  and has been widely used in modern society. It has smooth horizontal and vertical strokes, and the shape of characters is square. </a:t>
            </a:r>
          </a:p>
          <a:p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7209763" y="2588455"/>
            <a:ext cx="4982237" cy="1842869"/>
            <a:chOff x="7210222" y="3140035"/>
            <a:chExt cx="1770664" cy="3272488"/>
          </a:xfrm>
        </p:grpSpPr>
        <p:sp>
          <p:nvSpPr>
            <p:cNvPr id="19" name="矩形 1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>
                <a:alphaModFix amt="26000"/>
                <a:extLst>
                  <a:ext uri="{BEBA8EAE-BF5A-486C-A8C5-ECC9F3942E4B}">
                    <a14:imgProps xmlns="" xmlns:a14="http://schemas.microsoft.com/office/drawing/2010/main">
                      <a14:imgLayer r:embed="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357402" y="2912012"/>
            <a:ext cx="44453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形体方正，笔画平直，可做楷模。”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                                                     ——《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辞海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20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99964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 rot="11669774" flipH="1" flipV="1">
            <a:off x="265044" y="-163477"/>
            <a:ext cx="6217748" cy="804834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 l="-856" t="45442" r="73283" b="11830"/>
          <a:stretch/>
        </p:blipFill>
        <p:spPr>
          <a:xfrm>
            <a:off x="10140287" y="4888523"/>
            <a:ext cx="1239315" cy="196947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43742" t="43053" r="-2121" b="32531"/>
          <a:stretch/>
        </p:blipFill>
        <p:spPr>
          <a:xfrm rot="16200000">
            <a:off x="10317366" y="4983367"/>
            <a:ext cx="2623849" cy="112541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393723" y="267286"/>
            <a:ext cx="379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itchFamily="66" charset="0"/>
              </a:rPr>
              <a:t>Cursive Hand</a:t>
            </a:r>
            <a:endParaRPr lang="zh-CN" altLang="en-US" sz="3600" b="1" dirty="0">
              <a:latin typeface="Comic Sans MS" pitchFamily="66" charset="0"/>
            </a:endParaRPr>
          </a:p>
        </p:txBody>
      </p:sp>
      <p:pic>
        <p:nvPicPr>
          <p:cNvPr id="35" name="图片 34" descr="u=3948852832,508737152&amp;fm=26&amp;gp=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84" y="426723"/>
            <a:ext cx="7638756" cy="2560476"/>
          </a:xfrm>
          <a:prstGeom prst="rect">
            <a:avLst/>
          </a:prstGeom>
        </p:spPr>
      </p:pic>
      <p:pic>
        <p:nvPicPr>
          <p:cNvPr id="36" name="图片 35" descr="微信图片_2020100210252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651" y="3067636"/>
            <a:ext cx="5822999" cy="328991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09500" y="225082"/>
            <a:ext cx="461665" cy="8721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章 草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9360" y="3191021"/>
            <a:ext cx="461665" cy="8721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今 草</a:t>
            </a:r>
            <a:endParaRPr lang="zh-CN" altLang="en-US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85871" y="1041009"/>
            <a:ext cx="3657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Cao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the cursive hand, could be divided into Zhang Cao and Jin Cao. </a:t>
            </a:r>
          </a:p>
          <a:p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Zhang Cao is the early style of the cursive hand. Combining the two styles of Li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and Cao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it has some strokes connected in a single character but keeps every two characters apart. In general, the stroke of Zhang Cao have a heavy and  raised end. </a:t>
            </a:r>
          </a:p>
          <a:p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Jin Cao is more fluent and flexible, featuring both hardness and softness.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85126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9" grpId="0"/>
      <p:bldP spid="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114869" y="0"/>
            <a:ext cx="3249895" cy="6858000"/>
            <a:chOff x="7210222" y="3140035"/>
            <a:chExt cx="1770664" cy="3272488"/>
          </a:xfrm>
        </p:grpSpPr>
        <p:sp>
          <p:nvSpPr>
            <p:cNvPr id="16" name="矩形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grayscl/>
            <a:lum bright="20000" contrast="-40000"/>
          </a:blip>
          <a:stretch>
            <a:fillRect/>
          </a:stretch>
        </p:blipFill>
        <p:spPr>
          <a:xfrm rot="12615590" flipV="1">
            <a:off x="3326358" y="-343398"/>
            <a:ext cx="5908430" cy="7647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15590" flipV="1">
            <a:off x="4341779" y="2435370"/>
            <a:ext cx="3435417" cy="444685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684525" y="627797"/>
            <a:ext cx="331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omic Sans MS" pitchFamily="66" charset="0"/>
              </a:rPr>
              <a:t>Running Hand </a:t>
            </a:r>
            <a:endParaRPr lang="zh-CN" altLang="en-US" sz="3600" b="1" dirty="0">
              <a:latin typeface="Comic Sans MS" pitchFamily="66" charset="0"/>
            </a:endParaRPr>
          </a:p>
        </p:txBody>
      </p:sp>
      <p:pic>
        <p:nvPicPr>
          <p:cNvPr id="27" name="图片 26" descr="timg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9829" y="1055077"/>
            <a:ext cx="2902510" cy="580292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032653" y="3530990"/>
            <a:ext cx="4159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 Xing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the running hand, is a kind of script between Kai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and Cao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It is not so square and regular as the former, nor rough and illegible as the latter. It enables people to write faster and the writing is easy for people to recognize.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0232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000">
        <p15:prstTrans prst="drap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617</Words>
  <Application>Microsoft Office PowerPoint</Application>
  <PresentationFormat>自定义</PresentationFormat>
  <Paragraphs>61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等线</vt:lpstr>
      <vt:lpstr>华文隶书</vt:lpstr>
      <vt:lpstr>华文行楷</vt:lpstr>
      <vt:lpstr>方正行楷繁体</vt:lpstr>
      <vt:lpstr>Comic Sans MS</vt:lpstr>
      <vt:lpstr>Times New Roman</vt:lpstr>
      <vt:lpstr>方正舒体</vt:lpstr>
      <vt:lpstr>方正古隶简体</vt:lpstr>
      <vt:lpstr>楷体</vt:lpstr>
      <vt:lpstr>黑体</vt:lpstr>
      <vt:lpstr>等线 Light</vt:lpstr>
      <vt:lpstr>Lucida Handwriting</vt:lpstr>
      <vt:lpstr>Calibri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192</cp:revision>
  <dcterms:created xsi:type="dcterms:W3CDTF">2016-07-26T07:52:43Z</dcterms:created>
  <dcterms:modified xsi:type="dcterms:W3CDTF">2020-10-04T12:42:08Z</dcterms:modified>
</cp:coreProperties>
</file>