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webp" ContentType="image/webp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08" r:id="rId4"/>
    <p:sldId id="257" r:id="rId5"/>
    <p:sldId id="264" r:id="rId6"/>
    <p:sldId id="267" r:id="rId7"/>
    <p:sldId id="275" r:id="rId8"/>
    <p:sldId id="263" r:id="rId9"/>
    <p:sldId id="305" r:id="rId10"/>
    <p:sldId id="302" r:id="rId11"/>
    <p:sldId id="304" r:id="rId12"/>
  </p:sldIdLst>
  <p:sldSz cx="12192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9EA"/>
    <a:srgbClr val="EDEDEF"/>
    <a:srgbClr val="EEEEF0"/>
    <a:srgbClr val="EBE9EC"/>
    <a:srgbClr val="EDEBEE"/>
    <a:srgbClr val="ECEAEB"/>
    <a:srgbClr val="EDEBEC"/>
    <a:srgbClr val="EAE8E9"/>
    <a:srgbClr val="E9E7E8"/>
    <a:srgbClr val="ED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3FFDFC30-293C-4CD9-A45E-BF197D4441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F919814E-C5CE-4B32-9311-395C54F12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3FFDFC30-293C-4CD9-A45E-BF197D4441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F919814E-C5CE-4B32-9311-395C54F12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3FFDFC30-293C-4CD9-A45E-BF197D4441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F919814E-C5CE-4B32-9311-395C54F12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3FFDFC30-293C-4CD9-A45E-BF197D4441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F919814E-C5CE-4B32-9311-395C54F12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3FFDFC30-293C-4CD9-A45E-BF197D4441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F919814E-C5CE-4B32-9311-395C54F12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3FFDFC30-293C-4CD9-A45E-BF197D4441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F919814E-C5CE-4B32-9311-395C54F12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fld id="{3FFDFC30-293C-4CD9-A45E-BF197D4441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fld id="{F919814E-C5CE-4B32-9311-395C54F12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3FFDFC30-293C-4CD9-A45E-BF197D4441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F919814E-C5CE-4B32-9311-395C54F12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3FFDFC30-293C-4CD9-A45E-BF197D4441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F919814E-C5CE-4B32-9311-395C54F12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3FFDFC30-293C-4CD9-A45E-BF197D4441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F919814E-C5CE-4B32-9311-395C54F12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3FFDFC30-293C-4CD9-A45E-BF197D4441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F919814E-C5CE-4B32-9311-395C54F12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E0DCDB"/>
            </a:gs>
            <a:gs pos="51000">
              <a:srgbClr val="EDEDEF"/>
            </a:gs>
            <a:gs pos="34000">
              <a:srgbClr val="EDEBEE"/>
            </a:gs>
            <a:gs pos="23000">
              <a:srgbClr val="ECEAEB"/>
            </a:gs>
            <a:gs pos="13000">
              <a:srgbClr val="E9E7E8"/>
            </a:gs>
            <a:gs pos="73000">
              <a:srgbClr val="F2F2F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DFC30-293C-4CD9-A45E-BF197D4441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9814E-C5CE-4B32-9311-395C54F121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webp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Karol Yan\Pictures\中国文化\QQ图片20221206155303.jpgQQ图片2022120615530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-153035" y="-89535"/>
            <a:ext cx="8348345" cy="6990080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6596380" y="1090930"/>
            <a:ext cx="5989955" cy="17392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Westernization Movement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64095" y="3454400"/>
            <a:ext cx="4827905" cy="460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洋务运动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[yáng wù yùn dòng]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41695" y="4538980"/>
            <a:ext cx="6250305" cy="368300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 algn="r"/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 Yan Qi &amp; Ma Mingyu</a:t>
            </a:r>
            <a:endParaRPr lang="en-US" altLang="zh-CN" sz="18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Karol Yan\Downloads\20221207233003.png20221207233003"/>
          <p:cNvPicPr>
            <a:picLocks noChangeAspect="1"/>
          </p:cNvPicPr>
          <p:nvPr/>
        </p:nvPicPr>
        <p:blipFill rotWithShape="1">
          <a:blip r:embed="rId1"/>
          <a:srcRect r="49058" b="36668"/>
          <a:stretch>
            <a:fillRect/>
          </a:stretch>
        </p:blipFill>
        <p:spPr>
          <a:xfrm>
            <a:off x="4652645" y="2406650"/>
            <a:ext cx="2764790" cy="3093085"/>
          </a:xfrm>
          <a:prstGeom prst="roundRect">
            <a:avLst/>
          </a:prstGeom>
        </p:spPr>
      </p:pic>
      <p:sp>
        <p:nvSpPr>
          <p:cNvPr id="7" name="文本框 19"/>
          <p:cNvSpPr txBox="1"/>
          <p:nvPr/>
        </p:nvSpPr>
        <p:spPr>
          <a:xfrm>
            <a:off x="3565795" y="1602511"/>
            <a:ext cx="50604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ad Rage" pitchFamily="50" charset="0"/>
              </a:rPr>
              <a:t>Thank You!</a:t>
            </a:r>
            <a:endParaRPr lang="en-US" altLang="zh-CN" sz="6000" b="1" dirty="0">
              <a:solidFill>
                <a:schemeClr val="tx1">
                  <a:lumMod val="75000"/>
                  <a:lumOff val="25000"/>
                </a:schemeClr>
              </a:solidFill>
              <a:latin typeface="Road Rage" pitchFamily="50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DCDB"/>
            </a:gs>
            <a:gs pos="51000">
              <a:srgbClr val="EDEDEF"/>
            </a:gs>
            <a:gs pos="34000">
              <a:srgbClr val="EDEBEE"/>
            </a:gs>
            <a:gs pos="23000">
              <a:srgbClr val="ECEAEB"/>
            </a:gs>
            <a:gs pos="13000">
              <a:srgbClr val="E9E7E8"/>
            </a:gs>
            <a:gs pos="73000">
              <a:srgbClr val="F2F2F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>
          <a:xfrm>
            <a:off x="0" y="365125"/>
            <a:ext cx="12559665" cy="1325880"/>
          </a:xfrm>
          <a:blipFill rotWithShape="1">
            <a:blip r:embed="rId1"/>
            <a:tile tx="0" ty="0" sx="100000" sy="100000" flip="none" algn="tl"/>
          </a:blipFill>
        </p:spPr>
        <p:txBody>
          <a:bodyPr>
            <a:norm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Westernization Movement </a:t>
            </a:r>
            <a:r>
              <a:rPr lang="en-US" altLang="zh-CN" sz="3200">
                <a:latin typeface="Arial" panose="020B0604020202020204" pitchFamily="34" charset="0"/>
                <a:cs typeface="Arial" panose="020B0604020202020204" pitchFamily="34" charset="0"/>
              </a:rPr>
              <a:t>(Self-strengthening Movement)</a:t>
            </a:r>
            <a:endParaRPr lang="en-US" altLang="zh-CN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838200" y="1691005"/>
            <a:ext cx="7859395" cy="4108450"/>
          </a:xfrm>
          <a:noFill/>
        </p:spPr>
        <p:txBody>
          <a:bodyPr>
            <a:normAutofit/>
          </a:bodyPr>
          <a:p>
            <a:pPr>
              <a:lnSpc>
                <a:spcPct val="100000"/>
              </a:lnSpc>
            </a:pP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b="1">
                <a:solidFill>
                  <a:schemeClr val="tx1"/>
                </a:solidFill>
              </a:rPr>
              <a:t>Time:</a:t>
            </a:r>
            <a:r>
              <a:rPr lang="en-US" altLang="zh-CN">
                <a:solidFill>
                  <a:schemeClr val="tx1"/>
                </a:solidFill>
              </a:rPr>
              <a:t> 1860s-1890s</a:t>
            </a: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tx1"/>
                </a:solidFill>
              </a:rPr>
              <a:t>Advocates:</a:t>
            </a:r>
            <a:r>
              <a:rPr lang="en-US" altLang="zh-CN">
                <a:solidFill>
                  <a:schemeClr val="tx1"/>
                </a:solidFill>
              </a:rPr>
              <a:t> the Westernization Faction</a:t>
            </a: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>
                <a:sym typeface="+mn-ea"/>
              </a:rPr>
              <a:t>Property:</a:t>
            </a:r>
            <a:r>
              <a:rPr lang="en-US" altLang="zh-CN">
                <a:sym typeface="+mn-ea"/>
              </a:rPr>
              <a:t> Self-rescue movement</a:t>
            </a: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</a:rPr>
              <a:t>Western military equipment, machine production, science and technology</a:t>
            </a:r>
            <a:endParaRPr lang="en-US" altLang="zh-CN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Karol Yan\Pictures\中国文化\R-C.jpgR-C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788670" y="0"/>
            <a:ext cx="6950075" cy="68586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219825" y="2795905"/>
            <a:ext cx="2118360" cy="8514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HP Simplified Jpan Light" panose="020B0300000000000000" charset="-122"/>
                <a:ea typeface="HP Simplified Jpan Light" panose="020B0300000000000000" charset="-122"/>
              </a:rPr>
              <a:t>Content</a:t>
            </a:r>
            <a:endParaRPr lang="en-US" altLang="zh-CN" sz="4400" b="1" dirty="0">
              <a:solidFill>
                <a:schemeClr val="bg1"/>
              </a:solidFill>
              <a:latin typeface="HP Simplified Jpan Light" panose="020B0300000000000000" charset="-122"/>
              <a:ea typeface="HP Simplified Jpan Light" panose="020B03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96605" y="982980"/>
            <a:ext cx="545973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ad Rage" pitchFamily="50" charset="0"/>
                <a:ea typeface="华文仿宋" panose="02010600040101010101" pitchFamily="2" charset="-122"/>
              </a:rPr>
              <a:t>1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.Background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ad Rage" pitchFamily="50" charset="0"/>
                <a:ea typeface="华文仿宋" panose="02010600040101010101" pitchFamily="2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.Representives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ad Rage" pitchFamily="50" charset="0"/>
                <a:ea typeface="华文仿宋" panose="02010600040101010101" pitchFamily="2" charset="-122"/>
              </a:rPr>
              <a:t>3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. Influence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128" y="1"/>
            <a:ext cx="12191744" cy="95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89760" y="-78015"/>
            <a:ext cx="987163" cy="1189012"/>
            <a:chOff x="336692" y="-179502"/>
            <a:chExt cx="987163" cy="1189012"/>
          </a:xfrm>
        </p:grpSpPr>
        <p:sp>
          <p:nvSpPr>
            <p:cNvPr id="8" name="Diamond 13"/>
            <p:cNvSpPr/>
            <p:nvPr/>
          </p:nvSpPr>
          <p:spPr>
            <a:xfrm rot="2747839">
              <a:off x="336692" y="-150750"/>
              <a:ext cx="283103" cy="283103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0" scaled="0"/>
                  <a:tileRect/>
                </a:gradFill>
              </a:endParaRPr>
            </a:p>
          </p:txBody>
        </p:sp>
        <p:sp>
          <p:nvSpPr>
            <p:cNvPr id="9" name="Diamond 16"/>
            <p:cNvSpPr/>
            <p:nvPr/>
          </p:nvSpPr>
          <p:spPr>
            <a:xfrm rot="8147839">
              <a:off x="496416" y="-179502"/>
              <a:ext cx="508031" cy="508031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0" scaled="0"/>
                  <a:tileRect/>
                </a:gradFill>
              </a:endParaRPr>
            </a:p>
          </p:txBody>
        </p:sp>
        <p:sp>
          <p:nvSpPr>
            <p:cNvPr id="10" name="Diamond 14"/>
            <p:cNvSpPr/>
            <p:nvPr/>
          </p:nvSpPr>
          <p:spPr>
            <a:xfrm rot="18947839">
              <a:off x="437330" y="122985"/>
              <a:ext cx="886525" cy="886525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0" scaled="0"/>
                  <a:tileRect/>
                </a:gra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04482" y="408139"/>
            <a:ext cx="6583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22705" y="247650"/>
            <a:ext cx="2887345" cy="88074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128" y="6768148"/>
            <a:ext cx="12191744" cy="95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1294765"/>
            <a:ext cx="12192000" cy="45872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 descr="Taiping_Rebellion_1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2175" y="2975610"/>
            <a:ext cx="4946650" cy="3882390"/>
          </a:xfrm>
          <a:prstGeom prst="rect">
            <a:avLst/>
          </a:prstGeom>
        </p:spPr>
      </p:pic>
      <p:pic>
        <p:nvPicPr>
          <p:cNvPr id="22" name="图片 21" descr="C:\Users\Karol Yan\Pictures\中国文化\BarbariansAtTheGate_SecondOpiumWar_QBS_Thumbnail.jpgBarbariansAtTheGate_SecondOpiumWar_QBS_Thumbnail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918450" y="95250"/>
            <a:ext cx="4273550" cy="307721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" name="文本框 22"/>
          <p:cNvSpPr txBox="1"/>
          <p:nvPr/>
        </p:nvSpPr>
        <p:spPr>
          <a:xfrm>
            <a:off x="731520" y="1453515"/>
            <a:ext cx="5031105" cy="3069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The Second Opium War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Supression of the Taiping Rebellion 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128" y="1"/>
            <a:ext cx="12191744" cy="95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89760" y="-78015"/>
            <a:ext cx="987163" cy="1189012"/>
            <a:chOff x="336692" y="-179502"/>
            <a:chExt cx="987163" cy="1189012"/>
          </a:xfrm>
        </p:grpSpPr>
        <p:sp>
          <p:nvSpPr>
            <p:cNvPr id="8" name="Diamond 13"/>
            <p:cNvSpPr/>
            <p:nvPr/>
          </p:nvSpPr>
          <p:spPr>
            <a:xfrm rot="2747839">
              <a:off x="336692" y="-150750"/>
              <a:ext cx="283103" cy="283103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0" scaled="0"/>
                  <a:tileRect/>
                </a:gradFill>
              </a:endParaRPr>
            </a:p>
          </p:txBody>
        </p:sp>
        <p:sp>
          <p:nvSpPr>
            <p:cNvPr id="9" name="Diamond 16"/>
            <p:cNvSpPr/>
            <p:nvPr/>
          </p:nvSpPr>
          <p:spPr>
            <a:xfrm rot="8147839">
              <a:off x="496416" y="-179502"/>
              <a:ext cx="508031" cy="508031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0" scaled="0"/>
                  <a:tileRect/>
                </a:gradFill>
              </a:endParaRPr>
            </a:p>
          </p:txBody>
        </p:sp>
        <p:sp>
          <p:nvSpPr>
            <p:cNvPr id="10" name="Diamond 14"/>
            <p:cNvSpPr/>
            <p:nvPr/>
          </p:nvSpPr>
          <p:spPr>
            <a:xfrm rot="18947839">
              <a:off x="437330" y="122985"/>
              <a:ext cx="886525" cy="886525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0" scaled="0"/>
                  <a:tileRect/>
                </a:gra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04482" y="408139"/>
            <a:ext cx="6583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128" y="6768148"/>
            <a:ext cx="12191744" cy="95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Group 1"/>
          <p:cNvGrpSpPr/>
          <p:nvPr/>
        </p:nvGrpSpPr>
        <p:grpSpPr>
          <a:xfrm rot="18000000">
            <a:off x="4862195" y="2961005"/>
            <a:ext cx="3415030" cy="2915285"/>
            <a:chOff x="3040462" y="697931"/>
            <a:chExt cx="6326582" cy="5467919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32" name="Group 2"/>
            <p:cNvGrpSpPr/>
            <p:nvPr/>
          </p:nvGrpSpPr>
          <p:grpSpPr>
            <a:xfrm>
              <a:off x="6368256" y="703659"/>
              <a:ext cx="2998788" cy="3087688"/>
              <a:chOff x="7023100" y="0"/>
              <a:chExt cx="2998788" cy="3087688"/>
            </a:xfrm>
            <a:grpFill/>
          </p:grpSpPr>
          <p:sp>
            <p:nvSpPr>
              <p:cNvPr id="45" name="Freeform 5"/>
              <p:cNvSpPr/>
              <p:nvPr/>
            </p:nvSpPr>
            <p:spPr bwMode="auto">
              <a:xfrm>
                <a:off x="7023100" y="0"/>
                <a:ext cx="525463" cy="584200"/>
              </a:xfrm>
              <a:custGeom>
                <a:avLst/>
                <a:gdLst>
                  <a:gd name="T0" fmla="*/ 0 w 331"/>
                  <a:gd name="T1" fmla="*/ 107 h 368"/>
                  <a:gd name="T2" fmla="*/ 248 w 331"/>
                  <a:gd name="T3" fmla="*/ 368 h 368"/>
                  <a:gd name="T4" fmla="*/ 331 w 331"/>
                  <a:gd name="T5" fmla="*/ 298 h 368"/>
                  <a:gd name="T6" fmla="*/ 0 w 331"/>
                  <a:gd name="T7" fmla="*/ 0 h 368"/>
                  <a:gd name="T8" fmla="*/ 0 w 331"/>
                  <a:gd name="T9" fmla="*/ 107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368">
                    <a:moveTo>
                      <a:pt x="0" y="107"/>
                    </a:moveTo>
                    <a:lnTo>
                      <a:pt x="248" y="368"/>
                    </a:lnTo>
                    <a:lnTo>
                      <a:pt x="331" y="298"/>
                    </a:lnTo>
                    <a:lnTo>
                      <a:pt x="0" y="0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Freeform 6"/>
              <p:cNvSpPr/>
              <p:nvPr/>
            </p:nvSpPr>
            <p:spPr bwMode="auto">
              <a:xfrm>
                <a:off x="7035272" y="1012825"/>
                <a:ext cx="1692274" cy="182563"/>
              </a:xfrm>
              <a:custGeom>
                <a:avLst/>
                <a:gdLst>
                  <a:gd name="T0" fmla="*/ 0 w 1066"/>
                  <a:gd name="T1" fmla="*/ 0 h 115"/>
                  <a:gd name="T2" fmla="*/ 0 w 1066"/>
                  <a:gd name="T3" fmla="*/ 115 h 115"/>
                  <a:gd name="T4" fmla="*/ 943 w 1066"/>
                  <a:gd name="T5" fmla="*/ 115 h 115"/>
                  <a:gd name="T6" fmla="*/ 1066 w 1066"/>
                  <a:gd name="T7" fmla="*/ 0 h 115"/>
                  <a:gd name="T8" fmla="*/ 0 w 1066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115">
                    <a:moveTo>
                      <a:pt x="0" y="0"/>
                    </a:moveTo>
                    <a:lnTo>
                      <a:pt x="0" y="115"/>
                    </a:lnTo>
                    <a:lnTo>
                      <a:pt x="943" y="115"/>
                    </a:lnTo>
                    <a:lnTo>
                      <a:pt x="106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Freeform 7"/>
              <p:cNvSpPr/>
              <p:nvPr/>
            </p:nvSpPr>
            <p:spPr bwMode="auto">
              <a:xfrm>
                <a:off x="7737476" y="1016001"/>
                <a:ext cx="977900" cy="1481138"/>
              </a:xfrm>
              <a:custGeom>
                <a:avLst/>
                <a:gdLst>
                  <a:gd name="T0" fmla="*/ 616 w 616"/>
                  <a:gd name="T1" fmla="*/ 0 h 933"/>
                  <a:gd name="T2" fmla="*/ 493 w 616"/>
                  <a:gd name="T3" fmla="*/ 115 h 933"/>
                  <a:gd name="T4" fmla="*/ 0 w 616"/>
                  <a:gd name="T5" fmla="*/ 933 h 933"/>
                  <a:gd name="T6" fmla="*/ 84 w 616"/>
                  <a:gd name="T7" fmla="*/ 920 h 933"/>
                  <a:gd name="T8" fmla="*/ 616 w 616"/>
                  <a:gd name="T9" fmla="*/ 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933">
                    <a:moveTo>
                      <a:pt x="616" y="0"/>
                    </a:moveTo>
                    <a:lnTo>
                      <a:pt x="493" y="115"/>
                    </a:lnTo>
                    <a:lnTo>
                      <a:pt x="0" y="933"/>
                    </a:lnTo>
                    <a:lnTo>
                      <a:pt x="84" y="920"/>
                    </a:lnTo>
                    <a:lnTo>
                      <a:pt x="6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Freeform 8"/>
              <p:cNvSpPr/>
              <p:nvPr/>
            </p:nvSpPr>
            <p:spPr bwMode="auto">
              <a:xfrm>
                <a:off x="7740650" y="2471738"/>
                <a:ext cx="374650" cy="615950"/>
              </a:xfrm>
              <a:custGeom>
                <a:avLst/>
                <a:gdLst>
                  <a:gd name="T0" fmla="*/ 0 w 236"/>
                  <a:gd name="T1" fmla="*/ 15 h 388"/>
                  <a:gd name="T2" fmla="*/ 136 w 236"/>
                  <a:gd name="T3" fmla="*/ 351 h 388"/>
                  <a:gd name="T4" fmla="*/ 236 w 236"/>
                  <a:gd name="T5" fmla="*/ 388 h 388"/>
                  <a:gd name="T6" fmla="*/ 82 w 236"/>
                  <a:gd name="T7" fmla="*/ 0 h 388"/>
                  <a:gd name="T8" fmla="*/ 0 w 236"/>
                  <a:gd name="T9" fmla="*/ 15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388">
                    <a:moveTo>
                      <a:pt x="0" y="15"/>
                    </a:moveTo>
                    <a:lnTo>
                      <a:pt x="136" y="351"/>
                    </a:lnTo>
                    <a:lnTo>
                      <a:pt x="236" y="388"/>
                    </a:lnTo>
                    <a:lnTo>
                      <a:pt x="82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Rectangle 9"/>
              <p:cNvSpPr/>
              <p:nvPr/>
            </p:nvSpPr>
            <p:spPr bwMode="auto">
              <a:xfrm>
                <a:off x="7023100" y="0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" name="Freeform 10"/>
              <p:cNvSpPr/>
              <p:nvPr/>
            </p:nvSpPr>
            <p:spPr bwMode="auto">
              <a:xfrm>
                <a:off x="7023100" y="0"/>
                <a:ext cx="2998788" cy="3087688"/>
              </a:xfrm>
              <a:custGeom>
                <a:avLst/>
                <a:gdLst>
                  <a:gd name="T0" fmla="*/ 295 w 1889"/>
                  <a:gd name="T1" fmla="*/ 306 h 1945"/>
                  <a:gd name="T2" fmla="*/ 0 w 1889"/>
                  <a:gd name="T3" fmla="*/ 638 h 1945"/>
                  <a:gd name="T4" fmla="*/ 1060 w 1889"/>
                  <a:gd name="T5" fmla="*/ 638 h 1945"/>
                  <a:gd name="T6" fmla="*/ 530 w 1889"/>
                  <a:gd name="T7" fmla="*/ 1557 h 1945"/>
                  <a:gd name="T8" fmla="*/ 688 w 1889"/>
                  <a:gd name="T9" fmla="*/ 1945 h 1945"/>
                  <a:gd name="T10" fmla="*/ 1083 w 1889"/>
                  <a:gd name="T11" fmla="*/ 1876 h 1945"/>
                  <a:gd name="T12" fmla="*/ 1889 w 1889"/>
                  <a:gd name="T13" fmla="*/ 479 h 1945"/>
                  <a:gd name="T14" fmla="*/ 1613 w 1889"/>
                  <a:gd name="T15" fmla="*/ 0 h 1945"/>
                  <a:gd name="T16" fmla="*/ 0 w 1889"/>
                  <a:gd name="T17" fmla="*/ 0 h 1945"/>
                  <a:gd name="T18" fmla="*/ 0 w 1889"/>
                  <a:gd name="T19" fmla="*/ 0 h 1945"/>
                  <a:gd name="T20" fmla="*/ 295 w 1889"/>
                  <a:gd name="T21" fmla="*/ 306 h 1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9" h="1945">
                    <a:moveTo>
                      <a:pt x="295" y="306"/>
                    </a:moveTo>
                    <a:lnTo>
                      <a:pt x="0" y="638"/>
                    </a:lnTo>
                    <a:lnTo>
                      <a:pt x="1060" y="638"/>
                    </a:lnTo>
                    <a:lnTo>
                      <a:pt x="530" y="1557"/>
                    </a:lnTo>
                    <a:lnTo>
                      <a:pt x="688" y="1945"/>
                    </a:lnTo>
                    <a:lnTo>
                      <a:pt x="1083" y="1876"/>
                    </a:lnTo>
                    <a:lnTo>
                      <a:pt x="1889" y="479"/>
                    </a:lnTo>
                    <a:lnTo>
                      <a:pt x="16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95" y="3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3" name="Group 3"/>
            <p:cNvGrpSpPr/>
            <p:nvPr/>
          </p:nvGrpSpPr>
          <p:grpSpPr>
            <a:xfrm>
              <a:off x="3040462" y="697931"/>
              <a:ext cx="3469480" cy="2979738"/>
              <a:chOff x="1552575" y="2217737"/>
              <a:chExt cx="3469480" cy="2979738"/>
            </a:xfrm>
            <a:grpFill/>
          </p:grpSpPr>
          <p:sp>
            <p:nvSpPr>
              <p:cNvPr id="40" name="Freeform 11"/>
              <p:cNvSpPr/>
              <p:nvPr/>
            </p:nvSpPr>
            <p:spPr bwMode="auto">
              <a:xfrm>
                <a:off x="1552575" y="2217737"/>
                <a:ext cx="3468688" cy="2979738"/>
              </a:xfrm>
              <a:custGeom>
                <a:avLst/>
                <a:gdLst>
                  <a:gd name="T0" fmla="*/ 2185 w 2185"/>
                  <a:gd name="T1" fmla="*/ 318 h 1877"/>
                  <a:gd name="T2" fmla="*/ 1890 w 2185"/>
                  <a:gd name="T3" fmla="*/ 0 h 1877"/>
                  <a:gd name="T4" fmla="*/ 276 w 2185"/>
                  <a:gd name="T5" fmla="*/ 0 h 1877"/>
                  <a:gd name="T6" fmla="*/ 0 w 2185"/>
                  <a:gd name="T7" fmla="*/ 479 h 1877"/>
                  <a:gd name="T8" fmla="*/ 806 w 2185"/>
                  <a:gd name="T9" fmla="*/ 1877 h 1877"/>
                  <a:gd name="T10" fmla="*/ 879 w 2185"/>
                  <a:gd name="T11" fmla="*/ 1437 h 1877"/>
                  <a:gd name="T12" fmla="*/ 1359 w 2185"/>
                  <a:gd name="T13" fmla="*/ 1558 h 1877"/>
                  <a:gd name="T14" fmla="*/ 829 w 2185"/>
                  <a:gd name="T15" fmla="*/ 639 h 1877"/>
                  <a:gd name="T16" fmla="*/ 1890 w 2185"/>
                  <a:gd name="T17" fmla="*/ 639 h 1877"/>
                  <a:gd name="T18" fmla="*/ 2185 w 2185"/>
                  <a:gd name="T19" fmla="*/ 318 h 1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85" h="1877">
                    <a:moveTo>
                      <a:pt x="2185" y="318"/>
                    </a:moveTo>
                    <a:lnTo>
                      <a:pt x="1890" y="0"/>
                    </a:lnTo>
                    <a:lnTo>
                      <a:pt x="276" y="0"/>
                    </a:lnTo>
                    <a:lnTo>
                      <a:pt x="0" y="479"/>
                    </a:lnTo>
                    <a:lnTo>
                      <a:pt x="806" y="1877"/>
                    </a:lnTo>
                    <a:lnTo>
                      <a:pt x="879" y="1437"/>
                    </a:lnTo>
                    <a:lnTo>
                      <a:pt x="1359" y="1558"/>
                    </a:lnTo>
                    <a:lnTo>
                      <a:pt x="829" y="639"/>
                    </a:lnTo>
                    <a:lnTo>
                      <a:pt x="1890" y="639"/>
                    </a:lnTo>
                    <a:lnTo>
                      <a:pt x="2185" y="3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Freeform 12"/>
              <p:cNvSpPr/>
              <p:nvPr/>
            </p:nvSpPr>
            <p:spPr bwMode="auto">
              <a:xfrm>
                <a:off x="4553742" y="2720974"/>
                <a:ext cx="468313" cy="692150"/>
              </a:xfrm>
              <a:custGeom>
                <a:avLst/>
                <a:gdLst>
                  <a:gd name="T0" fmla="*/ 0 w 295"/>
                  <a:gd name="T1" fmla="*/ 321 h 436"/>
                  <a:gd name="T2" fmla="*/ 0 w 295"/>
                  <a:gd name="T3" fmla="*/ 436 h 436"/>
                  <a:gd name="T4" fmla="*/ 295 w 295"/>
                  <a:gd name="T5" fmla="*/ 114 h 436"/>
                  <a:gd name="T6" fmla="*/ 295 w 295"/>
                  <a:gd name="T7" fmla="*/ 0 h 436"/>
                  <a:gd name="T8" fmla="*/ 0 w 295"/>
                  <a:gd name="T9" fmla="*/ 321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436">
                    <a:moveTo>
                      <a:pt x="0" y="321"/>
                    </a:moveTo>
                    <a:lnTo>
                      <a:pt x="0" y="436"/>
                    </a:lnTo>
                    <a:lnTo>
                      <a:pt x="295" y="114"/>
                    </a:lnTo>
                    <a:lnTo>
                      <a:pt x="295" y="0"/>
                    </a:lnTo>
                    <a:lnTo>
                      <a:pt x="0" y="3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Freeform 13"/>
              <p:cNvSpPr/>
              <p:nvPr/>
            </p:nvSpPr>
            <p:spPr bwMode="auto">
              <a:xfrm>
                <a:off x="2868611" y="3233935"/>
                <a:ext cx="1684338" cy="182563"/>
              </a:xfrm>
              <a:custGeom>
                <a:avLst/>
                <a:gdLst>
                  <a:gd name="T0" fmla="*/ 0 w 1061"/>
                  <a:gd name="T1" fmla="*/ 0 h 115"/>
                  <a:gd name="T2" fmla="*/ 122 w 1061"/>
                  <a:gd name="T3" fmla="*/ 115 h 115"/>
                  <a:gd name="T4" fmla="*/ 1061 w 1061"/>
                  <a:gd name="T5" fmla="*/ 115 h 115"/>
                  <a:gd name="T6" fmla="*/ 1061 w 1061"/>
                  <a:gd name="T7" fmla="*/ 0 h 115"/>
                  <a:gd name="T8" fmla="*/ 0 w 1061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1" h="115">
                    <a:moveTo>
                      <a:pt x="0" y="0"/>
                    </a:moveTo>
                    <a:lnTo>
                      <a:pt x="122" y="115"/>
                    </a:lnTo>
                    <a:lnTo>
                      <a:pt x="1061" y="115"/>
                    </a:lnTo>
                    <a:lnTo>
                      <a:pt x="106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Freeform 14"/>
              <p:cNvSpPr/>
              <p:nvPr/>
            </p:nvSpPr>
            <p:spPr bwMode="auto">
              <a:xfrm>
                <a:off x="2864444" y="3218191"/>
                <a:ext cx="977900" cy="1481138"/>
              </a:xfrm>
              <a:custGeom>
                <a:avLst/>
                <a:gdLst>
                  <a:gd name="T0" fmla="*/ 0 w 616"/>
                  <a:gd name="T1" fmla="*/ 0 h 933"/>
                  <a:gd name="T2" fmla="*/ 530 w 616"/>
                  <a:gd name="T3" fmla="*/ 919 h 933"/>
                  <a:gd name="T4" fmla="*/ 616 w 616"/>
                  <a:gd name="T5" fmla="*/ 933 h 933"/>
                  <a:gd name="T6" fmla="*/ 123 w 616"/>
                  <a:gd name="T7" fmla="*/ 115 h 933"/>
                  <a:gd name="T8" fmla="*/ 0 w 616"/>
                  <a:gd name="T9" fmla="*/ 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933">
                    <a:moveTo>
                      <a:pt x="0" y="0"/>
                    </a:moveTo>
                    <a:lnTo>
                      <a:pt x="530" y="919"/>
                    </a:lnTo>
                    <a:lnTo>
                      <a:pt x="616" y="933"/>
                    </a:lnTo>
                    <a:lnTo>
                      <a:pt x="123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" name="Freeform 15"/>
              <p:cNvSpPr/>
              <p:nvPr/>
            </p:nvSpPr>
            <p:spPr bwMode="auto">
              <a:xfrm>
                <a:off x="2834481" y="4498975"/>
                <a:ext cx="207963" cy="698500"/>
              </a:xfrm>
              <a:custGeom>
                <a:avLst/>
                <a:gdLst>
                  <a:gd name="T0" fmla="*/ 0 w 131"/>
                  <a:gd name="T1" fmla="*/ 440 h 440"/>
                  <a:gd name="T2" fmla="*/ 57 w 131"/>
                  <a:gd name="T3" fmla="*/ 417 h 440"/>
                  <a:gd name="T4" fmla="*/ 131 w 131"/>
                  <a:gd name="T5" fmla="*/ 15 h 440"/>
                  <a:gd name="T6" fmla="*/ 71 w 131"/>
                  <a:gd name="T7" fmla="*/ 0 h 440"/>
                  <a:gd name="T8" fmla="*/ 0 w 131"/>
                  <a:gd name="T9" fmla="*/ 4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440">
                    <a:moveTo>
                      <a:pt x="0" y="440"/>
                    </a:moveTo>
                    <a:lnTo>
                      <a:pt x="57" y="417"/>
                    </a:lnTo>
                    <a:lnTo>
                      <a:pt x="131" y="15"/>
                    </a:lnTo>
                    <a:lnTo>
                      <a:pt x="71" y="0"/>
                    </a:lnTo>
                    <a:lnTo>
                      <a:pt x="0" y="4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4" name="Group 4"/>
            <p:cNvGrpSpPr/>
            <p:nvPr/>
          </p:nvGrpSpPr>
          <p:grpSpPr>
            <a:xfrm>
              <a:off x="4573787" y="3236912"/>
              <a:ext cx="3436938" cy="2928938"/>
              <a:chOff x="5327650" y="3360738"/>
              <a:chExt cx="3436938" cy="2928938"/>
            </a:xfrm>
            <a:grpFill/>
          </p:grpSpPr>
          <p:sp>
            <p:nvSpPr>
              <p:cNvPr id="35" name="Freeform 16"/>
              <p:cNvSpPr/>
              <p:nvPr/>
            </p:nvSpPr>
            <p:spPr bwMode="auto">
              <a:xfrm>
                <a:off x="6200776" y="3562351"/>
                <a:ext cx="841375" cy="1458913"/>
              </a:xfrm>
              <a:custGeom>
                <a:avLst/>
                <a:gdLst>
                  <a:gd name="T0" fmla="*/ 0 w 530"/>
                  <a:gd name="T1" fmla="*/ 0 h 919"/>
                  <a:gd name="T2" fmla="*/ 530 w 530"/>
                  <a:gd name="T3" fmla="*/ 919 h 919"/>
                  <a:gd name="T4" fmla="*/ 530 w 530"/>
                  <a:gd name="T5" fmla="*/ 758 h 919"/>
                  <a:gd name="T6" fmla="*/ 107 w 530"/>
                  <a:gd name="T7" fmla="*/ 9 h 919"/>
                  <a:gd name="T8" fmla="*/ 0 w 530"/>
                  <a:gd name="T9" fmla="*/ 0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919">
                    <a:moveTo>
                      <a:pt x="0" y="0"/>
                    </a:moveTo>
                    <a:lnTo>
                      <a:pt x="530" y="919"/>
                    </a:lnTo>
                    <a:lnTo>
                      <a:pt x="530" y="758"/>
                    </a:lnTo>
                    <a:lnTo>
                      <a:pt x="107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Freeform 17"/>
              <p:cNvSpPr/>
              <p:nvPr/>
            </p:nvSpPr>
            <p:spPr bwMode="auto">
              <a:xfrm>
                <a:off x="5459811" y="3362324"/>
                <a:ext cx="917575" cy="215900"/>
              </a:xfrm>
              <a:custGeom>
                <a:avLst/>
                <a:gdLst>
                  <a:gd name="T0" fmla="*/ 471 w 578"/>
                  <a:gd name="T1" fmla="*/ 127 h 136"/>
                  <a:gd name="T2" fmla="*/ 578 w 578"/>
                  <a:gd name="T3" fmla="*/ 136 h 136"/>
                  <a:gd name="T4" fmla="*/ 0 w 578"/>
                  <a:gd name="T5" fmla="*/ 0 h 136"/>
                  <a:gd name="T6" fmla="*/ 471 w 578"/>
                  <a:gd name="T7" fmla="*/ 12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8" h="136">
                    <a:moveTo>
                      <a:pt x="471" y="127"/>
                    </a:moveTo>
                    <a:lnTo>
                      <a:pt x="578" y="136"/>
                    </a:lnTo>
                    <a:lnTo>
                      <a:pt x="0" y="0"/>
                    </a:lnTo>
                    <a:lnTo>
                      <a:pt x="471" y="1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7042946" y="3564732"/>
                <a:ext cx="842963" cy="1458913"/>
              </a:xfrm>
              <a:custGeom>
                <a:avLst/>
                <a:gdLst>
                  <a:gd name="T0" fmla="*/ 409 w 531"/>
                  <a:gd name="T1" fmla="*/ 10 h 919"/>
                  <a:gd name="T2" fmla="*/ 0 w 531"/>
                  <a:gd name="T3" fmla="*/ 758 h 919"/>
                  <a:gd name="T4" fmla="*/ 0 w 531"/>
                  <a:gd name="T5" fmla="*/ 919 h 919"/>
                  <a:gd name="T6" fmla="*/ 531 w 531"/>
                  <a:gd name="T7" fmla="*/ 0 h 919"/>
                  <a:gd name="T8" fmla="*/ 409 w 531"/>
                  <a:gd name="T9" fmla="*/ 10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1" h="919">
                    <a:moveTo>
                      <a:pt x="409" y="10"/>
                    </a:moveTo>
                    <a:lnTo>
                      <a:pt x="0" y="758"/>
                    </a:lnTo>
                    <a:lnTo>
                      <a:pt x="0" y="919"/>
                    </a:lnTo>
                    <a:lnTo>
                      <a:pt x="531" y="0"/>
                    </a:lnTo>
                    <a:lnTo>
                      <a:pt x="409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Freeform 20"/>
              <p:cNvSpPr/>
              <p:nvPr/>
            </p:nvSpPr>
            <p:spPr bwMode="auto">
              <a:xfrm>
                <a:off x="8077200" y="4017170"/>
                <a:ext cx="687388" cy="152400"/>
              </a:xfrm>
              <a:custGeom>
                <a:avLst/>
                <a:gdLst>
                  <a:gd name="T0" fmla="*/ 433 w 433"/>
                  <a:gd name="T1" fmla="*/ 35 h 96"/>
                  <a:gd name="T2" fmla="*/ 289 w 433"/>
                  <a:gd name="T3" fmla="*/ 0 h 96"/>
                  <a:gd name="T4" fmla="*/ 0 w 433"/>
                  <a:gd name="T5" fmla="*/ 29 h 96"/>
                  <a:gd name="T6" fmla="*/ 27 w 433"/>
                  <a:gd name="T7" fmla="*/ 96 h 96"/>
                  <a:gd name="T8" fmla="*/ 433 w 433"/>
                  <a:gd name="T9" fmla="*/ 35 h 96"/>
                  <a:gd name="T10" fmla="*/ 433 w 433"/>
                  <a:gd name="T11" fmla="*/ 3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3" h="96">
                    <a:moveTo>
                      <a:pt x="433" y="35"/>
                    </a:moveTo>
                    <a:lnTo>
                      <a:pt x="289" y="0"/>
                    </a:lnTo>
                    <a:lnTo>
                      <a:pt x="0" y="29"/>
                    </a:lnTo>
                    <a:lnTo>
                      <a:pt x="27" y="96"/>
                    </a:lnTo>
                    <a:lnTo>
                      <a:pt x="433" y="35"/>
                    </a:lnTo>
                    <a:lnTo>
                      <a:pt x="433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Freeform 21"/>
              <p:cNvSpPr/>
              <p:nvPr/>
            </p:nvSpPr>
            <p:spPr bwMode="auto">
              <a:xfrm>
                <a:off x="5327650" y="3360738"/>
                <a:ext cx="3436938" cy="2928938"/>
              </a:xfrm>
              <a:custGeom>
                <a:avLst/>
                <a:gdLst>
                  <a:gd name="T0" fmla="*/ 1759 w 2165"/>
                  <a:gd name="T1" fmla="*/ 509 h 1845"/>
                  <a:gd name="T2" fmla="*/ 1612 w 2165"/>
                  <a:gd name="T3" fmla="*/ 128 h 1845"/>
                  <a:gd name="T4" fmla="*/ 1082 w 2165"/>
                  <a:gd name="T5" fmla="*/ 1047 h 1845"/>
                  <a:gd name="T6" fmla="*/ 552 w 2165"/>
                  <a:gd name="T7" fmla="*/ 128 h 1845"/>
                  <a:gd name="T8" fmla="*/ 82 w 2165"/>
                  <a:gd name="T9" fmla="*/ 0 h 1845"/>
                  <a:gd name="T10" fmla="*/ 0 w 2165"/>
                  <a:gd name="T11" fmla="*/ 448 h 1845"/>
                  <a:gd name="T12" fmla="*/ 806 w 2165"/>
                  <a:gd name="T13" fmla="*/ 1845 h 1845"/>
                  <a:gd name="T14" fmla="*/ 1359 w 2165"/>
                  <a:gd name="T15" fmla="*/ 1845 h 1845"/>
                  <a:gd name="T16" fmla="*/ 2165 w 2165"/>
                  <a:gd name="T17" fmla="*/ 448 h 1845"/>
                  <a:gd name="T18" fmla="*/ 1759 w 2165"/>
                  <a:gd name="T19" fmla="*/ 509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5" h="1845">
                    <a:moveTo>
                      <a:pt x="1759" y="509"/>
                    </a:moveTo>
                    <a:lnTo>
                      <a:pt x="1612" y="128"/>
                    </a:lnTo>
                    <a:lnTo>
                      <a:pt x="1082" y="1047"/>
                    </a:lnTo>
                    <a:lnTo>
                      <a:pt x="552" y="128"/>
                    </a:lnTo>
                    <a:lnTo>
                      <a:pt x="82" y="0"/>
                    </a:lnTo>
                    <a:lnTo>
                      <a:pt x="0" y="448"/>
                    </a:lnTo>
                    <a:lnTo>
                      <a:pt x="806" y="1845"/>
                    </a:lnTo>
                    <a:lnTo>
                      <a:pt x="1359" y="1845"/>
                    </a:lnTo>
                    <a:lnTo>
                      <a:pt x="2165" y="448"/>
                    </a:lnTo>
                    <a:lnTo>
                      <a:pt x="1759" y="50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58" name="Oval 27"/>
          <p:cNvSpPr/>
          <p:nvPr/>
        </p:nvSpPr>
        <p:spPr>
          <a:xfrm>
            <a:off x="8128971" y="4922304"/>
            <a:ext cx="811137" cy="8111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Freeform 11"/>
          <p:cNvSpPr/>
          <p:nvPr/>
        </p:nvSpPr>
        <p:spPr bwMode="auto">
          <a:xfrm>
            <a:off x="8276386" y="5103446"/>
            <a:ext cx="510887" cy="422881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4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118350" y="2019300"/>
            <a:ext cx="284861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Anqing Ordnance Institute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Translation Bureau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995160" y="1581785"/>
            <a:ext cx="2722880" cy="437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Zeng Guofan 曾国藩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338945" y="5029835"/>
            <a:ext cx="284797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Jiangnan Manufacturing Bureau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Merchants Steamship Bureau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319895" y="4565650"/>
            <a:ext cx="2978785" cy="464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 Hongzhang 李鸿章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97485" y="5195570"/>
            <a:ext cx="2569845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Fuzhou Shipping Bureau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-54610" y="4732655"/>
            <a:ext cx="3024505" cy="463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Zuo Zongtang 左宗棠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22705" y="247650"/>
            <a:ext cx="2887345" cy="88074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Representitives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Zeng-Guofan-detail-portrait-Taipei-National-Palace"/>
          <p:cNvPicPr>
            <a:picLocks noChangeAspect="1"/>
          </p:cNvPicPr>
          <p:nvPr/>
        </p:nvPicPr>
        <p:blipFill>
          <a:blip r:embed="rId1"/>
          <a:srcRect l="1950" t="-147" r="-1950" b="22811"/>
          <a:stretch>
            <a:fillRect/>
          </a:stretch>
        </p:blipFill>
        <p:spPr>
          <a:xfrm>
            <a:off x="5723890" y="1252220"/>
            <a:ext cx="1145540" cy="1145540"/>
          </a:xfrm>
          <a:prstGeom prst="ellipse">
            <a:avLst/>
          </a:prstGeom>
        </p:spPr>
      </p:pic>
      <p:pic>
        <p:nvPicPr>
          <p:cNvPr id="5" name="图片 4" descr="images"/>
          <p:cNvPicPr>
            <a:picLocks noChangeAspect="1"/>
          </p:cNvPicPr>
          <p:nvPr/>
        </p:nvPicPr>
        <p:blipFill>
          <a:blip r:embed="rId2"/>
          <a:srcRect l="-1841" t="12869" r="8209" b="7052"/>
          <a:stretch>
            <a:fillRect/>
          </a:stretch>
        </p:blipFill>
        <p:spPr>
          <a:xfrm>
            <a:off x="7983855" y="4457065"/>
            <a:ext cx="1195070" cy="1276350"/>
          </a:xfrm>
          <a:prstGeom prst="ellipse">
            <a:avLst/>
          </a:prstGeom>
        </p:spPr>
      </p:pic>
      <p:pic>
        <p:nvPicPr>
          <p:cNvPr id="12" name="图片 11" descr="250px-Zu_Zongtang111"/>
          <p:cNvPicPr>
            <a:picLocks noChangeAspect="1"/>
          </p:cNvPicPr>
          <p:nvPr/>
        </p:nvPicPr>
        <p:blipFill>
          <a:blip r:embed="rId3"/>
          <a:srcRect l="6158" t="8137" r="6037" b="26344"/>
          <a:stretch>
            <a:fillRect/>
          </a:stretch>
        </p:blipFill>
        <p:spPr>
          <a:xfrm>
            <a:off x="3148965" y="4364673"/>
            <a:ext cx="1367155" cy="1367155"/>
          </a:xfrm>
          <a:prstGeom prst="ellipse">
            <a:avLst/>
          </a:prstGeom>
        </p:spPr>
      </p:pic>
      <p:pic>
        <p:nvPicPr>
          <p:cNvPr id="2" name="图片 1" descr="OIP-C"/>
          <p:cNvPicPr>
            <a:picLocks noChangeAspect="1"/>
          </p:cNvPicPr>
          <p:nvPr/>
        </p:nvPicPr>
        <p:blipFill>
          <a:blip r:embed="rId4"/>
          <a:srcRect l="2151" t="8000" r="-2151" b="28296"/>
          <a:stretch>
            <a:fillRect/>
          </a:stretch>
        </p:blipFill>
        <p:spPr>
          <a:xfrm>
            <a:off x="1415415" y="1867535"/>
            <a:ext cx="1092200" cy="1092200"/>
          </a:xfrm>
          <a:prstGeom prst="ellipse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31520" y="3013710"/>
            <a:ext cx="4375150" cy="463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Prince 	Gong/Yi Xin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恭亲王奕䜣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88230" y="5867400"/>
            <a:ext cx="3024505" cy="463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Zhang Zhidong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张之洞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OIP-C (1)"/>
          <p:cNvPicPr>
            <a:picLocks noChangeAspect="1"/>
          </p:cNvPicPr>
          <p:nvPr/>
        </p:nvPicPr>
        <p:blipFill>
          <a:blip r:embed="rId5"/>
          <a:srcRect l="22310" t="6733" r="20643" b="11405"/>
          <a:stretch>
            <a:fillRect/>
          </a:stretch>
        </p:blipFill>
        <p:spPr>
          <a:xfrm>
            <a:off x="5703570" y="4432935"/>
            <a:ext cx="1238885" cy="1312545"/>
          </a:xfrm>
          <a:prstGeom prst="ellipse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011420" y="6232525"/>
            <a:ext cx="2569845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Hanyang Iron Works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128" y="1"/>
            <a:ext cx="12191744" cy="95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89760" y="-78015"/>
            <a:ext cx="987163" cy="1189012"/>
            <a:chOff x="336692" y="-179502"/>
            <a:chExt cx="987163" cy="1189012"/>
          </a:xfrm>
        </p:grpSpPr>
        <p:sp>
          <p:nvSpPr>
            <p:cNvPr id="8" name="Diamond 13"/>
            <p:cNvSpPr/>
            <p:nvPr/>
          </p:nvSpPr>
          <p:spPr>
            <a:xfrm rot="2747839">
              <a:off x="336692" y="-150750"/>
              <a:ext cx="283103" cy="283103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0" scaled="0"/>
                  <a:tileRect/>
                </a:gradFill>
              </a:endParaRPr>
            </a:p>
          </p:txBody>
        </p:sp>
        <p:sp>
          <p:nvSpPr>
            <p:cNvPr id="9" name="Diamond 16"/>
            <p:cNvSpPr/>
            <p:nvPr/>
          </p:nvSpPr>
          <p:spPr>
            <a:xfrm rot="8147839">
              <a:off x="496416" y="-179502"/>
              <a:ext cx="508031" cy="508031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0" scaled="0"/>
                  <a:tileRect/>
                </a:gradFill>
              </a:endParaRPr>
            </a:p>
          </p:txBody>
        </p:sp>
        <p:sp>
          <p:nvSpPr>
            <p:cNvPr id="10" name="Diamond 14"/>
            <p:cNvSpPr/>
            <p:nvPr/>
          </p:nvSpPr>
          <p:spPr>
            <a:xfrm rot="18947839">
              <a:off x="437330" y="122985"/>
              <a:ext cx="886525" cy="886525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0" scaled="0"/>
                  <a:tileRect/>
                </a:gra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04482" y="408139"/>
            <a:ext cx="6583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128" y="6768148"/>
            <a:ext cx="12191744" cy="95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Block Arc 62"/>
          <p:cNvSpPr/>
          <p:nvPr/>
        </p:nvSpPr>
        <p:spPr>
          <a:xfrm flipH="1">
            <a:off x="4595387" y="2022822"/>
            <a:ext cx="3535680" cy="3535680"/>
          </a:xfrm>
          <a:prstGeom prst="blockArc">
            <a:avLst>
              <a:gd name="adj1" fmla="val 5384245"/>
              <a:gd name="adj2" fmla="val 16203021"/>
              <a:gd name="adj3" fmla="val 615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84"/>
          <p:cNvSpPr/>
          <p:nvPr/>
        </p:nvSpPr>
        <p:spPr>
          <a:xfrm>
            <a:off x="6059710" y="1818774"/>
            <a:ext cx="585787" cy="585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FontAwesome" pitchFamily="2" charset="0"/>
            </a:endParaRPr>
          </a:p>
        </p:txBody>
      </p:sp>
      <p:sp>
        <p:nvSpPr>
          <p:cNvPr id="14" name="Oval 87"/>
          <p:cNvSpPr/>
          <p:nvPr/>
        </p:nvSpPr>
        <p:spPr>
          <a:xfrm>
            <a:off x="7281694" y="2349337"/>
            <a:ext cx="585787" cy="585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ontAwesome" pitchFamily="2" charset="0"/>
            </a:endParaRPr>
          </a:p>
        </p:txBody>
      </p:sp>
      <p:sp>
        <p:nvSpPr>
          <p:cNvPr id="18" name="Oval 90"/>
          <p:cNvSpPr/>
          <p:nvPr/>
        </p:nvSpPr>
        <p:spPr>
          <a:xfrm>
            <a:off x="7281694" y="4612837"/>
            <a:ext cx="585787" cy="585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93"/>
          <p:cNvSpPr/>
          <p:nvPr/>
        </p:nvSpPr>
        <p:spPr>
          <a:xfrm>
            <a:off x="6059710" y="5104538"/>
            <a:ext cx="585787" cy="585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ontAwesome" pitchFamily="2" charset="0"/>
            </a:endParaRPr>
          </a:p>
        </p:txBody>
      </p:sp>
      <p:sp>
        <p:nvSpPr>
          <p:cNvPr id="20" name="Oval 96"/>
          <p:cNvSpPr/>
          <p:nvPr/>
        </p:nvSpPr>
        <p:spPr>
          <a:xfrm>
            <a:off x="7712627" y="3463826"/>
            <a:ext cx="585787" cy="585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59618" y="1818624"/>
            <a:ext cx="5795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287919" y="2437833"/>
            <a:ext cx="5795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059013" y="5167509"/>
            <a:ext cx="5795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287725" y="4642750"/>
            <a:ext cx="5795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718342" y="3491292"/>
            <a:ext cx="5795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17005" y="1630680"/>
            <a:ext cx="2983230" cy="467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Military modernization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\Users\Karol Yan\Downloads\下载-removebg-preview.png下载-removebg-preview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62685" y="1699895"/>
            <a:ext cx="3888105" cy="464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53155" y="4301490"/>
            <a:ext cx="1924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Contributions</a:t>
            </a:r>
            <a:endParaRPr lang="en-US" altLang="zh-CN" sz="2000" b="1"/>
          </a:p>
        </p:txBody>
      </p:sp>
      <p:sp>
        <p:nvSpPr>
          <p:cNvPr id="32" name="文本框 31"/>
          <p:cNvSpPr txBox="1"/>
          <p:nvPr/>
        </p:nvSpPr>
        <p:spPr>
          <a:xfrm>
            <a:off x="7867788" y="2463359"/>
            <a:ext cx="2925338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Economic impact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98325" y="3554650"/>
            <a:ext cx="2925338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Feudal political sysyem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867650" y="4683125"/>
            <a:ext cx="3796665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Dependence on western powers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22705" y="247650"/>
            <a:ext cx="4814570" cy="880745"/>
          </a:xfrm>
          <a:prstGeom prst="rect">
            <a:avLst/>
          </a:prstGeom>
        </p:spPr>
        <p:txBody>
          <a:bodyPr wrap="none">
            <a:no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Influence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23060" y="3463925"/>
            <a:ext cx="21348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Limits</a:t>
            </a:r>
            <a:endParaRPr lang="en-US" altLang="zh-CN" sz="2000" b="1"/>
          </a:p>
        </p:txBody>
      </p:sp>
      <p:sp>
        <p:nvSpPr>
          <p:cNvPr id="16" name="文本框 15"/>
          <p:cNvSpPr txBox="1"/>
          <p:nvPr/>
        </p:nvSpPr>
        <p:spPr>
          <a:xfrm>
            <a:off x="6429375" y="5628005"/>
            <a:ext cx="3796665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Red-tape and corruption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68826" y="2907893"/>
            <a:ext cx="11833124" cy="904566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 the Westernization Movement finally fail?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793" y="550607"/>
            <a:ext cx="3126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541" y="1484575"/>
            <a:ext cx="4805182" cy="31882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729786" y="5185092"/>
            <a:ext cx="69514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Chinese essence and Western utility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145" r="-145"/>
          <a:stretch>
            <a:fillRect/>
          </a:stretch>
        </p:blipFill>
        <p:spPr>
          <a:xfrm>
            <a:off x="6197600" y="1680210"/>
            <a:ext cx="5393055" cy="28136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9"/>
          <p:cNvSpPr txBox="1"/>
          <p:nvPr/>
        </p:nvSpPr>
        <p:spPr>
          <a:xfrm>
            <a:off x="2910205" y="369570"/>
            <a:ext cx="6371590" cy="1440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ad Rage" pitchFamily="50" charset="0"/>
              </a:rPr>
              <a:t>References</a:t>
            </a:r>
            <a:endParaRPr lang="en-US" altLang="zh-CN" sz="5400" b="1" dirty="0">
              <a:solidFill>
                <a:schemeClr val="tx1">
                  <a:lumMod val="75000"/>
                  <a:lumOff val="25000"/>
                </a:schemeClr>
              </a:solidFill>
              <a:latin typeface="Road Rage" pitchFamily="50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9770" y="1500505"/>
            <a:ext cx="10511155" cy="5357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[1]廖慧贞.论洋务运动对中国近代化的深刻影响[J].经济与社会发展,2011,9(09):136-142.DOI:10.16523/j.45-1319.2011.09.008.</a:t>
            </a:r>
            <a:endParaRPr lang="en-US" altLang="zh-CN" sz="2800"/>
          </a:p>
          <a:p>
            <a:r>
              <a:rPr lang="en-US" altLang="zh-CN" sz="2800"/>
              <a:t>[2]戴逸. 中国近代史稿[M].中国人民大学出版社:戴逸文集, 201801.624.</a:t>
            </a:r>
            <a:endParaRPr lang="en-US" altLang="zh-CN" sz="2800"/>
          </a:p>
          <a:p>
            <a:r>
              <a:rPr lang="en-US" altLang="zh-CN" sz="2800"/>
              <a:t>[3]</a:t>
            </a:r>
            <a:r>
              <a:rPr lang="zh-CN" altLang="en-US" sz="2800"/>
              <a:t>王立新</a:t>
            </a:r>
            <a:r>
              <a:rPr lang="en-US" altLang="zh-CN" sz="2800"/>
              <a:t>.中国文化知识读本:洋务运动[M].</a:t>
            </a:r>
            <a:r>
              <a:rPr lang="zh-CN" altLang="en-US" sz="2800"/>
              <a:t>吉林出版集团有限责任公司</a:t>
            </a:r>
            <a:r>
              <a:rPr lang="en-US" altLang="zh-CN" sz="2800"/>
              <a:t>, 201105.59.</a:t>
            </a:r>
            <a:endParaRPr lang="en-US" altLang="zh-CN" sz="2800"/>
          </a:p>
          <a:p>
            <a:r>
              <a:rPr lang="en-US" altLang="zh-CN" sz="2800"/>
              <a:t>[4]Britannica, The Editors of Encyclopaedia. "Self-Strengthening Movement". Encyclopedia Britannica, 7 Feb. 2022.</a:t>
            </a:r>
            <a:endParaRPr lang="en-US" altLang="zh-CN" sz="2800"/>
          </a:p>
          <a:p>
            <a:r>
              <a:rPr lang="en-US" altLang="zh-CN" sz="2800"/>
              <a:t>[5]</a:t>
            </a:r>
            <a:r>
              <a:rPr lang="en-US" altLang="zh-CN" sz="2800">
                <a:sym typeface="+mn-ea"/>
              </a:rPr>
              <a:t>Jianbo Zhou, 2022.</a:t>
            </a:r>
            <a:r>
              <a:rPr lang="en-US" altLang="zh-CN" sz="2800"/>
              <a:t>"The Far-Reaching Impact of Westernization Movement," Palgrave Studies in Economic History, in: Westernization Movement and Early Thought of Modernization in China, chapter 0, pages 349-357, Palgrave Macmillan.</a:t>
            </a:r>
            <a:endParaRPr lang="en-US" altLang="zh-CN" sz="2800"/>
          </a:p>
          <a:p>
            <a:endParaRPr lang="en-US" altLang="zh-CN" sz="28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208,&quot;width&quot;:11622.5185546875}"/>
</p:tagLst>
</file>

<file path=ppt/tags/tag2.xml><?xml version="1.0" encoding="utf-8"?>
<p:tagLst xmlns:p="http://schemas.openxmlformats.org/presentationml/2006/main">
  <p:tag name="KSO_WPP_MARK_KEY" val="6af81b36-df5b-43b0-99d5-73733c4795b6"/>
  <p:tag name="COMMONDATA" val="eyJoZGlkIjoiZGVkNjM3NTQ5NmU5NjgzZmViZDFiZDYxZmFhYTMwMm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1426</Words>
  <Application>WPS 演示</Application>
  <PresentationFormat>宽屏</PresentationFormat>
  <Paragraphs>102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Road Rage</vt:lpstr>
      <vt:lpstr>Segoe Print</vt:lpstr>
      <vt:lpstr>华文仿宋</vt:lpstr>
      <vt:lpstr>FontAwesome</vt:lpstr>
      <vt:lpstr>Times New Roman</vt:lpstr>
      <vt:lpstr>Arial Unicode MS</vt:lpstr>
      <vt:lpstr>Calibri Light</vt:lpstr>
      <vt:lpstr>Calibri</vt:lpstr>
      <vt:lpstr>新宋体</vt:lpstr>
      <vt:lpstr>华文行楷</vt:lpstr>
      <vt:lpstr>Adobe 明體 Std L</vt:lpstr>
      <vt:lpstr>Adobe 楷体 Std R</vt:lpstr>
      <vt:lpstr>BIZ UDGothic</vt:lpstr>
      <vt:lpstr>HP Simplified Jpan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Why did the Westernization Movement finally fail?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</dc:creator>
  <cp:lastModifiedBy>8861</cp:lastModifiedBy>
  <cp:revision>17</cp:revision>
  <dcterms:created xsi:type="dcterms:W3CDTF">1900-01-01T00:00:00Z</dcterms:created>
  <dcterms:modified xsi:type="dcterms:W3CDTF">2022-12-08T14:15:21Z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4A51E6ABE80362808DEB8E63F283C9D9</vt:lpwstr>
  </property>
</Properties>
</file>