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49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E09B7-201F-4713-A9AD-DF1BE811DB04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CE474-6048-4BE8-8547-4494FF97C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75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Nanjing and </a:t>
            </a:r>
            <a:r>
              <a:rPr lang="en-US" dirty="0" err="1" smtClean="0"/>
              <a:t>jian</a:t>
            </a:r>
            <a:r>
              <a:rPr lang="en-US" dirty="0" smtClean="0"/>
              <a:t> yang centers of publishing</a:t>
            </a:r>
          </a:p>
          <a:p>
            <a:r>
              <a:rPr lang="en-US" dirty="0" smtClean="0"/>
              <a:t>1.185 </a:t>
            </a:r>
            <a:r>
              <a:rPr lang="en-US" dirty="0" err="1" smtClean="0"/>
              <a:t>comercial</a:t>
            </a:r>
            <a:r>
              <a:rPr lang="en-US" dirty="0" smtClean="0"/>
              <a:t> prints</a:t>
            </a:r>
          </a:p>
          <a:p>
            <a:r>
              <a:rPr lang="en-US" dirty="0" smtClean="0"/>
              <a:t>Jujube wood </a:t>
            </a:r>
          </a:p>
          <a:p>
            <a:r>
              <a:rPr lang="en-US" dirty="0" smtClean="0"/>
              <a:t>Philosophy (</a:t>
            </a:r>
            <a:r>
              <a:rPr lang="en-US" dirty="0" err="1" smtClean="0"/>
              <a:t>Zi</a:t>
            </a:r>
            <a:r>
              <a:rPr lang="en-US" dirty="0" smtClean="0"/>
              <a:t>)</a:t>
            </a:r>
          </a:p>
          <a:p>
            <a:r>
              <a:rPr lang="en-US" dirty="0" smtClean="0"/>
              <a:t>Encyclopedia’s (</a:t>
            </a:r>
            <a:r>
              <a:rPr lang="en-US" dirty="0" err="1" smtClean="0"/>
              <a:t>Leishu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Wanlin</a:t>
            </a:r>
            <a:r>
              <a:rPr lang="en-US" dirty="0" smtClean="0"/>
              <a:t> was 6 times more </a:t>
            </a:r>
            <a:r>
              <a:rPr lang="en-US" dirty="0" err="1" smtClean="0"/>
              <a:t>producctive</a:t>
            </a:r>
            <a:endParaRPr lang="en-US" dirty="0" smtClean="0"/>
          </a:p>
          <a:p>
            <a:r>
              <a:rPr lang="en-US" dirty="0" err="1" smtClean="0"/>
              <a:t>europe</a:t>
            </a:r>
            <a:endParaRPr lang="en-US" dirty="0" smtClean="0"/>
          </a:p>
          <a:p>
            <a:r>
              <a:rPr lang="en-US" dirty="0" smtClean="0"/>
              <a:t>Literate women/</a:t>
            </a:r>
            <a:r>
              <a:rPr lang="en-US" baseline="0" dirty="0" smtClean="0"/>
              <a:t> women </a:t>
            </a:r>
            <a:r>
              <a:rPr lang="en-US" baseline="0" dirty="0" err="1" smtClean="0"/>
              <a:t>literatuer</a:t>
            </a:r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CE474-6048-4BE8-8547-4494FF97C9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40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 </a:t>
            </a:r>
            <a:r>
              <a:rPr lang="en-US" dirty="0" err="1" smtClean="0"/>
              <a:t>yingglin</a:t>
            </a:r>
            <a:r>
              <a:rPr lang="en-US" baseline="0" dirty="0" smtClean="0"/>
              <a:t> fiction genre writer</a:t>
            </a:r>
          </a:p>
          <a:p>
            <a:r>
              <a:rPr lang="en-US" baseline="0" dirty="0" smtClean="0"/>
              <a:t>Artisans singed and drew pictures in books</a:t>
            </a:r>
          </a:p>
          <a:p>
            <a:r>
              <a:rPr lang="en-US" baseline="0" dirty="0" smtClean="0"/>
              <a:t>Color </a:t>
            </a:r>
            <a:r>
              <a:rPr lang="en-US" baseline="0" dirty="0" err="1" smtClean="0"/>
              <a:t>printingg</a:t>
            </a:r>
            <a:r>
              <a:rPr lang="en-US" baseline="0" dirty="0" smtClean="0"/>
              <a:t> became in use more blues and reds</a:t>
            </a:r>
          </a:p>
          <a:p>
            <a:r>
              <a:rPr lang="en-US" baseline="0" dirty="0" smtClean="0"/>
              <a:t>Hu </a:t>
            </a:r>
            <a:r>
              <a:rPr lang="en-US" baseline="0" dirty="0" err="1" smtClean="0"/>
              <a:t>yinglin</a:t>
            </a:r>
            <a:r>
              <a:rPr lang="en-US" baseline="0" dirty="0" smtClean="0"/>
              <a:t> 42,384</a:t>
            </a:r>
          </a:p>
          <a:p>
            <a:r>
              <a:rPr lang="en-US" baseline="0" dirty="0" smtClean="0"/>
              <a:t>Mao </a:t>
            </a:r>
            <a:r>
              <a:rPr lang="en-US" baseline="0" dirty="0" err="1" smtClean="0"/>
              <a:t>jing</a:t>
            </a:r>
            <a:r>
              <a:rPr lang="en-US" baseline="0" dirty="0" smtClean="0"/>
              <a:t> 84,000</a:t>
            </a:r>
          </a:p>
          <a:p>
            <a:r>
              <a:rPr lang="en-US" baseline="0" dirty="0" err="1" smtClean="0"/>
              <a:t>Millionare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CE474-6048-4BE8-8547-4494FF97C9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1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Courtesans, </a:t>
            </a:r>
            <a:r>
              <a:rPr lang="en-US" dirty="0" err="1" smtClean="0"/>
              <a:t>artsts</a:t>
            </a:r>
            <a:r>
              <a:rPr lang="en-US" baseline="0" dirty="0" smtClean="0"/>
              <a:t> writers</a:t>
            </a:r>
          </a:p>
          <a:p>
            <a:r>
              <a:rPr lang="en-US" baseline="0" dirty="0" err="1" smtClean="0"/>
              <a:t>Jiagsu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zhejiang</a:t>
            </a:r>
            <a:endParaRPr lang="en-US" baseline="0" dirty="0" smtClean="0"/>
          </a:p>
          <a:p>
            <a:r>
              <a:rPr lang="en-US" baseline="0" dirty="0" smtClean="0"/>
              <a:t>Yangzi river delta</a:t>
            </a:r>
          </a:p>
          <a:p>
            <a:r>
              <a:rPr lang="en-US" baseline="0" dirty="0" smtClean="0"/>
              <a:t>Crazy book </a:t>
            </a:r>
            <a:r>
              <a:rPr lang="en-US" baseline="0" dirty="0" err="1" smtClean="0"/>
              <a:t>prodution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becase</a:t>
            </a:r>
            <a:r>
              <a:rPr lang="en-US" baseline="0" dirty="0" smtClean="0"/>
              <a:t> it was 3v times cheaper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CE474-6048-4BE8-8547-4494FF97C9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03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18%</a:t>
            </a:r>
          </a:p>
          <a:p>
            <a:r>
              <a:rPr lang="en-US" dirty="0" smtClean="0"/>
              <a:t>3%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CE474-6048-4BE8-8547-4494FF97C9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96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Shaved his head like a monk</a:t>
            </a:r>
          </a:p>
          <a:p>
            <a:r>
              <a:rPr lang="en-US" dirty="0" err="1" smtClean="0"/>
              <a:t>Imprisione</a:t>
            </a:r>
            <a:r>
              <a:rPr lang="en-US" baseline="0" dirty="0" err="1" smtClean="0"/>
              <a:t>d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heredoxy</a:t>
            </a:r>
            <a:endParaRPr lang="en-US" baseline="0" dirty="0" smtClean="0"/>
          </a:p>
          <a:p>
            <a:r>
              <a:rPr lang="en-US" baseline="0" dirty="0" smtClean="0"/>
              <a:t>He slit his throat</a:t>
            </a:r>
          </a:p>
          <a:p>
            <a:r>
              <a:rPr lang="en-US" dirty="0" smtClean="0"/>
              <a:t>Instinctive morals</a:t>
            </a:r>
            <a:r>
              <a:rPr lang="en-US" baseline="0" dirty="0" smtClean="0"/>
              <a:t>, </a:t>
            </a:r>
          </a:p>
          <a:p>
            <a:r>
              <a:rPr lang="en-US" baseline="0" dirty="0" smtClean="0"/>
              <a:t>Anti </a:t>
            </a:r>
            <a:r>
              <a:rPr lang="en-US" baseline="0" dirty="0" err="1" smtClean="0"/>
              <a:t>confucius</a:t>
            </a:r>
            <a:r>
              <a:rPr lang="en-US" baseline="0" smtClean="0"/>
              <a:t> not 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CE474-6048-4BE8-8547-4494FF97C9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39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6996-AF83-4B6C-A0E1-61A85887BE67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B10A-B16B-49E7-9398-6752F70B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7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6996-AF83-4B6C-A0E1-61A85887BE67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B10A-B16B-49E7-9398-6752F70B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2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6996-AF83-4B6C-A0E1-61A85887BE67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B10A-B16B-49E7-9398-6752F70B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0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6996-AF83-4B6C-A0E1-61A85887BE67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B10A-B16B-49E7-9398-6752F70B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5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6996-AF83-4B6C-A0E1-61A85887BE67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B10A-B16B-49E7-9398-6752F70B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9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6996-AF83-4B6C-A0E1-61A85887BE67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B10A-B16B-49E7-9398-6752F70B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4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6996-AF83-4B6C-A0E1-61A85887BE67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B10A-B16B-49E7-9398-6752F70B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3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6996-AF83-4B6C-A0E1-61A85887BE67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B10A-B16B-49E7-9398-6752F70B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9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6996-AF83-4B6C-A0E1-61A85887BE67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B10A-B16B-49E7-9398-6752F70B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3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6996-AF83-4B6C-A0E1-61A85887BE67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B10A-B16B-49E7-9398-6752F70B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98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6996-AF83-4B6C-A0E1-61A85887BE67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B10A-B16B-49E7-9398-6752F70B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1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96996-AF83-4B6C-A0E1-61A85887BE67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8B10A-B16B-49E7-9398-6752F70B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7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Literature of the Late 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1573-1644</a:t>
            </a:r>
          </a:p>
          <a:p>
            <a:r>
              <a:rPr lang="en-US" dirty="0" smtClean="0"/>
              <a:t>Pages 63-82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725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of the Late 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selection of what is literature</a:t>
            </a:r>
          </a:p>
          <a:p>
            <a:r>
              <a:rPr lang="en-US" dirty="0" err="1" smtClean="0"/>
              <a:t>Wanli</a:t>
            </a:r>
            <a:r>
              <a:rPr lang="en-US" dirty="0" smtClean="0"/>
              <a:t> 1573-1620</a:t>
            </a:r>
          </a:p>
          <a:p>
            <a:r>
              <a:rPr lang="en-US" dirty="0" err="1" smtClean="0"/>
              <a:t>Jiajing</a:t>
            </a:r>
            <a:r>
              <a:rPr lang="en-US" dirty="0" smtClean="0"/>
              <a:t> and </a:t>
            </a:r>
            <a:r>
              <a:rPr lang="en-US" dirty="0" err="1" smtClean="0"/>
              <a:t>Longqing</a:t>
            </a:r>
            <a:r>
              <a:rPr lang="en-US" dirty="0" smtClean="0"/>
              <a:t> (1521-1572)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57106"/>
            <a:ext cx="2990850" cy="3971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098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And paper making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Book Production</a:t>
            </a:r>
          </a:p>
          <a:p>
            <a:r>
              <a:rPr lang="en-US" dirty="0" smtClean="0"/>
              <a:t>Wood black Printing</a:t>
            </a:r>
          </a:p>
          <a:p>
            <a:r>
              <a:rPr lang="en-US" dirty="0" smtClean="0"/>
              <a:t>Europe </a:t>
            </a:r>
            <a:r>
              <a:rPr lang="en-US" dirty="0" err="1" smtClean="0"/>
              <a:t>vs</a:t>
            </a:r>
            <a:r>
              <a:rPr lang="en-US" dirty="0" smtClean="0"/>
              <a:t> Ming book and printing</a:t>
            </a:r>
          </a:p>
          <a:p>
            <a:r>
              <a:rPr lang="en-US" dirty="0" smtClean="0"/>
              <a:t>Classics, histories, philosophy, belles-</a:t>
            </a:r>
            <a:r>
              <a:rPr lang="en-US" dirty="0" err="1" smtClean="0"/>
              <a:t>letteres</a:t>
            </a:r>
            <a:r>
              <a:rPr lang="en-US" dirty="0" smtClean="0"/>
              <a:t> (assorted works)</a:t>
            </a:r>
          </a:p>
          <a:p>
            <a:r>
              <a:rPr lang="en-US" dirty="0" smtClean="0"/>
              <a:t>Everyone had the opportunity to get hold of books</a:t>
            </a:r>
          </a:p>
          <a:p>
            <a:r>
              <a:rPr lang="en-US" dirty="0" smtClean="0"/>
              <a:t>Precious scrolls (</a:t>
            </a:r>
            <a:r>
              <a:rPr lang="en-US" dirty="0" err="1" smtClean="0"/>
              <a:t>baojuan</a:t>
            </a:r>
            <a:r>
              <a:rPr lang="en-US" dirty="0" smtClean="0"/>
              <a:t>), and Morality books (</a:t>
            </a:r>
            <a:r>
              <a:rPr lang="en-US" dirty="0" err="1" smtClean="0"/>
              <a:t>shanshu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64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-2770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of the Late 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 </a:t>
            </a:r>
            <a:r>
              <a:rPr lang="en-US" dirty="0" err="1"/>
              <a:t>Y</a:t>
            </a:r>
            <a:r>
              <a:rPr lang="en-US" dirty="0" err="1" smtClean="0"/>
              <a:t>inglin</a:t>
            </a:r>
            <a:r>
              <a:rPr lang="en-US" dirty="0" smtClean="0"/>
              <a:t> </a:t>
            </a:r>
            <a:r>
              <a:rPr lang="en-US" dirty="0" smtClean="0"/>
              <a:t>(1551-1602)</a:t>
            </a:r>
          </a:p>
          <a:p>
            <a:r>
              <a:rPr lang="en-US" dirty="0" smtClean="0"/>
              <a:t>Books making become extremely cheap and more </a:t>
            </a:r>
            <a:r>
              <a:rPr lang="en-US" dirty="0" smtClean="0"/>
              <a:t>luxurious</a:t>
            </a:r>
            <a:endParaRPr lang="en-US" dirty="0" smtClean="0"/>
          </a:p>
          <a:p>
            <a:r>
              <a:rPr lang="en-US" dirty="0" smtClean="0"/>
              <a:t> min </a:t>
            </a:r>
            <a:r>
              <a:rPr lang="en-US" dirty="0" err="1"/>
              <a:t>Q</a:t>
            </a:r>
            <a:r>
              <a:rPr lang="en-US" dirty="0" err="1" smtClean="0"/>
              <a:t>iji’s</a:t>
            </a:r>
            <a:r>
              <a:rPr lang="en-US" dirty="0" smtClean="0"/>
              <a:t> </a:t>
            </a:r>
            <a:r>
              <a:rPr lang="en-US" dirty="0" smtClean="0"/>
              <a:t>edition of </a:t>
            </a:r>
            <a:r>
              <a:rPr lang="en-US" dirty="0"/>
              <a:t>D</a:t>
            </a:r>
            <a:r>
              <a:rPr lang="en-US" dirty="0" smtClean="0"/>
              <a:t>u </a:t>
            </a:r>
            <a:r>
              <a:rPr lang="en-US" dirty="0"/>
              <a:t>F</a:t>
            </a:r>
            <a:r>
              <a:rPr lang="en-US" dirty="0" smtClean="0"/>
              <a:t>u</a:t>
            </a:r>
            <a:endParaRPr lang="en-US" dirty="0" smtClean="0"/>
          </a:p>
          <a:p>
            <a:r>
              <a:rPr lang="en-US" dirty="0" smtClean="0"/>
              <a:t>Libraries of ten thousand </a:t>
            </a:r>
            <a:r>
              <a:rPr lang="en-US" dirty="0" smtClean="0"/>
              <a:t>chapters</a:t>
            </a:r>
          </a:p>
          <a:p>
            <a:r>
              <a:rPr lang="en-US" dirty="0" smtClean="0"/>
              <a:t>Authors began publishing during life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470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</a:t>
            </a:r>
            <a:r>
              <a:rPr lang="en-US" dirty="0" err="1" smtClean="0"/>
              <a:t>iangnan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Cultural center of the </a:t>
            </a:r>
            <a:r>
              <a:rPr lang="en-US" dirty="0"/>
              <a:t>M</a:t>
            </a:r>
            <a:r>
              <a:rPr lang="en-US" dirty="0" smtClean="0"/>
              <a:t>ing</a:t>
            </a:r>
            <a:endParaRPr lang="en-US" dirty="0" smtClean="0"/>
          </a:p>
          <a:p>
            <a:r>
              <a:rPr lang="en-US" dirty="0" smtClean="0"/>
              <a:t>Fantasized </a:t>
            </a:r>
            <a:r>
              <a:rPr lang="en-US" dirty="0" smtClean="0"/>
              <a:t>china</a:t>
            </a:r>
          </a:p>
          <a:p>
            <a:r>
              <a:rPr lang="en-US" dirty="0" err="1" smtClean="0"/>
              <a:t>Xue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usu</a:t>
            </a:r>
            <a:r>
              <a:rPr lang="en-US" dirty="0" smtClean="0"/>
              <a:t> </a:t>
            </a:r>
            <a:r>
              <a:rPr lang="en-US" dirty="0" smtClean="0"/>
              <a:t>eight famous </a:t>
            </a:r>
            <a:r>
              <a:rPr lang="en-US" dirty="0" smtClean="0"/>
              <a:t>courtesans </a:t>
            </a:r>
            <a:r>
              <a:rPr lang="en-US" dirty="0" smtClean="0"/>
              <a:t>of the </a:t>
            </a:r>
            <a:r>
              <a:rPr lang="en-US" dirty="0" smtClean="0"/>
              <a:t>Ming</a:t>
            </a:r>
            <a:endParaRPr lang="en-US" dirty="0" smtClean="0"/>
          </a:p>
          <a:p>
            <a:r>
              <a:rPr lang="en-US" dirty="0" smtClean="0"/>
              <a:t>World wide Trade center</a:t>
            </a:r>
          </a:p>
          <a:p>
            <a:r>
              <a:rPr lang="en-US" dirty="0" smtClean="0"/>
              <a:t>Fashion trends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1" r="36247"/>
          <a:stretch/>
        </p:blipFill>
        <p:spPr bwMode="auto">
          <a:xfrm>
            <a:off x="5867400" y="1524000"/>
            <a:ext cx="1787236" cy="4650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231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Elites and literary societies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Shi</a:t>
            </a:r>
          </a:p>
          <a:p>
            <a:r>
              <a:rPr lang="en-US" dirty="0" err="1" smtClean="0"/>
              <a:t>Wanglin</a:t>
            </a:r>
            <a:r>
              <a:rPr lang="en-US" dirty="0" smtClean="0"/>
              <a:t> (1573-1620)</a:t>
            </a:r>
          </a:p>
          <a:p>
            <a:r>
              <a:rPr lang="en-US" dirty="0" smtClean="0"/>
              <a:t>Examination system</a:t>
            </a:r>
          </a:p>
          <a:p>
            <a:r>
              <a:rPr lang="en-US" dirty="0" smtClean="0"/>
              <a:t>Compilations of </a:t>
            </a:r>
            <a:r>
              <a:rPr lang="en-US" dirty="0" smtClean="0"/>
              <a:t>essays</a:t>
            </a:r>
          </a:p>
          <a:p>
            <a:r>
              <a:rPr lang="en-US" dirty="0" err="1" smtClean="0"/>
              <a:t>Wenshe</a:t>
            </a:r>
            <a:endParaRPr lang="en-US" dirty="0" smtClean="0"/>
          </a:p>
          <a:p>
            <a:r>
              <a:rPr lang="en-US" dirty="0" smtClean="0"/>
              <a:t>Revival </a:t>
            </a:r>
            <a:r>
              <a:rPr lang="en-US" dirty="0" err="1"/>
              <a:t>S</a:t>
            </a:r>
            <a:r>
              <a:rPr lang="en-US" dirty="0" err="1" smtClean="0"/>
              <a:t>oceity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25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 </a:t>
            </a:r>
            <a:r>
              <a:rPr lang="en-US" dirty="0" err="1" smtClean="0"/>
              <a:t>Zhi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Radical</a:t>
            </a:r>
          </a:p>
          <a:p>
            <a:r>
              <a:rPr lang="en-US" dirty="0" smtClean="0"/>
              <a:t>Follower of Mencius</a:t>
            </a:r>
          </a:p>
          <a:p>
            <a:r>
              <a:rPr lang="en-US" dirty="0" smtClean="0"/>
              <a:t>Anachronistic</a:t>
            </a:r>
          </a:p>
          <a:p>
            <a:r>
              <a:rPr lang="en-US" dirty="0" smtClean="0"/>
              <a:t>Authenticity.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49730"/>
            <a:ext cx="2971800" cy="4295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221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265</Words>
  <Application>Microsoft Office PowerPoint</Application>
  <PresentationFormat>On-screen Show (4:3)</PresentationFormat>
  <Paragraphs>70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Literature of the Late Ming</vt:lpstr>
      <vt:lpstr>Literature of the Late Ming</vt:lpstr>
      <vt:lpstr>Book And paper making</vt:lpstr>
      <vt:lpstr>Literature of the Late Ming</vt:lpstr>
      <vt:lpstr>Jiangnan</vt:lpstr>
      <vt:lpstr>Elites and literary societies</vt:lpstr>
      <vt:lpstr>Li Zhi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Literature of the Late Ming</dc:title>
  <dc:creator>Delon</dc:creator>
  <cp:lastModifiedBy>Delon</cp:lastModifiedBy>
  <cp:revision>8</cp:revision>
  <dcterms:created xsi:type="dcterms:W3CDTF">2012-04-04T16:15:16Z</dcterms:created>
  <dcterms:modified xsi:type="dcterms:W3CDTF">2012-04-04T18:39:01Z</dcterms:modified>
</cp:coreProperties>
</file>