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1.svg" ContentType="image/svg+xml"/>
  <Override PartName="/ppt/media/image2.svg" ContentType="image/svg+xml"/>
  <Override PartName="/ppt/media/image3.svg" ContentType="image/svg+xml"/>
  <Override PartName="/ppt/media/image4.svg" ContentType="image/svg+xml"/>
  <Override PartName="/ppt/media/image5.svg" ContentType="image/svg+xml"/>
  <Override PartName="/ppt/media/image6.svg" ContentType="image/svg+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56" r:id="rId4"/>
    <p:sldId id="257" r:id="rId5"/>
    <p:sldId id="260" r:id="rId6"/>
    <p:sldId id="272" r:id="rId7"/>
    <p:sldId id="273" r:id="rId8"/>
    <p:sldId id="259"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05F2C04-C923-438B-8C0F-E0CD2BADF298}">
      <wppc:fontMiss xmlns:wppc="http://www.wps.cn/officeDocument/PresentationCustomData" type="true"/>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47A72"/>
    <a:srgbClr val="E2B69A"/>
    <a:srgbClr val="413837"/>
    <a:srgbClr val="F6EDE5"/>
    <a:srgbClr val="FBF7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image" Target="../media/image5.svg"/><Relationship Id="rId8" Type="http://schemas.openxmlformats.org/officeDocument/2006/relationships/image" Target="../media/image8.png"/><Relationship Id="rId7" Type="http://schemas.openxmlformats.org/officeDocument/2006/relationships/image" Target="../media/image4.svg"/><Relationship Id="rId6" Type="http://schemas.openxmlformats.org/officeDocument/2006/relationships/image" Target="../media/image7.png"/><Relationship Id="rId5" Type="http://schemas.openxmlformats.org/officeDocument/2006/relationships/image" Target="../media/image3.svg"/><Relationship Id="rId4" Type="http://schemas.openxmlformats.org/officeDocument/2006/relationships/image" Target="../media/image6.png"/><Relationship Id="rId3" Type="http://schemas.openxmlformats.org/officeDocument/2006/relationships/image" Target="../media/image2.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image" Target="../media/image5.svg"/><Relationship Id="rId8" Type="http://schemas.openxmlformats.org/officeDocument/2006/relationships/image" Target="../media/image8.png"/><Relationship Id="rId7" Type="http://schemas.openxmlformats.org/officeDocument/2006/relationships/image" Target="../media/image4.svg"/><Relationship Id="rId6" Type="http://schemas.openxmlformats.org/officeDocument/2006/relationships/image" Target="../media/image7.png"/><Relationship Id="rId5" Type="http://schemas.openxmlformats.org/officeDocument/2006/relationships/image" Target="../media/image3.svg"/><Relationship Id="rId4" Type="http://schemas.openxmlformats.org/officeDocument/2006/relationships/image" Target="../media/image6.png"/><Relationship Id="rId3" Type="http://schemas.openxmlformats.org/officeDocument/2006/relationships/image" Target="../media/image2.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rgbClr val="FBF7F3"/>
        </a:solidFill>
        <a:effectLst/>
      </p:bgPr>
    </p:bg>
    <p:spTree>
      <p:nvGrpSpPr>
        <p:cNvPr id="1" name=""/>
        <p:cNvGrpSpPr/>
        <p:nvPr/>
      </p:nvGrpSpPr>
      <p:grpSpPr>
        <a:xfrm>
          <a:off x="0" y="0"/>
          <a:ext cx="0" cy="0"/>
          <a:chOff x="0" y="0"/>
          <a:chExt cx="0" cy="0"/>
        </a:xfrm>
      </p:grpSpPr>
      <p:pic>
        <p:nvPicPr>
          <p:cNvPr id="12" name="图片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22330" t="24021" r="40251" b="23682"/>
          <a:stretch>
            <a:fillRect/>
          </a:stretch>
        </p:blipFill>
        <p:spPr>
          <a:xfrm>
            <a:off x="0" y="0"/>
            <a:ext cx="5827776" cy="5486400"/>
          </a:xfrm>
          <a:custGeom>
            <a:avLst/>
            <a:gdLst>
              <a:gd name="connsiteX0" fmla="*/ 0 w 7284720"/>
              <a:gd name="connsiteY0" fmla="*/ 0 h 6858000"/>
              <a:gd name="connsiteX1" fmla="*/ 7284720 w 7284720"/>
              <a:gd name="connsiteY1" fmla="*/ 0 h 6858000"/>
              <a:gd name="connsiteX2" fmla="*/ 7284720 w 7284720"/>
              <a:gd name="connsiteY2" fmla="*/ 4938840 h 6858000"/>
              <a:gd name="connsiteX3" fmla="*/ 7250631 w 7284720"/>
              <a:gd name="connsiteY3" fmla="*/ 4922489 h 6858000"/>
              <a:gd name="connsiteX4" fmla="*/ 6568440 w 7284720"/>
              <a:gd name="connsiteY4" fmla="*/ 4785360 h 6858000"/>
              <a:gd name="connsiteX5" fmla="*/ 4815840 w 7284720"/>
              <a:gd name="connsiteY5" fmla="*/ 6530340 h 6858000"/>
              <a:gd name="connsiteX6" fmla="*/ 4824889 w 7284720"/>
              <a:gd name="connsiteY6" fmla="*/ 6708754 h 6858000"/>
              <a:gd name="connsiteX7" fmla="*/ 4847766 w 7284720"/>
              <a:gd name="connsiteY7" fmla="*/ 6858000 h 6858000"/>
              <a:gd name="connsiteX8" fmla="*/ 0 w 728472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84720" h="6858000">
                <a:moveTo>
                  <a:pt x="0" y="0"/>
                </a:moveTo>
                <a:lnTo>
                  <a:pt x="7284720" y="0"/>
                </a:lnTo>
                <a:lnTo>
                  <a:pt x="7284720" y="4938840"/>
                </a:lnTo>
                <a:lnTo>
                  <a:pt x="7250631" y="4922489"/>
                </a:lnTo>
                <a:cubicBezTo>
                  <a:pt x="7040953" y="4834189"/>
                  <a:pt x="6810424" y="4785360"/>
                  <a:pt x="6568440" y="4785360"/>
                </a:cubicBezTo>
                <a:cubicBezTo>
                  <a:pt x="5600506" y="4785360"/>
                  <a:pt x="4815840" y="5566614"/>
                  <a:pt x="4815840" y="6530340"/>
                </a:cubicBezTo>
                <a:cubicBezTo>
                  <a:pt x="4815840" y="6590573"/>
                  <a:pt x="4818905" y="6650093"/>
                  <a:pt x="4824889" y="6708754"/>
                </a:cubicBezTo>
                <a:lnTo>
                  <a:pt x="4847766" y="6858000"/>
                </a:lnTo>
                <a:lnTo>
                  <a:pt x="0" y="6858000"/>
                </a:lnTo>
                <a:close/>
              </a:path>
            </a:pathLst>
          </a:custGeom>
        </p:spPr>
      </p:pic>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pic>
        <p:nvPicPr>
          <p:cNvPr id="14" name="图片 13"/>
          <p:cNvPicPr>
            <a:picLocks noChangeAspect="1"/>
          </p:cNvPicPr>
          <p:nvPr userDrawn="1"/>
        </p:nvPicPr>
        <p:blipFill rotWithShape="1">
          <a:blip r:embed="rId3" cstate="print">
            <a:extLst>
              <a:ext uri="{28A0092B-C50C-407E-A947-70E740481C1C}">
                <a14:useLocalDpi xmlns:a14="http://schemas.microsoft.com/office/drawing/2010/main" val="0"/>
              </a:ext>
            </a:extLst>
          </a:blip>
          <a:srcRect l="50458" t="29948" r="19012" b="23682"/>
          <a:stretch>
            <a:fillRect/>
          </a:stretch>
        </p:blipFill>
        <p:spPr>
          <a:xfrm>
            <a:off x="7827402" y="2392680"/>
            <a:ext cx="4364598" cy="4465320"/>
          </a:xfrm>
          <a:custGeom>
            <a:avLst/>
            <a:gdLst>
              <a:gd name="connsiteX0" fmla="*/ 1904813 w 5943600"/>
              <a:gd name="connsiteY0" fmla="*/ 0 h 6080760"/>
              <a:gd name="connsiteX1" fmla="*/ 5943600 w 5943600"/>
              <a:gd name="connsiteY1" fmla="*/ 0 h 6080760"/>
              <a:gd name="connsiteX2" fmla="*/ 5943600 w 5943600"/>
              <a:gd name="connsiteY2" fmla="*/ 6080760 h 6080760"/>
              <a:gd name="connsiteX3" fmla="*/ 0 w 5943600"/>
              <a:gd name="connsiteY3" fmla="*/ 6080760 h 6080760"/>
              <a:gd name="connsiteX4" fmla="*/ 0 w 5943600"/>
              <a:gd name="connsiteY4" fmla="*/ 1632884 h 6080760"/>
              <a:gd name="connsiteX5" fmla="*/ 99060 w 5943600"/>
              <a:gd name="connsiteY5" fmla="*/ 1637410 h 6080760"/>
              <a:gd name="connsiteX6" fmla="*/ 1905000 w 5943600"/>
              <a:gd name="connsiteY6" fmla="*/ 3365 h 6080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43600" h="6080760">
                <a:moveTo>
                  <a:pt x="1904813" y="0"/>
                </a:moveTo>
                <a:lnTo>
                  <a:pt x="5943600" y="0"/>
                </a:lnTo>
                <a:lnTo>
                  <a:pt x="5943600" y="6080760"/>
                </a:lnTo>
                <a:lnTo>
                  <a:pt x="0" y="6080760"/>
                </a:lnTo>
                <a:lnTo>
                  <a:pt x="0" y="1632884"/>
                </a:lnTo>
                <a:lnTo>
                  <a:pt x="99060" y="1637410"/>
                </a:lnTo>
                <a:cubicBezTo>
                  <a:pt x="1096453" y="1637410"/>
                  <a:pt x="1905000" y="905823"/>
                  <a:pt x="1905000" y="3365"/>
                </a:cubicBezTo>
                <a:close/>
              </a:path>
            </a:pathLst>
          </a:cu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rgbClr val="FBF7F3"/>
        </a:solidFill>
        <a:effectLst/>
      </p:bgPr>
    </p:bg>
    <p:spTree>
      <p:nvGrpSpPr>
        <p:cNvPr id="1" name=""/>
        <p:cNvGrpSpPr/>
        <p:nvPr/>
      </p:nvGrpSpPr>
      <p:grpSpPr>
        <a:xfrm>
          <a:off x="0" y="0"/>
          <a:ext cx="0" cy="0"/>
          <a:chOff x="0" y="0"/>
          <a:chExt cx="0" cy="0"/>
        </a:xfrm>
      </p:grpSpPr>
      <p:pic>
        <p:nvPicPr>
          <p:cNvPr id="12" name="图片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22330" t="24021" r="40251" b="23682"/>
          <a:stretch>
            <a:fillRect/>
          </a:stretch>
        </p:blipFill>
        <p:spPr>
          <a:xfrm>
            <a:off x="0" y="0"/>
            <a:ext cx="5827776" cy="5486400"/>
          </a:xfrm>
          <a:custGeom>
            <a:avLst/>
            <a:gdLst>
              <a:gd name="connsiteX0" fmla="*/ 0 w 7284720"/>
              <a:gd name="connsiteY0" fmla="*/ 0 h 6858000"/>
              <a:gd name="connsiteX1" fmla="*/ 7284720 w 7284720"/>
              <a:gd name="connsiteY1" fmla="*/ 0 h 6858000"/>
              <a:gd name="connsiteX2" fmla="*/ 7284720 w 7284720"/>
              <a:gd name="connsiteY2" fmla="*/ 4938840 h 6858000"/>
              <a:gd name="connsiteX3" fmla="*/ 7250631 w 7284720"/>
              <a:gd name="connsiteY3" fmla="*/ 4922489 h 6858000"/>
              <a:gd name="connsiteX4" fmla="*/ 6568440 w 7284720"/>
              <a:gd name="connsiteY4" fmla="*/ 4785360 h 6858000"/>
              <a:gd name="connsiteX5" fmla="*/ 4815840 w 7284720"/>
              <a:gd name="connsiteY5" fmla="*/ 6530340 h 6858000"/>
              <a:gd name="connsiteX6" fmla="*/ 4824889 w 7284720"/>
              <a:gd name="connsiteY6" fmla="*/ 6708754 h 6858000"/>
              <a:gd name="connsiteX7" fmla="*/ 4847766 w 7284720"/>
              <a:gd name="connsiteY7" fmla="*/ 6858000 h 6858000"/>
              <a:gd name="connsiteX8" fmla="*/ 0 w 728472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84720" h="6858000">
                <a:moveTo>
                  <a:pt x="0" y="0"/>
                </a:moveTo>
                <a:lnTo>
                  <a:pt x="7284720" y="0"/>
                </a:lnTo>
                <a:lnTo>
                  <a:pt x="7284720" y="4938840"/>
                </a:lnTo>
                <a:lnTo>
                  <a:pt x="7250631" y="4922489"/>
                </a:lnTo>
                <a:cubicBezTo>
                  <a:pt x="7040953" y="4834189"/>
                  <a:pt x="6810424" y="4785360"/>
                  <a:pt x="6568440" y="4785360"/>
                </a:cubicBezTo>
                <a:cubicBezTo>
                  <a:pt x="5600506" y="4785360"/>
                  <a:pt x="4815840" y="5566614"/>
                  <a:pt x="4815840" y="6530340"/>
                </a:cubicBezTo>
                <a:cubicBezTo>
                  <a:pt x="4815840" y="6590573"/>
                  <a:pt x="4818905" y="6650093"/>
                  <a:pt x="4824889" y="6708754"/>
                </a:cubicBezTo>
                <a:lnTo>
                  <a:pt x="4847766" y="6858000"/>
                </a:lnTo>
                <a:lnTo>
                  <a:pt x="0" y="6858000"/>
                </a:lnTo>
                <a:close/>
              </a:path>
            </a:pathLst>
          </a:custGeom>
        </p:spPr>
      </p:pic>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pic>
        <p:nvPicPr>
          <p:cNvPr id="14" name="图片 13"/>
          <p:cNvPicPr>
            <a:picLocks noChangeAspect="1"/>
          </p:cNvPicPr>
          <p:nvPr userDrawn="1"/>
        </p:nvPicPr>
        <p:blipFill rotWithShape="1">
          <a:blip r:embed="rId3" cstate="print">
            <a:extLst>
              <a:ext uri="{28A0092B-C50C-407E-A947-70E740481C1C}">
                <a14:useLocalDpi xmlns:a14="http://schemas.microsoft.com/office/drawing/2010/main" val="0"/>
              </a:ext>
            </a:extLst>
          </a:blip>
          <a:srcRect l="50458" t="29948" r="19012" b="23682"/>
          <a:stretch>
            <a:fillRect/>
          </a:stretch>
        </p:blipFill>
        <p:spPr>
          <a:xfrm>
            <a:off x="7827402" y="2392680"/>
            <a:ext cx="4364598" cy="4465320"/>
          </a:xfrm>
          <a:custGeom>
            <a:avLst/>
            <a:gdLst>
              <a:gd name="connsiteX0" fmla="*/ 1904813 w 5943600"/>
              <a:gd name="connsiteY0" fmla="*/ 0 h 6080760"/>
              <a:gd name="connsiteX1" fmla="*/ 5943600 w 5943600"/>
              <a:gd name="connsiteY1" fmla="*/ 0 h 6080760"/>
              <a:gd name="connsiteX2" fmla="*/ 5943600 w 5943600"/>
              <a:gd name="connsiteY2" fmla="*/ 6080760 h 6080760"/>
              <a:gd name="connsiteX3" fmla="*/ 0 w 5943600"/>
              <a:gd name="connsiteY3" fmla="*/ 6080760 h 6080760"/>
              <a:gd name="connsiteX4" fmla="*/ 0 w 5943600"/>
              <a:gd name="connsiteY4" fmla="*/ 1632884 h 6080760"/>
              <a:gd name="connsiteX5" fmla="*/ 99060 w 5943600"/>
              <a:gd name="connsiteY5" fmla="*/ 1637410 h 6080760"/>
              <a:gd name="connsiteX6" fmla="*/ 1905000 w 5943600"/>
              <a:gd name="connsiteY6" fmla="*/ 3365 h 6080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43600" h="6080760">
                <a:moveTo>
                  <a:pt x="1904813" y="0"/>
                </a:moveTo>
                <a:lnTo>
                  <a:pt x="5943600" y="0"/>
                </a:lnTo>
                <a:lnTo>
                  <a:pt x="5943600" y="6080760"/>
                </a:lnTo>
                <a:lnTo>
                  <a:pt x="0" y="6080760"/>
                </a:lnTo>
                <a:lnTo>
                  <a:pt x="0" y="1632884"/>
                </a:lnTo>
                <a:lnTo>
                  <a:pt x="99060" y="1637410"/>
                </a:lnTo>
                <a:cubicBezTo>
                  <a:pt x="1096453" y="1637410"/>
                  <a:pt x="1905000" y="905823"/>
                  <a:pt x="1905000" y="3365"/>
                </a:cubicBezTo>
                <a:close/>
              </a:path>
            </a:pathLst>
          </a:custGeom>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rgbClr val="FBF7F3"/>
        </a:solidFill>
        <a:effectLst/>
      </p:bgPr>
    </p:bg>
    <p:spTree>
      <p:nvGrpSpPr>
        <p:cNvPr id="1" name=""/>
        <p:cNvGrpSpPr/>
        <p:nvPr/>
      </p:nvGrpSpPr>
      <p:grpSpPr>
        <a:xfrm>
          <a:off x="0" y="0"/>
          <a:ext cx="0" cy="0"/>
          <a:chOff x="0" y="0"/>
          <a:chExt cx="0" cy="0"/>
        </a:xfrm>
      </p:grpSpPr>
      <p:pic>
        <p:nvPicPr>
          <p:cNvPr id="8" name="图片 7"/>
          <p:cNvPicPr>
            <a:picLocks noChangeAspect="1"/>
          </p:cNvPicPr>
          <p:nvPr userDrawn="1"/>
        </p:nvPicPr>
        <p:blipFill rotWithShape="1">
          <a:blip r:embed="rId2" cstate="print">
            <a:extLst>
              <a:ext uri="{28A0092B-C50C-407E-A947-70E740481C1C}">
                <a14:useLocalDpi xmlns:a14="http://schemas.microsoft.com/office/drawing/2010/main" val="0"/>
              </a:ext>
            </a:extLst>
          </a:blip>
          <a:srcRect l="17343" t="41594" r="18421" b="22859"/>
          <a:stretch>
            <a:fillRect/>
          </a:stretch>
        </p:blipFill>
        <p:spPr>
          <a:xfrm>
            <a:off x="0" y="0"/>
            <a:ext cx="12192000" cy="6858000"/>
          </a:xfrm>
          <a:prstGeom prst="rect">
            <a:avLst/>
          </a:prstGeom>
        </p:spPr>
      </p:pic>
      <p:sp>
        <p:nvSpPr>
          <p:cNvPr id="10" name="矩形 9"/>
          <p:cNvSpPr/>
          <p:nvPr userDrawn="1"/>
        </p:nvSpPr>
        <p:spPr>
          <a:xfrm>
            <a:off x="735330" y="685800"/>
            <a:ext cx="10721340" cy="5486400"/>
          </a:xfrm>
          <a:prstGeom prst="rect">
            <a:avLst/>
          </a:prstGeom>
          <a:solidFill>
            <a:srgbClr val="F6EDE5">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节标题">
    <p:bg>
      <p:bgPr>
        <a:solidFill>
          <a:srgbClr val="FBF7F3"/>
        </a:solidFill>
        <a:effectLst/>
      </p:bgPr>
    </p:bg>
    <p:spTree>
      <p:nvGrpSpPr>
        <p:cNvPr id="1" name=""/>
        <p:cNvGrpSpPr/>
        <p:nvPr/>
      </p:nvGrpSpPr>
      <p:grpSpPr>
        <a:xfrm>
          <a:off x="0" y="0"/>
          <a:ext cx="0" cy="0"/>
          <a:chOff x="0" y="0"/>
          <a:chExt cx="0" cy="0"/>
        </a:xfrm>
      </p:grpSpPr>
      <p:pic>
        <p:nvPicPr>
          <p:cNvPr id="7" name="图片 6"/>
          <p:cNvPicPr>
            <a:picLocks noChangeAspect="1"/>
          </p:cNvPicPr>
          <p:nvPr userDrawn="1"/>
        </p:nvPicPr>
        <p:blipFill rotWithShape="1">
          <a:blip r:embed="rId2" cstate="print">
            <a:extLst>
              <a:ext uri="{28A0092B-C50C-407E-A947-70E740481C1C}">
                <a14:useLocalDpi xmlns:a14="http://schemas.microsoft.com/office/drawing/2010/main" val="0"/>
              </a:ext>
            </a:extLst>
          </a:blip>
          <a:srcRect l="17343" t="41594" r="18421" b="22859"/>
          <a:stretch>
            <a:fillRect/>
          </a:stretch>
        </p:blipFill>
        <p:spPr>
          <a:xfrm>
            <a:off x="0" y="0"/>
            <a:ext cx="12192000" cy="6858000"/>
          </a:xfrm>
          <a:prstGeom prst="rect">
            <a:avLst/>
          </a:prstGeom>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两栏内容">
    <p:bg>
      <p:bgPr>
        <a:solidFill>
          <a:srgbClr val="FBF7F3"/>
        </a:solidFill>
        <a:effectLst/>
      </p:bgPr>
    </p:bg>
    <p:spTree>
      <p:nvGrpSpPr>
        <p:cNvPr id="1" name=""/>
        <p:cNvGrpSpPr/>
        <p:nvPr/>
      </p:nvGrpSpPr>
      <p:grpSpPr>
        <a:xfrm>
          <a:off x="0" y="0"/>
          <a:ext cx="0" cy="0"/>
          <a:chOff x="0" y="0"/>
          <a:chExt cx="0" cy="0"/>
        </a:xfrm>
      </p:grpSpPr>
      <p:pic>
        <p:nvPicPr>
          <p:cNvPr id="9" name="图形 8"/>
          <p:cNvPicPr>
            <a:picLocks noChangeAspect="1"/>
          </p:cNvPicPr>
          <p:nvPr userDrawn="1"/>
        </p:nvPicPr>
        <p:blipFill rotWithShape="1">
          <a:blip r:embed="rId2">
            <a:extLst>
              <a:ext uri="{96DAC541-7B7A-43D3-8B79-37D633B846F1}">
                <asvg:svgBlip xmlns:asvg="http://schemas.microsoft.com/office/drawing/2016/SVG/main" r:embed="rId3"/>
              </a:ext>
            </a:extLst>
          </a:blip>
          <a:srcRect l="12378" t="6872"/>
          <a:stretch>
            <a:fillRect/>
          </a:stretch>
        </p:blipFill>
        <p:spPr>
          <a:xfrm flipH="1">
            <a:off x="3124200" y="0"/>
            <a:ext cx="9067800" cy="6858000"/>
          </a:xfrm>
          <a:prstGeom prst="rect">
            <a:avLst/>
          </a:prstGeom>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比较">
    <p:bg>
      <p:bgPr>
        <a:solidFill>
          <a:srgbClr val="FBF7F3"/>
        </a:solidFill>
        <a:effectLst/>
      </p:bgPr>
    </p:bg>
    <p:spTree>
      <p:nvGrpSpPr>
        <p:cNvPr id="1" name=""/>
        <p:cNvGrpSpPr/>
        <p:nvPr/>
      </p:nvGrpSpPr>
      <p:grpSpPr>
        <a:xfrm>
          <a:off x="0" y="0"/>
          <a:ext cx="0" cy="0"/>
          <a:chOff x="0" y="0"/>
          <a:chExt cx="0" cy="0"/>
        </a:xfrm>
      </p:grpSpPr>
      <p:pic>
        <p:nvPicPr>
          <p:cNvPr id="11" name="图形 10"/>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11480" y="-396240"/>
            <a:ext cx="2658350" cy="1756410"/>
          </a:xfrm>
          <a:prstGeom prst="rect">
            <a:avLst/>
          </a:prstGeom>
        </p:spPr>
      </p:pic>
      <p:pic>
        <p:nvPicPr>
          <p:cNvPr id="12" name="图形 11"/>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280988" y="-396240"/>
            <a:ext cx="1929638" cy="1082040"/>
          </a:xfrm>
          <a:prstGeom prst="rect">
            <a:avLst/>
          </a:prstGeom>
        </p:spPr>
      </p:pic>
      <p:pic>
        <p:nvPicPr>
          <p:cNvPr id="13" name="图形 12"/>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1363325" y="5806440"/>
            <a:ext cx="1657350" cy="1676400"/>
          </a:xfrm>
          <a:prstGeom prst="rect">
            <a:avLst/>
          </a:prstGeom>
        </p:spPr>
      </p:pic>
      <p:pic>
        <p:nvPicPr>
          <p:cNvPr id="14" name="图形 13"/>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0253663" y="6404713"/>
            <a:ext cx="2219324" cy="479854"/>
          </a:xfrm>
          <a:prstGeom prst="rect">
            <a:avLst/>
          </a:prstGeom>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rgbClr val="FBF7F3"/>
        </a:solidFill>
        <a:effectLst/>
      </p:bgPr>
    </p:bg>
    <p:spTree>
      <p:nvGrpSpPr>
        <p:cNvPr id="1" name=""/>
        <p:cNvGrpSpPr/>
        <p:nvPr/>
      </p:nvGrpSpPr>
      <p:grpSpPr>
        <a:xfrm>
          <a:off x="0" y="0"/>
          <a:ext cx="0" cy="0"/>
          <a:chOff x="0" y="0"/>
          <a:chExt cx="0" cy="0"/>
        </a:xfrm>
      </p:grpSpPr>
      <p:pic>
        <p:nvPicPr>
          <p:cNvPr id="8" name="图片 7"/>
          <p:cNvPicPr>
            <a:picLocks noChangeAspect="1"/>
          </p:cNvPicPr>
          <p:nvPr userDrawn="1"/>
        </p:nvPicPr>
        <p:blipFill rotWithShape="1">
          <a:blip r:embed="rId2" cstate="print">
            <a:extLst>
              <a:ext uri="{28A0092B-C50C-407E-A947-70E740481C1C}">
                <a14:useLocalDpi xmlns:a14="http://schemas.microsoft.com/office/drawing/2010/main" val="0"/>
              </a:ext>
            </a:extLst>
          </a:blip>
          <a:srcRect l="17343" t="41594" r="18421" b="22859"/>
          <a:stretch>
            <a:fillRect/>
          </a:stretch>
        </p:blipFill>
        <p:spPr>
          <a:xfrm>
            <a:off x="0" y="0"/>
            <a:ext cx="12192000" cy="6858000"/>
          </a:xfrm>
          <a:prstGeom prst="rect">
            <a:avLst/>
          </a:prstGeom>
        </p:spPr>
      </p:pic>
      <p:sp>
        <p:nvSpPr>
          <p:cNvPr id="10" name="矩形 9"/>
          <p:cNvSpPr/>
          <p:nvPr userDrawn="1"/>
        </p:nvSpPr>
        <p:spPr>
          <a:xfrm>
            <a:off x="735330" y="685800"/>
            <a:ext cx="10721340" cy="5486400"/>
          </a:xfrm>
          <a:prstGeom prst="rect">
            <a:avLst/>
          </a:prstGeom>
          <a:solidFill>
            <a:srgbClr val="F6EDE5">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bg>
      <p:bgPr>
        <a:solidFill>
          <a:srgbClr val="FBF7F3"/>
        </a:solidFill>
        <a:effectLst/>
      </p:bgPr>
    </p:bg>
    <p:spTree>
      <p:nvGrpSpPr>
        <p:cNvPr id="1" name=""/>
        <p:cNvGrpSpPr/>
        <p:nvPr/>
      </p:nvGrpSpPr>
      <p:grpSpPr>
        <a:xfrm>
          <a:off x="0" y="0"/>
          <a:ext cx="0" cy="0"/>
          <a:chOff x="0" y="0"/>
          <a:chExt cx="0" cy="0"/>
        </a:xfrm>
      </p:grpSpPr>
      <p:pic>
        <p:nvPicPr>
          <p:cNvPr id="7" name="图片 6"/>
          <p:cNvPicPr>
            <a:picLocks noChangeAspect="1"/>
          </p:cNvPicPr>
          <p:nvPr userDrawn="1"/>
        </p:nvPicPr>
        <p:blipFill rotWithShape="1">
          <a:blip r:embed="rId2" cstate="print">
            <a:extLst>
              <a:ext uri="{28A0092B-C50C-407E-A947-70E740481C1C}">
                <a14:useLocalDpi xmlns:a14="http://schemas.microsoft.com/office/drawing/2010/main" val="0"/>
              </a:ext>
            </a:extLst>
          </a:blip>
          <a:srcRect l="17343" t="41594" r="18421" b="22859"/>
          <a:stretch>
            <a:fillRect/>
          </a:stretch>
        </p:blipFill>
        <p:spPr>
          <a:xfrm>
            <a:off x="0" y="0"/>
            <a:ext cx="12192000" cy="68580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两栏内容">
    <p:bg>
      <p:bgPr>
        <a:solidFill>
          <a:srgbClr val="FBF7F3"/>
        </a:solidFill>
        <a:effectLst/>
      </p:bgPr>
    </p:bg>
    <p:spTree>
      <p:nvGrpSpPr>
        <p:cNvPr id="1" name=""/>
        <p:cNvGrpSpPr/>
        <p:nvPr/>
      </p:nvGrpSpPr>
      <p:grpSpPr>
        <a:xfrm>
          <a:off x="0" y="0"/>
          <a:ext cx="0" cy="0"/>
          <a:chOff x="0" y="0"/>
          <a:chExt cx="0" cy="0"/>
        </a:xfrm>
      </p:grpSpPr>
      <p:pic>
        <p:nvPicPr>
          <p:cNvPr id="9" name="图形 8"/>
          <p:cNvPicPr>
            <a:picLocks noChangeAspect="1"/>
          </p:cNvPicPr>
          <p:nvPr userDrawn="1"/>
        </p:nvPicPr>
        <p:blipFill rotWithShape="1">
          <a:blip r:embed="rId2">
            <a:extLst>
              <a:ext uri="{96DAC541-7B7A-43D3-8B79-37D633B846F1}">
                <asvg:svgBlip xmlns:asvg="http://schemas.microsoft.com/office/drawing/2016/SVG/main" r:embed="rId3"/>
              </a:ext>
            </a:extLst>
          </a:blip>
          <a:srcRect l="12378" t="6872"/>
          <a:stretch>
            <a:fillRect/>
          </a:stretch>
        </p:blipFill>
        <p:spPr>
          <a:xfrm flipH="1">
            <a:off x="3124200" y="0"/>
            <a:ext cx="9067800" cy="685800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较">
    <p:bg>
      <p:bgPr>
        <a:solidFill>
          <a:srgbClr val="FBF7F3"/>
        </a:solidFill>
        <a:effectLst/>
      </p:bgPr>
    </p:bg>
    <p:spTree>
      <p:nvGrpSpPr>
        <p:cNvPr id="1" name=""/>
        <p:cNvGrpSpPr/>
        <p:nvPr/>
      </p:nvGrpSpPr>
      <p:grpSpPr>
        <a:xfrm>
          <a:off x="0" y="0"/>
          <a:ext cx="0" cy="0"/>
          <a:chOff x="0" y="0"/>
          <a:chExt cx="0" cy="0"/>
        </a:xfrm>
      </p:grpSpPr>
      <p:pic>
        <p:nvPicPr>
          <p:cNvPr id="11" name="图形 10"/>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11480" y="-396240"/>
            <a:ext cx="2658350" cy="1756410"/>
          </a:xfrm>
          <a:prstGeom prst="rect">
            <a:avLst/>
          </a:prstGeom>
        </p:spPr>
      </p:pic>
      <p:pic>
        <p:nvPicPr>
          <p:cNvPr id="12" name="图形 11"/>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280988" y="-396240"/>
            <a:ext cx="1929638" cy="1082040"/>
          </a:xfrm>
          <a:prstGeom prst="rect">
            <a:avLst/>
          </a:prstGeom>
        </p:spPr>
      </p:pic>
      <p:pic>
        <p:nvPicPr>
          <p:cNvPr id="13" name="图形 12"/>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1363325" y="5806440"/>
            <a:ext cx="1657350" cy="1676400"/>
          </a:xfrm>
          <a:prstGeom prst="rect">
            <a:avLst/>
          </a:prstGeom>
        </p:spPr>
      </p:pic>
      <p:pic>
        <p:nvPicPr>
          <p:cNvPr id="14" name="图形 13"/>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0253663" y="6404713"/>
            <a:ext cx="2219324" cy="479854"/>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6.svg"/><Relationship Id="rId1"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6.svg"/><Relationship Id="rId1"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形 3"/>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2365057" y="3092797"/>
            <a:ext cx="1140143" cy="1167951"/>
          </a:xfrm>
          <a:prstGeom prst="rect">
            <a:avLst/>
          </a:prstGeom>
        </p:spPr>
      </p:pic>
      <p:cxnSp>
        <p:nvCxnSpPr>
          <p:cNvPr id="6" name="直接连接符 5"/>
          <p:cNvCxnSpPr/>
          <p:nvPr/>
        </p:nvCxnSpPr>
        <p:spPr>
          <a:xfrm>
            <a:off x="3733800" y="3156184"/>
            <a:ext cx="0" cy="1041176"/>
          </a:xfrm>
          <a:prstGeom prst="line">
            <a:avLst/>
          </a:prstGeom>
          <a:ln w="28575">
            <a:solidFill>
              <a:srgbClr val="413837"/>
            </a:solidFill>
          </a:ln>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3848100" y="2522855"/>
            <a:ext cx="6373495" cy="2306955"/>
          </a:xfrm>
          <a:prstGeom prst="rect">
            <a:avLst/>
          </a:prstGeom>
          <a:noFill/>
        </p:spPr>
        <p:txBody>
          <a:bodyPr wrap="square" rtlCol="0">
            <a:spAutoFit/>
          </a:bodyPr>
          <a:lstStyle/>
          <a:p>
            <a:pPr algn="l"/>
            <a:r>
              <a:rPr lang="en-US" altLang="zh-CN" sz="4800" dirty="0">
                <a:solidFill>
                  <a:srgbClr val="647A72"/>
                </a:solidFill>
                <a:latin typeface="Times New Roman" panose="02020603050405020304" charset="0"/>
                <a:ea typeface="方正清刻本悦宋简体" panose="02000000000000000000" pitchFamily="2" charset="-122"/>
                <a:cs typeface="Times New Roman" panose="02020603050405020304" charset="0"/>
                <a:sym typeface="+mn-ea"/>
              </a:rPr>
              <a:t>On L</a:t>
            </a:r>
            <a:r>
              <a:rPr lang="zh-CN" altLang="en-US" sz="4800" dirty="0">
                <a:solidFill>
                  <a:srgbClr val="647A72"/>
                </a:solidFill>
                <a:latin typeface="Times New Roman" panose="02020603050405020304" charset="0"/>
                <a:ea typeface="方正清刻本悦宋简体" panose="02000000000000000000" pitchFamily="2" charset="-122"/>
                <a:cs typeface="Times New Roman" panose="02020603050405020304" charset="0"/>
                <a:sym typeface="+mn-ea"/>
              </a:rPr>
              <a:t>iterary </a:t>
            </a:r>
            <a:r>
              <a:rPr lang="en-US" altLang="zh-CN" sz="4800" dirty="0">
                <a:solidFill>
                  <a:srgbClr val="647A72"/>
                </a:solidFill>
                <a:latin typeface="Times New Roman" panose="02020603050405020304" charset="0"/>
                <a:ea typeface="方正清刻本悦宋简体" panose="02000000000000000000" pitchFamily="2" charset="-122"/>
                <a:cs typeface="Times New Roman" panose="02020603050405020304" charset="0"/>
                <a:sym typeface="+mn-ea"/>
              </a:rPr>
              <a:t>S</a:t>
            </a:r>
            <a:r>
              <a:rPr lang="zh-CN" altLang="en-US" sz="4800" dirty="0">
                <a:solidFill>
                  <a:srgbClr val="647A72"/>
                </a:solidFill>
                <a:latin typeface="Times New Roman" panose="02020603050405020304" charset="0"/>
                <a:ea typeface="方正清刻本悦宋简体" panose="02000000000000000000" pitchFamily="2" charset="-122"/>
                <a:cs typeface="Times New Roman" panose="02020603050405020304" charset="0"/>
                <a:sym typeface="+mn-ea"/>
              </a:rPr>
              <a:t>tyle </a:t>
            </a:r>
            <a:r>
              <a:rPr lang="en-US" altLang="zh-CN" sz="4800" dirty="0">
                <a:solidFill>
                  <a:srgbClr val="647A72"/>
                </a:solidFill>
                <a:latin typeface="Times New Roman" panose="02020603050405020304" charset="0"/>
                <a:ea typeface="方正清刻本悦宋简体" panose="02000000000000000000" pitchFamily="2" charset="-122"/>
                <a:cs typeface="Times New Roman" panose="02020603050405020304" charset="0"/>
                <a:sym typeface="+mn-ea"/>
              </a:rPr>
              <a:t>from </a:t>
            </a:r>
            <a:r>
              <a:rPr lang="en-US" altLang="zh-CN" sz="4800" dirty="0">
                <a:solidFill>
                  <a:srgbClr val="647A72"/>
                </a:solidFill>
                <a:latin typeface="Times New Roman" panose="02020603050405020304" charset="0"/>
                <a:ea typeface="方正清刻本悦宋简体" panose="02000000000000000000" pitchFamily="2" charset="-122"/>
                <a:cs typeface="Times New Roman" panose="02020603050405020304" charset="0"/>
              </a:rPr>
              <a:t>t</a:t>
            </a:r>
            <a:r>
              <a:rPr lang="zh-CN" altLang="en-US" sz="4800" dirty="0">
                <a:solidFill>
                  <a:srgbClr val="647A72"/>
                </a:solidFill>
                <a:latin typeface="Times New Roman" panose="02020603050405020304" charset="0"/>
                <a:ea typeface="方正清刻本悦宋简体" panose="02000000000000000000" pitchFamily="2" charset="-122"/>
                <a:cs typeface="Times New Roman" panose="02020603050405020304" charset="0"/>
              </a:rPr>
              <a:t>he Translatab</a:t>
            </a:r>
            <a:r>
              <a:rPr lang="en-US" altLang="zh-CN" sz="4800" dirty="0">
                <a:solidFill>
                  <a:srgbClr val="647A72"/>
                </a:solidFill>
                <a:latin typeface="Times New Roman" panose="02020603050405020304" charset="0"/>
                <a:ea typeface="方正清刻本悦宋简体" panose="02000000000000000000" pitchFamily="2" charset="-122"/>
                <a:cs typeface="Times New Roman" panose="02020603050405020304" charset="0"/>
              </a:rPr>
              <a:t>le View</a:t>
            </a:r>
            <a:r>
              <a:rPr lang="zh-CN" altLang="en-US" sz="4800" dirty="0">
                <a:solidFill>
                  <a:srgbClr val="647A72"/>
                </a:solidFill>
                <a:latin typeface="Times New Roman" panose="02020603050405020304" charset="0"/>
                <a:ea typeface="方正清刻本悦宋简体" panose="02000000000000000000" pitchFamily="2" charset="-122"/>
                <a:cs typeface="Times New Roman" panose="02020603050405020304" charset="0"/>
              </a:rPr>
              <a:t> and </a:t>
            </a:r>
            <a:r>
              <a:rPr lang="en-US" altLang="zh-CN" sz="4800" dirty="0">
                <a:solidFill>
                  <a:srgbClr val="647A72"/>
                </a:solidFill>
                <a:latin typeface="Times New Roman" panose="02020603050405020304" charset="0"/>
                <a:ea typeface="方正清刻本悦宋简体" panose="02000000000000000000" pitchFamily="2" charset="-122"/>
                <a:cs typeface="Times New Roman" panose="02020603050405020304" charset="0"/>
              </a:rPr>
              <a:t>U</a:t>
            </a:r>
            <a:r>
              <a:rPr lang="zh-CN" altLang="en-US" sz="4800" dirty="0">
                <a:solidFill>
                  <a:srgbClr val="647A72"/>
                </a:solidFill>
                <a:latin typeface="Times New Roman" panose="02020603050405020304" charset="0"/>
                <a:ea typeface="方正清刻本悦宋简体" panose="02000000000000000000" pitchFamily="2" charset="-122"/>
                <a:cs typeface="Times New Roman" panose="02020603050405020304" charset="0"/>
              </a:rPr>
              <a:t>ntranslatab</a:t>
            </a:r>
            <a:r>
              <a:rPr lang="en-US" altLang="zh-CN" sz="4800" dirty="0">
                <a:solidFill>
                  <a:srgbClr val="647A72"/>
                </a:solidFill>
                <a:latin typeface="Times New Roman" panose="02020603050405020304" charset="0"/>
                <a:ea typeface="方正清刻本悦宋简体" panose="02000000000000000000" pitchFamily="2" charset="-122"/>
                <a:cs typeface="Times New Roman" panose="02020603050405020304" charset="0"/>
              </a:rPr>
              <a:t>le</a:t>
            </a:r>
            <a:r>
              <a:rPr lang="en-US" sz="4800" dirty="0">
                <a:solidFill>
                  <a:srgbClr val="647A72"/>
                </a:solidFill>
                <a:latin typeface="Times New Roman" panose="02020603050405020304" charset="0"/>
                <a:ea typeface="方正清刻本悦宋简体" panose="02000000000000000000" pitchFamily="2" charset="-122"/>
                <a:cs typeface="Times New Roman" panose="02020603050405020304" charset="0"/>
              </a:rPr>
              <a:t>View</a:t>
            </a:r>
            <a:endParaRPr lang="en-US" sz="4800" dirty="0">
              <a:solidFill>
                <a:srgbClr val="647A72"/>
              </a:solidFill>
              <a:latin typeface="Times New Roman" panose="02020603050405020304" charset="0"/>
              <a:ea typeface="方正清刻本悦宋简体" panose="02000000000000000000" pitchFamily="2" charset="-122"/>
              <a:cs typeface="Times New Roman" panose="02020603050405020304" charset="0"/>
            </a:endParaRPr>
          </a:p>
        </p:txBody>
      </p:sp>
      <p:sp>
        <p:nvSpPr>
          <p:cNvPr id="9" name="文本框 8"/>
          <p:cNvSpPr txBox="1"/>
          <p:nvPr/>
        </p:nvSpPr>
        <p:spPr>
          <a:xfrm>
            <a:off x="3848101" y="5057160"/>
            <a:ext cx="5181598" cy="521970"/>
          </a:xfrm>
          <a:prstGeom prst="rect">
            <a:avLst/>
          </a:prstGeom>
          <a:noFill/>
        </p:spPr>
        <p:txBody>
          <a:bodyPr wrap="square" rtlCol="0">
            <a:spAutoFit/>
          </a:bodyPr>
          <a:lstStyle/>
          <a:p>
            <a:r>
              <a:rPr lang="zh-CN" altLang="en-US" sz="1400" dirty="0">
                <a:solidFill>
                  <a:schemeClr val="tx1">
                    <a:lumMod val="95000"/>
                    <a:lumOff val="5000"/>
                  </a:schemeClr>
                </a:solidFill>
              </a:rPr>
              <a:t>林鑫</a:t>
            </a:r>
            <a:r>
              <a:rPr lang="en-US" altLang="zh-CN" sz="1400" dirty="0">
                <a:solidFill>
                  <a:schemeClr val="tx1">
                    <a:lumMod val="95000"/>
                    <a:lumOff val="5000"/>
                  </a:schemeClr>
                </a:solidFill>
              </a:rPr>
              <a:t>Lin Xin   </a:t>
            </a:r>
            <a:r>
              <a:rPr lang="zh-CN" altLang="en-US" sz="1400" dirty="0">
                <a:solidFill>
                  <a:schemeClr val="tx1">
                    <a:lumMod val="95000"/>
                    <a:lumOff val="5000"/>
                  </a:schemeClr>
                </a:solidFill>
              </a:rPr>
              <a:t>李泳珊</a:t>
            </a:r>
            <a:r>
              <a:rPr lang="en-US" altLang="zh-CN" sz="1400" dirty="0">
                <a:solidFill>
                  <a:schemeClr val="tx1">
                    <a:lumMod val="95000"/>
                    <a:lumOff val="5000"/>
                  </a:schemeClr>
                </a:solidFill>
              </a:rPr>
              <a:t>Li Yongshan </a:t>
            </a:r>
            <a:endParaRPr lang="en-US" altLang="zh-CN" sz="1400" dirty="0">
              <a:solidFill>
                <a:schemeClr val="tx1">
                  <a:lumMod val="95000"/>
                  <a:lumOff val="5000"/>
                </a:schemeClr>
              </a:solidFill>
            </a:endParaRPr>
          </a:p>
          <a:p>
            <a:r>
              <a:rPr lang="en-US" altLang="zh-CN" sz="1400" dirty="0">
                <a:solidFill>
                  <a:schemeClr val="tx1">
                    <a:lumMod val="95000"/>
                    <a:lumOff val="5000"/>
                  </a:schemeClr>
                </a:solidFill>
              </a:rPr>
              <a:t>2020.11.16</a:t>
            </a:r>
            <a:endParaRPr lang="en-US" altLang="zh-CN" sz="1400" dirty="0">
              <a:solidFill>
                <a:schemeClr val="tx1">
                  <a:lumMod val="95000"/>
                  <a:lumOff val="5000"/>
                </a:schemeClr>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712587" y="2061073"/>
            <a:ext cx="2914650" cy="583565"/>
          </a:xfrm>
          <a:prstGeom prst="rect">
            <a:avLst/>
          </a:prstGeom>
          <a:noFill/>
        </p:spPr>
        <p:txBody>
          <a:bodyPr wrap="none" rtlCol="0">
            <a:spAutoFit/>
          </a:bodyPr>
          <a:lstStyle/>
          <a:p>
            <a:pPr algn="l"/>
            <a:r>
              <a:rPr lang="en-US" altLang="zh-CN" sz="3200" dirty="0">
                <a:solidFill>
                  <a:srgbClr val="647A72"/>
                </a:solidFill>
                <a:latin typeface="Times New Roman" panose="02020603050405020304" charset="0"/>
                <a:ea typeface="方正清刻本悦宋简体" panose="02000000000000000000" pitchFamily="2" charset="-122"/>
                <a:cs typeface="Times New Roman" panose="02020603050405020304" charset="0"/>
                <a:sym typeface="+mn-ea"/>
              </a:rPr>
              <a:t>U</a:t>
            </a:r>
            <a:r>
              <a:rPr lang="zh-CN" altLang="en-US" sz="3200" dirty="0">
                <a:solidFill>
                  <a:srgbClr val="647A72"/>
                </a:solidFill>
                <a:latin typeface="Times New Roman" panose="02020603050405020304" charset="0"/>
                <a:ea typeface="方正清刻本悦宋简体" panose="02000000000000000000" pitchFamily="2" charset="-122"/>
                <a:cs typeface="Times New Roman" panose="02020603050405020304" charset="0"/>
                <a:sym typeface="+mn-ea"/>
              </a:rPr>
              <a:t>ntranslatability</a:t>
            </a:r>
            <a:endParaRPr lang="zh-CN" altLang="en-US" sz="3200" b="1" spc="300" dirty="0">
              <a:solidFill>
                <a:srgbClr val="647A72"/>
              </a:solidFill>
              <a:latin typeface="Times New Roman" panose="02020603050405020304" charset="0"/>
              <a:ea typeface="方正清刻本悦宋简体" panose="02000000000000000000" pitchFamily="2" charset="-122"/>
              <a:cs typeface="Times New Roman" panose="02020603050405020304" charset="0"/>
              <a:sym typeface="+mn-ea"/>
            </a:endParaRPr>
          </a:p>
        </p:txBody>
      </p:sp>
      <p:sp>
        <p:nvSpPr>
          <p:cNvPr id="5" name="文本框 4"/>
          <p:cNvSpPr txBox="1"/>
          <p:nvPr/>
        </p:nvSpPr>
        <p:spPr>
          <a:xfrm>
            <a:off x="833429" y="2059829"/>
            <a:ext cx="768850" cy="584775"/>
          </a:xfrm>
          <a:prstGeom prst="rect">
            <a:avLst/>
          </a:prstGeom>
          <a:noFill/>
        </p:spPr>
        <p:txBody>
          <a:bodyPr wrap="square" rtlCol="0">
            <a:spAutoFit/>
          </a:bodyPr>
          <a:lstStyle>
            <a:defPPr>
              <a:defRPr lang="zh-CN"/>
            </a:defPPr>
            <a:lvl1pPr algn="r">
              <a:defRPr sz="4000"/>
            </a:lvl1pPr>
          </a:lstStyle>
          <a:p>
            <a:pPr algn="ctr"/>
            <a:r>
              <a:rPr lang="en-US" altLang="zh-CN" sz="3200" dirty="0">
                <a:solidFill>
                  <a:schemeClr val="tx1">
                    <a:lumMod val="95000"/>
                    <a:lumOff val="5000"/>
                  </a:schemeClr>
                </a:solidFill>
                <a:latin typeface="Century Gothic" panose="020B0502020202020204" pitchFamily="34" charset="0"/>
                <a:cs typeface="DokChampa" panose="020B0604020202020204" pitchFamily="34" charset="-34"/>
              </a:rPr>
              <a:t>01</a:t>
            </a:r>
            <a:endParaRPr lang="zh-CN" altLang="en-US" sz="3200" dirty="0">
              <a:solidFill>
                <a:schemeClr val="tx1">
                  <a:lumMod val="95000"/>
                  <a:lumOff val="5000"/>
                </a:schemeClr>
              </a:solidFill>
              <a:latin typeface="Century Gothic" panose="020B0502020202020204" pitchFamily="34" charset="0"/>
              <a:cs typeface="DokChampa" panose="020B0604020202020204" pitchFamily="34" charset="-34"/>
            </a:endParaRPr>
          </a:p>
        </p:txBody>
      </p:sp>
      <p:sp>
        <p:nvSpPr>
          <p:cNvPr id="6" name="椭圆 5"/>
          <p:cNvSpPr/>
          <p:nvPr/>
        </p:nvSpPr>
        <p:spPr>
          <a:xfrm>
            <a:off x="1463485" y="2282562"/>
            <a:ext cx="138186" cy="138186"/>
          </a:xfrm>
          <a:prstGeom prst="ellipse">
            <a:avLst/>
          </a:prstGeom>
          <a:solidFill>
            <a:srgbClr val="E2B6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1712540" y="3571103"/>
            <a:ext cx="2833370" cy="645160"/>
          </a:xfrm>
          <a:prstGeom prst="rect">
            <a:avLst/>
          </a:prstGeom>
          <a:noFill/>
        </p:spPr>
        <p:txBody>
          <a:bodyPr wrap="none" rtlCol="0">
            <a:spAutoFit/>
          </a:bodyPr>
          <a:lstStyle/>
          <a:p>
            <a:pPr algn="l"/>
            <a:r>
              <a:rPr lang="zh-CN" altLang="en-US" sz="3600" dirty="0">
                <a:solidFill>
                  <a:srgbClr val="647A72"/>
                </a:solidFill>
                <a:latin typeface="Times New Roman" panose="02020603050405020304" charset="0"/>
                <a:ea typeface="宋体" panose="02010600030101010101" pitchFamily="2" charset="-122"/>
                <a:cs typeface="Times New Roman" panose="02020603050405020304" charset="0"/>
                <a:sym typeface="+mn-ea"/>
              </a:rPr>
              <a:t>Translatability</a:t>
            </a:r>
            <a:endParaRPr lang="zh-CN" altLang="en-US" sz="3600" b="1" spc="300" dirty="0">
              <a:solidFill>
                <a:srgbClr val="647A72"/>
              </a:solidFill>
              <a:latin typeface="Times New Roman" panose="02020603050405020304" charset="0"/>
              <a:ea typeface="宋体" panose="02010600030101010101" pitchFamily="2" charset="-122"/>
              <a:cs typeface="Times New Roman" panose="02020603050405020304" charset="0"/>
              <a:sym typeface="+mn-ea"/>
            </a:endParaRPr>
          </a:p>
        </p:txBody>
      </p:sp>
      <p:sp>
        <p:nvSpPr>
          <p:cNvPr id="9" name="文本框 8"/>
          <p:cNvSpPr txBox="1"/>
          <p:nvPr/>
        </p:nvSpPr>
        <p:spPr>
          <a:xfrm>
            <a:off x="833382" y="3571129"/>
            <a:ext cx="768850" cy="584775"/>
          </a:xfrm>
          <a:prstGeom prst="rect">
            <a:avLst/>
          </a:prstGeom>
          <a:noFill/>
        </p:spPr>
        <p:txBody>
          <a:bodyPr wrap="square" rtlCol="0">
            <a:spAutoFit/>
          </a:bodyPr>
          <a:lstStyle>
            <a:defPPr>
              <a:defRPr lang="zh-CN"/>
            </a:defPPr>
            <a:lvl1pPr algn="r">
              <a:defRPr sz="4000"/>
            </a:lvl1pPr>
          </a:lstStyle>
          <a:p>
            <a:pPr algn="ctr"/>
            <a:r>
              <a:rPr lang="en-US" altLang="zh-CN" sz="3200" dirty="0">
                <a:solidFill>
                  <a:schemeClr val="tx1">
                    <a:lumMod val="95000"/>
                    <a:lumOff val="5000"/>
                  </a:schemeClr>
                </a:solidFill>
                <a:latin typeface="Century Gothic" panose="020B0502020202020204" pitchFamily="34" charset="0"/>
                <a:cs typeface="DokChampa" panose="020B0604020202020204" pitchFamily="34" charset="-34"/>
              </a:rPr>
              <a:t>02</a:t>
            </a:r>
            <a:endParaRPr lang="zh-CN" altLang="en-US" sz="3200" dirty="0">
              <a:solidFill>
                <a:schemeClr val="tx1">
                  <a:lumMod val="95000"/>
                  <a:lumOff val="5000"/>
                </a:schemeClr>
              </a:solidFill>
              <a:latin typeface="Century Gothic" panose="020B0502020202020204" pitchFamily="34" charset="0"/>
              <a:cs typeface="DokChampa" panose="020B0604020202020204" pitchFamily="34" charset="-34"/>
            </a:endParaRPr>
          </a:p>
        </p:txBody>
      </p:sp>
      <p:sp>
        <p:nvSpPr>
          <p:cNvPr id="10" name="椭圆 9"/>
          <p:cNvSpPr/>
          <p:nvPr/>
        </p:nvSpPr>
        <p:spPr>
          <a:xfrm>
            <a:off x="1463438" y="3856727"/>
            <a:ext cx="138186" cy="138186"/>
          </a:xfrm>
          <a:prstGeom prst="ellipse">
            <a:avLst/>
          </a:prstGeom>
          <a:solidFill>
            <a:srgbClr val="E2B6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5554972" y="2963348"/>
            <a:ext cx="1717040" cy="460375"/>
          </a:xfrm>
          <a:prstGeom prst="rect">
            <a:avLst/>
          </a:prstGeom>
          <a:noFill/>
        </p:spPr>
        <p:txBody>
          <a:bodyPr wrap="none" rtlCol="0">
            <a:spAutoFit/>
          </a:bodyPr>
          <a:lstStyle/>
          <a:p>
            <a:r>
              <a:rPr lang="en-US" altLang="zh-CN" sz="2400" b="1" spc="300" dirty="0">
                <a:solidFill>
                  <a:srgbClr val="231E1F"/>
                </a:solidFill>
                <a:latin typeface="幼圆" panose="02010509060101010101" pitchFamily="49" charset="-122"/>
                <a:ea typeface="幼圆" panose="02010509060101010101" pitchFamily="49" charset="-122"/>
              </a:rPr>
              <a:t>Argument</a:t>
            </a:r>
            <a:endParaRPr lang="en-US" altLang="zh-CN" sz="2400" b="1" spc="300" dirty="0">
              <a:solidFill>
                <a:srgbClr val="231E1F"/>
              </a:solidFill>
              <a:latin typeface="幼圆" panose="02010509060101010101" pitchFamily="49" charset="-122"/>
              <a:ea typeface="幼圆" panose="02010509060101010101" pitchFamily="49" charset="-122"/>
            </a:endParaRPr>
          </a:p>
        </p:txBody>
      </p:sp>
      <p:sp>
        <p:nvSpPr>
          <p:cNvPr id="13" name="文本框 12"/>
          <p:cNvSpPr txBox="1"/>
          <p:nvPr/>
        </p:nvSpPr>
        <p:spPr>
          <a:xfrm>
            <a:off x="4402129" y="2901779"/>
            <a:ext cx="768850" cy="583565"/>
          </a:xfrm>
          <a:prstGeom prst="rect">
            <a:avLst/>
          </a:prstGeom>
          <a:noFill/>
        </p:spPr>
        <p:txBody>
          <a:bodyPr wrap="square" rtlCol="0">
            <a:spAutoFit/>
          </a:bodyPr>
          <a:lstStyle>
            <a:defPPr>
              <a:defRPr lang="zh-CN"/>
            </a:defPPr>
            <a:lvl1pPr algn="r">
              <a:defRPr sz="4000"/>
            </a:lvl1pPr>
          </a:lstStyle>
          <a:p>
            <a:pPr algn="ctr"/>
            <a:r>
              <a:rPr lang="en-US" sz="3200" dirty="0">
                <a:solidFill>
                  <a:schemeClr val="tx1">
                    <a:lumMod val="95000"/>
                    <a:lumOff val="5000"/>
                  </a:schemeClr>
                </a:solidFill>
                <a:latin typeface="Century Gothic" panose="020B0502020202020204" pitchFamily="34" charset="0"/>
                <a:cs typeface="DokChampa" panose="020B0604020202020204" pitchFamily="34" charset="-34"/>
              </a:rPr>
              <a:t>1.1</a:t>
            </a:r>
            <a:endParaRPr lang="en-US" sz="3200" dirty="0">
              <a:solidFill>
                <a:schemeClr val="tx1">
                  <a:lumMod val="95000"/>
                  <a:lumOff val="5000"/>
                </a:schemeClr>
              </a:solidFill>
              <a:latin typeface="Century Gothic" panose="020B0502020202020204" pitchFamily="34" charset="0"/>
              <a:cs typeface="DokChampa" panose="020B0604020202020204" pitchFamily="34" charset="-34"/>
            </a:endParaRPr>
          </a:p>
        </p:txBody>
      </p:sp>
      <p:sp>
        <p:nvSpPr>
          <p:cNvPr id="14" name="椭圆 13"/>
          <p:cNvSpPr/>
          <p:nvPr/>
        </p:nvSpPr>
        <p:spPr>
          <a:xfrm>
            <a:off x="5143945" y="3125782"/>
            <a:ext cx="138186" cy="138186"/>
          </a:xfrm>
          <a:prstGeom prst="ellipse">
            <a:avLst/>
          </a:prstGeom>
          <a:solidFill>
            <a:srgbClr val="E2B6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5554925" y="5074088"/>
            <a:ext cx="5744210" cy="460375"/>
          </a:xfrm>
          <a:prstGeom prst="rect">
            <a:avLst/>
          </a:prstGeom>
          <a:noFill/>
        </p:spPr>
        <p:txBody>
          <a:bodyPr wrap="none" rtlCol="0">
            <a:spAutoFit/>
          </a:bodyPr>
          <a:lstStyle/>
          <a:p>
            <a:r>
              <a:rPr lang="en-US" altLang="zh-CN" sz="2400" b="1" spc="300" dirty="0">
                <a:solidFill>
                  <a:srgbClr val="231E1F"/>
                </a:solidFill>
                <a:latin typeface="幼圆" panose="02010509060101010101" pitchFamily="49" charset="-122"/>
                <a:ea typeface="幼圆" panose="02010509060101010101" pitchFamily="49" charset="-122"/>
              </a:rPr>
              <a:t>How to convey literary style?</a:t>
            </a:r>
            <a:endParaRPr lang="en-US" altLang="zh-CN" sz="2400" b="1" spc="300" dirty="0">
              <a:solidFill>
                <a:srgbClr val="231E1F"/>
              </a:solidFill>
              <a:latin typeface="幼圆" panose="02010509060101010101" pitchFamily="49" charset="-122"/>
              <a:ea typeface="幼圆" panose="02010509060101010101" pitchFamily="49" charset="-122"/>
            </a:endParaRPr>
          </a:p>
        </p:txBody>
      </p:sp>
      <p:sp>
        <p:nvSpPr>
          <p:cNvPr id="17" name="文本框 16"/>
          <p:cNvSpPr txBox="1"/>
          <p:nvPr/>
        </p:nvSpPr>
        <p:spPr>
          <a:xfrm>
            <a:off x="4402082" y="4290524"/>
            <a:ext cx="768850" cy="583565"/>
          </a:xfrm>
          <a:prstGeom prst="rect">
            <a:avLst/>
          </a:prstGeom>
          <a:noFill/>
        </p:spPr>
        <p:txBody>
          <a:bodyPr wrap="square" rtlCol="0">
            <a:spAutoFit/>
          </a:bodyPr>
          <a:lstStyle>
            <a:defPPr>
              <a:defRPr lang="zh-CN"/>
            </a:defPPr>
            <a:lvl1pPr algn="r">
              <a:defRPr sz="4000"/>
            </a:lvl1pPr>
          </a:lstStyle>
          <a:p>
            <a:pPr algn="ctr"/>
            <a:r>
              <a:rPr lang="en-US" sz="3200" dirty="0">
                <a:solidFill>
                  <a:schemeClr val="tx1">
                    <a:lumMod val="95000"/>
                    <a:lumOff val="5000"/>
                  </a:schemeClr>
                </a:solidFill>
                <a:latin typeface="Century Gothic" panose="020B0502020202020204" pitchFamily="34" charset="0"/>
                <a:cs typeface="DokChampa" panose="020B0604020202020204" pitchFamily="34" charset="-34"/>
              </a:rPr>
              <a:t>2.1</a:t>
            </a:r>
            <a:endParaRPr lang="en-US" sz="3200" dirty="0">
              <a:solidFill>
                <a:schemeClr val="tx1">
                  <a:lumMod val="95000"/>
                  <a:lumOff val="5000"/>
                </a:schemeClr>
              </a:solidFill>
              <a:latin typeface="Century Gothic" panose="020B0502020202020204" pitchFamily="34" charset="0"/>
              <a:cs typeface="DokChampa" panose="020B0604020202020204" pitchFamily="34" charset="-34"/>
            </a:endParaRPr>
          </a:p>
        </p:txBody>
      </p:sp>
      <p:sp>
        <p:nvSpPr>
          <p:cNvPr id="18" name="椭圆 17"/>
          <p:cNvSpPr/>
          <p:nvPr/>
        </p:nvSpPr>
        <p:spPr>
          <a:xfrm>
            <a:off x="5144533" y="4513257"/>
            <a:ext cx="138186" cy="138186"/>
          </a:xfrm>
          <a:prstGeom prst="ellipse">
            <a:avLst/>
          </a:prstGeom>
          <a:solidFill>
            <a:srgbClr val="E2B6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文本框 18"/>
          <p:cNvSpPr txBox="1"/>
          <p:nvPr/>
        </p:nvSpPr>
        <p:spPr>
          <a:xfrm>
            <a:off x="5399335" y="744039"/>
            <a:ext cx="1393330" cy="769441"/>
          </a:xfrm>
          <a:prstGeom prst="rect">
            <a:avLst/>
          </a:prstGeom>
          <a:noFill/>
        </p:spPr>
        <p:txBody>
          <a:bodyPr wrap="none" rtlCol="0">
            <a:spAutoFit/>
          </a:bodyPr>
          <a:lstStyle/>
          <a:p>
            <a:pPr algn="ctr"/>
            <a:r>
              <a:rPr lang="zh-CN" altLang="en-US" sz="4400" b="1" spc="300" dirty="0">
                <a:solidFill>
                  <a:srgbClr val="647A72"/>
                </a:solidFill>
                <a:latin typeface="方正清刻本悦宋简体" panose="02000000000000000000" pitchFamily="2" charset="-122"/>
                <a:ea typeface="方正清刻本悦宋简体" panose="02000000000000000000" pitchFamily="2" charset="-122"/>
              </a:rPr>
              <a:t>目录</a:t>
            </a:r>
            <a:endParaRPr lang="zh-CN" altLang="en-US" sz="4400" b="1" spc="300" dirty="0">
              <a:solidFill>
                <a:srgbClr val="647A72"/>
              </a:solidFill>
              <a:latin typeface="方正清刻本悦宋简体" panose="02000000000000000000" pitchFamily="2" charset="-122"/>
              <a:ea typeface="方正清刻本悦宋简体" panose="02000000000000000000" pitchFamily="2" charset="-122"/>
            </a:endParaRPr>
          </a:p>
        </p:txBody>
      </p:sp>
      <p:sp>
        <p:nvSpPr>
          <p:cNvPr id="20" name="文本框 19"/>
          <p:cNvSpPr txBox="1"/>
          <p:nvPr/>
        </p:nvSpPr>
        <p:spPr>
          <a:xfrm>
            <a:off x="4920343" y="1514024"/>
            <a:ext cx="2351314" cy="400110"/>
          </a:xfrm>
          <a:prstGeom prst="rect">
            <a:avLst/>
          </a:prstGeom>
          <a:noFill/>
        </p:spPr>
        <p:txBody>
          <a:bodyPr wrap="square" rtlCol="0">
            <a:spAutoFit/>
          </a:bodyPr>
          <a:lstStyle>
            <a:defPPr>
              <a:defRPr lang="zh-CN"/>
            </a:defPPr>
            <a:lvl1pPr algn="r">
              <a:defRPr sz="4000"/>
            </a:lvl1pPr>
          </a:lstStyle>
          <a:p>
            <a:pPr algn="ctr"/>
            <a:r>
              <a:rPr lang="en-US" altLang="zh-CN" sz="2000" dirty="0">
                <a:solidFill>
                  <a:schemeClr val="tx1">
                    <a:lumMod val="95000"/>
                    <a:lumOff val="5000"/>
                  </a:schemeClr>
                </a:solidFill>
                <a:latin typeface="Century Gothic" panose="020B0502020202020204" pitchFamily="34" charset="0"/>
                <a:cs typeface="DokChampa" panose="020B0604020202020204" pitchFamily="34" charset="-34"/>
              </a:rPr>
              <a:t>CONTENTS</a:t>
            </a:r>
            <a:endParaRPr lang="zh-CN" altLang="en-US" sz="2000" dirty="0">
              <a:solidFill>
                <a:schemeClr val="tx1">
                  <a:lumMod val="95000"/>
                  <a:lumOff val="5000"/>
                </a:schemeClr>
              </a:solidFill>
              <a:latin typeface="Century Gothic" panose="020B0502020202020204" pitchFamily="34" charset="0"/>
              <a:cs typeface="DokChampa" panose="020B0604020202020204" pitchFamily="34" charset="-34"/>
            </a:endParaRPr>
          </a:p>
        </p:txBody>
      </p:sp>
      <p:sp>
        <p:nvSpPr>
          <p:cNvPr id="2" name="文本框 1"/>
          <p:cNvSpPr txBox="1"/>
          <p:nvPr/>
        </p:nvSpPr>
        <p:spPr>
          <a:xfrm>
            <a:off x="5554972" y="4352093"/>
            <a:ext cx="1717040" cy="460375"/>
          </a:xfrm>
          <a:prstGeom prst="rect">
            <a:avLst/>
          </a:prstGeom>
          <a:noFill/>
        </p:spPr>
        <p:txBody>
          <a:bodyPr wrap="none" rtlCol="0">
            <a:spAutoFit/>
          </a:bodyPr>
          <a:p>
            <a:r>
              <a:rPr lang="en-US" altLang="zh-CN" sz="2400" b="1" spc="300" dirty="0">
                <a:solidFill>
                  <a:srgbClr val="231E1F"/>
                </a:solidFill>
                <a:latin typeface="幼圆" panose="02010509060101010101" pitchFamily="49" charset="-122"/>
                <a:ea typeface="幼圆" panose="02010509060101010101" pitchFamily="49" charset="-122"/>
              </a:rPr>
              <a:t>Argument</a:t>
            </a:r>
            <a:endParaRPr lang="en-US" altLang="zh-CN" sz="2400" b="1" spc="300" dirty="0">
              <a:solidFill>
                <a:srgbClr val="231E1F"/>
              </a:solidFill>
              <a:latin typeface="幼圆" panose="02010509060101010101" pitchFamily="49" charset="-122"/>
              <a:ea typeface="幼圆" panose="02010509060101010101" pitchFamily="49" charset="-122"/>
            </a:endParaRPr>
          </a:p>
        </p:txBody>
      </p:sp>
      <p:sp>
        <p:nvSpPr>
          <p:cNvPr id="21" name="文本框 20"/>
          <p:cNvSpPr txBox="1"/>
          <p:nvPr/>
        </p:nvSpPr>
        <p:spPr>
          <a:xfrm>
            <a:off x="4402082" y="5011884"/>
            <a:ext cx="768850" cy="583565"/>
          </a:xfrm>
          <a:prstGeom prst="rect">
            <a:avLst/>
          </a:prstGeom>
          <a:noFill/>
        </p:spPr>
        <p:txBody>
          <a:bodyPr wrap="square" rtlCol="0">
            <a:spAutoFit/>
          </a:bodyPr>
          <a:lstStyle>
            <a:defPPr>
              <a:defRPr lang="zh-CN"/>
            </a:defPPr>
            <a:lvl1pPr algn="r">
              <a:defRPr sz="4000"/>
            </a:lvl1pPr>
          </a:lstStyle>
          <a:p>
            <a:pPr algn="ctr"/>
            <a:r>
              <a:rPr lang="en-US" sz="3200" dirty="0">
                <a:solidFill>
                  <a:schemeClr val="tx1">
                    <a:lumMod val="95000"/>
                    <a:lumOff val="5000"/>
                  </a:schemeClr>
                </a:solidFill>
                <a:latin typeface="Century Gothic" panose="020B0502020202020204" pitchFamily="34" charset="0"/>
                <a:cs typeface="DokChampa" panose="020B0604020202020204" pitchFamily="34" charset="-34"/>
              </a:rPr>
              <a:t>2.2</a:t>
            </a:r>
            <a:endParaRPr lang="en-US" sz="3200" dirty="0">
              <a:solidFill>
                <a:schemeClr val="tx1">
                  <a:lumMod val="95000"/>
                  <a:lumOff val="5000"/>
                </a:schemeClr>
              </a:solidFill>
              <a:latin typeface="Century Gothic" panose="020B0502020202020204" pitchFamily="34" charset="0"/>
              <a:cs typeface="DokChampa" panose="020B0604020202020204" pitchFamily="34" charset="-34"/>
            </a:endParaRPr>
          </a:p>
        </p:txBody>
      </p:sp>
      <p:sp>
        <p:nvSpPr>
          <p:cNvPr id="22" name="椭圆 21"/>
          <p:cNvSpPr/>
          <p:nvPr/>
        </p:nvSpPr>
        <p:spPr>
          <a:xfrm>
            <a:off x="5143945" y="5235252"/>
            <a:ext cx="138186" cy="138186"/>
          </a:xfrm>
          <a:prstGeom prst="ellipse">
            <a:avLst/>
          </a:prstGeom>
          <a:solidFill>
            <a:srgbClr val="E2B6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椭圆 10"/>
          <p:cNvSpPr/>
          <p:nvPr/>
        </p:nvSpPr>
        <p:spPr>
          <a:xfrm>
            <a:off x="134959" y="3607798"/>
            <a:ext cx="765046" cy="765046"/>
          </a:xfrm>
          <a:prstGeom prst="ellipse">
            <a:avLst/>
          </a:prstGeom>
          <a:solidFill>
            <a:srgbClr val="E2B6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p:nvSpPr>
        <p:spPr>
          <a:xfrm>
            <a:off x="134959" y="5139322"/>
            <a:ext cx="765046" cy="765046"/>
          </a:xfrm>
          <a:prstGeom prst="ellipse">
            <a:avLst/>
          </a:prstGeom>
          <a:solidFill>
            <a:srgbClr val="E2B6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1525270" y="317565"/>
            <a:ext cx="2574925" cy="521970"/>
          </a:xfrm>
          <a:prstGeom prst="rect">
            <a:avLst/>
          </a:prstGeom>
          <a:noFill/>
        </p:spPr>
        <p:txBody>
          <a:bodyPr wrap="none" rtlCol="0">
            <a:spAutoFit/>
          </a:bodyPr>
          <a:lstStyle/>
          <a:p>
            <a:pPr algn="l"/>
            <a:r>
              <a:rPr lang="en-US" altLang="zh-CN" sz="2800" dirty="0">
                <a:solidFill>
                  <a:srgbClr val="647A72"/>
                </a:solidFill>
                <a:latin typeface="Times New Roman" panose="02020603050405020304" charset="0"/>
                <a:ea typeface="方正清刻本悦宋简体" panose="02000000000000000000" pitchFamily="2" charset="-122"/>
                <a:cs typeface="Times New Roman" panose="02020603050405020304" charset="0"/>
                <a:sym typeface="+mn-ea"/>
              </a:rPr>
              <a:t>U</a:t>
            </a:r>
            <a:r>
              <a:rPr lang="zh-CN" altLang="en-US" sz="2800" dirty="0">
                <a:solidFill>
                  <a:srgbClr val="647A72"/>
                </a:solidFill>
                <a:latin typeface="Times New Roman" panose="02020603050405020304" charset="0"/>
                <a:ea typeface="方正清刻本悦宋简体" panose="02000000000000000000" pitchFamily="2" charset="-122"/>
                <a:cs typeface="Times New Roman" panose="02020603050405020304" charset="0"/>
                <a:sym typeface="+mn-ea"/>
              </a:rPr>
              <a:t>ntranslatability</a:t>
            </a:r>
            <a:endParaRPr lang="zh-CN" altLang="en-US" sz="2800" dirty="0">
              <a:solidFill>
                <a:srgbClr val="647A72"/>
              </a:solidFill>
              <a:latin typeface="方正清刻本悦宋简体" panose="02000000000000000000" pitchFamily="2" charset="-122"/>
              <a:ea typeface="方正清刻本悦宋简体" panose="02000000000000000000" pitchFamily="2" charset="-122"/>
            </a:endParaRPr>
          </a:p>
        </p:txBody>
      </p:sp>
      <p:sp>
        <p:nvSpPr>
          <p:cNvPr id="5" name="矩形 4"/>
          <p:cNvSpPr/>
          <p:nvPr/>
        </p:nvSpPr>
        <p:spPr>
          <a:xfrm>
            <a:off x="1636693" y="950640"/>
            <a:ext cx="3244254" cy="261610"/>
          </a:xfrm>
          <a:prstGeom prst="rect">
            <a:avLst/>
          </a:prstGeom>
        </p:spPr>
        <p:txBody>
          <a:bodyPr wrap="square">
            <a:spAutoFit/>
          </a:bodyPr>
          <a:lstStyle/>
          <a:p>
            <a:pPr algn="dist"/>
            <a:r>
              <a:rPr lang="zh-CN" altLang="en-US" sz="1100" dirty="0">
                <a:solidFill>
                  <a:srgbClr val="E2B69A"/>
                </a:solidFill>
                <a:latin typeface="Tahoma" panose="020B0604030504040204" pitchFamily="34" charset="0"/>
                <a:cs typeface="Tahoma" panose="020B0604030504040204" pitchFamily="34" charset="0"/>
              </a:rPr>
              <a:t>Enter your text here</a:t>
            </a:r>
            <a:endParaRPr lang="zh-CN" altLang="en-US" sz="1100" dirty="0">
              <a:solidFill>
                <a:srgbClr val="E2B69A"/>
              </a:solidFill>
              <a:latin typeface="Tahoma" panose="020B0604030504040204" pitchFamily="34" charset="0"/>
              <a:cs typeface="Tahoma" panose="020B0604030504040204" pitchFamily="34" charset="0"/>
            </a:endParaRPr>
          </a:p>
        </p:txBody>
      </p:sp>
      <p:sp>
        <p:nvSpPr>
          <p:cNvPr id="8" name="矩形 7"/>
          <p:cNvSpPr/>
          <p:nvPr/>
        </p:nvSpPr>
        <p:spPr>
          <a:xfrm>
            <a:off x="1332865" y="1323975"/>
            <a:ext cx="10229215" cy="829945"/>
          </a:xfrm>
          <a:prstGeom prst="rect">
            <a:avLst/>
          </a:prstGeom>
        </p:spPr>
        <p:txBody>
          <a:bodyPr wrap="square">
            <a:spAutoFit/>
          </a:bodyPr>
          <a:lstStyle/>
          <a:p>
            <a:r>
              <a:rPr lang="en-US" altLang="zh-CN" sz="2400" dirty="0">
                <a:solidFill>
                  <a:srgbClr val="647A72"/>
                </a:solidFill>
                <a:latin typeface="Century Gothic" panose="020B0502020202020204" pitchFamily="34" charset="0"/>
              </a:rPr>
              <a:t>Style cannot be separated from language. Different languages cannot express the same style.</a:t>
            </a:r>
            <a:endParaRPr lang="en-US" altLang="zh-CN" sz="2400" dirty="0">
              <a:solidFill>
                <a:srgbClr val="647A72"/>
              </a:solidFill>
              <a:latin typeface="Century Gothic" panose="020B0502020202020204" pitchFamily="34" charset="0"/>
            </a:endParaRPr>
          </a:p>
        </p:txBody>
      </p:sp>
      <p:sp>
        <p:nvSpPr>
          <p:cNvPr id="14" name="矩形 13"/>
          <p:cNvSpPr/>
          <p:nvPr/>
        </p:nvSpPr>
        <p:spPr>
          <a:xfrm>
            <a:off x="999490" y="2359025"/>
            <a:ext cx="8669655" cy="1198880"/>
          </a:xfrm>
          <a:prstGeom prst="rect">
            <a:avLst/>
          </a:prstGeom>
        </p:spPr>
        <p:txBody>
          <a:bodyPr wrap="square">
            <a:spAutoFit/>
          </a:bodyPr>
          <a:lstStyle/>
          <a:p>
            <a:r>
              <a:rPr lang="en-US" altLang="zh-CN" dirty="0">
                <a:solidFill>
                  <a:schemeClr val="tx1">
                    <a:lumMod val="85000"/>
                    <a:lumOff val="15000"/>
                  </a:schemeClr>
                </a:solidFill>
                <a:latin typeface="Century Gothic" panose="020B0502020202020204" pitchFamily="34" charset="0"/>
              </a:rPr>
              <a:t> the value of style in literature is only subordinative to the language it used. Once it is translated into another language, the style value will belong to the translation itself, so that stlye can not be translated.</a:t>
            </a:r>
            <a:endParaRPr lang="en-US" altLang="zh-CN" dirty="0">
              <a:solidFill>
                <a:schemeClr val="tx1">
                  <a:lumMod val="85000"/>
                  <a:lumOff val="15000"/>
                </a:schemeClr>
              </a:solidFill>
              <a:latin typeface="Century Gothic" panose="020B0502020202020204" pitchFamily="34" charset="0"/>
            </a:endParaRPr>
          </a:p>
          <a:p>
            <a:r>
              <a:rPr lang="en-US" altLang="zh-CN" dirty="0">
                <a:solidFill>
                  <a:schemeClr val="tx1">
                    <a:lumMod val="85000"/>
                    <a:lumOff val="15000"/>
                  </a:schemeClr>
                </a:solidFill>
                <a:latin typeface="Century Gothic" panose="020B0502020202020204" pitchFamily="34" charset="0"/>
              </a:rPr>
              <a:t>                                                        Chang Naiwei, </a:t>
            </a:r>
            <a:r>
              <a:rPr lang="en-US" altLang="zh-CN" i="1" dirty="0">
                <a:solidFill>
                  <a:schemeClr val="tx1">
                    <a:lumMod val="85000"/>
                    <a:lumOff val="15000"/>
                  </a:schemeClr>
                </a:solidFill>
                <a:latin typeface="Century Gothic" panose="020B0502020202020204" pitchFamily="34" charset="0"/>
              </a:rPr>
              <a:t>The Style of Translation</a:t>
            </a:r>
            <a:r>
              <a:rPr lang="en-US" altLang="zh-CN" dirty="0">
                <a:solidFill>
                  <a:schemeClr val="tx1">
                    <a:lumMod val="85000"/>
                    <a:lumOff val="15000"/>
                  </a:schemeClr>
                </a:solidFill>
                <a:latin typeface="Century Gothic" panose="020B0502020202020204" pitchFamily="34" charset="0"/>
              </a:rPr>
              <a:t>, 1948</a:t>
            </a:r>
            <a:endParaRPr lang="en-US" altLang="zh-CN" dirty="0">
              <a:solidFill>
                <a:schemeClr val="tx1">
                  <a:lumMod val="85000"/>
                  <a:lumOff val="15000"/>
                </a:schemeClr>
              </a:solidFill>
              <a:latin typeface="Century Gothic" panose="020B0502020202020204" pitchFamily="34" charset="0"/>
            </a:endParaRPr>
          </a:p>
        </p:txBody>
      </p:sp>
      <p:sp>
        <p:nvSpPr>
          <p:cNvPr id="15" name="文本框 14"/>
          <p:cNvSpPr txBox="1"/>
          <p:nvPr/>
        </p:nvSpPr>
        <p:spPr>
          <a:xfrm>
            <a:off x="1332865" y="3760470"/>
            <a:ext cx="5375910" cy="460375"/>
          </a:xfrm>
          <a:prstGeom prst="rect">
            <a:avLst/>
          </a:prstGeom>
          <a:noFill/>
        </p:spPr>
        <p:txBody>
          <a:bodyPr wrap="square" rtlCol="0">
            <a:spAutoFit/>
          </a:bodyPr>
          <a:lstStyle/>
          <a:p>
            <a:r>
              <a:rPr lang="en-US" altLang="zh-CN" sz="2400" dirty="0">
                <a:solidFill>
                  <a:srgbClr val="647A72"/>
                </a:solidFill>
                <a:latin typeface="Century Gothic" panose="020B0502020202020204" pitchFamily="34" charset="0"/>
              </a:rPr>
              <a:t>Translators have their own style</a:t>
            </a:r>
            <a:r>
              <a:rPr lang="en-US" altLang="zh-CN" sz="1200">
                <a:solidFill>
                  <a:schemeClr val="tx1">
                    <a:lumMod val="85000"/>
                    <a:lumOff val="15000"/>
                  </a:schemeClr>
                </a:solidFill>
              </a:rPr>
              <a:t>.</a:t>
            </a:r>
            <a:endParaRPr lang="en-US" altLang="zh-CN" sz="1200">
              <a:solidFill>
                <a:schemeClr val="tx1">
                  <a:lumMod val="85000"/>
                  <a:lumOff val="15000"/>
                </a:schemeClr>
              </a:solidFill>
            </a:endParaRPr>
          </a:p>
        </p:txBody>
      </p:sp>
      <p:cxnSp>
        <p:nvCxnSpPr>
          <p:cNvPr id="16" name="直接连接符 15"/>
          <p:cNvCxnSpPr/>
          <p:nvPr/>
        </p:nvCxnSpPr>
        <p:spPr>
          <a:xfrm flipV="1">
            <a:off x="1525270" y="4359910"/>
            <a:ext cx="9312910" cy="13335"/>
          </a:xfrm>
          <a:prstGeom prst="line">
            <a:avLst/>
          </a:prstGeom>
          <a:ln>
            <a:solidFill>
              <a:schemeClr val="bg1">
                <a:lumMod val="85000"/>
              </a:schemeClr>
            </a:solidFill>
            <a:prstDash val="lgDash"/>
          </a:ln>
        </p:spPr>
        <p:style>
          <a:lnRef idx="1">
            <a:schemeClr val="accent1"/>
          </a:lnRef>
          <a:fillRef idx="0">
            <a:schemeClr val="accent1"/>
          </a:fillRef>
          <a:effectRef idx="0">
            <a:schemeClr val="accent1"/>
          </a:effectRef>
          <a:fontRef idx="minor">
            <a:schemeClr val="tx1"/>
          </a:fontRef>
        </p:style>
      </p:cxnSp>
      <p:sp>
        <p:nvSpPr>
          <p:cNvPr id="21" name="矩形 20"/>
          <p:cNvSpPr/>
          <p:nvPr/>
        </p:nvSpPr>
        <p:spPr>
          <a:xfrm>
            <a:off x="1332865" y="5139055"/>
            <a:ext cx="9505315" cy="829945"/>
          </a:xfrm>
          <a:prstGeom prst="rect">
            <a:avLst/>
          </a:prstGeom>
        </p:spPr>
        <p:txBody>
          <a:bodyPr wrap="square">
            <a:spAutoFit/>
          </a:bodyPr>
          <a:lstStyle/>
          <a:p>
            <a:r>
              <a:rPr lang="en-US" altLang="zh-CN" sz="2400" dirty="0">
                <a:solidFill>
                  <a:srgbClr val="647A72"/>
                </a:solidFill>
                <a:latin typeface="Century Gothic" panose="020B0502020202020204" pitchFamily="34" charset="0"/>
              </a:rPr>
              <a:t>There is no objective criterion to judge the merits of the translation.</a:t>
            </a:r>
            <a:endParaRPr lang="en-US" altLang="zh-CN" sz="2400" dirty="0">
              <a:solidFill>
                <a:srgbClr val="647A72"/>
              </a:solidFill>
              <a:latin typeface="Century Gothic" panose="020B0502020202020204" pitchFamily="34" charset="0"/>
            </a:endParaRPr>
          </a:p>
        </p:txBody>
      </p:sp>
      <p:cxnSp>
        <p:nvCxnSpPr>
          <p:cNvPr id="23" name="直接连接符 22"/>
          <p:cNvCxnSpPr/>
          <p:nvPr/>
        </p:nvCxnSpPr>
        <p:spPr>
          <a:xfrm>
            <a:off x="1525270" y="5969000"/>
            <a:ext cx="9312910" cy="1905"/>
          </a:xfrm>
          <a:prstGeom prst="line">
            <a:avLst/>
          </a:prstGeom>
          <a:ln>
            <a:solidFill>
              <a:schemeClr val="bg1">
                <a:lumMod val="85000"/>
              </a:schemeClr>
            </a:solidFill>
            <a:prstDash val="lgDash"/>
          </a:ln>
        </p:spPr>
        <p:style>
          <a:lnRef idx="1">
            <a:schemeClr val="accent1"/>
          </a:lnRef>
          <a:fillRef idx="0">
            <a:schemeClr val="accent1"/>
          </a:fillRef>
          <a:effectRef idx="0">
            <a:schemeClr val="accent1"/>
          </a:effectRef>
          <a:fontRef idx="minor">
            <a:schemeClr val="tx1"/>
          </a:fontRef>
        </p:style>
      </p:cxnSp>
      <p:sp>
        <p:nvSpPr>
          <p:cNvPr id="2" name="椭圆 1"/>
          <p:cNvSpPr/>
          <p:nvPr/>
        </p:nvSpPr>
        <p:spPr>
          <a:xfrm>
            <a:off x="134959" y="1388473"/>
            <a:ext cx="765046" cy="765046"/>
          </a:xfrm>
          <a:prstGeom prst="ellipse">
            <a:avLst/>
          </a:prstGeom>
          <a:solidFill>
            <a:srgbClr val="E2B6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3" name="直接连接符 2"/>
          <p:cNvCxnSpPr/>
          <p:nvPr/>
        </p:nvCxnSpPr>
        <p:spPr>
          <a:xfrm flipV="1">
            <a:off x="1525270" y="2150110"/>
            <a:ext cx="9327515" cy="3810"/>
          </a:xfrm>
          <a:prstGeom prst="line">
            <a:avLst/>
          </a:prstGeom>
          <a:ln>
            <a:solidFill>
              <a:schemeClr val="bg1">
                <a:lumMod val="85000"/>
              </a:schemeClr>
            </a:solidFill>
            <a:prstDash val="lgDash"/>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椭圆 10"/>
          <p:cNvSpPr/>
          <p:nvPr/>
        </p:nvSpPr>
        <p:spPr>
          <a:xfrm>
            <a:off x="134959" y="3607798"/>
            <a:ext cx="765046" cy="765046"/>
          </a:xfrm>
          <a:prstGeom prst="ellipse">
            <a:avLst/>
          </a:prstGeom>
          <a:solidFill>
            <a:srgbClr val="E2B6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p:nvSpPr>
        <p:spPr>
          <a:xfrm>
            <a:off x="134959" y="5139322"/>
            <a:ext cx="765046" cy="765046"/>
          </a:xfrm>
          <a:prstGeom prst="ellipse">
            <a:avLst/>
          </a:prstGeom>
          <a:solidFill>
            <a:srgbClr val="E2B6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1768793" y="302960"/>
            <a:ext cx="2245995" cy="521970"/>
          </a:xfrm>
          <a:prstGeom prst="rect">
            <a:avLst/>
          </a:prstGeom>
          <a:noFill/>
        </p:spPr>
        <p:txBody>
          <a:bodyPr wrap="none" rtlCol="0">
            <a:spAutoFit/>
          </a:bodyPr>
          <a:lstStyle/>
          <a:p>
            <a:pPr algn="ctr"/>
            <a:r>
              <a:rPr lang="zh-CN" altLang="en-US" sz="2800" dirty="0">
                <a:solidFill>
                  <a:srgbClr val="647A72"/>
                </a:solidFill>
                <a:latin typeface="Times New Roman" panose="02020603050405020304" charset="0"/>
                <a:ea typeface="方正清刻本悦宋简体" panose="02000000000000000000" pitchFamily="2" charset="-122"/>
                <a:cs typeface="Times New Roman" panose="02020603050405020304" charset="0"/>
                <a:sym typeface="+mn-ea"/>
              </a:rPr>
              <a:t>Translatability</a:t>
            </a:r>
            <a:endParaRPr lang="zh-CN" altLang="en-US" sz="2800" dirty="0">
              <a:solidFill>
                <a:srgbClr val="647A72"/>
              </a:solidFill>
              <a:latin typeface="方正清刻本悦宋简体" panose="02000000000000000000" pitchFamily="2" charset="-122"/>
              <a:ea typeface="方正清刻本悦宋简体" panose="02000000000000000000" pitchFamily="2" charset="-122"/>
            </a:endParaRPr>
          </a:p>
        </p:txBody>
      </p:sp>
      <p:sp>
        <p:nvSpPr>
          <p:cNvPr id="5" name="矩形 4"/>
          <p:cNvSpPr/>
          <p:nvPr/>
        </p:nvSpPr>
        <p:spPr>
          <a:xfrm>
            <a:off x="1636693" y="950640"/>
            <a:ext cx="3244254" cy="261610"/>
          </a:xfrm>
          <a:prstGeom prst="rect">
            <a:avLst/>
          </a:prstGeom>
        </p:spPr>
        <p:txBody>
          <a:bodyPr wrap="square">
            <a:spAutoFit/>
          </a:bodyPr>
          <a:lstStyle/>
          <a:p>
            <a:pPr algn="dist"/>
            <a:r>
              <a:rPr lang="zh-CN" altLang="en-US" sz="1100" dirty="0">
                <a:solidFill>
                  <a:srgbClr val="E2B69A"/>
                </a:solidFill>
                <a:latin typeface="Tahoma" panose="020B0604030504040204" pitchFamily="34" charset="0"/>
                <a:cs typeface="Tahoma" panose="020B0604030504040204" pitchFamily="34" charset="0"/>
              </a:rPr>
              <a:t>Enter your text here</a:t>
            </a:r>
            <a:endParaRPr lang="zh-CN" altLang="en-US" sz="1100" dirty="0">
              <a:solidFill>
                <a:srgbClr val="E2B69A"/>
              </a:solidFill>
              <a:latin typeface="Tahoma" panose="020B0604030504040204" pitchFamily="34" charset="0"/>
              <a:cs typeface="Tahoma" panose="020B0604030504040204" pitchFamily="34" charset="0"/>
            </a:endParaRPr>
          </a:p>
        </p:txBody>
      </p:sp>
      <p:sp>
        <p:nvSpPr>
          <p:cNvPr id="8" name="矩形 7"/>
          <p:cNvSpPr/>
          <p:nvPr/>
        </p:nvSpPr>
        <p:spPr>
          <a:xfrm>
            <a:off x="1332865" y="1388745"/>
            <a:ext cx="9505315" cy="1198880"/>
          </a:xfrm>
          <a:prstGeom prst="rect">
            <a:avLst/>
          </a:prstGeom>
        </p:spPr>
        <p:txBody>
          <a:bodyPr wrap="square">
            <a:spAutoFit/>
          </a:bodyPr>
          <a:lstStyle/>
          <a:p>
            <a:r>
              <a:rPr lang="en-US" altLang="zh-CN" sz="2400" dirty="0">
                <a:solidFill>
                  <a:srgbClr val="647A72"/>
                </a:solidFill>
                <a:latin typeface="Century Gothic" panose="020B0502020202020204" pitchFamily="34" charset="0"/>
              </a:rPr>
              <a:t>Style is a unique expression system for outstanding writers. The main content it expresses, such as character images, plots</a:t>
            </a:r>
            <a:r>
              <a:rPr lang="en-US" altLang="zh-CN" sz="2400" dirty="0">
                <a:solidFill>
                  <a:srgbClr val="647A72"/>
                </a:solidFill>
                <a:latin typeface="Century Gothic" panose="020B0502020202020204" pitchFamily="34" charset="0"/>
              </a:rPr>
              <a:t> and environment, can be translated.</a:t>
            </a:r>
            <a:endParaRPr lang="en-US" altLang="zh-CN" sz="2400" dirty="0">
              <a:solidFill>
                <a:srgbClr val="647A72"/>
              </a:solidFill>
              <a:latin typeface="Century Gothic" panose="020B0502020202020204" pitchFamily="34" charset="0"/>
            </a:endParaRPr>
          </a:p>
        </p:txBody>
      </p:sp>
      <p:sp>
        <p:nvSpPr>
          <p:cNvPr id="15" name="文本框 14"/>
          <p:cNvSpPr txBox="1"/>
          <p:nvPr/>
        </p:nvSpPr>
        <p:spPr>
          <a:xfrm>
            <a:off x="1332865" y="3760470"/>
            <a:ext cx="9695815" cy="460375"/>
          </a:xfrm>
          <a:prstGeom prst="rect">
            <a:avLst/>
          </a:prstGeom>
          <a:noFill/>
        </p:spPr>
        <p:txBody>
          <a:bodyPr wrap="square" rtlCol="0">
            <a:spAutoFit/>
          </a:bodyPr>
          <a:lstStyle/>
          <a:p>
            <a:r>
              <a:rPr lang="en-US" altLang="zh-CN" sz="2400" dirty="0">
                <a:solidFill>
                  <a:srgbClr val="647A72"/>
                </a:solidFill>
                <a:latin typeface="Century Gothic" panose="020B0502020202020204" pitchFamily="34" charset="0"/>
              </a:rPr>
              <a:t>The writer's unique expression technique can be translated.</a:t>
            </a:r>
            <a:endParaRPr lang="en-US" altLang="zh-CN" sz="2400" dirty="0">
              <a:solidFill>
                <a:srgbClr val="647A72"/>
              </a:solidFill>
              <a:latin typeface="Century Gothic" panose="020B0502020202020204" pitchFamily="34" charset="0"/>
            </a:endParaRPr>
          </a:p>
        </p:txBody>
      </p:sp>
      <p:cxnSp>
        <p:nvCxnSpPr>
          <p:cNvPr id="16" name="直接连接符 15"/>
          <p:cNvCxnSpPr/>
          <p:nvPr/>
        </p:nvCxnSpPr>
        <p:spPr>
          <a:xfrm flipV="1">
            <a:off x="1525270" y="4359910"/>
            <a:ext cx="9312910" cy="13335"/>
          </a:xfrm>
          <a:prstGeom prst="line">
            <a:avLst/>
          </a:prstGeom>
          <a:ln>
            <a:solidFill>
              <a:schemeClr val="bg1">
                <a:lumMod val="85000"/>
              </a:schemeClr>
            </a:solidFill>
            <a:prstDash val="lgDash"/>
          </a:ln>
        </p:spPr>
        <p:style>
          <a:lnRef idx="1">
            <a:schemeClr val="accent1"/>
          </a:lnRef>
          <a:fillRef idx="0">
            <a:schemeClr val="accent1"/>
          </a:fillRef>
          <a:effectRef idx="0">
            <a:schemeClr val="accent1"/>
          </a:effectRef>
          <a:fontRef idx="minor">
            <a:schemeClr val="tx1"/>
          </a:fontRef>
        </p:style>
      </p:cxnSp>
      <p:sp>
        <p:nvSpPr>
          <p:cNvPr id="21" name="矩形 20"/>
          <p:cNvSpPr/>
          <p:nvPr/>
        </p:nvSpPr>
        <p:spPr>
          <a:xfrm>
            <a:off x="1332865" y="5139055"/>
            <a:ext cx="9505315" cy="829945"/>
          </a:xfrm>
          <a:prstGeom prst="rect">
            <a:avLst/>
          </a:prstGeom>
        </p:spPr>
        <p:txBody>
          <a:bodyPr wrap="square">
            <a:spAutoFit/>
          </a:bodyPr>
          <a:lstStyle/>
          <a:p>
            <a:r>
              <a:rPr lang="en-US" altLang="zh-CN" sz="2400" dirty="0">
                <a:solidFill>
                  <a:srgbClr val="647A72"/>
                </a:solidFill>
                <a:latin typeface="Century Gothic" panose="020B0502020202020204" pitchFamily="34" charset="0"/>
              </a:rPr>
              <a:t>The language of literary works is translatable, the key is whether different languages can convey the same style.</a:t>
            </a:r>
            <a:endParaRPr lang="en-US" altLang="zh-CN" sz="2400" dirty="0">
              <a:solidFill>
                <a:srgbClr val="647A72"/>
              </a:solidFill>
              <a:latin typeface="Century Gothic" panose="020B0502020202020204" pitchFamily="34" charset="0"/>
            </a:endParaRPr>
          </a:p>
        </p:txBody>
      </p:sp>
      <p:cxnSp>
        <p:nvCxnSpPr>
          <p:cNvPr id="23" name="直接连接符 22"/>
          <p:cNvCxnSpPr/>
          <p:nvPr/>
        </p:nvCxnSpPr>
        <p:spPr>
          <a:xfrm>
            <a:off x="1525270" y="5969000"/>
            <a:ext cx="9312910" cy="1905"/>
          </a:xfrm>
          <a:prstGeom prst="line">
            <a:avLst/>
          </a:prstGeom>
          <a:ln>
            <a:solidFill>
              <a:schemeClr val="bg1">
                <a:lumMod val="85000"/>
              </a:schemeClr>
            </a:solidFill>
            <a:prstDash val="lgDash"/>
          </a:ln>
        </p:spPr>
        <p:style>
          <a:lnRef idx="1">
            <a:schemeClr val="accent1"/>
          </a:lnRef>
          <a:fillRef idx="0">
            <a:schemeClr val="accent1"/>
          </a:fillRef>
          <a:effectRef idx="0">
            <a:schemeClr val="accent1"/>
          </a:effectRef>
          <a:fontRef idx="minor">
            <a:schemeClr val="tx1"/>
          </a:fontRef>
        </p:style>
      </p:cxnSp>
      <p:sp>
        <p:nvSpPr>
          <p:cNvPr id="2" name="椭圆 1"/>
          <p:cNvSpPr/>
          <p:nvPr/>
        </p:nvSpPr>
        <p:spPr>
          <a:xfrm>
            <a:off x="134959" y="1388473"/>
            <a:ext cx="765046" cy="765046"/>
          </a:xfrm>
          <a:prstGeom prst="ellipse">
            <a:avLst/>
          </a:prstGeom>
          <a:solidFill>
            <a:srgbClr val="E2B6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3" name="直接连接符 2"/>
          <p:cNvCxnSpPr/>
          <p:nvPr/>
        </p:nvCxnSpPr>
        <p:spPr>
          <a:xfrm flipV="1">
            <a:off x="1432560" y="2678430"/>
            <a:ext cx="9327515" cy="3810"/>
          </a:xfrm>
          <a:prstGeom prst="line">
            <a:avLst/>
          </a:prstGeom>
          <a:ln>
            <a:solidFill>
              <a:schemeClr val="bg1">
                <a:lumMod val="85000"/>
              </a:schemeClr>
            </a:solidFill>
            <a:prstDash val="lgDash"/>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 name="矩形 31"/>
          <p:cNvSpPr/>
          <p:nvPr/>
        </p:nvSpPr>
        <p:spPr>
          <a:xfrm>
            <a:off x="324485" y="4059555"/>
            <a:ext cx="3869690" cy="2799715"/>
          </a:xfrm>
          <a:prstGeom prst="rect">
            <a:avLst/>
          </a:prstGeom>
          <a:ln>
            <a:solidFill>
              <a:schemeClr val="accent1">
                <a:lumMod val="40000"/>
                <a:lumOff val="60000"/>
              </a:schemeClr>
            </a:solidFill>
          </a:ln>
        </p:spPr>
        <p:txBody>
          <a:bodyPr wrap="square">
            <a:spAutoFit/>
          </a:bodyPr>
          <a:p>
            <a:pPr indent="558800" algn="l" fontAlgn="auto">
              <a:extLst>
                <a:ext uri="{35155182-B16C-46BC-9424-99874614C6A1}">
                  <wpsdc:indentchars xmlns:wpsdc="http://www.wps.cn/officeDocument/2017/drawingmlCustomData" val="200" checksum="1956455923"/>
                </a:ext>
              </a:extLst>
            </a:pPr>
            <a:r>
              <a:rPr lang="en-US" altLang="zh-CN" sz="2200" dirty="0">
                <a:solidFill>
                  <a:srgbClr val="647A72"/>
                </a:solidFill>
                <a:latin typeface="宋体" panose="02010600030101010101" pitchFamily="2" charset="-122"/>
                <a:ea typeface="宋体" panose="02010600030101010101" pitchFamily="2" charset="-122"/>
                <a:cs typeface="宋体" panose="02010600030101010101" pitchFamily="2" charset="-122"/>
              </a:rPr>
              <a:t>伍光建译：那一天是不能出门散步的了。当天的早上，我们在那已经落叶的小丛树堆里溜过 有一点钟了,不料饭后(李特太太，没有客人来，吃饭是早的，)刮起冬天的寒风，满天都是乌云又落雨，是绝不能出门运动的了。</a:t>
            </a:r>
            <a:endParaRPr lang="en-US" altLang="zh-CN" sz="2200" dirty="0">
              <a:solidFill>
                <a:srgbClr val="647A72"/>
              </a:solidFill>
              <a:latin typeface="宋体" panose="02010600030101010101" pitchFamily="2" charset="-122"/>
              <a:ea typeface="宋体" panose="02010600030101010101" pitchFamily="2" charset="-122"/>
              <a:cs typeface="宋体" panose="02010600030101010101" pitchFamily="2" charset="-122"/>
            </a:endParaRPr>
          </a:p>
        </p:txBody>
      </p:sp>
      <p:sp>
        <p:nvSpPr>
          <p:cNvPr id="9" name="矩形 8"/>
          <p:cNvSpPr/>
          <p:nvPr/>
        </p:nvSpPr>
        <p:spPr>
          <a:xfrm>
            <a:off x="4407535" y="593090"/>
            <a:ext cx="6934200" cy="3046095"/>
          </a:xfrm>
          <a:prstGeom prst="rect">
            <a:avLst/>
          </a:prstGeom>
        </p:spPr>
        <p:txBody>
          <a:bodyPr wrap="square">
            <a:spAutoFit/>
          </a:bodyPr>
          <a:p>
            <a:pPr indent="609600" fontAlgn="auto">
              <a:extLst>
                <a:ext uri="{35155182-B16C-46BC-9424-99874614C6A1}">
                  <wpsdc:indentchars xmlns:wpsdc="http://www.wps.cn/officeDocument/2017/drawingmlCustomData" val="200" checksum="4158780845"/>
                </a:ext>
              </a:extLst>
            </a:pPr>
            <a:r>
              <a:rPr lang="en-US" altLang="zh-CN" sz="2400" dirty="0">
                <a:solidFill>
                  <a:srgbClr val="647A72"/>
                </a:solidFill>
                <a:latin typeface="Century Gothic" panose="020B0502020202020204" pitchFamily="34" charset="0"/>
              </a:rPr>
              <a:t>There is no possibility of taking a walk that day. We have been wandering, indeed, in the leafless shrubbery an hour in the morning; but since dinner(Mrs. Reed, when there was no company, dined early)the cold winter wind had brought with it clouds so sombre, and rain so penetrating, that further exercise was now out of the question.   </a:t>
            </a:r>
            <a:r>
              <a:rPr lang="en-US" altLang="zh-CN" sz="2400" b="1" i="1" dirty="0">
                <a:solidFill>
                  <a:srgbClr val="647A72"/>
                </a:solidFill>
                <a:latin typeface="Century Gothic" panose="020B0502020202020204" pitchFamily="34" charset="0"/>
              </a:rPr>
              <a:t>Jane Eyre</a:t>
            </a:r>
            <a:endParaRPr lang="en-US" altLang="zh-CN" sz="2400" b="1" i="1" dirty="0">
              <a:solidFill>
                <a:srgbClr val="647A72"/>
              </a:solidFill>
              <a:latin typeface="Century Gothic" panose="020B0502020202020204" pitchFamily="34" charset="0"/>
            </a:endParaRPr>
          </a:p>
        </p:txBody>
      </p:sp>
      <p:sp>
        <p:nvSpPr>
          <p:cNvPr id="2" name="矩形 1"/>
          <p:cNvSpPr/>
          <p:nvPr/>
        </p:nvSpPr>
        <p:spPr>
          <a:xfrm>
            <a:off x="4814570" y="3830320"/>
            <a:ext cx="4148455" cy="2799715"/>
          </a:xfrm>
          <a:prstGeom prst="rect">
            <a:avLst/>
          </a:prstGeom>
          <a:ln w="3175">
            <a:solidFill>
              <a:schemeClr val="accent1">
                <a:lumMod val="40000"/>
                <a:lumOff val="60000"/>
              </a:schemeClr>
            </a:solidFill>
          </a:ln>
        </p:spPr>
        <p:txBody>
          <a:bodyPr wrap="square">
            <a:spAutoFit/>
          </a:bodyPr>
          <a:p>
            <a:pPr indent="558800" algn="l" fontAlgn="auto">
              <a:extLst>
                <a:ext uri="{35155182-B16C-46BC-9424-99874614C6A1}">
                  <wpsdc:indentchars xmlns:wpsdc="http://www.wps.cn/officeDocument/2017/drawingmlCustomData" val="200" checksum="1956455923"/>
                </a:ext>
              </a:extLst>
            </a:pPr>
            <a:r>
              <a:rPr lang="en-US" altLang="zh-CN" sz="2200" dirty="0">
                <a:solidFill>
                  <a:srgbClr val="647A72"/>
                </a:solidFill>
                <a:latin typeface="宋体" panose="02010600030101010101" pitchFamily="2" charset="-122"/>
                <a:ea typeface="宋体" panose="02010600030101010101" pitchFamily="2" charset="-122"/>
                <a:cs typeface="宋体" panose="02010600030101010101" pitchFamily="2" charset="-122"/>
              </a:rPr>
              <a:t>李零野译：那一天是没有散步的可能了，不错</a:t>
            </a:r>
            <a:r>
              <a:rPr lang="zh-CN" altLang="en-US" sz="2200" dirty="0">
                <a:solidFill>
                  <a:srgbClr val="647A72"/>
                </a:solidFill>
                <a:latin typeface="宋体" panose="02010600030101010101" pitchFamily="2" charset="-122"/>
                <a:ea typeface="宋体" panose="02010600030101010101" pitchFamily="2" charset="-122"/>
                <a:cs typeface="宋体" panose="02010600030101010101" pitchFamily="2" charset="-122"/>
              </a:rPr>
              <a:t>，</a:t>
            </a:r>
            <a:r>
              <a:rPr lang="en-US" altLang="zh-CN" sz="2200" dirty="0">
                <a:solidFill>
                  <a:srgbClr val="647A72"/>
                </a:solidFill>
                <a:latin typeface="宋体" panose="02010600030101010101" pitchFamily="2" charset="-122"/>
                <a:ea typeface="宋体" panose="02010600030101010101" pitchFamily="2" charset="-122"/>
                <a:cs typeface="宋体" panose="02010600030101010101" pitchFamily="2" charset="-122"/>
              </a:rPr>
              <a:t>早晨我们在无叶的丛林中浸涛过一点钟了，但是午饭之后一一在没有客人的时候，里 德夫人是早早吃饭的——寒冷的冬风創来这样阴沉的云，和这样侵人的雨，再做户外活动是不可能的了，</a:t>
            </a:r>
            <a:endParaRPr lang="en-US" altLang="zh-CN" sz="2200" dirty="0">
              <a:solidFill>
                <a:srgbClr val="647A72"/>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形 6"/>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955357" y="3555097"/>
            <a:ext cx="1140143" cy="1167951"/>
          </a:xfrm>
          <a:prstGeom prst="rect">
            <a:avLst/>
          </a:prstGeom>
        </p:spPr>
      </p:pic>
      <p:cxnSp>
        <p:nvCxnSpPr>
          <p:cNvPr id="8" name="直接连接符 7"/>
          <p:cNvCxnSpPr/>
          <p:nvPr/>
        </p:nvCxnSpPr>
        <p:spPr>
          <a:xfrm>
            <a:off x="2442210" y="3618484"/>
            <a:ext cx="0" cy="1041176"/>
          </a:xfrm>
          <a:prstGeom prst="line">
            <a:avLst/>
          </a:prstGeom>
          <a:ln w="28575">
            <a:solidFill>
              <a:srgbClr val="413837"/>
            </a:solidFill>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2731771" y="3677920"/>
            <a:ext cx="3268980" cy="922020"/>
          </a:xfrm>
          <a:prstGeom prst="rect">
            <a:avLst/>
          </a:prstGeom>
          <a:noFill/>
        </p:spPr>
        <p:txBody>
          <a:bodyPr wrap="none" rtlCol="0">
            <a:spAutoFit/>
          </a:bodyPr>
          <a:lstStyle/>
          <a:p>
            <a:r>
              <a:rPr lang="en-US" altLang="zh-CN" sz="5400" dirty="0">
                <a:solidFill>
                  <a:srgbClr val="647A72"/>
                </a:solidFill>
                <a:latin typeface="方正清刻本悦宋简体" panose="02000000000000000000" pitchFamily="2" charset="-122"/>
                <a:ea typeface="方正清刻本悦宋简体" panose="02000000000000000000" pitchFamily="2" charset="-122"/>
              </a:rPr>
              <a:t>Thank You</a:t>
            </a:r>
            <a:endParaRPr lang="en-US" altLang="zh-CN" sz="5400" dirty="0">
              <a:solidFill>
                <a:srgbClr val="647A72"/>
              </a:solidFill>
              <a:latin typeface="方正清刻本悦宋简体" panose="02000000000000000000" pitchFamily="2" charset="-122"/>
              <a:ea typeface="方正清刻本悦宋简体" panose="02000000000000000000"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1678</Words>
  <Application>WPS 演示</Application>
  <PresentationFormat>宽屏</PresentationFormat>
  <Paragraphs>60</Paragraphs>
  <Slides>6</Slides>
  <Notes>0</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6</vt:i4>
      </vt:variant>
    </vt:vector>
  </HeadingPairs>
  <TitlesOfParts>
    <vt:vector size="21" baseType="lpstr">
      <vt:lpstr>Arial</vt:lpstr>
      <vt:lpstr>宋体</vt:lpstr>
      <vt:lpstr>Wingdings</vt:lpstr>
      <vt:lpstr>Times New Roman</vt:lpstr>
      <vt:lpstr>方正清刻本悦宋简体</vt:lpstr>
      <vt:lpstr>Century Gothic</vt:lpstr>
      <vt:lpstr>DokChampa</vt:lpstr>
      <vt:lpstr>幼圆</vt:lpstr>
      <vt:lpstr>Tahoma</vt:lpstr>
      <vt:lpstr>微软雅黑</vt:lpstr>
      <vt:lpstr>Calibri</vt:lpstr>
      <vt:lpstr>Arial Unicode MS</vt:lpstr>
      <vt:lpstr>Microsoft Sans Serif</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uying</dc:creator>
  <cp:lastModifiedBy>Egoist</cp:lastModifiedBy>
  <cp:revision>25</cp:revision>
  <dcterms:created xsi:type="dcterms:W3CDTF">2019-11-26T04:04:00Z</dcterms:created>
  <dcterms:modified xsi:type="dcterms:W3CDTF">2020-11-15T11:08:04Z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2052-11.3.0.9228</vt:lpwstr>
  </property>
</Properties>
</file>