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9" r:id="rId16"/>
    <p:sldId id="330" r:id="rId17"/>
    <p:sldId id="331" r:id="rId18"/>
    <p:sldId id="318" r:id="rId19"/>
    <p:sldId id="319" r:id="rId20"/>
    <p:sldId id="320" r:id="rId21"/>
    <p:sldId id="332" r:id="rId22"/>
    <p:sldId id="321" r:id="rId23"/>
    <p:sldId id="333" r:id="rId24"/>
    <p:sldId id="322" r:id="rId25"/>
    <p:sldId id="323" r:id="rId26"/>
    <p:sldId id="324" r:id="rId2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BB20-63E5-4D2B-9036-593CBBD48C0D}" type="datetime1">
              <a:rPr lang="de-DE" smtClean="0"/>
              <a:t>01.04.2025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487D2-6C6C-49E1-B6DF-2F349FB8F6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216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14055-EB05-44E8-89CB-3F3909881985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A757-CDCA-4377-B0EF-37B3573B51B5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16692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68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69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E0C505-C10E-49B9-B6E4-DA78B95425DC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E397B-B8D4-418F-A6D0-FC7B177B0BC8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01BEF-0C60-46B3-92A7-A2075C1BCB8B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5495C-B470-4516-88E2-599C8CAC8111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 rtl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56F28B-8A78-4B03-95A3-A43A9E37E97D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AE8466-7DA0-4D17-A6B3-7B58C9CE5CCD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1F0C6-354D-4266-B96B-417B05B0B2ED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F46ADE6-1049-4CD9-9C11-ADF5C452646C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6B11EEDF-0542-4DFE-BC51-DF61443B6179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FDEBF1B8-8418-4DC2-AF09-ABBD16FB5813}" type="datetime1">
              <a:rPr lang="de-DE" noProof="0" smtClean="0"/>
              <a:t>01.04.2025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hteck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rtlCol="0">
            <a:normAutofit/>
          </a:bodyPr>
          <a:lstStyle/>
          <a:p>
            <a:r>
              <a:rPr lang="de-DE" sz="6600" dirty="0"/>
              <a:t>Textlinguistik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Martin Woesler 2025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Textualitätskriterien</a:t>
            </a:r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(3)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文本性标准</a:t>
            </a:r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(3)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32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Situationalität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Einbettung in Kontext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Intertextualität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Bezug zu anderen Texten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endParaRPr lang="de-DE" altLang="zh-CN" sz="32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情境性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在语境中的嵌入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互文性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与其他文本的关系</a:t>
            </a:r>
            <a:endParaRPr lang="de-DE" sz="32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0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Textsorten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文本类型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55955" cy="3760891"/>
          </a:xfrm>
        </p:spPr>
        <p:txBody>
          <a:bodyPr>
            <a:normAutofit/>
          </a:bodyPr>
          <a:lstStyle/>
          <a:p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Brief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E-Mail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Nachricht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Erzählung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Bericht</a:t>
            </a:r>
            <a:endParaRPr lang="de-DE" sz="36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ADB89-9C67-4465-B34B-6343AB09B425}"/>
              </a:ext>
            </a:extLst>
          </p:cNvPr>
          <p:cNvSpPr txBox="1">
            <a:spLocks/>
          </p:cNvSpPr>
          <p:nvPr/>
        </p:nvSpPr>
        <p:spPr>
          <a:xfrm>
            <a:off x="5963722" y="2171825"/>
            <a:ext cx="4255955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endParaRPr lang="de-DE" altLang="zh-CN" sz="3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信件</a:t>
            </a:r>
            <a:b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电子邮件</a:t>
            </a:r>
            <a:b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消息</a:t>
            </a:r>
            <a:b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故事</a:t>
            </a:r>
            <a:b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报告</a:t>
            </a:r>
            <a:endParaRPr lang="de-DE" sz="3600" dirty="0"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9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Beispiel: Brief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示例：信件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55955" cy="3760891"/>
          </a:xfrm>
        </p:spPr>
        <p:txBody>
          <a:bodyPr>
            <a:normAutofit/>
          </a:bodyPr>
          <a:lstStyle/>
          <a:p>
            <a:r>
              <a:rPr lang="de-DE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Berlin, 12.05.2025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Liebe Anna,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wie geht es dir? Ich bin jetzt in Berlin.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Das Wetter ist schön.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Viele Grüße,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Thomas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endParaRPr lang="de-DE" sz="18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ADB89-9C67-4465-B34B-6343AB09B425}"/>
              </a:ext>
            </a:extLst>
          </p:cNvPr>
          <p:cNvSpPr txBox="1">
            <a:spLocks/>
          </p:cNvSpPr>
          <p:nvPr/>
        </p:nvSpPr>
        <p:spPr>
          <a:xfrm>
            <a:off x="5963722" y="2171825"/>
            <a:ext cx="4255955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endParaRPr lang="de-DE" altLang="zh-CN" sz="3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柏林，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月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日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亲爱的安娜，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你好吗？我现在在柏林。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天气很好。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祝好，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托马斯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endParaRPr lang="de-DE" sz="3600" dirty="0"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3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Beispiel: E-Mail </a:t>
            </a: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示例：电子邮件</a:t>
            </a:r>
            <a:endParaRPr lang="de-DE" sz="3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55955" cy="3760891"/>
          </a:xfrm>
        </p:spPr>
        <p:txBody>
          <a:bodyPr>
            <a:normAutofit fontScale="92500" lnSpcReduction="10000"/>
          </a:bodyPr>
          <a:lstStyle/>
          <a:p>
            <a:r>
              <a:rPr lang="de-DE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Betreff: Einladung zum Geburtstag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Hallo Lisa,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ich habe am Samstag Geburtstag.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Kommst du zu meiner Party? Sie beginnt um 19 Uhr.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Liebe Grüße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Max</a:t>
            </a:r>
            <a:b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endParaRPr lang="de-DE" sz="18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ADB89-9C67-4465-B34B-6343AB09B425}"/>
              </a:ext>
            </a:extLst>
          </p:cNvPr>
          <p:cNvSpPr txBox="1">
            <a:spLocks/>
          </p:cNvSpPr>
          <p:nvPr/>
        </p:nvSpPr>
        <p:spPr>
          <a:xfrm>
            <a:off x="5963722" y="2171825"/>
            <a:ext cx="4255955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endParaRPr lang="de-DE" altLang="zh-CN" sz="3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主题：生日邀请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你好，丽莎，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我周六过生日。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你来参加我的派对吗？派对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点开始。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祝好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马克思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```</a:t>
            </a:r>
            <a:endParaRPr lang="de-DE" sz="3600" dirty="0"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Thematische Progression</a:t>
            </a: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主题进展</a:t>
            </a:r>
            <a:endParaRPr lang="de-DE" sz="3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55955" cy="3760891"/>
          </a:xfrm>
        </p:spPr>
        <p:txBody>
          <a:bodyPr>
            <a:normAutofit fontScale="92500" lnSpcReduction="10000"/>
          </a:bodyPr>
          <a:lstStyle/>
          <a:p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Wie entwickelt sich das Thema im Text?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Einfache lineare Progression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Konstantes Thema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Abgeleitetes Thema</a:t>
            </a:r>
            <a:endParaRPr lang="de-DE" sz="36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ADB89-9C67-4465-B34B-6343AB09B425}"/>
              </a:ext>
            </a:extLst>
          </p:cNvPr>
          <p:cNvSpPr txBox="1">
            <a:spLocks/>
          </p:cNvSpPr>
          <p:nvPr/>
        </p:nvSpPr>
        <p:spPr>
          <a:xfrm>
            <a:off x="5963722" y="2171825"/>
            <a:ext cx="4255955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endParaRPr lang="de-DE" altLang="zh-CN" sz="3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主题在文本中如何发展？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简单线性进展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恒定主题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派生主题</a:t>
            </a:r>
            <a:endParaRPr lang="de-DE" sz="3600" dirty="0"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Einfache lineare Progression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简单线性进展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Peter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hat einen Hund. </a:t>
            </a:r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Der Hund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ist sehr groß. </a:t>
            </a:r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bellt laut."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endParaRPr lang="de-DE" altLang="zh-CN" sz="3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彼得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有一只狗。</a:t>
            </a:r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这只狗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很大。</a:t>
            </a:r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它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叫声很响。</a:t>
            </a: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endParaRPr lang="de-DE" sz="36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0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Konstantes Thema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恒定主题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Maria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lernt Deutsch.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Sie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geht in einen Kurs.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Sie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macht jeden Tag Hausaufgaben."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玛丽亚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学习德语。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她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去上课。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她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每天做作业。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7746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Abgeleitetes Thema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派生主题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Die Familie Schmidt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fährt in den Urlaub.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Der Vater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plant die Route.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Die Mutter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packt die Koffer.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Die Kinder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freuen sich auf das Meer."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施密特一家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去度假。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父亲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规划路线。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母亲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收拾行李。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孩子们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期待着大海。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endParaRPr lang="de-DE" sz="32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5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Konnektoren</a:t>
            </a: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连接词</a:t>
            </a:r>
            <a:endParaRPr lang="de-DE" sz="3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55955" cy="3760891"/>
          </a:xfrm>
        </p:spPr>
        <p:txBody>
          <a:bodyPr>
            <a:normAutofit fontScale="92500" lnSpcReduction="10000"/>
          </a:bodyPr>
          <a:lstStyle/>
          <a:p>
            <a: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Verbinden Sätze und Textteile: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und, aber, oder, denn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weil, wenn, obwohl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deshalb, trotzdem, danach</a:t>
            </a:r>
            <a:endParaRPr lang="de-DE" sz="36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ADB89-9C67-4465-B34B-6343AB09B425}"/>
              </a:ext>
            </a:extLst>
          </p:cNvPr>
          <p:cNvSpPr txBox="1">
            <a:spLocks/>
          </p:cNvSpPr>
          <p:nvPr/>
        </p:nvSpPr>
        <p:spPr>
          <a:xfrm>
            <a:off x="5963721" y="2171825"/>
            <a:ext cx="4640655" cy="37608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连接句子和文本部分：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和，但是，或者，因为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因为，如果，虽然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所以，尽管如此，之后</a:t>
            </a:r>
            <a:endParaRPr lang="de-DE" sz="3600" dirty="0"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0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Beispiele für Konnektoren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连接词示例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"Ich lerne Deutsch, </a:t>
            </a:r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weil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ich in Deutschland studieren möchte."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"Es regnet, </a:t>
            </a:r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deshalb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nehme ich einen Regenschirm mit."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"Ich bin müde, </a:t>
            </a:r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aber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ich muss noch lernen."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我学习德语，</a:t>
            </a: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我想在德国学习。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下雨了，</a:t>
            </a: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我带了一把伞。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我很累，</a:t>
            </a: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我还得学习。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endParaRPr lang="de-DE" sz="24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9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Einführung in die Textlinguistik für chinesische Deutschlerner (A2)</a:t>
            </a:r>
            <a:b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文本语言学入门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面向中国德语学习者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(A2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级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de-DE" sz="6000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9B46FA5-FADE-47FF-993B-AB89D090A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3800" dirty="0"/>
              <a:t>Willkommen</a:t>
            </a:r>
            <a:br>
              <a:rPr lang="de-DE" sz="13800" dirty="0"/>
            </a:br>
            <a:r>
              <a:rPr lang="zh-CN" sz="13800" dirty="0"/>
              <a:t>欢迎</a:t>
            </a:r>
            <a:endParaRPr lang="de-DE" sz="13800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Textlinguistik im Alltag</a:t>
            </a: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日常生活中的文本语言学</a:t>
            </a:r>
            <a:endParaRPr lang="de-DE" sz="34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255955" cy="3760891"/>
          </a:xfrm>
        </p:spPr>
        <p:txBody>
          <a:bodyPr>
            <a:normAutofit fontScale="92500"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Beim Lesen von Nachrichten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Beim Schreiben von Texten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Bei der Kommunikation mit anderen</a:t>
            </a:r>
            <a:endParaRPr lang="de-DE" sz="32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ADB89-9C67-4465-B34B-6343AB09B425}"/>
              </a:ext>
            </a:extLst>
          </p:cNvPr>
          <p:cNvSpPr txBox="1">
            <a:spLocks/>
          </p:cNvSpPr>
          <p:nvPr/>
        </p:nvSpPr>
        <p:spPr>
          <a:xfrm>
            <a:off x="5963722" y="2171825"/>
            <a:ext cx="4255955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阅读新闻时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写作文本时</a:t>
            </a:r>
            <a:b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与他人交流时</a:t>
            </a:r>
            <a:endParaRPr lang="de-DE" sz="3600" dirty="0"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0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Zusammenfassung</a:t>
            </a:r>
            <a:br>
              <a:rPr lang="de-DE" sz="5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zh-CN" sz="5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总结</a:t>
            </a:r>
            <a:endParaRPr lang="de-DE" sz="4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Textlinguistik untersucht Texte als Ganzes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Wichtige Kriterien: Kohäsion, Kohärenz, Intentionalität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Hilft uns, Texte besser zu verstehen und zu schreiben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文本语言学研究整体文本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重要标准：衔接性，连贯性，意向性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帮助我们更好地理解和写作文本</a:t>
            </a:r>
            <a:endParaRPr lang="de-DE" sz="28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3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Übung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练习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Besuchen Sie https://woesler.de/daf/ für einen Multiple-Choice-Quiz!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Testen Sie Ihr Wissen zur Textlinguistik.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访问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https://woesler.de/daf/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参加选择题测验！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测试您对文本语言学的了解。</a:t>
            </a:r>
            <a:endParaRPr lang="de-DE" sz="32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Vielen Dank!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谢谢！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4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Haben Sie Fragen?</a:t>
            </a: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您有问题吗？</a:t>
            </a:r>
            <a:endParaRPr lang="de-DE" sz="44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2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Was ist Textlinguistik?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什么是文本语言学？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Teilbereich der Linguistik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Untersucht Texte als sprachliche Einheiten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Analysiert, wie Texte funktionieren und zusammenhängen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语言学的一个分支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研究文本作为语言单位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分析文本如何运作和连接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5607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Warum ist Textlinguistik wichtig?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为什么文本语言学很重要？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Hilft, Texte besser zu verstehen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Verbessert die eigene Textproduktion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Wichtig für die Kommunikation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帮助更好地理解文本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提高自己的文本创作能力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对交流很重要</a:t>
            </a:r>
            <a:endParaRPr lang="de-DE" sz="28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Was ist ein Text?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什么是文本？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Eine Folge von sprachlichen Zeichen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Hat einen kommunikativen Zweck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Bildet eine zusammenhängende Einheit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语言符号的序列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有交际目的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形成一个连贯的整体</a:t>
            </a: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Beispiel/</a:t>
            </a:r>
            <a:r>
              <a:rPr lang="zh-CN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例子</a:t>
            </a:r>
            <a:r>
              <a:rPr lang="de-DE" sz="24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de-DE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"Guten Tag. Wie geht es dir? Ich lerne Deutsch."</a:t>
            </a:r>
            <a:endParaRPr lang="de-DE" sz="24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9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Textualitätskriterien</a:t>
            </a:r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(1) 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文本性标准</a:t>
            </a:r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(1)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Kohäsion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grammatischer Zusammenhang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Kohärenz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inhaltlicher Zusammenhang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衔接性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语法连接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连贯性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内容连接</a:t>
            </a:r>
            <a:endParaRPr lang="de-DE" sz="32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2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Beispiel für Kohäsion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衔接性示例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"Maria kauft ein Buch. 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Sie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liest 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es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gern."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"Sie" bezieht sich auf "Maria"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"es" bezieht sich auf "Buch"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玛丽亚买了一本书。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她很喜欢读它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她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指的是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"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玛丽亚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"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它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指的是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"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书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endParaRPr lang="de-DE" sz="28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7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Beispiel für Kohärenz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连贯性示例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"Es ist kalt. Ich ziehe eine Jacke an."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Logischer Zusammenhang ohne direkte grammatische Verbindung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天气很冷。我穿上了夹克。</a:t>
            </a: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"</a:t>
            </a:r>
            <a:b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3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没有直接语法连接的逻辑关系</a:t>
            </a:r>
            <a:endParaRPr lang="de-DE" sz="32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8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D1EA2-DC12-47EA-ABAB-ACE94C45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Textualitätskriterien</a:t>
            </a:r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(2)</a:t>
            </a:r>
            <a:b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文本性标准</a:t>
            </a:r>
            <a:r>
              <a:rPr lang="de-DE" sz="4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(2)</a:t>
            </a:r>
            <a:endParaRPr lang="de-DE" sz="9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B6070-BE9D-4B41-A567-9C6EF25D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Deutsch</a:t>
            </a:r>
            <a:b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Intentionalität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Absicht des Autors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Akzeptabilität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Annahme durch den Leser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de-DE" sz="2800" b="1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Informativität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Informationsgehalt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中文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意向性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作者的意图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可接受性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读者的接受</a:t>
            </a:r>
            <a:b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CN" sz="2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信息量</a:t>
            </a:r>
            <a:r>
              <a:rPr lang="de-DE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zh-CN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包含的信息</a:t>
            </a:r>
            <a:endParaRPr lang="de-DE" sz="2800" dirty="0">
              <a:effectLst/>
              <a:latin typeface="Consolas" panose="020B0609020204030204" pitchFamily="49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421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54_TF11437505.potx" id="{1C6E6191-992F-4EA9-978F-BC192BF40CD3}" vid="{467576EA-FC97-4225-A2E1-58A4A17ABF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Farbmuster</Template>
  <TotalTime>0</TotalTime>
  <Words>1535</Words>
  <Application>Microsoft Office PowerPoint</Application>
  <PresentationFormat>Breitbild</PresentationFormat>
  <Paragraphs>60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Calibri</vt:lpstr>
      <vt:lpstr>Consolas</vt:lpstr>
      <vt:lpstr>Georgia Pro Cond Light</vt:lpstr>
      <vt:lpstr>Speak Pro</vt:lpstr>
      <vt:lpstr>Times New Roman</vt:lpstr>
      <vt:lpstr>RetrospectVTI</vt:lpstr>
      <vt:lpstr>Textlinguistik</vt:lpstr>
      <vt:lpstr>Einführung in die Textlinguistik für chinesische Deutschlerner (A2)  文本语言学入门 - 面向中国德语学习者 (A2级)</vt:lpstr>
      <vt:lpstr>Was ist Textlinguistik? 什么是文本语言学？</vt:lpstr>
      <vt:lpstr>Warum ist Textlinguistik wichtig? 为什么文本语言学很重要？</vt:lpstr>
      <vt:lpstr>Was ist ein Text? 什么是文本？</vt:lpstr>
      <vt:lpstr>Textualitätskriterien (1)  文本性标准 (1)</vt:lpstr>
      <vt:lpstr>Beispiel für Kohäsion 衔接性示例</vt:lpstr>
      <vt:lpstr>Beispiel für Kohärenz 连贯性示例</vt:lpstr>
      <vt:lpstr>Textualitätskriterien (2) 文本性标准 (2)</vt:lpstr>
      <vt:lpstr>Textualitätskriterien (3) 文本性标准 (3)</vt:lpstr>
      <vt:lpstr>Textsorten 文本类型</vt:lpstr>
      <vt:lpstr>Beispiel: Brief 示例：信件</vt:lpstr>
      <vt:lpstr>Beispiel: E-Mail  示例：电子邮件</vt:lpstr>
      <vt:lpstr>Thematische Progression 主题进展</vt:lpstr>
      <vt:lpstr>Einfache lineare Progression 简单线性进展</vt:lpstr>
      <vt:lpstr>Konstantes Thema 恒定主题</vt:lpstr>
      <vt:lpstr>Abgeleitetes Thema 派生主题</vt:lpstr>
      <vt:lpstr>Konnektoren 连接词</vt:lpstr>
      <vt:lpstr>Beispiele für Konnektoren 连接词示例</vt:lpstr>
      <vt:lpstr>Textlinguistik im Alltag 日常生活中的文本语言学</vt:lpstr>
      <vt:lpstr>Zusammenfassung 总结</vt:lpstr>
      <vt:lpstr>Übung 练习</vt:lpstr>
      <vt:lpstr>Vielen Dank! 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Textlinguistik</dc:title>
  <dc:creator>Martin Woesler</dc:creator>
  <cp:lastModifiedBy>Martin Woesler</cp:lastModifiedBy>
  <cp:revision>5</cp:revision>
  <dcterms:created xsi:type="dcterms:W3CDTF">2025-04-01T21:45:22Z</dcterms:created>
  <dcterms:modified xsi:type="dcterms:W3CDTF">2025-04-01T22:33:19Z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