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3" r:id="rId9"/>
    <p:sldId id="262" r:id="rId10"/>
    <p:sldId id="265" r:id="rId11"/>
    <p:sldId id="26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6A20FD8-ED50-4233-BED0-C68CBD54859C}">
          <p14:sldIdLst>
            <p14:sldId id="256"/>
            <p14:sldId id="257"/>
            <p14:sldId id="258"/>
            <p14:sldId id="259"/>
            <p14:sldId id="260"/>
            <p14:sldId id="261"/>
            <p14:sldId id="264"/>
            <p14:sldId id="263"/>
            <p14:sldId id="262"/>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20D9E6-4D78-D7D3-849C-3F07F49F82E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de-DE"/>
          </a:p>
        </p:txBody>
      </p:sp>
      <p:sp>
        <p:nvSpPr>
          <p:cNvPr id="3" name="副标题 2">
            <a:extLst>
              <a:ext uri="{FF2B5EF4-FFF2-40B4-BE49-F238E27FC236}">
                <a16:creationId xmlns:a16="http://schemas.microsoft.com/office/drawing/2014/main" id="{73E20151-FA6D-6554-EE31-7B9F88C871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de-DE"/>
          </a:p>
        </p:txBody>
      </p:sp>
      <p:sp>
        <p:nvSpPr>
          <p:cNvPr id="4" name="日期占位符 3">
            <a:extLst>
              <a:ext uri="{FF2B5EF4-FFF2-40B4-BE49-F238E27FC236}">
                <a16:creationId xmlns:a16="http://schemas.microsoft.com/office/drawing/2014/main" id="{922D11DD-5173-201B-A35E-956CE62BC94E}"/>
              </a:ext>
            </a:extLst>
          </p:cNvPr>
          <p:cNvSpPr>
            <a:spLocks noGrp="1"/>
          </p:cNvSpPr>
          <p:nvPr>
            <p:ph type="dt" sz="half" idx="10"/>
          </p:nvPr>
        </p:nvSpPr>
        <p:spPr/>
        <p:txBody>
          <a:bodyPr/>
          <a:lstStyle/>
          <a:p>
            <a:fld id="{E8D2384B-5956-4B04-8FD8-B2B36568D9B0}" type="datetimeFigureOut">
              <a:rPr lang="de-DE" smtClean="0"/>
              <a:t>09.04.2025</a:t>
            </a:fld>
            <a:endParaRPr lang="de-DE"/>
          </a:p>
        </p:txBody>
      </p:sp>
      <p:sp>
        <p:nvSpPr>
          <p:cNvPr id="5" name="页脚占位符 4">
            <a:extLst>
              <a:ext uri="{FF2B5EF4-FFF2-40B4-BE49-F238E27FC236}">
                <a16:creationId xmlns:a16="http://schemas.microsoft.com/office/drawing/2014/main" id="{A3DF2ABE-1132-9AA8-0F71-DC997F1CDD9B}"/>
              </a:ext>
            </a:extLst>
          </p:cNvPr>
          <p:cNvSpPr>
            <a:spLocks noGrp="1"/>
          </p:cNvSpPr>
          <p:nvPr>
            <p:ph type="ftr" sz="quarter" idx="11"/>
          </p:nvPr>
        </p:nvSpPr>
        <p:spPr/>
        <p:txBody>
          <a:bodyPr/>
          <a:lstStyle/>
          <a:p>
            <a:endParaRPr lang="de-DE"/>
          </a:p>
        </p:txBody>
      </p:sp>
      <p:sp>
        <p:nvSpPr>
          <p:cNvPr id="6" name="灯片编号占位符 5">
            <a:extLst>
              <a:ext uri="{FF2B5EF4-FFF2-40B4-BE49-F238E27FC236}">
                <a16:creationId xmlns:a16="http://schemas.microsoft.com/office/drawing/2014/main" id="{2EA92D97-1E02-FA4A-EC6E-F4357D646A68}"/>
              </a:ext>
            </a:extLst>
          </p:cNvPr>
          <p:cNvSpPr>
            <a:spLocks noGrp="1"/>
          </p:cNvSpPr>
          <p:nvPr>
            <p:ph type="sldNum" sz="quarter" idx="12"/>
          </p:nvPr>
        </p:nvSpPr>
        <p:spPr/>
        <p:txBody>
          <a:bodyPr/>
          <a:lstStyle/>
          <a:p>
            <a:fld id="{39CA7845-260A-4402-83CC-6418F03F6517}" type="slidenum">
              <a:rPr lang="de-DE" smtClean="0"/>
              <a:t>‹#›</a:t>
            </a:fld>
            <a:endParaRPr lang="de-DE"/>
          </a:p>
        </p:txBody>
      </p:sp>
    </p:spTree>
    <p:extLst>
      <p:ext uri="{BB962C8B-B14F-4D97-AF65-F5344CB8AC3E}">
        <p14:creationId xmlns:p14="http://schemas.microsoft.com/office/powerpoint/2010/main" val="401526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93FDCA-CF79-8E23-0C24-B0F99E4EDCB9}"/>
              </a:ext>
            </a:extLst>
          </p:cNvPr>
          <p:cNvSpPr>
            <a:spLocks noGrp="1"/>
          </p:cNvSpPr>
          <p:nvPr>
            <p:ph type="title"/>
          </p:nvPr>
        </p:nvSpPr>
        <p:spPr/>
        <p:txBody>
          <a:bodyPr/>
          <a:lstStyle/>
          <a:p>
            <a:r>
              <a:rPr lang="zh-CN" altLang="en-US"/>
              <a:t>单击此处编辑母版标题样式</a:t>
            </a:r>
            <a:endParaRPr lang="de-DE"/>
          </a:p>
        </p:txBody>
      </p:sp>
      <p:sp>
        <p:nvSpPr>
          <p:cNvPr id="3" name="竖排文字占位符 2">
            <a:extLst>
              <a:ext uri="{FF2B5EF4-FFF2-40B4-BE49-F238E27FC236}">
                <a16:creationId xmlns:a16="http://schemas.microsoft.com/office/drawing/2014/main" id="{FD994CB2-3E9A-A98D-FC46-24034E0EA14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de-DE"/>
          </a:p>
        </p:txBody>
      </p:sp>
      <p:sp>
        <p:nvSpPr>
          <p:cNvPr id="4" name="日期占位符 3">
            <a:extLst>
              <a:ext uri="{FF2B5EF4-FFF2-40B4-BE49-F238E27FC236}">
                <a16:creationId xmlns:a16="http://schemas.microsoft.com/office/drawing/2014/main" id="{E66D76D7-AF4A-45C6-235F-D142929D2E51}"/>
              </a:ext>
            </a:extLst>
          </p:cNvPr>
          <p:cNvSpPr>
            <a:spLocks noGrp="1"/>
          </p:cNvSpPr>
          <p:nvPr>
            <p:ph type="dt" sz="half" idx="10"/>
          </p:nvPr>
        </p:nvSpPr>
        <p:spPr/>
        <p:txBody>
          <a:bodyPr/>
          <a:lstStyle/>
          <a:p>
            <a:fld id="{E8D2384B-5956-4B04-8FD8-B2B36568D9B0}" type="datetimeFigureOut">
              <a:rPr lang="de-DE" smtClean="0"/>
              <a:t>09.04.2025</a:t>
            </a:fld>
            <a:endParaRPr lang="de-DE"/>
          </a:p>
        </p:txBody>
      </p:sp>
      <p:sp>
        <p:nvSpPr>
          <p:cNvPr id="5" name="页脚占位符 4">
            <a:extLst>
              <a:ext uri="{FF2B5EF4-FFF2-40B4-BE49-F238E27FC236}">
                <a16:creationId xmlns:a16="http://schemas.microsoft.com/office/drawing/2014/main" id="{AD0D96F2-753C-EBBA-A579-76911A9826EC}"/>
              </a:ext>
            </a:extLst>
          </p:cNvPr>
          <p:cNvSpPr>
            <a:spLocks noGrp="1"/>
          </p:cNvSpPr>
          <p:nvPr>
            <p:ph type="ftr" sz="quarter" idx="11"/>
          </p:nvPr>
        </p:nvSpPr>
        <p:spPr/>
        <p:txBody>
          <a:bodyPr/>
          <a:lstStyle/>
          <a:p>
            <a:endParaRPr lang="de-DE"/>
          </a:p>
        </p:txBody>
      </p:sp>
      <p:sp>
        <p:nvSpPr>
          <p:cNvPr id="6" name="灯片编号占位符 5">
            <a:extLst>
              <a:ext uri="{FF2B5EF4-FFF2-40B4-BE49-F238E27FC236}">
                <a16:creationId xmlns:a16="http://schemas.microsoft.com/office/drawing/2014/main" id="{9D13E15E-04EE-781C-6FFB-D6AF327D9E96}"/>
              </a:ext>
            </a:extLst>
          </p:cNvPr>
          <p:cNvSpPr>
            <a:spLocks noGrp="1"/>
          </p:cNvSpPr>
          <p:nvPr>
            <p:ph type="sldNum" sz="quarter" idx="12"/>
          </p:nvPr>
        </p:nvSpPr>
        <p:spPr/>
        <p:txBody>
          <a:bodyPr/>
          <a:lstStyle/>
          <a:p>
            <a:fld id="{39CA7845-260A-4402-83CC-6418F03F6517}" type="slidenum">
              <a:rPr lang="de-DE" smtClean="0"/>
              <a:t>‹#›</a:t>
            </a:fld>
            <a:endParaRPr lang="de-DE"/>
          </a:p>
        </p:txBody>
      </p:sp>
    </p:spTree>
    <p:extLst>
      <p:ext uri="{BB962C8B-B14F-4D97-AF65-F5344CB8AC3E}">
        <p14:creationId xmlns:p14="http://schemas.microsoft.com/office/powerpoint/2010/main" val="196523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D9CFD8E-0563-B255-0984-92E9BA678A5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de-DE"/>
          </a:p>
        </p:txBody>
      </p:sp>
      <p:sp>
        <p:nvSpPr>
          <p:cNvPr id="3" name="竖排文字占位符 2">
            <a:extLst>
              <a:ext uri="{FF2B5EF4-FFF2-40B4-BE49-F238E27FC236}">
                <a16:creationId xmlns:a16="http://schemas.microsoft.com/office/drawing/2014/main" id="{405488EC-2653-D2B6-F2C6-BC66BBEAC88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de-DE"/>
          </a:p>
        </p:txBody>
      </p:sp>
      <p:sp>
        <p:nvSpPr>
          <p:cNvPr id="4" name="日期占位符 3">
            <a:extLst>
              <a:ext uri="{FF2B5EF4-FFF2-40B4-BE49-F238E27FC236}">
                <a16:creationId xmlns:a16="http://schemas.microsoft.com/office/drawing/2014/main" id="{067B6BE5-ECD6-2E57-3CA6-CFA535F96C2E}"/>
              </a:ext>
            </a:extLst>
          </p:cNvPr>
          <p:cNvSpPr>
            <a:spLocks noGrp="1"/>
          </p:cNvSpPr>
          <p:nvPr>
            <p:ph type="dt" sz="half" idx="10"/>
          </p:nvPr>
        </p:nvSpPr>
        <p:spPr/>
        <p:txBody>
          <a:bodyPr/>
          <a:lstStyle/>
          <a:p>
            <a:fld id="{E8D2384B-5956-4B04-8FD8-B2B36568D9B0}" type="datetimeFigureOut">
              <a:rPr lang="de-DE" smtClean="0"/>
              <a:t>09.04.2025</a:t>
            </a:fld>
            <a:endParaRPr lang="de-DE"/>
          </a:p>
        </p:txBody>
      </p:sp>
      <p:sp>
        <p:nvSpPr>
          <p:cNvPr id="5" name="页脚占位符 4">
            <a:extLst>
              <a:ext uri="{FF2B5EF4-FFF2-40B4-BE49-F238E27FC236}">
                <a16:creationId xmlns:a16="http://schemas.microsoft.com/office/drawing/2014/main" id="{E5FBEF98-3235-BFBD-08F3-6FB46540E4EB}"/>
              </a:ext>
            </a:extLst>
          </p:cNvPr>
          <p:cNvSpPr>
            <a:spLocks noGrp="1"/>
          </p:cNvSpPr>
          <p:nvPr>
            <p:ph type="ftr" sz="quarter" idx="11"/>
          </p:nvPr>
        </p:nvSpPr>
        <p:spPr/>
        <p:txBody>
          <a:bodyPr/>
          <a:lstStyle/>
          <a:p>
            <a:endParaRPr lang="de-DE"/>
          </a:p>
        </p:txBody>
      </p:sp>
      <p:sp>
        <p:nvSpPr>
          <p:cNvPr id="6" name="灯片编号占位符 5">
            <a:extLst>
              <a:ext uri="{FF2B5EF4-FFF2-40B4-BE49-F238E27FC236}">
                <a16:creationId xmlns:a16="http://schemas.microsoft.com/office/drawing/2014/main" id="{266A0E80-039E-7277-5585-1C6464DE99B6}"/>
              </a:ext>
            </a:extLst>
          </p:cNvPr>
          <p:cNvSpPr>
            <a:spLocks noGrp="1"/>
          </p:cNvSpPr>
          <p:nvPr>
            <p:ph type="sldNum" sz="quarter" idx="12"/>
          </p:nvPr>
        </p:nvSpPr>
        <p:spPr/>
        <p:txBody>
          <a:bodyPr/>
          <a:lstStyle/>
          <a:p>
            <a:fld id="{39CA7845-260A-4402-83CC-6418F03F6517}" type="slidenum">
              <a:rPr lang="de-DE" smtClean="0"/>
              <a:t>‹#›</a:t>
            </a:fld>
            <a:endParaRPr lang="de-DE"/>
          </a:p>
        </p:txBody>
      </p:sp>
    </p:spTree>
    <p:extLst>
      <p:ext uri="{BB962C8B-B14F-4D97-AF65-F5344CB8AC3E}">
        <p14:creationId xmlns:p14="http://schemas.microsoft.com/office/powerpoint/2010/main" val="92387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D784B8-3B3D-D7D1-DFC5-440BDF918446}"/>
              </a:ext>
            </a:extLst>
          </p:cNvPr>
          <p:cNvSpPr>
            <a:spLocks noGrp="1"/>
          </p:cNvSpPr>
          <p:nvPr>
            <p:ph type="title"/>
          </p:nvPr>
        </p:nvSpPr>
        <p:spPr/>
        <p:txBody>
          <a:bodyPr/>
          <a:lstStyle/>
          <a:p>
            <a:r>
              <a:rPr lang="zh-CN" altLang="en-US"/>
              <a:t>单击此处编辑母版标题样式</a:t>
            </a:r>
            <a:endParaRPr lang="de-DE"/>
          </a:p>
        </p:txBody>
      </p:sp>
      <p:sp>
        <p:nvSpPr>
          <p:cNvPr id="3" name="内容占位符 2">
            <a:extLst>
              <a:ext uri="{FF2B5EF4-FFF2-40B4-BE49-F238E27FC236}">
                <a16:creationId xmlns:a16="http://schemas.microsoft.com/office/drawing/2014/main" id="{F32847AD-329F-73CD-29B5-EC0510DA8DB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de-DE"/>
          </a:p>
        </p:txBody>
      </p:sp>
      <p:sp>
        <p:nvSpPr>
          <p:cNvPr id="4" name="日期占位符 3">
            <a:extLst>
              <a:ext uri="{FF2B5EF4-FFF2-40B4-BE49-F238E27FC236}">
                <a16:creationId xmlns:a16="http://schemas.microsoft.com/office/drawing/2014/main" id="{7AF83D9F-1D62-2183-22B3-B11576D9C64F}"/>
              </a:ext>
            </a:extLst>
          </p:cNvPr>
          <p:cNvSpPr>
            <a:spLocks noGrp="1"/>
          </p:cNvSpPr>
          <p:nvPr>
            <p:ph type="dt" sz="half" idx="10"/>
          </p:nvPr>
        </p:nvSpPr>
        <p:spPr/>
        <p:txBody>
          <a:bodyPr/>
          <a:lstStyle/>
          <a:p>
            <a:fld id="{E8D2384B-5956-4B04-8FD8-B2B36568D9B0}" type="datetimeFigureOut">
              <a:rPr lang="de-DE" smtClean="0"/>
              <a:t>09.04.2025</a:t>
            </a:fld>
            <a:endParaRPr lang="de-DE"/>
          </a:p>
        </p:txBody>
      </p:sp>
      <p:sp>
        <p:nvSpPr>
          <p:cNvPr id="5" name="页脚占位符 4">
            <a:extLst>
              <a:ext uri="{FF2B5EF4-FFF2-40B4-BE49-F238E27FC236}">
                <a16:creationId xmlns:a16="http://schemas.microsoft.com/office/drawing/2014/main" id="{D610CE49-71FF-E463-96B7-1976E2BB3687}"/>
              </a:ext>
            </a:extLst>
          </p:cNvPr>
          <p:cNvSpPr>
            <a:spLocks noGrp="1"/>
          </p:cNvSpPr>
          <p:nvPr>
            <p:ph type="ftr" sz="quarter" idx="11"/>
          </p:nvPr>
        </p:nvSpPr>
        <p:spPr/>
        <p:txBody>
          <a:bodyPr/>
          <a:lstStyle/>
          <a:p>
            <a:endParaRPr lang="de-DE"/>
          </a:p>
        </p:txBody>
      </p:sp>
      <p:sp>
        <p:nvSpPr>
          <p:cNvPr id="6" name="灯片编号占位符 5">
            <a:extLst>
              <a:ext uri="{FF2B5EF4-FFF2-40B4-BE49-F238E27FC236}">
                <a16:creationId xmlns:a16="http://schemas.microsoft.com/office/drawing/2014/main" id="{82D15837-317D-C27C-98B0-EA4B7C5FCCE0}"/>
              </a:ext>
            </a:extLst>
          </p:cNvPr>
          <p:cNvSpPr>
            <a:spLocks noGrp="1"/>
          </p:cNvSpPr>
          <p:nvPr>
            <p:ph type="sldNum" sz="quarter" idx="12"/>
          </p:nvPr>
        </p:nvSpPr>
        <p:spPr/>
        <p:txBody>
          <a:bodyPr/>
          <a:lstStyle/>
          <a:p>
            <a:fld id="{39CA7845-260A-4402-83CC-6418F03F6517}" type="slidenum">
              <a:rPr lang="de-DE" smtClean="0"/>
              <a:t>‹#›</a:t>
            </a:fld>
            <a:endParaRPr lang="de-DE"/>
          </a:p>
        </p:txBody>
      </p:sp>
    </p:spTree>
    <p:extLst>
      <p:ext uri="{BB962C8B-B14F-4D97-AF65-F5344CB8AC3E}">
        <p14:creationId xmlns:p14="http://schemas.microsoft.com/office/powerpoint/2010/main" val="270017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E0A10D-4434-BA94-C534-584DCDDD530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de-DE"/>
          </a:p>
        </p:txBody>
      </p:sp>
      <p:sp>
        <p:nvSpPr>
          <p:cNvPr id="3" name="文本占位符 2">
            <a:extLst>
              <a:ext uri="{FF2B5EF4-FFF2-40B4-BE49-F238E27FC236}">
                <a16:creationId xmlns:a16="http://schemas.microsoft.com/office/drawing/2014/main" id="{7ACD6C80-6C6A-1F26-450E-84089D497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9C4B695-C7C2-764E-71B7-3AB8D3056263}"/>
              </a:ext>
            </a:extLst>
          </p:cNvPr>
          <p:cNvSpPr>
            <a:spLocks noGrp="1"/>
          </p:cNvSpPr>
          <p:nvPr>
            <p:ph type="dt" sz="half" idx="10"/>
          </p:nvPr>
        </p:nvSpPr>
        <p:spPr/>
        <p:txBody>
          <a:bodyPr/>
          <a:lstStyle/>
          <a:p>
            <a:fld id="{E8D2384B-5956-4B04-8FD8-B2B36568D9B0}" type="datetimeFigureOut">
              <a:rPr lang="de-DE" smtClean="0"/>
              <a:t>09.04.2025</a:t>
            </a:fld>
            <a:endParaRPr lang="de-DE"/>
          </a:p>
        </p:txBody>
      </p:sp>
      <p:sp>
        <p:nvSpPr>
          <p:cNvPr id="5" name="页脚占位符 4">
            <a:extLst>
              <a:ext uri="{FF2B5EF4-FFF2-40B4-BE49-F238E27FC236}">
                <a16:creationId xmlns:a16="http://schemas.microsoft.com/office/drawing/2014/main" id="{E041AA11-F821-1273-F06A-879D659FAC58}"/>
              </a:ext>
            </a:extLst>
          </p:cNvPr>
          <p:cNvSpPr>
            <a:spLocks noGrp="1"/>
          </p:cNvSpPr>
          <p:nvPr>
            <p:ph type="ftr" sz="quarter" idx="11"/>
          </p:nvPr>
        </p:nvSpPr>
        <p:spPr/>
        <p:txBody>
          <a:bodyPr/>
          <a:lstStyle/>
          <a:p>
            <a:endParaRPr lang="de-DE"/>
          </a:p>
        </p:txBody>
      </p:sp>
      <p:sp>
        <p:nvSpPr>
          <p:cNvPr id="6" name="灯片编号占位符 5">
            <a:extLst>
              <a:ext uri="{FF2B5EF4-FFF2-40B4-BE49-F238E27FC236}">
                <a16:creationId xmlns:a16="http://schemas.microsoft.com/office/drawing/2014/main" id="{E71BBE4B-9611-6D60-9D1A-8018C3CAE8EF}"/>
              </a:ext>
            </a:extLst>
          </p:cNvPr>
          <p:cNvSpPr>
            <a:spLocks noGrp="1"/>
          </p:cNvSpPr>
          <p:nvPr>
            <p:ph type="sldNum" sz="quarter" idx="12"/>
          </p:nvPr>
        </p:nvSpPr>
        <p:spPr/>
        <p:txBody>
          <a:bodyPr/>
          <a:lstStyle/>
          <a:p>
            <a:fld id="{39CA7845-260A-4402-83CC-6418F03F6517}" type="slidenum">
              <a:rPr lang="de-DE" smtClean="0"/>
              <a:t>‹#›</a:t>
            </a:fld>
            <a:endParaRPr lang="de-DE"/>
          </a:p>
        </p:txBody>
      </p:sp>
    </p:spTree>
    <p:extLst>
      <p:ext uri="{BB962C8B-B14F-4D97-AF65-F5344CB8AC3E}">
        <p14:creationId xmlns:p14="http://schemas.microsoft.com/office/powerpoint/2010/main" val="40826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2BBD46-63DA-1FAD-CD12-3F6CC173BFF3}"/>
              </a:ext>
            </a:extLst>
          </p:cNvPr>
          <p:cNvSpPr>
            <a:spLocks noGrp="1"/>
          </p:cNvSpPr>
          <p:nvPr>
            <p:ph type="title"/>
          </p:nvPr>
        </p:nvSpPr>
        <p:spPr/>
        <p:txBody>
          <a:bodyPr/>
          <a:lstStyle/>
          <a:p>
            <a:r>
              <a:rPr lang="zh-CN" altLang="en-US"/>
              <a:t>单击此处编辑母版标题样式</a:t>
            </a:r>
            <a:endParaRPr lang="de-DE"/>
          </a:p>
        </p:txBody>
      </p:sp>
      <p:sp>
        <p:nvSpPr>
          <p:cNvPr id="3" name="内容占位符 2">
            <a:extLst>
              <a:ext uri="{FF2B5EF4-FFF2-40B4-BE49-F238E27FC236}">
                <a16:creationId xmlns:a16="http://schemas.microsoft.com/office/drawing/2014/main" id="{987280D3-B755-1D50-46C5-65E30309834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de-DE"/>
          </a:p>
        </p:txBody>
      </p:sp>
      <p:sp>
        <p:nvSpPr>
          <p:cNvPr id="4" name="内容占位符 3">
            <a:extLst>
              <a:ext uri="{FF2B5EF4-FFF2-40B4-BE49-F238E27FC236}">
                <a16:creationId xmlns:a16="http://schemas.microsoft.com/office/drawing/2014/main" id="{3DDE0825-E348-B7E6-4FAB-0FC3D01DC9F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de-DE"/>
          </a:p>
        </p:txBody>
      </p:sp>
      <p:sp>
        <p:nvSpPr>
          <p:cNvPr id="5" name="日期占位符 4">
            <a:extLst>
              <a:ext uri="{FF2B5EF4-FFF2-40B4-BE49-F238E27FC236}">
                <a16:creationId xmlns:a16="http://schemas.microsoft.com/office/drawing/2014/main" id="{6105BB87-F868-48DC-61C3-18078EBB408A}"/>
              </a:ext>
            </a:extLst>
          </p:cNvPr>
          <p:cNvSpPr>
            <a:spLocks noGrp="1"/>
          </p:cNvSpPr>
          <p:nvPr>
            <p:ph type="dt" sz="half" idx="10"/>
          </p:nvPr>
        </p:nvSpPr>
        <p:spPr/>
        <p:txBody>
          <a:bodyPr/>
          <a:lstStyle/>
          <a:p>
            <a:fld id="{E8D2384B-5956-4B04-8FD8-B2B36568D9B0}" type="datetimeFigureOut">
              <a:rPr lang="de-DE" smtClean="0"/>
              <a:t>09.04.2025</a:t>
            </a:fld>
            <a:endParaRPr lang="de-DE"/>
          </a:p>
        </p:txBody>
      </p:sp>
      <p:sp>
        <p:nvSpPr>
          <p:cNvPr id="6" name="页脚占位符 5">
            <a:extLst>
              <a:ext uri="{FF2B5EF4-FFF2-40B4-BE49-F238E27FC236}">
                <a16:creationId xmlns:a16="http://schemas.microsoft.com/office/drawing/2014/main" id="{02E2FB27-D933-06E4-E381-7C8A4D3954BA}"/>
              </a:ext>
            </a:extLst>
          </p:cNvPr>
          <p:cNvSpPr>
            <a:spLocks noGrp="1"/>
          </p:cNvSpPr>
          <p:nvPr>
            <p:ph type="ftr" sz="quarter" idx="11"/>
          </p:nvPr>
        </p:nvSpPr>
        <p:spPr/>
        <p:txBody>
          <a:bodyPr/>
          <a:lstStyle/>
          <a:p>
            <a:endParaRPr lang="de-DE"/>
          </a:p>
        </p:txBody>
      </p:sp>
      <p:sp>
        <p:nvSpPr>
          <p:cNvPr id="7" name="灯片编号占位符 6">
            <a:extLst>
              <a:ext uri="{FF2B5EF4-FFF2-40B4-BE49-F238E27FC236}">
                <a16:creationId xmlns:a16="http://schemas.microsoft.com/office/drawing/2014/main" id="{322DAB6B-D1B0-29B8-8BD1-050A8DB81874}"/>
              </a:ext>
            </a:extLst>
          </p:cNvPr>
          <p:cNvSpPr>
            <a:spLocks noGrp="1"/>
          </p:cNvSpPr>
          <p:nvPr>
            <p:ph type="sldNum" sz="quarter" idx="12"/>
          </p:nvPr>
        </p:nvSpPr>
        <p:spPr/>
        <p:txBody>
          <a:bodyPr/>
          <a:lstStyle/>
          <a:p>
            <a:fld id="{39CA7845-260A-4402-83CC-6418F03F6517}" type="slidenum">
              <a:rPr lang="de-DE" smtClean="0"/>
              <a:t>‹#›</a:t>
            </a:fld>
            <a:endParaRPr lang="de-DE"/>
          </a:p>
        </p:txBody>
      </p:sp>
    </p:spTree>
    <p:extLst>
      <p:ext uri="{BB962C8B-B14F-4D97-AF65-F5344CB8AC3E}">
        <p14:creationId xmlns:p14="http://schemas.microsoft.com/office/powerpoint/2010/main" val="230484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94BC93-831B-F6D6-1C86-62991AF19E1F}"/>
              </a:ext>
            </a:extLst>
          </p:cNvPr>
          <p:cNvSpPr>
            <a:spLocks noGrp="1"/>
          </p:cNvSpPr>
          <p:nvPr>
            <p:ph type="title"/>
          </p:nvPr>
        </p:nvSpPr>
        <p:spPr>
          <a:xfrm>
            <a:off x="839788" y="365125"/>
            <a:ext cx="10515600" cy="1325563"/>
          </a:xfrm>
        </p:spPr>
        <p:txBody>
          <a:bodyPr/>
          <a:lstStyle/>
          <a:p>
            <a:r>
              <a:rPr lang="zh-CN" altLang="en-US"/>
              <a:t>单击此处编辑母版标题样式</a:t>
            </a:r>
            <a:endParaRPr lang="de-DE"/>
          </a:p>
        </p:txBody>
      </p:sp>
      <p:sp>
        <p:nvSpPr>
          <p:cNvPr id="3" name="文本占位符 2">
            <a:extLst>
              <a:ext uri="{FF2B5EF4-FFF2-40B4-BE49-F238E27FC236}">
                <a16:creationId xmlns:a16="http://schemas.microsoft.com/office/drawing/2014/main" id="{620BA6AF-2BFA-EBE0-32F4-09945EB06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C6B0F5-2950-6EE0-F3B3-BEBB8885BFD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de-DE"/>
          </a:p>
        </p:txBody>
      </p:sp>
      <p:sp>
        <p:nvSpPr>
          <p:cNvPr id="5" name="文本占位符 4">
            <a:extLst>
              <a:ext uri="{FF2B5EF4-FFF2-40B4-BE49-F238E27FC236}">
                <a16:creationId xmlns:a16="http://schemas.microsoft.com/office/drawing/2014/main" id="{0C433EDD-97BB-1C65-93F4-E41A62955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864CC10-4895-2F41-52D9-AD2974DA9F9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de-DE"/>
          </a:p>
        </p:txBody>
      </p:sp>
      <p:sp>
        <p:nvSpPr>
          <p:cNvPr id="7" name="日期占位符 6">
            <a:extLst>
              <a:ext uri="{FF2B5EF4-FFF2-40B4-BE49-F238E27FC236}">
                <a16:creationId xmlns:a16="http://schemas.microsoft.com/office/drawing/2014/main" id="{B9286BB4-47CF-A4EC-740E-D7067EEF6363}"/>
              </a:ext>
            </a:extLst>
          </p:cNvPr>
          <p:cNvSpPr>
            <a:spLocks noGrp="1"/>
          </p:cNvSpPr>
          <p:nvPr>
            <p:ph type="dt" sz="half" idx="10"/>
          </p:nvPr>
        </p:nvSpPr>
        <p:spPr/>
        <p:txBody>
          <a:bodyPr/>
          <a:lstStyle/>
          <a:p>
            <a:fld id="{E8D2384B-5956-4B04-8FD8-B2B36568D9B0}" type="datetimeFigureOut">
              <a:rPr lang="de-DE" smtClean="0"/>
              <a:t>09.04.2025</a:t>
            </a:fld>
            <a:endParaRPr lang="de-DE"/>
          </a:p>
        </p:txBody>
      </p:sp>
      <p:sp>
        <p:nvSpPr>
          <p:cNvPr id="8" name="页脚占位符 7">
            <a:extLst>
              <a:ext uri="{FF2B5EF4-FFF2-40B4-BE49-F238E27FC236}">
                <a16:creationId xmlns:a16="http://schemas.microsoft.com/office/drawing/2014/main" id="{F3A7057A-EC8D-51CB-8B7D-FE9E24A7E19F}"/>
              </a:ext>
            </a:extLst>
          </p:cNvPr>
          <p:cNvSpPr>
            <a:spLocks noGrp="1"/>
          </p:cNvSpPr>
          <p:nvPr>
            <p:ph type="ftr" sz="quarter" idx="11"/>
          </p:nvPr>
        </p:nvSpPr>
        <p:spPr/>
        <p:txBody>
          <a:bodyPr/>
          <a:lstStyle/>
          <a:p>
            <a:endParaRPr lang="de-DE"/>
          </a:p>
        </p:txBody>
      </p:sp>
      <p:sp>
        <p:nvSpPr>
          <p:cNvPr id="9" name="灯片编号占位符 8">
            <a:extLst>
              <a:ext uri="{FF2B5EF4-FFF2-40B4-BE49-F238E27FC236}">
                <a16:creationId xmlns:a16="http://schemas.microsoft.com/office/drawing/2014/main" id="{087E46FB-7850-9D4C-7B39-0D055455A821}"/>
              </a:ext>
            </a:extLst>
          </p:cNvPr>
          <p:cNvSpPr>
            <a:spLocks noGrp="1"/>
          </p:cNvSpPr>
          <p:nvPr>
            <p:ph type="sldNum" sz="quarter" idx="12"/>
          </p:nvPr>
        </p:nvSpPr>
        <p:spPr/>
        <p:txBody>
          <a:bodyPr/>
          <a:lstStyle/>
          <a:p>
            <a:fld id="{39CA7845-260A-4402-83CC-6418F03F6517}" type="slidenum">
              <a:rPr lang="de-DE" smtClean="0"/>
              <a:t>‹#›</a:t>
            </a:fld>
            <a:endParaRPr lang="de-DE"/>
          </a:p>
        </p:txBody>
      </p:sp>
    </p:spTree>
    <p:extLst>
      <p:ext uri="{BB962C8B-B14F-4D97-AF65-F5344CB8AC3E}">
        <p14:creationId xmlns:p14="http://schemas.microsoft.com/office/powerpoint/2010/main" val="212731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E2E87-A3DB-49BE-AE3E-4C41BD1DE7D7}"/>
              </a:ext>
            </a:extLst>
          </p:cNvPr>
          <p:cNvSpPr>
            <a:spLocks noGrp="1"/>
          </p:cNvSpPr>
          <p:nvPr>
            <p:ph type="title"/>
          </p:nvPr>
        </p:nvSpPr>
        <p:spPr/>
        <p:txBody>
          <a:bodyPr/>
          <a:lstStyle/>
          <a:p>
            <a:r>
              <a:rPr lang="zh-CN" altLang="en-US"/>
              <a:t>单击此处编辑母版标题样式</a:t>
            </a:r>
            <a:endParaRPr lang="de-DE"/>
          </a:p>
        </p:txBody>
      </p:sp>
      <p:sp>
        <p:nvSpPr>
          <p:cNvPr id="3" name="日期占位符 2">
            <a:extLst>
              <a:ext uri="{FF2B5EF4-FFF2-40B4-BE49-F238E27FC236}">
                <a16:creationId xmlns:a16="http://schemas.microsoft.com/office/drawing/2014/main" id="{DD8DB577-576E-9107-EBAB-317E344FAC4E}"/>
              </a:ext>
            </a:extLst>
          </p:cNvPr>
          <p:cNvSpPr>
            <a:spLocks noGrp="1"/>
          </p:cNvSpPr>
          <p:nvPr>
            <p:ph type="dt" sz="half" idx="10"/>
          </p:nvPr>
        </p:nvSpPr>
        <p:spPr/>
        <p:txBody>
          <a:bodyPr/>
          <a:lstStyle/>
          <a:p>
            <a:fld id="{E8D2384B-5956-4B04-8FD8-B2B36568D9B0}" type="datetimeFigureOut">
              <a:rPr lang="de-DE" smtClean="0"/>
              <a:t>09.04.2025</a:t>
            </a:fld>
            <a:endParaRPr lang="de-DE"/>
          </a:p>
        </p:txBody>
      </p:sp>
      <p:sp>
        <p:nvSpPr>
          <p:cNvPr id="4" name="页脚占位符 3">
            <a:extLst>
              <a:ext uri="{FF2B5EF4-FFF2-40B4-BE49-F238E27FC236}">
                <a16:creationId xmlns:a16="http://schemas.microsoft.com/office/drawing/2014/main" id="{6C96ADAD-8BA0-F9B3-8838-F0B49644D2CC}"/>
              </a:ext>
            </a:extLst>
          </p:cNvPr>
          <p:cNvSpPr>
            <a:spLocks noGrp="1"/>
          </p:cNvSpPr>
          <p:nvPr>
            <p:ph type="ftr" sz="quarter" idx="11"/>
          </p:nvPr>
        </p:nvSpPr>
        <p:spPr/>
        <p:txBody>
          <a:bodyPr/>
          <a:lstStyle/>
          <a:p>
            <a:endParaRPr lang="de-DE"/>
          </a:p>
        </p:txBody>
      </p:sp>
      <p:sp>
        <p:nvSpPr>
          <p:cNvPr id="5" name="灯片编号占位符 4">
            <a:extLst>
              <a:ext uri="{FF2B5EF4-FFF2-40B4-BE49-F238E27FC236}">
                <a16:creationId xmlns:a16="http://schemas.microsoft.com/office/drawing/2014/main" id="{E0FC7876-85B9-93B9-FBCE-F41ED6823FD6}"/>
              </a:ext>
            </a:extLst>
          </p:cNvPr>
          <p:cNvSpPr>
            <a:spLocks noGrp="1"/>
          </p:cNvSpPr>
          <p:nvPr>
            <p:ph type="sldNum" sz="quarter" idx="12"/>
          </p:nvPr>
        </p:nvSpPr>
        <p:spPr/>
        <p:txBody>
          <a:bodyPr/>
          <a:lstStyle/>
          <a:p>
            <a:fld id="{39CA7845-260A-4402-83CC-6418F03F6517}" type="slidenum">
              <a:rPr lang="de-DE" smtClean="0"/>
              <a:t>‹#›</a:t>
            </a:fld>
            <a:endParaRPr lang="de-DE"/>
          </a:p>
        </p:txBody>
      </p:sp>
    </p:spTree>
    <p:extLst>
      <p:ext uri="{BB962C8B-B14F-4D97-AF65-F5344CB8AC3E}">
        <p14:creationId xmlns:p14="http://schemas.microsoft.com/office/powerpoint/2010/main" val="34791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E1A613B-57E4-F0D4-2B54-174306683613}"/>
              </a:ext>
            </a:extLst>
          </p:cNvPr>
          <p:cNvSpPr>
            <a:spLocks noGrp="1"/>
          </p:cNvSpPr>
          <p:nvPr>
            <p:ph type="dt" sz="half" idx="10"/>
          </p:nvPr>
        </p:nvSpPr>
        <p:spPr/>
        <p:txBody>
          <a:bodyPr/>
          <a:lstStyle/>
          <a:p>
            <a:fld id="{E8D2384B-5956-4B04-8FD8-B2B36568D9B0}" type="datetimeFigureOut">
              <a:rPr lang="de-DE" smtClean="0"/>
              <a:t>09.04.2025</a:t>
            </a:fld>
            <a:endParaRPr lang="de-DE"/>
          </a:p>
        </p:txBody>
      </p:sp>
      <p:sp>
        <p:nvSpPr>
          <p:cNvPr id="3" name="页脚占位符 2">
            <a:extLst>
              <a:ext uri="{FF2B5EF4-FFF2-40B4-BE49-F238E27FC236}">
                <a16:creationId xmlns:a16="http://schemas.microsoft.com/office/drawing/2014/main" id="{9F7DCCBC-13BC-D446-332D-F4C32544A72E}"/>
              </a:ext>
            </a:extLst>
          </p:cNvPr>
          <p:cNvSpPr>
            <a:spLocks noGrp="1"/>
          </p:cNvSpPr>
          <p:nvPr>
            <p:ph type="ftr" sz="quarter" idx="11"/>
          </p:nvPr>
        </p:nvSpPr>
        <p:spPr/>
        <p:txBody>
          <a:bodyPr/>
          <a:lstStyle/>
          <a:p>
            <a:endParaRPr lang="de-DE"/>
          </a:p>
        </p:txBody>
      </p:sp>
      <p:sp>
        <p:nvSpPr>
          <p:cNvPr id="4" name="灯片编号占位符 3">
            <a:extLst>
              <a:ext uri="{FF2B5EF4-FFF2-40B4-BE49-F238E27FC236}">
                <a16:creationId xmlns:a16="http://schemas.microsoft.com/office/drawing/2014/main" id="{BC949B2F-5E2F-8D58-BEC0-6B4E5603EFE3}"/>
              </a:ext>
            </a:extLst>
          </p:cNvPr>
          <p:cNvSpPr>
            <a:spLocks noGrp="1"/>
          </p:cNvSpPr>
          <p:nvPr>
            <p:ph type="sldNum" sz="quarter" idx="12"/>
          </p:nvPr>
        </p:nvSpPr>
        <p:spPr/>
        <p:txBody>
          <a:bodyPr/>
          <a:lstStyle/>
          <a:p>
            <a:fld id="{39CA7845-260A-4402-83CC-6418F03F6517}" type="slidenum">
              <a:rPr lang="de-DE" smtClean="0"/>
              <a:t>‹#›</a:t>
            </a:fld>
            <a:endParaRPr lang="de-DE"/>
          </a:p>
        </p:txBody>
      </p:sp>
    </p:spTree>
    <p:extLst>
      <p:ext uri="{BB962C8B-B14F-4D97-AF65-F5344CB8AC3E}">
        <p14:creationId xmlns:p14="http://schemas.microsoft.com/office/powerpoint/2010/main" val="367417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6EFD2A-5997-9D15-2E9F-E0C76F5E408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de-DE"/>
          </a:p>
        </p:txBody>
      </p:sp>
      <p:sp>
        <p:nvSpPr>
          <p:cNvPr id="3" name="内容占位符 2">
            <a:extLst>
              <a:ext uri="{FF2B5EF4-FFF2-40B4-BE49-F238E27FC236}">
                <a16:creationId xmlns:a16="http://schemas.microsoft.com/office/drawing/2014/main" id="{47CCFC41-A94D-809C-7FBF-2729A69E2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de-DE"/>
          </a:p>
        </p:txBody>
      </p:sp>
      <p:sp>
        <p:nvSpPr>
          <p:cNvPr id="4" name="文本占位符 3">
            <a:extLst>
              <a:ext uri="{FF2B5EF4-FFF2-40B4-BE49-F238E27FC236}">
                <a16:creationId xmlns:a16="http://schemas.microsoft.com/office/drawing/2014/main" id="{8FE39D1C-88FB-D4BD-2161-48FA3481F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4195D9-29BD-462E-E64C-2A6850A1653F}"/>
              </a:ext>
            </a:extLst>
          </p:cNvPr>
          <p:cNvSpPr>
            <a:spLocks noGrp="1"/>
          </p:cNvSpPr>
          <p:nvPr>
            <p:ph type="dt" sz="half" idx="10"/>
          </p:nvPr>
        </p:nvSpPr>
        <p:spPr/>
        <p:txBody>
          <a:bodyPr/>
          <a:lstStyle/>
          <a:p>
            <a:fld id="{E8D2384B-5956-4B04-8FD8-B2B36568D9B0}" type="datetimeFigureOut">
              <a:rPr lang="de-DE" smtClean="0"/>
              <a:t>09.04.2025</a:t>
            </a:fld>
            <a:endParaRPr lang="de-DE"/>
          </a:p>
        </p:txBody>
      </p:sp>
      <p:sp>
        <p:nvSpPr>
          <p:cNvPr id="6" name="页脚占位符 5">
            <a:extLst>
              <a:ext uri="{FF2B5EF4-FFF2-40B4-BE49-F238E27FC236}">
                <a16:creationId xmlns:a16="http://schemas.microsoft.com/office/drawing/2014/main" id="{21E714B4-434D-7772-E2F1-B8F92E136880}"/>
              </a:ext>
            </a:extLst>
          </p:cNvPr>
          <p:cNvSpPr>
            <a:spLocks noGrp="1"/>
          </p:cNvSpPr>
          <p:nvPr>
            <p:ph type="ftr" sz="quarter" idx="11"/>
          </p:nvPr>
        </p:nvSpPr>
        <p:spPr/>
        <p:txBody>
          <a:bodyPr/>
          <a:lstStyle/>
          <a:p>
            <a:endParaRPr lang="de-DE"/>
          </a:p>
        </p:txBody>
      </p:sp>
      <p:sp>
        <p:nvSpPr>
          <p:cNvPr id="7" name="灯片编号占位符 6">
            <a:extLst>
              <a:ext uri="{FF2B5EF4-FFF2-40B4-BE49-F238E27FC236}">
                <a16:creationId xmlns:a16="http://schemas.microsoft.com/office/drawing/2014/main" id="{021B59BD-0186-0B46-98C5-BC31278259DC}"/>
              </a:ext>
            </a:extLst>
          </p:cNvPr>
          <p:cNvSpPr>
            <a:spLocks noGrp="1"/>
          </p:cNvSpPr>
          <p:nvPr>
            <p:ph type="sldNum" sz="quarter" idx="12"/>
          </p:nvPr>
        </p:nvSpPr>
        <p:spPr/>
        <p:txBody>
          <a:bodyPr/>
          <a:lstStyle/>
          <a:p>
            <a:fld id="{39CA7845-260A-4402-83CC-6418F03F6517}" type="slidenum">
              <a:rPr lang="de-DE" smtClean="0"/>
              <a:t>‹#›</a:t>
            </a:fld>
            <a:endParaRPr lang="de-DE"/>
          </a:p>
        </p:txBody>
      </p:sp>
    </p:spTree>
    <p:extLst>
      <p:ext uri="{BB962C8B-B14F-4D97-AF65-F5344CB8AC3E}">
        <p14:creationId xmlns:p14="http://schemas.microsoft.com/office/powerpoint/2010/main" val="39204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C30131-852F-59F9-CE62-3A80B91B54B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de-DE"/>
          </a:p>
        </p:txBody>
      </p:sp>
      <p:sp>
        <p:nvSpPr>
          <p:cNvPr id="3" name="图片占位符 2">
            <a:extLst>
              <a:ext uri="{FF2B5EF4-FFF2-40B4-BE49-F238E27FC236}">
                <a16:creationId xmlns:a16="http://schemas.microsoft.com/office/drawing/2014/main" id="{3627A4E9-CB68-42A3-8F9D-86097EAD7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文本占位符 3">
            <a:extLst>
              <a:ext uri="{FF2B5EF4-FFF2-40B4-BE49-F238E27FC236}">
                <a16:creationId xmlns:a16="http://schemas.microsoft.com/office/drawing/2014/main" id="{55A16BE1-2320-E334-2DC1-30407AA0A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D6D49ED-65B0-5E5B-6765-476394BA4BB2}"/>
              </a:ext>
            </a:extLst>
          </p:cNvPr>
          <p:cNvSpPr>
            <a:spLocks noGrp="1"/>
          </p:cNvSpPr>
          <p:nvPr>
            <p:ph type="dt" sz="half" idx="10"/>
          </p:nvPr>
        </p:nvSpPr>
        <p:spPr/>
        <p:txBody>
          <a:bodyPr/>
          <a:lstStyle/>
          <a:p>
            <a:fld id="{E8D2384B-5956-4B04-8FD8-B2B36568D9B0}" type="datetimeFigureOut">
              <a:rPr lang="de-DE" smtClean="0"/>
              <a:t>09.04.2025</a:t>
            </a:fld>
            <a:endParaRPr lang="de-DE"/>
          </a:p>
        </p:txBody>
      </p:sp>
      <p:sp>
        <p:nvSpPr>
          <p:cNvPr id="6" name="页脚占位符 5">
            <a:extLst>
              <a:ext uri="{FF2B5EF4-FFF2-40B4-BE49-F238E27FC236}">
                <a16:creationId xmlns:a16="http://schemas.microsoft.com/office/drawing/2014/main" id="{CA9AD873-94C7-5EE3-594C-E10A9BB4BF1E}"/>
              </a:ext>
            </a:extLst>
          </p:cNvPr>
          <p:cNvSpPr>
            <a:spLocks noGrp="1"/>
          </p:cNvSpPr>
          <p:nvPr>
            <p:ph type="ftr" sz="quarter" idx="11"/>
          </p:nvPr>
        </p:nvSpPr>
        <p:spPr/>
        <p:txBody>
          <a:bodyPr/>
          <a:lstStyle/>
          <a:p>
            <a:endParaRPr lang="de-DE"/>
          </a:p>
        </p:txBody>
      </p:sp>
      <p:sp>
        <p:nvSpPr>
          <p:cNvPr id="7" name="灯片编号占位符 6">
            <a:extLst>
              <a:ext uri="{FF2B5EF4-FFF2-40B4-BE49-F238E27FC236}">
                <a16:creationId xmlns:a16="http://schemas.microsoft.com/office/drawing/2014/main" id="{F94C739F-412F-B179-1609-7B5459F63C46}"/>
              </a:ext>
            </a:extLst>
          </p:cNvPr>
          <p:cNvSpPr>
            <a:spLocks noGrp="1"/>
          </p:cNvSpPr>
          <p:nvPr>
            <p:ph type="sldNum" sz="quarter" idx="12"/>
          </p:nvPr>
        </p:nvSpPr>
        <p:spPr/>
        <p:txBody>
          <a:bodyPr/>
          <a:lstStyle/>
          <a:p>
            <a:fld id="{39CA7845-260A-4402-83CC-6418F03F6517}" type="slidenum">
              <a:rPr lang="de-DE" smtClean="0"/>
              <a:t>‹#›</a:t>
            </a:fld>
            <a:endParaRPr lang="de-DE"/>
          </a:p>
        </p:txBody>
      </p:sp>
    </p:spTree>
    <p:extLst>
      <p:ext uri="{BB962C8B-B14F-4D97-AF65-F5344CB8AC3E}">
        <p14:creationId xmlns:p14="http://schemas.microsoft.com/office/powerpoint/2010/main" val="387207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70338B7-8D32-01A1-96C0-29F401933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de-DE"/>
          </a:p>
        </p:txBody>
      </p:sp>
      <p:sp>
        <p:nvSpPr>
          <p:cNvPr id="3" name="文本占位符 2">
            <a:extLst>
              <a:ext uri="{FF2B5EF4-FFF2-40B4-BE49-F238E27FC236}">
                <a16:creationId xmlns:a16="http://schemas.microsoft.com/office/drawing/2014/main" id="{6EBFB80D-9979-43E9-98AA-61E122009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de-DE"/>
          </a:p>
        </p:txBody>
      </p:sp>
      <p:sp>
        <p:nvSpPr>
          <p:cNvPr id="4" name="日期占位符 3">
            <a:extLst>
              <a:ext uri="{FF2B5EF4-FFF2-40B4-BE49-F238E27FC236}">
                <a16:creationId xmlns:a16="http://schemas.microsoft.com/office/drawing/2014/main" id="{84EC4356-0216-144A-4EF3-2266DEB255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2384B-5956-4B04-8FD8-B2B36568D9B0}" type="datetimeFigureOut">
              <a:rPr lang="de-DE" smtClean="0"/>
              <a:t>09.04.2025</a:t>
            </a:fld>
            <a:endParaRPr lang="de-DE"/>
          </a:p>
        </p:txBody>
      </p:sp>
      <p:sp>
        <p:nvSpPr>
          <p:cNvPr id="5" name="页脚占位符 4">
            <a:extLst>
              <a:ext uri="{FF2B5EF4-FFF2-40B4-BE49-F238E27FC236}">
                <a16:creationId xmlns:a16="http://schemas.microsoft.com/office/drawing/2014/main" id="{5ABB1E50-8FA2-1E2E-66E7-A66A615BF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灯片编号占位符 5">
            <a:extLst>
              <a:ext uri="{FF2B5EF4-FFF2-40B4-BE49-F238E27FC236}">
                <a16:creationId xmlns:a16="http://schemas.microsoft.com/office/drawing/2014/main" id="{A5A06F00-CAE0-33B8-68C0-161B8A9D0D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A7845-260A-4402-83CC-6418F03F6517}" type="slidenum">
              <a:rPr lang="de-DE" smtClean="0"/>
              <a:t>‹#›</a:t>
            </a:fld>
            <a:endParaRPr lang="de-DE"/>
          </a:p>
        </p:txBody>
      </p:sp>
    </p:spTree>
    <p:extLst>
      <p:ext uri="{BB962C8B-B14F-4D97-AF65-F5344CB8AC3E}">
        <p14:creationId xmlns:p14="http://schemas.microsoft.com/office/powerpoint/2010/main" val="1292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2DEAC-85AE-DD58-A385-CCB61C719EB4}"/>
              </a:ext>
            </a:extLst>
          </p:cNvPr>
          <p:cNvSpPr>
            <a:spLocks noGrp="1"/>
          </p:cNvSpPr>
          <p:nvPr>
            <p:ph type="ctrTitle"/>
          </p:nvPr>
        </p:nvSpPr>
        <p:spPr>
          <a:xfrm>
            <a:off x="1114096" y="1418895"/>
            <a:ext cx="9963807" cy="1794259"/>
          </a:xfrm>
        </p:spPr>
        <p:txBody>
          <a:bodyPr>
            <a:normAutofit fontScale="90000"/>
          </a:bodyPr>
          <a:lstStyle/>
          <a:p>
            <a:r>
              <a:rPr lang="de-DE" b="1" noProof="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Ökologische Übersetzungstheorie / Eco-</a:t>
            </a:r>
            <a:r>
              <a:rPr lang="de-DE" b="1" noProof="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Translatology</a:t>
            </a:r>
            <a:br>
              <a:rPr lang="de-DE" b="1" noProof="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de-DE" sz="4400" b="1" noProof="0" dirty="0" err="1">
                <a:ln w="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Times New Roman" panose="02020603050405020304" pitchFamily="18" charset="0"/>
              </a:rPr>
              <a:t>生态翻译学</a:t>
            </a:r>
            <a:r>
              <a:rPr lang="de-DE" sz="4400" b="1" noProof="0" dirty="0">
                <a:ln w="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Times New Roman" panose="02020603050405020304" pitchFamily="18" charset="0"/>
              </a:rPr>
              <a:t>(</a:t>
            </a:r>
            <a:r>
              <a:rPr lang="de-DE" sz="4400" b="1" i="0" noProof="0" dirty="0" err="1">
                <a:ln w="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胡庚申</a:t>
            </a:r>
            <a:r>
              <a:rPr lang="de-DE" sz="4400" b="1" i="0" noProof="0" dirty="0">
                <a:ln w="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 Hu </a:t>
            </a:r>
            <a:r>
              <a:rPr lang="de-DE" sz="4400" b="1" i="0" noProof="0" dirty="0" err="1">
                <a:ln w="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Gengshen</a:t>
            </a:r>
            <a:r>
              <a:rPr lang="de-DE" sz="4400" b="1" i="0" noProof="0" dirty="0">
                <a:ln w="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a:t>
            </a:r>
            <a:br>
              <a:rPr lang="de-DE" b="1" noProof="0" dirty="0">
                <a:latin typeface="宋体" panose="02010600030101010101" pitchFamily="2" charset="-122"/>
                <a:ea typeface="宋体" panose="02010600030101010101" pitchFamily="2" charset="-122"/>
              </a:rPr>
            </a:br>
            <a:endParaRPr lang="de-DE" b="1" noProof="0" dirty="0">
              <a:ln w="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3" name="副标题 2">
            <a:extLst>
              <a:ext uri="{FF2B5EF4-FFF2-40B4-BE49-F238E27FC236}">
                <a16:creationId xmlns:a16="http://schemas.microsoft.com/office/drawing/2014/main" id="{A7974966-BA76-BDC5-362C-43B864F9124D}"/>
              </a:ext>
            </a:extLst>
          </p:cNvPr>
          <p:cNvSpPr>
            <a:spLocks noGrp="1"/>
          </p:cNvSpPr>
          <p:nvPr>
            <p:ph type="subTitle" idx="1"/>
          </p:nvPr>
        </p:nvSpPr>
        <p:spPr>
          <a:xfrm>
            <a:off x="9743090" y="5680843"/>
            <a:ext cx="2228192" cy="664394"/>
          </a:xfrm>
        </p:spPr>
        <p:txBody>
          <a:bodyPr>
            <a:normAutofit fontScale="92500"/>
          </a:bodyPr>
          <a:lstStyle/>
          <a:p>
            <a:r>
              <a:rPr lang="de-DE" b="1" noProof="0" dirty="0" err="1">
                <a:latin typeface="宋体" panose="02010600030101010101" pitchFamily="2" charset="-122"/>
                <a:ea typeface="宋体" panose="02010600030101010101" pitchFamily="2" charset="-122"/>
              </a:rPr>
              <a:t>汪焰</a:t>
            </a:r>
            <a:r>
              <a:rPr lang="de-DE" b="1" noProof="0" dirty="0">
                <a:latin typeface="宋体" panose="02010600030101010101" pitchFamily="2" charset="-122"/>
                <a:ea typeface="宋体" panose="02010600030101010101" pitchFamily="2" charset="-122"/>
              </a:rPr>
              <a:t> </a:t>
            </a:r>
            <a:r>
              <a:rPr lang="de-DE" b="1" noProof="0" dirty="0">
                <a:latin typeface="Times New Roman" panose="02020603050405020304" pitchFamily="18" charset="0"/>
                <a:ea typeface="宋体" panose="02010600030101010101" pitchFamily="2" charset="-122"/>
                <a:cs typeface="Times New Roman" panose="02020603050405020304" pitchFamily="18" charset="0"/>
              </a:rPr>
              <a:t>Wang Yan</a:t>
            </a:r>
          </a:p>
        </p:txBody>
      </p:sp>
      <p:pic>
        <p:nvPicPr>
          <p:cNvPr id="6" name="图片 5">
            <a:extLst>
              <a:ext uri="{FF2B5EF4-FFF2-40B4-BE49-F238E27FC236}">
                <a16:creationId xmlns:a16="http://schemas.microsoft.com/office/drawing/2014/main" id="{52993DAD-1604-4F5C-7FD5-AD2C7013E63F}"/>
              </a:ext>
            </a:extLst>
          </p:cNvPr>
          <p:cNvPicPr>
            <a:picLocks noChangeAspect="1"/>
          </p:cNvPicPr>
          <p:nvPr/>
        </p:nvPicPr>
        <p:blipFill>
          <a:blip r:embed="rId2"/>
          <a:stretch>
            <a:fillRect/>
          </a:stretch>
        </p:blipFill>
        <p:spPr>
          <a:xfrm>
            <a:off x="2879665" y="2973107"/>
            <a:ext cx="2816941" cy="3711542"/>
          </a:xfrm>
          <a:prstGeom prst="rect">
            <a:avLst/>
          </a:prstGeom>
        </p:spPr>
      </p:pic>
      <p:pic>
        <p:nvPicPr>
          <p:cNvPr id="8" name="图片 7">
            <a:extLst>
              <a:ext uri="{FF2B5EF4-FFF2-40B4-BE49-F238E27FC236}">
                <a16:creationId xmlns:a16="http://schemas.microsoft.com/office/drawing/2014/main" id="{18493671-C815-1DA4-5285-CA4DDB041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073" y="2973107"/>
            <a:ext cx="2816941" cy="3669498"/>
          </a:xfrm>
          <a:prstGeom prst="rect">
            <a:avLst/>
          </a:prstGeom>
        </p:spPr>
      </p:pic>
    </p:spTree>
    <p:extLst>
      <p:ext uri="{BB962C8B-B14F-4D97-AF65-F5344CB8AC3E}">
        <p14:creationId xmlns:p14="http://schemas.microsoft.com/office/powerpoint/2010/main" val="1993031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4CC3742-032D-C6C4-0BAF-A3F75951150A}"/>
              </a:ext>
            </a:extLst>
          </p:cNvPr>
          <p:cNvSpPr txBox="1"/>
          <p:nvPr/>
        </p:nvSpPr>
        <p:spPr>
          <a:xfrm>
            <a:off x="2690191" y="159027"/>
            <a:ext cx="81699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总结</a:t>
            </a:r>
            <a:r>
              <a:rPr kumimoji="0" lang="de-DE" sz="4800" b="0" i="0" u="none" strike="noStrike" kern="1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（Zusammenfassung</a:t>
            </a:r>
            <a:r>
              <a:rPr kumimoji="0" lang="de-DE" sz="4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sp>
        <p:nvSpPr>
          <p:cNvPr id="4" name="文本框 3">
            <a:extLst>
              <a:ext uri="{FF2B5EF4-FFF2-40B4-BE49-F238E27FC236}">
                <a16:creationId xmlns:a16="http://schemas.microsoft.com/office/drawing/2014/main" id="{A890FB01-514E-359A-4EA4-9250FFE5D211}"/>
              </a:ext>
            </a:extLst>
          </p:cNvPr>
          <p:cNvSpPr txBox="1"/>
          <p:nvPr/>
        </p:nvSpPr>
        <p:spPr>
          <a:xfrm>
            <a:off x="1553815" y="1522922"/>
            <a:ext cx="8594036" cy="3539430"/>
          </a:xfrm>
          <a:prstGeom prst="rect">
            <a:avLst/>
          </a:prstGeom>
          <a:noFill/>
        </p:spPr>
        <p:txBody>
          <a:bodyPr wrap="square">
            <a:spAutoFit/>
          </a:bodyPr>
          <a:lstStyle/>
          <a:p>
            <a:pPr algn="ctr"/>
            <a:r>
              <a:rPr lang="de-DE" sz="3200" noProof="0" dirty="0" err="1">
                <a:latin typeface="宋体" panose="02010600030101010101" pitchFamily="2" charset="-122"/>
                <a:ea typeface="宋体" panose="02010600030101010101" pitchFamily="2" charset="-122"/>
              </a:rPr>
              <a:t>生态翻译的核心策略</a:t>
            </a:r>
            <a:endParaRPr lang="de-DE" sz="3200" noProof="0" dirty="0">
              <a:latin typeface="宋体" panose="02010600030101010101" pitchFamily="2" charset="-122"/>
              <a:ea typeface="宋体" panose="02010600030101010101" pitchFamily="2" charset="-122"/>
            </a:endParaRPr>
          </a:p>
          <a:p>
            <a:r>
              <a:rPr lang="de-DE" sz="3200" noProof="0" dirty="0">
                <a:latin typeface="宋体" panose="02010600030101010101" pitchFamily="2" charset="-122"/>
                <a:ea typeface="宋体" panose="02010600030101010101" pitchFamily="2" charset="-122"/>
              </a:rPr>
              <a:t>1.“语言维度”：调整语法结构（如德语的框型结构）、</a:t>
            </a:r>
            <a:r>
              <a:rPr lang="de-DE" sz="3200" noProof="0" dirty="0" err="1">
                <a:latin typeface="宋体" panose="02010600030101010101" pitchFamily="2" charset="-122"/>
                <a:ea typeface="宋体" panose="02010600030101010101" pitchFamily="2" charset="-122"/>
              </a:rPr>
              <a:t>术语本土化</a:t>
            </a:r>
            <a:r>
              <a:rPr lang="de-DE" sz="3200" noProof="0" dirty="0">
                <a:latin typeface="宋体" panose="02010600030101010101" pitchFamily="2" charset="-122"/>
                <a:ea typeface="宋体" panose="02010600030101010101" pitchFamily="2" charset="-122"/>
              </a:rPr>
              <a:t>。  </a:t>
            </a:r>
          </a:p>
          <a:p>
            <a:r>
              <a:rPr lang="de-DE" altLang="zh-CN" sz="3200" noProof="0" dirty="0">
                <a:latin typeface="宋体" panose="02010600030101010101" pitchFamily="2" charset="-122"/>
                <a:ea typeface="宋体" panose="02010600030101010101" pitchFamily="2" charset="-122"/>
              </a:rPr>
              <a:t>2.</a:t>
            </a:r>
            <a:r>
              <a:rPr lang="de-DE" sz="3200" noProof="0" dirty="0">
                <a:latin typeface="宋体" panose="02010600030101010101" pitchFamily="2" charset="-122"/>
                <a:ea typeface="宋体" panose="02010600030101010101" pitchFamily="2" charset="-122"/>
              </a:rPr>
              <a:t> “</a:t>
            </a:r>
            <a:r>
              <a:rPr lang="de-DE" sz="3200" noProof="0" dirty="0" err="1">
                <a:latin typeface="宋体" panose="02010600030101010101" pitchFamily="2" charset="-122"/>
                <a:ea typeface="宋体" panose="02010600030101010101" pitchFamily="2" charset="-122"/>
              </a:rPr>
              <a:t>文化维度</a:t>
            </a:r>
            <a:r>
              <a:rPr lang="de-DE" sz="3200" noProof="0" dirty="0">
                <a:latin typeface="宋体" panose="02010600030101010101" pitchFamily="2" charset="-122"/>
                <a:ea typeface="宋体" panose="02010600030101010101" pitchFamily="2" charset="-122"/>
              </a:rPr>
              <a:t>”：</a:t>
            </a:r>
            <a:r>
              <a:rPr lang="de-DE" sz="3200" noProof="0" dirty="0" err="1">
                <a:latin typeface="宋体" panose="02010600030101010101" pitchFamily="2" charset="-122"/>
                <a:ea typeface="宋体" panose="02010600030101010101" pitchFamily="2" charset="-122"/>
              </a:rPr>
              <a:t>替换文化专有项（如“龙</a:t>
            </a:r>
            <a:r>
              <a:rPr lang="de-DE" sz="3200" noProof="0" dirty="0">
                <a:latin typeface="宋体" panose="02010600030101010101" pitchFamily="2" charset="-122"/>
                <a:ea typeface="宋体" panose="02010600030101010101" pitchFamily="2" charset="-122"/>
              </a:rPr>
              <a:t>” → </a:t>
            </a:r>
            <a:r>
              <a:rPr kumimoji="0" lang="de-DE"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 </a:t>
            </a:r>
            <a:r>
              <a:rPr lang="de-DE" sz="3200" noProof="0" dirty="0">
                <a:latin typeface="Times New Roman" panose="02020603050405020304" pitchFamily="18" charset="0"/>
                <a:ea typeface="宋体" panose="02010600030101010101" pitchFamily="2" charset="-122"/>
                <a:cs typeface="Times New Roman" panose="02020603050405020304" pitchFamily="18" charset="0"/>
              </a:rPr>
              <a:t>Lindwurm</a:t>
            </a:r>
            <a:r>
              <a:rPr lang="de-DE" sz="3200" noProof="0" dirty="0">
                <a:latin typeface="Times New Roman" panose="02020603050405020304" pitchFamily="18" charset="0"/>
                <a:cs typeface="Times New Roman" panose="02020603050405020304" pitchFamily="18" charset="0"/>
              </a:rPr>
              <a:t> “</a:t>
            </a:r>
            <a:r>
              <a:rPr lang="de-DE" sz="3200" noProof="0" dirty="0">
                <a:latin typeface="宋体" panose="02010600030101010101" pitchFamily="2" charset="-122"/>
                <a:ea typeface="宋体" panose="02010600030101010101" pitchFamily="2" charset="-122"/>
              </a:rPr>
              <a:t> </a:t>
            </a:r>
            <a:r>
              <a:rPr lang="de-DE" sz="3200" noProof="0" dirty="0" err="1">
                <a:latin typeface="宋体" panose="02010600030101010101" pitchFamily="2" charset="-122"/>
                <a:ea typeface="宋体" panose="02010600030101010101" pitchFamily="2" charset="-122"/>
              </a:rPr>
              <a:t>而非</a:t>
            </a:r>
            <a:r>
              <a:rPr kumimoji="0" lang="de-DE"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lang="de-DE" sz="3200" noProof="0" dirty="0">
                <a:latin typeface="宋体" panose="02010600030101010101" pitchFamily="2" charset="-122"/>
                <a:ea typeface="宋体" panose="02010600030101010101" pitchFamily="2" charset="-122"/>
              </a:rPr>
              <a:t> </a:t>
            </a:r>
            <a:r>
              <a:rPr lang="de-DE" sz="3200" noProof="0" dirty="0">
                <a:latin typeface="Times New Roman" panose="02020603050405020304" pitchFamily="18" charset="0"/>
                <a:ea typeface="宋体" panose="02010600030101010101" pitchFamily="2" charset="-122"/>
                <a:cs typeface="Times New Roman" panose="02020603050405020304" pitchFamily="18" charset="0"/>
              </a:rPr>
              <a:t>Drache</a:t>
            </a:r>
            <a:r>
              <a:rPr lang="de-DE" sz="3200" noProof="0" dirty="0">
                <a:latin typeface="Times New Roman" panose="02020603050405020304" pitchFamily="18" charset="0"/>
                <a:cs typeface="Times New Roman" panose="02020603050405020304" pitchFamily="18" charset="0"/>
              </a:rPr>
              <a:t> “ </a:t>
            </a:r>
            <a:r>
              <a:rPr lang="de-DE" sz="3200" noProof="0" dirty="0">
                <a:latin typeface="宋体" panose="02010600030101010101" pitchFamily="2" charset="-122"/>
                <a:ea typeface="宋体" panose="02010600030101010101" pitchFamily="2" charset="-122"/>
              </a:rPr>
              <a:t>）。  </a:t>
            </a:r>
          </a:p>
          <a:p>
            <a:r>
              <a:rPr lang="de-DE" sz="3200" noProof="0" dirty="0">
                <a:latin typeface="宋体" panose="02010600030101010101" pitchFamily="2" charset="-122"/>
                <a:ea typeface="宋体" panose="02010600030101010101" pitchFamily="2" charset="-122"/>
              </a:rPr>
              <a:t>3.“交际维度”：确保译文在目标语境中的实际功能（如公示语、广告标语）。 </a:t>
            </a:r>
          </a:p>
        </p:txBody>
      </p:sp>
      <p:sp>
        <p:nvSpPr>
          <p:cNvPr id="6" name="文本框 5">
            <a:extLst>
              <a:ext uri="{FF2B5EF4-FFF2-40B4-BE49-F238E27FC236}">
                <a16:creationId xmlns:a16="http://schemas.microsoft.com/office/drawing/2014/main" id="{3E4810AE-A875-CEFC-3A6B-7662DDC90ACC}"/>
              </a:ext>
            </a:extLst>
          </p:cNvPr>
          <p:cNvSpPr txBox="1"/>
          <p:nvPr/>
        </p:nvSpPr>
        <p:spPr>
          <a:xfrm>
            <a:off x="503581" y="5595250"/>
            <a:ext cx="10694505" cy="584775"/>
          </a:xfrm>
          <a:prstGeom prst="rect">
            <a:avLst/>
          </a:prstGeom>
          <a:noFill/>
        </p:spPr>
        <p:txBody>
          <a:bodyPr wrap="square">
            <a:spAutoFit/>
          </a:bodyPr>
          <a:lstStyle/>
          <a:p>
            <a:r>
              <a:rPr lang="zh-CN" altLang="en-US" sz="3200" dirty="0">
                <a:latin typeface="宋体" panose="02010600030101010101" pitchFamily="2" charset="-122"/>
                <a:ea typeface="宋体" panose="02010600030101010101" pitchFamily="2" charset="-122"/>
              </a:rPr>
              <a:t>“适用场景” ：文学翻译、本地化项目、跨文化传播文本。 </a:t>
            </a:r>
            <a:endParaRPr lang="de-DE" sz="32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66235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FC5A5A-971C-5DA4-6F46-245C2192BC54}"/>
              </a:ext>
            </a:extLst>
          </p:cNvPr>
          <p:cNvSpPr>
            <a:spLocks noGrp="1"/>
          </p:cNvSpPr>
          <p:nvPr>
            <p:ph type="ctrTitle"/>
          </p:nvPr>
        </p:nvSpPr>
        <p:spPr>
          <a:xfrm>
            <a:off x="1669143" y="1906135"/>
            <a:ext cx="9144000" cy="2387600"/>
          </a:xfrm>
        </p:spPr>
        <p:txBody>
          <a:bodyPr/>
          <a:lstStyle/>
          <a:p>
            <a:r>
              <a:rPr lang="de-DE" dirty="0">
                <a:latin typeface="Times New Roman" panose="02020603050405020304" pitchFamily="18" charset="0"/>
                <a:cs typeface="Times New Roman" panose="02020603050405020304" pitchFamily="18" charset="0"/>
              </a:rPr>
              <a:t>Vielen Dank für Ihre Aufmerksamkeit！</a:t>
            </a:r>
          </a:p>
        </p:txBody>
      </p:sp>
    </p:spTree>
    <p:extLst>
      <p:ext uri="{BB962C8B-B14F-4D97-AF65-F5344CB8AC3E}">
        <p14:creationId xmlns:p14="http://schemas.microsoft.com/office/powerpoint/2010/main" val="356564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E415037-4B4C-7411-14C4-EC97A559469A}"/>
              </a:ext>
            </a:extLst>
          </p:cNvPr>
          <p:cNvSpPr txBox="1"/>
          <p:nvPr/>
        </p:nvSpPr>
        <p:spPr>
          <a:xfrm>
            <a:off x="1785257" y="1016000"/>
            <a:ext cx="8926286" cy="3785652"/>
          </a:xfrm>
          <a:prstGeom prst="rect">
            <a:avLst/>
          </a:prstGeom>
          <a:noFill/>
        </p:spPr>
        <p:txBody>
          <a:bodyPr wrap="square" rtlCol="0">
            <a:spAutoFit/>
          </a:bodyPr>
          <a:lstStyle/>
          <a:p>
            <a:r>
              <a:rPr lang="de-DE" sz="6000" b="1" noProof="0" dirty="0" err="1">
                <a:latin typeface="宋体" panose="02010600030101010101" pitchFamily="2" charset="-122"/>
                <a:ea typeface="宋体" panose="02010600030101010101" pitchFamily="2" charset="-122"/>
                <a:cs typeface="Times New Roman" panose="02020603050405020304" pitchFamily="18" charset="0"/>
              </a:rPr>
              <a:t>目录</a:t>
            </a:r>
            <a:r>
              <a:rPr lang="de-DE" sz="6000" b="1" noProof="0" dirty="0">
                <a:latin typeface="宋体" panose="02010600030101010101" pitchFamily="2" charset="-122"/>
                <a:ea typeface="宋体" panose="02010600030101010101" pitchFamily="2" charset="-122"/>
                <a:cs typeface="Times New Roman" panose="02020603050405020304" pitchFamily="18" charset="0"/>
              </a:rPr>
              <a:t> </a:t>
            </a:r>
            <a:r>
              <a:rPr lang="de-DE" sz="6000" b="1" noProof="0" dirty="0">
                <a:effectLst/>
                <a:latin typeface="Times New Roman" panose="02020603050405020304" pitchFamily="18" charset="0"/>
                <a:ea typeface="宋体" panose="02010600030101010101" pitchFamily="2" charset="-122"/>
                <a:cs typeface="Times New Roman" panose="02020603050405020304" pitchFamily="18" charset="0"/>
              </a:rPr>
              <a:t>Inhaltsverzeichnis</a:t>
            </a:r>
          </a:p>
          <a:p>
            <a:pPr>
              <a:buNone/>
            </a:pPr>
            <a:r>
              <a:rPr lang="de-DE" sz="3600" kern="100" noProof="0" dirty="0" err="1">
                <a:latin typeface="宋体" panose="02010600030101010101" pitchFamily="2" charset="-122"/>
                <a:ea typeface="宋体" panose="02010600030101010101" pitchFamily="2" charset="-122"/>
                <a:cs typeface="Times New Roman" panose="02020603050405020304" pitchFamily="18" charset="0"/>
              </a:rPr>
              <a:t>理论定义（</a:t>
            </a:r>
            <a:r>
              <a:rPr lang="de-DE" sz="3600" kern="100" noProof="0" dirty="0" err="1">
                <a:latin typeface="Times New Roman" panose="02020603050405020304" pitchFamily="18" charset="0"/>
                <a:ea typeface="宋体" panose="02010600030101010101" pitchFamily="2" charset="-122"/>
                <a:cs typeface="Times New Roman" panose="02020603050405020304" pitchFamily="18" charset="0"/>
              </a:rPr>
              <a:t>die</a:t>
            </a:r>
            <a:r>
              <a:rPr lang="de-DE" sz="3600" kern="100" noProof="0" dirty="0">
                <a:latin typeface="Times New Roman" panose="02020603050405020304" pitchFamily="18" charset="0"/>
                <a:ea typeface="宋体" panose="02010600030101010101" pitchFamily="2" charset="-122"/>
                <a:cs typeface="Times New Roman" panose="02020603050405020304" pitchFamily="18" charset="0"/>
              </a:rPr>
              <a:t> theoretische Definition</a:t>
            </a:r>
            <a:r>
              <a:rPr lang="de-DE" sz="3600" kern="100" noProof="0" dirty="0">
                <a:latin typeface="宋体" panose="02010600030101010101" pitchFamily="2" charset="-122"/>
                <a:ea typeface="宋体" panose="02010600030101010101" pitchFamily="2" charset="-122"/>
                <a:cs typeface="Times New Roman" panose="02020603050405020304" pitchFamily="18" charset="0"/>
              </a:rPr>
              <a:t>）</a:t>
            </a:r>
          </a:p>
          <a:p>
            <a:pPr>
              <a:buNone/>
            </a:pPr>
            <a:r>
              <a:rPr lang="de-DE" sz="3600" kern="100" noProof="0" dirty="0" err="1">
                <a:effectLst/>
                <a:latin typeface="宋体" panose="02010600030101010101" pitchFamily="2" charset="-122"/>
                <a:ea typeface="宋体" panose="02010600030101010101" pitchFamily="2" charset="-122"/>
                <a:cs typeface="Times New Roman" panose="02020603050405020304" pitchFamily="18" charset="0"/>
              </a:rPr>
              <a:t>核心观点（</a:t>
            </a:r>
            <a:r>
              <a:rPr lang="de-DE" sz="3600" kern="100" noProof="0" dirty="0" err="1">
                <a:effectLst/>
                <a:latin typeface="Times New Roman" panose="02020603050405020304" pitchFamily="18" charset="0"/>
                <a:ea typeface="宋体" panose="02010600030101010101" pitchFamily="2" charset="-122"/>
                <a:cs typeface="Times New Roman" panose="02020603050405020304" pitchFamily="18" charset="0"/>
              </a:rPr>
              <a:t>Kernideen</a:t>
            </a:r>
            <a:r>
              <a:rPr lang="de-DE" sz="3600" kern="100" noProof="0" dirty="0">
                <a:effectLst/>
                <a:latin typeface="宋体" panose="02010600030101010101" pitchFamily="2" charset="-122"/>
                <a:ea typeface="宋体" panose="02010600030101010101" pitchFamily="2" charset="-122"/>
                <a:cs typeface="Times New Roman" panose="02020603050405020304" pitchFamily="18" charset="0"/>
              </a:rPr>
              <a:t>）  </a:t>
            </a:r>
          </a:p>
          <a:p>
            <a:pPr>
              <a:buNone/>
            </a:pPr>
            <a:r>
              <a:rPr lang="de-DE" sz="3600" kern="100" noProof="0" dirty="0" err="1">
                <a:effectLst/>
                <a:latin typeface="宋体" panose="02010600030101010101" pitchFamily="2" charset="-122"/>
                <a:ea typeface="宋体" panose="02010600030101010101" pitchFamily="2" charset="-122"/>
                <a:cs typeface="Times New Roman" panose="02020603050405020304" pitchFamily="18" charset="0"/>
              </a:rPr>
              <a:t>三维转换（</a:t>
            </a:r>
            <a:r>
              <a:rPr lang="de-DE" sz="3600" kern="100" noProof="0" dirty="0" err="1">
                <a:effectLst/>
                <a:latin typeface="Times New Roman" panose="02020603050405020304" pitchFamily="18" charset="0"/>
                <a:ea typeface="宋体" panose="02010600030101010101" pitchFamily="2" charset="-122"/>
                <a:cs typeface="Times New Roman" panose="02020603050405020304" pitchFamily="18" charset="0"/>
              </a:rPr>
              <a:t>Dreidimensionale</a:t>
            </a:r>
            <a:r>
              <a:rPr lang="de-DE" sz="3600" kern="100" noProof="0" dirty="0">
                <a:effectLst/>
                <a:latin typeface="Times New Roman" panose="02020603050405020304" pitchFamily="18" charset="0"/>
                <a:ea typeface="宋体" panose="02010600030101010101" pitchFamily="2" charset="-122"/>
                <a:cs typeface="Times New Roman" panose="02020603050405020304" pitchFamily="18" charset="0"/>
              </a:rPr>
              <a:t> Anpassung</a:t>
            </a:r>
            <a:r>
              <a:rPr lang="de-DE" sz="3600" kern="100" noProof="0" dirty="0">
                <a:effectLst/>
                <a:latin typeface="宋体" panose="02010600030101010101" pitchFamily="2" charset="-122"/>
                <a:ea typeface="宋体" panose="02010600030101010101" pitchFamily="2" charset="-122"/>
                <a:cs typeface="Times New Roman" panose="02020603050405020304" pitchFamily="18" charset="0"/>
              </a:rPr>
              <a:t>）  </a:t>
            </a:r>
          </a:p>
          <a:p>
            <a:pPr>
              <a:buNone/>
            </a:pPr>
            <a:r>
              <a:rPr lang="de-DE" sz="3600" kern="100" noProof="0" dirty="0" err="1">
                <a:effectLst/>
                <a:latin typeface="宋体" panose="02010600030101010101" pitchFamily="2" charset="-122"/>
                <a:ea typeface="宋体" panose="02010600030101010101" pitchFamily="2" charset="-122"/>
                <a:cs typeface="Times New Roman" panose="02020603050405020304" pitchFamily="18" charset="0"/>
              </a:rPr>
              <a:t>案例与应用（</a:t>
            </a:r>
            <a:r>
              <a:rPr lang="de-DE" sz="3600" kern="100" noProof="0" dirty="0" err="1">
                <a:effectLst/>
                <a:latin typeface="Times New Roman" panose="02020603050405020304" pitchFamily="18" charset="0"/>
                <a:ea typeface="宋体" panose="02010600030101010101" pitchFamily="2" charset="-122"/>
                <a:cs typeface="Times New Roman" panose="02020603050405020304" pitchFamily="18" charset="0"/>
              </a:rPr>
              <a:t>Beispiel</a:t>
            </a:r>
            <a:r>
              <a:rPr lang="de-DE" sz="3600" kern="100" noProof="0" dirty="0">
                <a:effectLst/>
                <a:latin typeface="Times New Roman" panose="02020603050405020304" pitchFamily="18" charset="0"/>
                <a:ea typeface="宋体" panose="02010600030101010101" pitchFamily="2" charset="-122"/>
                <a:cs typeface="Times New Roman" panose="02020603050405020304" pitchFamily="18" charset="0"/>
              </a:rPr>
              <a:t> &amp; Anwendung</a:t>
            </a:r>
            <a:r>
              <a:rPr lang="de-DE" sz="3600" kern="100" noProof="0" dirty="0">
                <a:effectLst/>
                <a:latin typeface="宋体" panose="02010600030101010101" pitchFamily="2" charset="-122"/>
                <a:ea typeface="宋体" panose="02010600030101010101" pitchFamily="2" charset="-122"/>
                <a:cs typeface="Times New Roman" panose="02020603050405020304" pitchFamily="18" charset="0"/>
              </a:rPr>
              <a:t>） </a:t>
            </a:r>
          </a:p>
          <a:p>
            <a:pPr>
              <a:buNone/>
            </a:pPr>
            <a:r>
              <a:rPr lang="de-DE" sz="3600" kern="100" noProof="0" dirty="0" err="1">
                <a:effectLst/>
                <a:latin typeface="宋体" panose="02010600030101010101" pitchFamily="2" charset="-122"/>
                <a:ea typeface="宋体" panose="02010600030101010101" pitchFamily="2" charset="-122"/>
                <a:cs typeface="Times New Roman" panose="02020603050405020304" pitchFamily="18" charset="0"/>
              </a:rPr>
              <a:t>总结</a:t>
            </a:r>
            <a:r>
              <a:rPr lang="de-DE" sz="3600" kern="100" noProof="0" dirty="0" err="1">
                <a:effectLst/>
                <a:latin typeface="Times New Roman" panose="02020603050405020304" pitchFamily="18" charset="0"/>
                <a:ea typeface="宋体" panose="02010600030101010101" pitchFamily="2" charset="-122"/>
                <a:cs typeface="Times New Roman" panose="02020603050405020304" pitchFamily="18" charset="0"/>
              </a:rPr>
              <a:t>（Zusammenfassung</a:t>
            </a:r>
            <a:r>
              <a:rPr lang="de-DE" sz="3600" kern="100" noProof="0" dirty="0">
                <a:effectLst/>
                <a:latin typeface="Times New Roman" panose="02020603050405020304" pitchFamily="18" charset="0"/>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99733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0D6FE6B-7A6B-E3C4-A7C5-1137F7F3238D}"/>
              </a:ext>
            </a:extLst>
          </p:cNvPr>
          <p:cNvSpPr txBox="1"/>
          <p:nvPr/>
        </p:nvSpPr>
        <p:spPr>
          <a:xfrm>
            <a:off x="1052285" y="362857"/>
            <a:ext cx="103994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理论定义</a:t>
            </a:r>
            <a:r>
              <a:rPr kumimoji="0" lang="de-DE" sz="4800" b="0"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de-DE" sz="4800" b="0" i="0" u="none" strike="noStrike" kern="1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die</a:t>
            </a:r>
            <a:r>
              <a:rPr kumimoji="0" lang="de-DE" sz="4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theoretische Definition</a:t>
            </a:r>
            <a:r>
              <a:rPr kumimoji="0" lang="de-DE" sz="48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p>
        </p:txBody>
      </p:sp>
      <p:sp>
        <p:nvSpPr>
          <p:cNvPr id="8" name="文本框 7">
            <a:extLst>
              <a:ext uri="{FF2B5EF4-FFF2-40B4-BE49-F238E27FC236}">
                <a16:creationId xmlns:a16="http://schemas.microsoft.com/office/drawing/2014/main" id="{F2095B8E-8960-27DF-AAFC-E65EAA46A37F}"/>
              </a:ext>
            </a:extLst>
          </p:cNvPr>
          <p:cNvSpPr txBox="1"/>
          <p:nvPr/>
        </p:nvSpPr>
        <p:spPr>
          <a:xfrm>
            <a:off x="2075543" y="1814286"/>
            <a:ext cx="8128000" cy="3046988"/>
          </a:xfrm>
          <a:prstGeom prst="rect">
            <a:avLst/>
          </a:prstGeom>
          <a:noFill/>
        </p:spPr>
        <p:txBody>
          <a:bodyPr wrap="square" rtlCol="0">
            <a:spAutoFit/>
          </a:bodyPr>
          <a:lstStyle/>
          <a:p>
            <a:pPr algn="just"/>
            <a:r>
              <a:rPr lang="de-DE" sz="3200" noProof="0" dirty="0" err="1">
                <a:effectLst/>
                <a:latin typeface="宋体" panose="02010600030101010101" pitchFamily="2" charset="-122"/>
                <a:ea typeface="宋体" panose="02010600030101010101" pitchFamily="2" charset="-122"/>
                <a:cs typeface="Times New Roman" panose="02020603050405020304" pitchFamily="18" charset="0"/>
              </a:rPr>
              <a:t>生态翻译学将翻译视为译者适应翻译生态环境并对译文进行选择的过程</a:t>
            </a:r>
            <a:r>
              <a:rPr lang="de-DE" sz="3200" noProof="0" dirty="0">
                <a:effectLst/>
                <a:latin typeface="宋体" panose="02010600030101010101" pitchFamily="2" charset="-122"/>
                <a:ea typeface="宋体" panose="02010600030101010101" pitchFamily="2" charset="-122"/>
                <a:cs typeface="Times New Roman" panose="02020603050405020304" pitchFamily="18" charset="0"/>
              </a:rPr>
              <a:t>。</a:t>
            </a:r>
          </a:p>
          <a:p>
            <a:pPr algn="just"/>
            <a:r>
              <a:rPr lang="de-DE" sz="3200" noProof="0" dirty="0">
                <a:effectLst/>
                <a:latin typeface="Times New Roman" panose="02020603050405020304" pitchFamily="18" charset="0"/>
                <a:cs typeface="Times New Roman" panose="02020603050405020304" pitchFamily="18" charset="0"/>
              </a:rPr>
              <a:t>Die Ökologische Übersetzungstheorie betrachtet die Übersetzung als einen Prozess, in dem der Übersetzer sich an die </a:t>
            </a:r>
            <a:r>
              <a:rPr lang="de-DE" sz="3200" noProof="0" dirty="0" err="1">
                <a:effectLst/>
                <a:latin typeface="Times New Roman" panose="02020603050405020304" pitchFamily="18" charset="0"/>
                <a:cs typeface="Times New Roman" panose="02020603050405020304" pitchFamily="18" charset="0"/>
              </a:rPr>
              <a:t>Übersetzungsekologie</a:t>
            </a:r>
            <a:r>
              <a:rPr lang="de-DE" sz="3200" noProof="0" dirty="0">
                <a:effectLst/>
                <a:latin typeface="Times New Roman" panose="02020603050405020304" pitchFamily="18" charset="0"/>
                <a:cs typeface="Times New Roman" panose="02020603050405020304" pitchFamily="18" charset="0"/>
              </a:rPr>
              <a:t> anpasst und die Übersetzung auswählt.</a:t>
            </a:r>
            <a:endParaRPr lang="de-DE" sz="3200" noProof="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26" name="Picture 2">
            <a:extLst>
              <a:ext uri="{FF2B5EF4-FFF2-40B4-BE49-F238E27FC236}">
                <a16:creationId xmlns:a16="http://schemas.microsoft.com/office/drawing/2014/main" id="{A4DB91F0-E831-B199-E4B8-C86A1FFAE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85" y="4126593"/>
            <a:ext cx="17526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胡庚申 的图像结果">
            <a:extLst>
              <a:ext uri="{FF2B5EF4-FFF2-40B4-BE49-F238E27FC236}">
                <a16:creationId xmlns:a16="http://schemas.microsoft.com/office/drawing/2014/main" id="{A1DAC6BD-6830-66E6-4D02-D2EAB3CEF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880" y="4634593"/>
            <a:ext cx="2927241"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7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C073E88-9014-0B8B-4E17-DA4AD4E09688}"/>
              </a:ext>
            </a:extLst>
          </p:cNvPr>
          <p:cNvSpPr txBox="1"/>
          <p:nvPr/>
        </p:nvSpPr>
        <p:spPr>
          <a:xfrm>
            <a:off x="3236686" y="438835"/>
            <a:ext cx="664303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核心观点</a:t>
            </a:r>
            <a:r>
              <a:rPr kumimoji="0" lang="de-DE" sz="4800" b="0"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de-DE" sz="4800" b="0" i="0" u="none" strike="noStrike" kern="1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Kernideen</a:t>
            </a:r>
            <a:r>
              <a:rPr kumimoji="0" lang="de-DE" sz="48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a:t>
            </a:r>
          </a:p>
        </p:txBody>
      </p:sp>
      <p:sp>
        <p:nvSpPr>
          <p:cNvPr id="5" name="文本框 4">
            <a:extLst>
              <a:ext uri="{FF2B5EF4-FFF2-40B4-BE49-F238E27FC236}">
                <a16:creationId xmlns:a16="http://schemas.microsoft.com/office/drawing/2014/main" id="{06941AD9-721F-D399-2901-CFAF11E51CD7}"/>
              </a:ext>
            </a:extLst>
          </p:cNvPr>
          <p:cNvSpPr txBox="1"/>
          <p:nvPr/>
        </p:nvSpPr>
        <p:spPr>
          <a:xfrm>
            <a:off x="1879599" y="1682106"/>
            <a:ext cx="8432801" cy="4247317"/>
          </a:xfrm>
          <a:prstGeom prst="rect">
            <a:avLst/>
          </a:prstGeom>
          <a:noFill/>
        </p:spPr>
        <p:txBody>
          <a:bodyPr wrap="square">
            <a:spAutoFit/>
          </a:bodyPr>
          <a:lstStyle/>
          <a:p>
            <a:r>
              <a:rPr lang="de-DE" sz="3000" noProof="0" dirty="0" err="1">
                <a:latin typeface="宋体" panose="02010600030101010101" pitchFamily="2" charset="-122"/>
                <a:ea typeface="宋体" panose="02010600030101010101" pitchFamily="2" charset="-122"/>
              </a:rPr>
              <a:t>三个核心原则</a:t>
            </a:r>
            <a:r>
              <a:rPr lang="de-DE" sz="3000" noProof="0" dirty="0">
                <a:latin typeface="宋体" panose="02010600030101010101" pitchFamily="2" charset="-122"/>
                <a:ea typeface="宋体" panose="02010600030101010101" pitchFamily="2" charset="-122"/>
              </a:rPr>
              <a:t> </a:t>
            </a:r>
            <a:r>
              <a:rPr lang="de-DE" sz="3000" noProof="0" dirty="0">
                <a:latin typeface="Times New Roman" panose="02020603050405020304" pitchFamily="18" charset="0"/>
                <a:ea typeface="宋体" panose="02010600030101010101" pitchFamily="2" charset="-122"/>
                <a:cs typeface="Times New Roman" panose="02020603050405020304" pitchFamily="18" charset="0"/>
              </a:rPr>
              <a:t>Drei Kernprinzipien</a:t>
            </a:r>
            <a:r>
              <a:rPr lang="de-DE" sz="3000" noProof="0" dirty="0">
                <a:latin typeface="宋体" panose="02010600030101010101" pitchFamily="2" charset="-122"/>
                <a:ea typeface="宋体" panose="02010600030101010101" pitchFamily="2" charset="-122"/>
              </a:rPr>
              <a:t>：  </a:t>
            </a:r>
          </a:p>
          <a:p>
            <a:r>
              <a:rPr lang="de-DE" sz="3000" noProof="0" dirty="0">
                <a:latin typeface="宋体" panose="02010600030101010101" pitchFamily="2" charset="-122"/>
                <a:ea typeface="宋体" panose="02010600030101010101" pitchFamily="2" charset="-122"/>
              </a:rPr>
              <a:t>1. </a:t>
            </a:r>
            <a:r>
              <a:rPr lang="de-DE" sz="3000" noProof="0" dirty="0" err="1">
                <a:latin typeface="宋体" panose="02010600030101010101" pitchFamily="2" charset="-122"/>
                <a:ea typeface="宋体" panose="02010600030101010101" pitchFamily="2" charset="-122"/>
              </a:rPr>
              <a:t>译者中心性（</a:t>
            </a:r>
            <a:r>
              <a:rPr lang="de-DE" sz="3000" noProof="0" dirty="0" err="1">
                <a:latin typeface="Times New Roman" panose="02020603050405020304" pitchFamily="18" charset="0"/>
                <a:ea typeface="宋体" panose="02010600030101010101" pitchFamily="2" charset="-122"/>
                <a:cs typeface="Times New Roman" panose="02020603050405020304" pitchFamily="18" charset="0"/>
              </a:rPr>
              <a:t>die</a:t>
            </a:r>
            <a:r>
              <a:rPr lang="de-DE" sz="3000" noProof="0" dirty="0">
                <a:latin typeface="Times New Roman" panose="02020603050405020304" pitchFamily="18" charset="0"/>
                <a:ea typeface="宋体" panose="02010600030101010101" pitchFamily="2" charset="-122"/>
                <a:cs typeface="Times New Roman" panose="02020603050405020304" pitchFamily="18" charset="0"/>
              </a:rPr>
              <a:t> Zentralität des Übersetzers）</a:t>
            </a:r>
            <a:r>
              <a:rPr lang="de-DE" sz="3000" noProof="0" dirty="0">
                <a:latin typeface="宋体" panose="02010600030101010101" pitchFamily="2" charset="-122"/>
                <a:ea typeface="宋体" panose="02010600030101010101" pitchFamily="2" charset="-122"/>
              </a:rPr>
              <a:t>  </a:t>
            </a:r>
          </a:p>
          <a:p>
            <a:r>
              <a:rPr lang="de-DE" sz="3000" noProof="0" dirty="0">
                <a:latin typeface="宋体" panose="02010600030101010101" pitchFamily="2" charset="-122"/>
                <a:ea typeface="宋体" panose="02010600030101010101" pitchFamily="2" charset="-122"/>
              </a:rPr>
              <a:t>   - 译者是“</a:t>
            </a:r>
            <a:r>
              <a:rPr lang="de-DE" sz="3000" noProof="0" dirty="0" err="1">
                <a:latin typeface="宋体" panose="02010600030101010101" pitchFamily="2" charset="-122"/>
                <a:ea typeface="宋体" panose="02010600030101010101" pitchFamily="2" charset="-122"/>
              </a:rPr>
              <a:t>生态主导者</a:t>
            </a:r>
            <a:r>
              <a:rPr lang="de-DE" sz="3000" noProof="0" dirty="0">
                <a:latin typeface="宋体" panose="02010600030101010101" pitchFamily="2" charset="-122"/>
                <a:ea typeface="宋体" panose="02010600030101010101" pitchFamily="2" charset="-122"/>
              </a:rPr>
              <a:t>”（</a:t>
            </a:r>
            <a:r>
              <a:rPr lang="de-DE" sz="3000" noProof="0" dirty="0">
                <a:latin typeface="Times New Roman" panose="02020603050405020304" pitchFamily="18" charset="0"/>
                <a:ea typeface="宋体" panose="02010600030101010101" pitchFamily="2" charset="-122"/>
                <a:cs typeface="Times New Roman" panose="02020603050405020304" pitchFamily="18" charset="0"/>
              </a:rPr>
              <a:t>Der Übersetzer ist der ökologische Dominant.）。  </a:t>
            </a:r>
          </a:p>
          <a:p>
            <a:r>
              <a:rPr lang="de-DE" sz="3000" noProof="0" dirty="0">
                <a:latin typeface="宋体" panose="02010600030101010101" pitchFamily="2" charset="-122"/>
                <a:ea typeface="宋体" panose="02010600030101010101" pitchFamily="2" charset="-122"/>
              </a:rPr>
              <a:t>2. </a:t>
            </a:r>
            <a:r>
              <a:rPr lang="de-DE" sz="3000" noProof="0" dirty="0" err="1">
                <a:latin typeface="宋体" panose="02010600030101010101" pitchFamily="2" charset="-122"/>
                <a:ea typeface="宋体" panose="02010600030101010101" pitchFamily="2" charset="-122"/>
              </a:rPr>
              <a:t>适应与选择（</a:t>
            </a:r>
            <a:r>
              <a:rPr lang="de-DE" sz="3000" noProof="0" dirty="0" err="1">
                <a:latin typeface="Times New Roman" panose="02020603050405020304" pitchFamily="18" charset="0"/>
                <a:ea typeface="宋体" panose="02010600030101010101" pitchFamily="2" charset="-122"/>
                <a:cs typeface="Times New Roman" panose="02020603050405020304" pitchFamily="18" charset="0"/>
              </a:rPr>
              <a:t>Anpassung</a:t>
            </a:r>
            <a:r>
              <a:rPr lang="de-DE" sz="3000" noProof="0" dirty="0">
                <a:latin typeface="Times New Roman" panose="02020603050405020304" pitchFamily="18" charset="0"/>
                <a:ea typeface="宋体" panose="02010600030101010101" pitchFamily="2" charset="-122"/>
                <a:cs typeface="Times New Roman" panose="02020603050405020304" pitchFamily="18" charset="0"/>
              </a:rPr>
              <a:t> und Auswahl</a:t>
            </a:r>
            <a:r>
              <a:rPr lang="de-DE" sz="3000" noProof="0" dirty="0">
                <a:latin typeface="宋体" panose="02010600030101010101" pitchFamily="2" charset="-122"/>
                <a:ea typeface="宋体" panose="02010600030101010101" pitchFamily="2" charset="-122"/>
              </a:rPr>
              <a:t>）  </a:t>
            </a:r>
          </a:p>
          <a:p>
            <a:r>
              <a:rPr lang="de-DE" sz="3000" noProof="0" dirty="0">
                <a:latin typeface="宋体" panose="02010600030101010101" pitchFamily="2" charset="-122"/>
                <a:ea typeface="宋体" panose="02010600030101010101" pitchFamily="2" charset="-122"/>
              </a:rPr>
              <a:t>   - （</a:t>
            </a:r>
            <a:r>
              <a:rPr lang="de-DE" sz="3000" noProof="0" dirty="0" err="1">
                <a:latin typeface="宋体" panose="02010600030101010101" pitchFamily="2" charset="-122"/>
                <a:ea typeface="宋体" panose="02010600030101010101" pitchFamily="2" charset="-122"/>
              </a:rPr>
              <a:t>源语）和（目标语）之间的动态平衡（</a:t>
            </a:r>
            <a:r>
              <a:rPr lang="de-DE" sz="3000" noProof="0" dirty="0" err="1">
                <a:latin typeface="Times New Roman" panose="02020603050405020304" pitchFamily="18" charset="0"/>
                <a:ea typeface="宋体" panose="02010600030101010101" pitchFamily="2" charset="-122"/>
                <a:cs typeface="Times New Roman" panose="02020603050405020304" pitchFamily="18" charset="0"/>
              </a:rPr>
              <a:t>Dynamisches</a:t>
            </a:r>
            <a:r>
              <a:rPr lang="de-DE" sz="3000" noProof="0" dirty="0">
                <a:latin typeface="Times New Roman" panose="02020603050405020304" pitchFamily="18" charset="0"/>
                <a:ea typeface="宋体" panose="02010600030101010101" pitchFamily="2" charset="-122"/>
                <a:cs typeface="Times New Roman" panose="02020603050405020304" pitchFamily="18" charset="0"/>
              </a:rPr>
              <a:t> Gleichgewicht zwischen Quelle und Ziel</a:t>
            </a:r>
            <a:r>
              <a:rPr lang="de-DE" sz="3000" noProof="0" dirty="0">
                <a:latin typeface="宋体" panose="02010600030101010101" pitchFamily="2" charset="-122"/>
                <a:ea typeface="宋体" panose="02010600030101010101" pitchFamily="2" charset="-122"/>
              </a:rPr>
              <a:t>. ）</a:t>
            </a:r>
          </a:p>
          <a:p>
            <a:r>
              <a:rPr lang="de-DE" sz="3000" noProof="0" dirty="0">
                <a:latin typeface="宋体" panose="02010600030101010101" pitchFamily="2" charset="-122"/>
                <a:ea typeface="宋体" panose="02010600030101010101" pitchFamily="2" charset="-122"/>
              </a:rPr>
              <a:t>3. </a:t>
            </a:r>
            <a:r>
              <a:rPr lang="de-DE" sz="3000" noProof="0" dirty="0" err="1">
                <a:latin typeface="宋体" panose="02010600030101010101" pitchFamily="2" charset="-122"/>
                <a:ea typeface="宋体" panose="02010600030101010101" pitchFamily="2" charset="-122"/>
              </a:rPr>
              <a:t>多维转换（</a:t>
            </a:r>
            <a:r>
              <a:rPr lang="de-DE" sz="3000" noProof="0" dirty="0" err="1">
                <a:latin typeface="Times New Roman" panose="02020603050405020304" pitchFamily="18" charset="0"/>
                <a:ea typeface="宋体" panose="02010600030101010101" pitchFamily="2" charset="-122"/>
                <a:cs typeface="Times New Roman" panose="02020603050405020304" pitchFamily="18" charset="0"/>
              </a:rPr>
              <a:t>Multidimensionale</a:t>
            </a:r>
            <a:r>
              <a:rPr lang="de-DE" sz="3000" noProof="0" dirty="0">
                <a:latin typeface="Times New Roman" panose="02020603050405020304" pitchFamily="18" charset="0"/>
                <a:ea typeface="宋体" panose="02010600030101010101" pitchFamily="2" charset="-122"/>
                <a:cs typeface="Times New Roman" panose="02020603050405020304" pitchFamily="18" charset="0"/>
              </a:rPr>
              <a:t> Transformation</a:t>
            </a:r>
            <a:r>
              <a:rPr lang="de-DE" sz="3000" noProof="0"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411070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9A1054D-4383-1F97-F1F6-D4A979BF4023}"/>
              </a:ext>
            </a:extLst>
          </p:cNvPr>
          <p:cNvSpPr txBox="1"/>
          <p:nvPr/>
        </p:nvSpPr>
        <p:spPr>
          <a:xfrm>
            <a:off x="849085" y="234407"/>
            <a:ext cx="1111168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三维转换</a:t>
            </a:r>
            <a:r>
              <a:rPr kumimoji="0" lang="de-DE" sz="4800" b="0"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de-DE" sz="4800" b="0" i="0" u="none" strike="noStrike" kern="1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Dreidimensionale</a:t>
            </a:r>
            <a:r>
              <a:rPr kumimoji="0" lang="de-DE" sz="4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Anpassung</a:t>
            </a:r>
            <a:r>
              <a:rPr kumimoji="0" lang="de-DE" sz="48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a:t>
            </a:r>
          </a:p>
        </p:txBody>
      </p:sp>
      <p:graphicFrame>
        <p:nvGraphicFramePr>
          <p:cNvPr id="4" name="表格 3">
            <a:extLst>
              <a:ext uri="{FF2B5EF4-FFF2-40B4-BE49-F238E27FC236}">
                <a16:creationId xmlns:a16="http://schemas.microsoft.com/office/drawing/2014/main" id="{84F546B2-CD74-2197-BE90-5C421597BE2F}"/>
              </a:ext>
            </a:extLst>
          </p:cNvPr>
          <p:cNvGraphicFramePr>
            <a:graphicFrameLocks noGrp="1"/>
          </p:cNvGraphicFramePr>
          <p:nvPr>
            <p:extLst>
              <p:ext uri="{D42A27DB-BD31-4B8C-83A1-F6EECF244321}">
                <p14:modId xmlns:p14="http://schemas.microsoft.com/office/powerpoint/2010/main" val="1461499314"/>
              </p:ext>
            </p:extLst>
          </p:nvPr>
        </p:nvGraphicFramePr>
        <p:xfrm>
          <a:off x="1168399" y="2134326"/>
          <a:ext cx="10174515" cy="3845560"/>
        </p:xfrm>
        <a:graphic>
          <a:graphicData uri="http://schemas.openxmlformats.org/drawingml/2006/table">
            <a:tbl>
              <a:tblPr firstRow="1" bandRow="1">
                <a:tableStyleId>{5C22544A-7EE6-4342-B048-85BDC9FD1C3A}</a:tableStyleId>
              </a:tblPr>
              <a:tblGrid>
                <a:gridCol w="3391505">
                  <a:extLst>
                    <a:ext uri="{9D8B030D-6E8A-4147-A177-3AD203B41FA5}">
                      <a16:colId xmlns:a16="http://schemas.microsoft.com/office/drawing/2014/main" val="1328887864"/>
                    </a:ext>
                  </a:extLst>
                </a:gridCol>
                <a:gridCol w="3391505">
                  <a:extLst>
                    <a:ext uri="{9D8B030D-6E8A-4147-A177-3AD203B41FA5}">
                      <a16:colId xmlns:a16="http://schemas.microsoft.com/office/drawing/2014/main" val="1515552292"/>
                    </a:ext>
                  </a:extLst>
                </a:gridCol>
                <a:gridCol w="3391505">
                  <a:extLst>
                    <a:ext uri="{9D8B030D-6E8A-4147-A177-3AD203B41FA5}">
                      <a16:colId xmlns:a16="http://schemas.microsoft.com/office/drawing/2014/main" val="2552634521"/>
                    </a:ext>
                  </a:extLst>
                </a:gridCol>
              </a:tblGrid>
              <a:tr h="961390">
                <a:tc>
                  <a:txBody>
                    <a:bodyPr/>
                    <a:lstStyle/>
                    <a:p>
                      <a:r>
                        <a:rPr lang="de-DE" sz="2800" noProof="0" dirty="0" err="1">
                          <a:latin typeface="宋体" panose="02010600030101010101" pitchFamily="2" charset="-122"/>
                          <a:ea typeface="宋体" panose="02010600030101010101" pitchFamily="2" charset="-122"/>
                        </a:rPr>
                        <a:t>维度</a:t>
                      </a:r>
                      <a:endParaRPr lang="de-DE" sz="2800" noProof="0" dirty="0">
                        <a:latin typeface="宋体" panose="02010600030101010101" pitchFamily="2" charset="-122"/>
                        <a:ea typeface="宋体" panose="02010600030101010101" pitchFamily="2" charset="-122"/>
                      </a:endParaRPr>
                    </a:p>
                  </a:txBody>
                  <a:tcPr/>
                </a:tc>
                <a:tc>
                  <a:txBody>
                    <a:bodyPr/>
                    <a:lstStyle/>
                    <a:p>
                      <a:r>
                        <a:rPr lang="de-DE" sz="2800" noProof="0" dirty="0" err="1">
                          <a:latin typeface="宋体" panose="02010600030101010101" pitchFamily="2" charset="-122"/>
                          <a:ea typeface="宋体" panose="02010600030101010101" pitchFamily="2" charset="-122"/>
                        </a:rPr>
                        <a:t>中文解释</a:t>
                      </a:r>
                      <a:endParaRPr lang="de-DE" sz="2800" noProof="0" dirty="0">
                        <a:latin typeface="宋体" panose="02010600030101010101" pitchFamily="2" charset="-122"/>
                        <a:ea typeface="宋体" panose="02010600030101010101" pitchFamily="2" charset="-122"/>
                      </a:endParaRPr>
                    </a:p>
                  </a:txBody>
                  <a:tcPr/>
                </a:tc>
                <a:tc>
                  <a:txBody>
                    <a:bodyPr/>
                    <a:lstStyle/>
                    <a:p>
                      <a:r>
                        <a:rPr lang="de-DE" noProof="0" dirty="0" err="1"/>
                        <a:t>德文对应</a:t>
                      </a:r>
                      <a:endParaRPr lang="de-DE" noProof="0" dirty="0"/>
                    </a:p>
                  </a:txBody>
                  <a:tcPr/>
                </a:tc>
                <a:extLst>
                  <a:ext uri="{0D108BD9-81ED-4DB2-BD59-A6C34878D82A}">
                    <a16:rowId xmlns:a16="http://schemas.microsoft.com/office/drawing/2014/main" val="781767648"/>
                  </a:ext>
                </a:extLst>
              </a:tr>
              <a:tr h="961390">
                <a:tc>
                  <a:txBody>
                    <a:bodyPr/>
                    <a:lstStyle/>
                    <a:p>
                      <a:r>
                        <a:rPr lang="de-DE" sz="2800" noProof="0" dirty="0" err="1">
                          <a:latin typeface="宋体" panose="02010600030101010101" pitchFamily="2" charset="-122"/>
                          <a:ea typeface="宋体" panose="02010600030101010101" pitchFamily="2" charset="-122"/>
                        </a:rPr>
                        <a:t>语言维度</a:t>
                      </a:r>
                      <a:endParaRPr lang="de-DE" sz="2800" noProof="0" dirty="0">
                        <a:latin typeface="宋体" panose="02010600030101010101" pitchFamily="2" charset="-122"/>
                        <a:ea typeface="宋体" panose="02010600030101010101" pitchFamily="2" charset="-122"/>
                      </a:endParaRPr>
                    </a:p>
                  </a:txBody>
                  <a:tcPr/>
                </a:tc>
                <a:tc>
                  <a:txBody>
                    <a:bodyPr/>
                    <a:lstStyle/>
                    <a:p>
                      <a:r>
                        <a:rPr lang="de-DE" sz="2800" noProof="0" dirty="0" err="1">
                          <a:latin typeface="宋体" panose="02010600030101010101" pitchFamily="2" charset="-122"/>
                          <a:ea typeface="宋体" panose="02010600030101010101" pitchFamily="2" charset="-122"/>
                        </a:rPr>
                        <a:t>语法、词汇调整</a:t>
                      </a:r>
                      <a:endParaRPr lang="de-DE" sz="2800" noProof="0" dirty="0">
                        <a:latin typeface="宋体" panose="02010600030101010101" pitchFamily="2" charset="-122"/>
                        <a:ea typeface="宋体" panose="02010600030101010101" pitchFamily="2" charset="-122"/>
                      </a:endParaRPr>
                    </a:p>
                  </a:txBody>
                  <a:tcPr/>
                </a:tc>
                <a:tc>
                  <a:txBody>
                    <a:bodyPr/>
                    <a:lstStyle/>
                    <a:p>
                      <a:r>
                        <a:rPr lang="de-DE" sz="2800" noProof="0" dirty="0">
                          <a:latin typeface="Times New Roman" panose="02020603050405020304" pitchFamily="18" charset="0"/>
                          <a:cs typeface="Times New Roman" panose="02020603050405020304" pitchFamily="18" charset="0"/>
                        </a:rPr>
                        <a:t>Linguistische Anpassung</a:t>
                      </a:r>
                    </a:p>
                  </a:txBody>
                  <a:tcPr/>
                </a:tc>
                <a:extLst>
                  <a:ext uri="{0D108BD9-81ED-4DB2-BD59-A6C34878D82A}">
                    <a16:rowId xmlns:a16="http://schemas.microsoft.com/office/drawing/2014/main" val="1549344082"/>
                  </a:ext>
                </a:extLst>
              </a:tr>
              <a:tr h="961390">
                <a:tc>
                  <a:txBody>
                    <a:bodyPr/>
                    <a:lstStyle/>
                    <a:p>
                      <a:r>
                        <a:rPr lang="de-DE" sz="2800" noProof="0" dirty="0" err="1">
                          <a:latin typeface="宋体" panose="02010600030101010101" pitchFamily="2" charset="-122"/>
                          <a:ea typeface="宋体" panose="02010600030101010101" pitchFamily="2" charset="-122"/>
                        </a:rPr>
                        <a:t>文化维度</a:t>
                      </a:r>
                      <a:endParaRPr lang="de-DE" sz="2800" noProof="0" dirty="0">
                        <a:latin typeface="宋体" panose="02010600030101010101" pitchFamily="2" charset="-122"/>
                        <a:ea typeface="宋体" panose="02010600030101010101" pitchFamily="2" charset="-122"/>
                      </a:endParaRPr>
                    </a:p>
                  </a:txBody>
                  <a:tcPr/>
                </a:tc>
                <a:tc>
                  <a:txBody>
                    <a:bodyPr/>
                    <a:lstStyle/>
                    <a:p>
                      <a:r>
                        <a:rPr lang="de-DE" sz="2800" noProof="0" dirty="0" err="1">
                          <a:latin typeface="宋体" panose="02010600030101010101" pitchFamily="2" charset="-122"/>
                          <a:ea typeface="宋体" panose="02010600030101010101" pitchFamily="2" charset="-122"/>
                        </a:rPr>
                        <a:t>文化意象转换</a:t>
                      </a:r>
                      <a:endParaRPr lang="de-DE" sz="2800" noProof="0" dirty="0">
                        <a:latin typeface="宋体" panose="02010600030101010101" pitchFamily="2" charset="-122"/>
                        <a:ea typeface="宋体" panose="02010600030101010101" pitchFamily="2" charset="-122"/>
                      </a:endParaRPr>
                    </a:p>
                  </a:txBody>
                  <a:tcPr/>
                </a:tc>
                <a:tc>
                  <a:txBody>
                    <a:bodyPr/>
                    <a:lstStyle/>
                    <a:p>
                      <a:r>
                        <a:rPr lang="de-DE" sz="2800" noProof="0" dirty="0">
                          <a:latin typeface="Times New Roman" panose="02020603050405020304" pitchFamily="18" charset="0"/>
                          <a:cs typeface="Times New Roman" panose="02020603050405020304" pitchFamily="18" charset="0"/>
                        </a:rPr>
                        <a:t>Kulturelle Anpassung</a:t>
                      </a:r>
                    </a:p>
                  </a:txBody>
                  <a:tcPr/>
                </a:tc>
                <a:extLst>
                  <a:ext uri="{0D108BD9-81ED-4DB2-BD59-A6C34878D82A}">
                    <a16:rowId xmlns:a16="http://schemas.microsoft.com/office/drawing/2014/main" val="1865222329"/>
                  </a:ext>
                </a:extLst>
              </a:tr>
              <a:tr h="961390">
                <a:tc>
                  <a:txBody>
                    <a:bodyPr/>
                    <a:lstStyle/>
                    <a:p>
                      <a:r>
                        <a:rPr lang="de-DE" sz="2800" noProof="0" dirty="0" err="1">
                          <a:latin typeface="宋体" panose="02010600030101010101" pitchFamily="2" charset="-122"/>
                          <a:ea typeface="宋体" panose="02010600030101010101" pitchFamily="2" charset="-122"/>
                        </a:rPr>
                        <a:t>交际维度</a:t>
                      </a:r>
                      <a:endParaRPr lang="de-DE" sz="2800" noProof="0" dirty="0">
                        <a:latin typeface="宋体" panose="02010600030101010101" pitchFamily="2" charset="-122"/>
                        <a:ea typeface="宋体" panose="02010600030101010101" pitchFamily="2" charset="-122"/>
                      </a:endParaRPr>
                    </a:p>
                  </a:txBody>
                  <a:tcPr/>
                </a:tc>
                <a:tc>
                  <a:txBody>
                    <a:bodyPr/>
                    <a:lstStyle/>
                    <a:p>
                      <a:r>
                        <a:rPr lang="de-DE" sz="2800" noProof="0" dirty="0" err="1">
                          <a:latin typeface="宋体" panose="02010600030101010101" pitchFamily="2" charset="-122"/>
                          <a:ea typeface="宋体" panose="02010600030101010101" pitchFamily="2" charset="-122"/>
                        </a:rPr>
                        <a:t>确保信息有效传递</a:t>
                      </a:r>
                      <a:endParaRPr lang="de-DE" sz="2800" noProof="0" dirty="0">
                        <a:latin typeface="宋体" panose="02010600030101010101" pitchFamily="2" charset="-122"/>
                        <a:ea typeface="宋体" panose="02010600030101010101" pitchFamily="2" charset="-122"/>
                      </a:endParaRPr>
                    </a:p>
                  </a:txBody>
                  <a:tcPr/>
                </a:tc>
                <a:tc>
                  <a:txBody>
                    <a:bodyPr/>
                    <a:lstStyle/>
                    <a:p>
                      <a:r>
                        <a:rPr lang="de-DE" sz="2800" noProof="0" dirty="0">
                          <a:latin typeface="Times New Roman" panose="02020603050405020304" pitchFamily="18" charset="0"/>
                          <a:cs typeface="Times New Roman" panose="02020603050405020304" pitchFamily="18" charset="0"/>
                        </a:rPr>
                        <a:t>Kommunikative Anpassung </a:t>
                      </a:r>
                    </a:p>
                  </a:txBody>
                  <a:tcPr/>
                </a:tc>
                <a:extLst>
                  <a:ext uri="{0D108BD9-81ED-4DB2-BD59-A6C34878D82A}">
                    <a16:rowId xmlns:a16="http://schemas.microsoft.com/office/drawing/2014/main" val="3984491366"/>
                  </a:ext>
                </a:extLst>
              </a:tr>
            </a:tbl>
          </a:graphicData>
        </a:graphic>
      </p:graphicFrame>
    </p:spTree>
    <p:extLst>
      <p:ext uri="{BB962C8B-B14F-4D97-AF65-F5344CB8AC3E}">
        <p14:creationId xmlns:p14="http://schemas.microsoft.com/office/powerpoint/2010/main" val="48912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77EE1B3-66D3-E4AD-128C-306E8AF6FBE2}"/>
              </a:ext>
            </a:extLst>
          </p:cNvPr>
          <p:cNvSpPr txBox="1"/>
          <p:nvPr/>
        </p:nvSpPr>
        <p:spPr>
          <a:xfrm>
            <a:off x="1553028" y="379550"/>
            <a:ext cx="10406743" cy="830997"/>
          </a:xfrm>
          <a:prstGeom prst="rect">
            <a:avLst/>
          </a:prstGeom>
          <a:noFill/>
        </p:spPr>
        <p:txBody>
          <a:bodyPr wrap="square">
            <a:spAutoFit/>
          </a:bodyPr>
          <a:lstStyle/>
          <a:p>
            <a:r>
              <a:rPr kumimoji="0" lang="de-DE" sz="4800" b="1"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案例与应用</a:t>
            </a:r>
            <a:r>
              <a:rPr kumimoji="0" lang="de-DE" sz="4800" b="0"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de-DE" sz="4800" b="0" i="0" u="none" strike="noStrike" kern="1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Beispiel</a:t>
            </a:r>
            <a:r>
              <a:rPr kumimoji="0" lang="de-DE" sz="4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&amp; Anwendung</a:t>
            </a:r>
            <a:r>
              <a:rPr kumimoji="0" lang="de-DE" sz="48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a:t>
            </a:r>
            <a:endParaRPr lang="de-DE" sz="4800" noProof="0" dirty="0"/>
          </a:p>
        </p:txBody>
      </p:sp>
      <p:sp>
        <p:nvSpPr>
          <p:cNvPr id="5" name="文本框 4">
            <a:extLst>
              <a:ext uri="{FF2B5EF4-FFF2-40B4-BE49-F238E27FC236}">
                <a16:creationId xmlns:a16="http://schemas.microsoft.com/office/drawing/2014/main" id="{22A47F74-8D4D-BEEB-33D2-EA4D9495E36C}"/>
              </a:ext>
            </a:extLst>
          </p:cNvPr>
          <p:cNvSpPr txBox="1"/>
          <p:nvPr/>
        </p:nvSpPr>
        <p:spPr>
          <a:xfrm>
            <a:off x="1705426" y="2998574"/>
            <a:ext cx="7532915" cy="646331"/>
          </a:xfrm>
          <a:prstGeom prst="rect">
            <a:avLst/>
          </a:prstGeom>
          <a:noFill/>
        </p:spPr>
        <p:txBody>
          <a:bodyPr wrap="square">
            <a:spAutoFit/>
          </a:bodyPr>
          <a:lstStyle/>
          <a:p>
            <a:r>
              <a:rPr lang="de-DE" sz="3600" noProof="0" dirty="0" err="1">
                <a:effectLst/>
                <a:latin typeface="宋体" panose="02010600030101010101" pitchFamily="2" charset="-122"/>
                <a:ea typeface="宋体" panose="02010600030101010101" pitchFamily="2" charset="-122"/>
                <a:cs typeface="Times New Roman" panose="02020603050405020304" pitchFamily="18" charset="0"/>
              </a:rPr>
              <a:t>中文诗（王维</a:t>
            </a:r>
            <a:r>
              <a:rPr lang="de-DE" sz="3600" noProof="0" dirty="0">
                <a:effectLst/>
                <a:latin typeface="宋体" panose="02010600030101010101" pitchFamily="2" charset="-122"/>
                <a:ea typeface="宋体" panose="02010600030101010101" pitchFamily="2" charset="-122"/>
                <a:cs typeface="Times New Roman" panose="02020603050405020304" pitchFamily="18" charset="0"/>
              </a:rPr>
              <a:t>）</a:t>
            </a:r>
          </a:p>
        </p:txBody>
      </p:sp>
      <p:sp>
        <p:nvSpPr>
          <p:cNvPr id="7" name="文本框 6">
            <a:extLst>
              <a:ext uri="{FF2B5EF4-FFF2-40B4-BE49-F238E27FC236}">
                <a16:creationId xmlns:a16="http://schemas.microsoft.com/office/drawing/2014/main" id="{1BF10DD2-3917-F62C-39CA-740631681679}"/>
              </a:ext>
            </a:extLst>
          </p:cNvPr>
          <p:cNvSpPr txBox="1"/>
          <p:nvPr/>
        </p:nvSpPr>
        <p:spPr>
          <a:xfrm>
            <a:off x="986971" y="3721271"/>
            <a:ext cx="11306629" cy="1077218"/>
          </a:xfrm>
          <a:prstGeom prst="rect">
            <a:avLst/>
          </a:prstGeom>
          <a:noFill/>
        </p:spPr>
        <p:txBody>
          <a:bodyPr wrap="square">
            <a:spAutoFit/>
          </a:bodyPr>
          <a:lstStyle/>
          <a:p>
            <a:r>
              <a:rPr lang="de-DE" sz="3200" noProof="0" dirty="0" err="1">
                <a:latin typeface="宋体" panose="02010600030101010101" pitchFamily="2" charset="-122"/>
                <a:ea typeface="宋体" panose="02010600030101010101" pitchFamily="2" charset="-122"/>
              </a:rPr>
              <a:t>直译</a:t>
            </a:r>
            <a:r>
              <a:rPr lang="de-DE" sz="3200" noProof="0" dirty="0">
                <a:latin typeface="宋体" panose="02010600030101010101" pitchFamily="2" charset="-122"/>
                <a:ea typeface="宋体" panose="02010600030101010101" pitchFamily="2" charset="-122"/>
              </a:rPr>
              <a:t>：</a:t>
            </a:r>
            <a:r>
              <a:rPr lang="de-DE" sz="3200" noProof="0" dirty="0">
                <a:latin typeface="Times New Roman" panose="02020603050405020304" pitchFamily="18" charset="0"/>
                <a:cs typeface="Times New Roman" panose="02020603050405020304" pitchFamily="18" charset="0"/>
              </a:rPr>
              <a:t> „ </a:t>
            </a:r>
            <a:r>
              <a:rPr lang="de-DE" sz="3200" noProof="0" dirty="0">
                <a:effectLst/>
                <a:latin typeface="Times New Roman" panose="02020603050405020304" pitchFamily="18" charset="0"/>
                <a:cs typeface="Times New Roman" panose="02020603050405020304" pitchFamily="18" charset="0"/>
              </a:rPr>
              <a:t>Nach Regen im leeren Berg, spät kommt Herbstwetter. </a:t>
            </a:r>
            <a:r>
              <a:rPr lang="de-DE" sz="3200" noProof="0" dirty="0">
                <a:latin typeface="Times New Roman" panose="02020603050405020304" pitchFamily="18" charset="0"/>
                <a:cs typeface="Times New Roman" panose="02020603050405020304" pitchFamily="18" charset="0"/>
              </a:rPr>
              <a:t>“ </a:t>
            </a:r>
            <a:r>
              <a:rPr lang="de-DE" sz="3200" noProof="0" dirty="0">
                <a:latin typeface="宋体" panose="02010600030101010101" pitchFamily="2" charset="-122"/>
                <a:ea typeface="宋体" panose="02010600030101010101" pitchFamily="2" charset="-122"/>
              </a:rPr>
              <a:t>（</a:t>
            </a:r>
            <a:r>
              <a:rPr lang="de-DE" sz="3200" noProof="0" dirty="0" err="1">
                <a:effectLst/>
                <a:latin typeface="宋体" panose="02010600030101010101" pitchFamily="2" charset="-122"/>
                <a:ea typeface="宋体" panose="02010600030101010101" pitchFamily="2" charset="-122"/>
                <a:cs typeface="Times New Roman" panose="02020603050405020304" pitchFamily="18" charset="0"/>
              </a:rPr>
              <a:t>生硬，无韵律</a:t>
            </a:r>
            <a:r>
              <a:rPr lang="de-DE" sz="3200" noProof="0" dirty="0">
                <a:latin typeface="宋体" panose="02010600030101010101" pitchFamily="2" charset="-122"/>
                <a:ea typeface="宋体" panose="02010600030101010101" pitchFamily="2" charset="-122"/>
              </a:rPr>
              <a:t>） </a:t>
            </a:r>
          </a:p>
        </p:txBody>
      </p:sp>
      <p:sp>
        <p:nvSpPr>
          <p:cNvPr id="9" name="文本框 8">
            <a:extLst>
              <a:ext uri="{FF2B5EF4-FFF2-40B4-BE49-F238E27FC236}">
                <a16:creationId xmlns:a16="http://schemas.microsoft.com/office/drawing/2014/main" id="{E0C08085-E520-4AEE-E183-804CB5EDCA53}"/>
              </a:ext>
            </a:extLst>
          </p:cNvPr>
          <p:cNvSpPr txBox="1"/>
          <p:nvPr/>
        </p:nvSpPr>
        <p:spPr>
          <a:xfrm>
            <a:off x="986971" y="4798489"/>
            <a:ext cx="10218057" cy="1077218"/>
          </a:xfrm>
          <a:prstGeom prst="rect">
            <a:avLst/>
          </a:prstGeom>
          <a:noFill/>
        </p:spPr>
        <p:txBody>
          <a:bodyPr wrap="square">
            <a:spAutoFit/>
          </a:bodyPr>
          <a:lstStyle/>
          <a:p>
            <a:r>
              <a:rPr lang="de-DE" sz="3200" noProof="0" dirty="0" err="1">
                <a:latin typeface="宋体" panose="02010600030101010101" pitchFamily="2" charset="-122"/>
                <a:ea typeface="宋体" panose="02010600030101010101" pitchFamily="2" charset="-122"/>
              </a:rPr>
              <a:t>适应译</a:t>
            </a:r>
            <a:r>
              <a:rPr lang="de-DE" sz="3200" noProof="0" dirty="0">
                <a:latin typeface="宋体" panose="02010600030101010101" pitchFamily="2" charset="-122"/>
                <a:ea typeface="宋体" panose="02010600030101010101" pitchFamily="2" charset="-122"/>
              </a:rPr>
              <a:t>：</a:t>
            </a:r>
            <a:r>
              <a:rPr lang="de-DE" sz="3200" noProof="0" dirty="0">
                <a:latin typeface="Times New Roman" panose="02020603050405020304" pitchFamily="18" charset="0"/>
                <a:cs typeface="Times New Roman" panose="02020603050405020304" pitchFamily="18" charset="0"/>
              </a:rPr>
              <a:t> „ </a:t>
            </a:r>
            <a:r>
              <a:rPr lang="de-DE" sz="3200" noProof="0" dirty="0">
                <a:effectLst/>
                <a:latin typeface="Times New Roman" panose="02020603050405020304" pitchFamily="18" charset="0"/>
                <a:cs typeface="Times New Roman" panose="02020603050405020304" pitchFamily="18" charset="0"/>
              </a:rPr>
              <a:t>Frischer Regen im stillen Tal,  Herbsthauch weht im Abendstrahl. “ </a:t>
            </a:r>
            <a:r>
              <a:rPr lang="de-DE" sz="3200" noProof="0" dirty="0">
                <a:effectLst/>
                <a:latin typeface="宋体" panose="02010600030101010101" pitchFamily="2" charset="-122"/>
                <a:ea typeface="宋体" panose="02010600030101010101" pitchFamily="2" charset="-122"/>
                <a:cs typeface="Times New Roman" panose="02020603050405020304" pitchFamily="18" charset="0"/>
              </a:rPr>
              <a:t>（</a:t>
            </a:r>
            <a:r>
              <a:rPr lang="de-DE" sz="3200" noProof="0" dirty="0" err="1">
                <a:latin typeface="宋体" panose="02010600030101010101" pitchFamily="2" charset="-122"/>
                <a:ea typeface="宋体" panose="02010600030101010101" pitchFamily="2" charset="-122"/>
                <a:cs typeface="Times New Roman" panose="02020603050405020304" pitchFamily="18" charset="0"/>
              </a:rPr>
              <a:t>调整句式，增加押韵</a:t>
            </a:r>
            <a:r>
              <a:rPr lang="de-DE" sz="3200" noProof="0" dirty="0">
                <a:effectLst/>
                <a:latin typeface="宋体" panose="02010600030101010101" pitchFamily="2" charset="-122"/>
                <a:ea typeface="宋体" panose="02010600030101010101" pitchFamily="2" charset="-122"/>
                <a:cs typeface="Times New Roman" panose="02020603050405020304" pitchFamily="18" charset="0"/>
              </a:rPr>
              <a:t>）</a:t>
            </a:r>
            <a:endParaRPr lang="de-DE" sz="3200" noProof="0" dirty="0">
              <a:latin typeface="宋体" panose="02010600030101010101" pitchFamily="2" charset="-122"/>
              <a:ea typeface="宋体" panose="02010600030101010101" pitchFamily="2" charset="-122"/>
            </a:endParaRPr>
          </a:p>
        </p:txBody>
      </p:sp>
      <p:sp>
        <p:nvSpPr>
          <p:cNvPr id="10" name="文本框 9">
            <a:extLst>
              <a:ext uri="{FF2B5EF4-FFF2-40B4-BE49-F238E27FC236}">
                <a16:creationId xmlns:a16="http://schemas.microsoft.com/office/drawing/2014/main" id="{8AD64855-6B00-8207-A922-24D5B5785253}"/>
              </a:ext>
            </a:extLst>
          </p:cNvPr>
          <p:cNvSpPr txBox="1"/>
          <p:nvPr/>
        </p:nvSpPr>
        <p:spPr>
          <a:xfrm>
            <a:off x="841962" y="2459966"/>
            <a:ext cx="10341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de-DE" sz="3600" b="0" i="0" u="none" strike="noStrike" kern="12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空山新雨后，天气晚来秋</a:t>
            </a:r>
            <a:r>
              <a:rPr kumimoji="0" lang="de-DE" sz="36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 </a:t>
            </a:r>
            <a:r>
              <a:rPr kumimoji="0" lang="de-DE" sz="3600" b="0" i="0" u="none" strike="noStrike" kern="12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德语如何译</a:t>
            </a:r>
            <a:r>
              <a:rPr kumimoji="0" lang="de-DE" sz="36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endParaRPr kumimoji="0" lang="de-DE" sz="36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1" name="文本框 10">
            <a:extLst>
              <a:ext uri="{FF2B5EF4-FFF2-40B4-BE49-F238E27FC236}">
                <a16:creationId xmlns:a16="http://schemas.microsoft.com/office/drawing/2014/main" id="{9E791507-D682-D670-DC93-4C4EADCC17B1}"/>
              </a:ext>
            </a:extLst>
          </p:cNvPr>
          <p:cNvSpPr txBox="1"/>
          <p:nvPr/>
        </p:nvSpPr>
        <p:spPr>
          <a:xfrm>
            <a:off x="1705426" y="1598192"/>
            <a:ext cx="9477829" cy="646331"/>
          </a:xfrm>
          <a:prstGeom prst="rect">
            <a:avLst/>
          </a:prstGeom>
          <a:noFill/>
        </p:spPr>
        <p:txBody>
          <a:bodyPr wrap="square" rtlCol="0">
            <a:spAutoFit/>
          </a:bodyPr>
          <a:lstStyle/>
          <a:p>
            <a:r>
              <a:rPr lang="de-DE" sz="3600" noProof="0" dirty="0" err="1">
                <a:effectLst/>
                <a:latin typeface="宋体" panose="02010600030101010101" pitchFamily="2" charset="-122"/>
                <a:ea typeface="宋体" panose="02010600030101010101" pitchFamily="2" charset="-122"/>
                <a:cs typeface="Times New Roman" panose="02020603050405020304" pitchFamily="18" charset="0"/>
              </a:rPr>
              <a:t>语言维适应：诗歌韵律调整</a:t>
            </a:r>
            <a:endParaRPr lang="de-DE" sz="3600" noProof="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26786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2C0CB5D-924F-2D16-4806-E0E7FA73942A}"/>
              </a:ext>
            </a:extLst>
          </p:cNvPr>
          <p:cNvSpPr txBox="1"/>
          <p:nvPr/>
        </p:nvSpPr>
        <p:spPr>
          <a:xfrm>
            <a:off x="566056" y="2058889"/>
            <a:ext cx="10740570" cy="646331"/>
          </a:xfrm>
          <a:prstGeom prst="rect">
            <a:avLst/>
          </a:prstGeom>
          <a:noFill/>
        </p:spPr>
        <p:txBody>
          <a:bodyPr wrap="square">
            <a:spAutoFit/>
          </a:bodyPr>
          <a:lstStyle/>
          <a:p>
            <a:r>
              <a:rPr kumimoji="0" lang="de-DE" sz="36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de-DE" sz="3600" b="0" i="0" u="none" strike="noStrike" kern="12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守株待兔</a:t>
            </a:r>
            <a:r>
              <a:rPr kumimoji="0" lang="de-DE" sz="36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de-DE" sz="3600" b="0" i="0" u="none" strike="noStrike" kern="12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比喻被动等待</a:t>
            </a:r>
            <a:r>
              <a:rPr kumimoji="0" lang="de-DE" sz="36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 </a:t>
            </a:r>
            <a:r>
              <a:rPr kumimoji="0" lang="de-DE" sz="3600" b="0" i="0" u="none" strike="noStrike" kern="12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德语如何译</a:t>
            </a:r>
            <a:r>
              <a:rPr kumimoji="0" lang="de-DE" sz="36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endParaRPr lang="de-DE" noProof="0" dirty="0"/>
          </a:p>
        </p:txBody>
      </p:sp>
      <p:sp>
        <p:nvSpPr>
          <p:cNvPr id="7" name="文本框 6">
            <a:extLst>
              <a:ext uri="{FF2B5EF4-FFF2-40B4-BE49-F238E27FC236}">
                <a16:creationId xmlns:a16="http://schemas.microsoft.com/office/drawing/2014/main" id="{1CC574D3-5040-D1E1-77B6-86A969D01672}"/>
              </a:ext>
            </a:extLst>
          </p:cNvPr>
          <p:cNvSpPr txBox="1"/>
          <p:nvPr/>
        </p:nvSpPr>
        <p:spPr>
          <a:xfrm>
            <a:off x="566056" y="3031401"/>
            <a:ext cx="1149531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mn-cs"/>
              </a:rPr>
              <a:t>直译</a:t>
            </a:r>
            <a:r>
              <a:rPr kumimoji="0" lang="de-DE"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de-DE"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 </a:t>
            </a:r>
            <a:r>
              <a:rPr lang="de-DE" sz="3200" noProof="0" dirty="0">
                <a:effectLst/>
                <a:latin typeface="Times New Roman" panose="02020603050405020304" pitchFamily="18" charset="0"/>
                <a:cs typeface="Times New Roman" panose="02020603050405020304" pitchFamily="18" charset="0"/>
              </a:rPr>
              <a:t>Am Baumstumpf warten auf den Hasen </a:t>
            </a:r>
            <a:r>
              <a:rPr kumimoji="0" lang="de-DE"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de-DE"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de-DE" sz="3200" b="0" i="0" u="none" strike="noStrike" kern="12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mn-cs"/>
              </a:rPr>
              <a:t>字面直译，德语读者难理解</a:t>
            </a:r>
            <a:r>
              <a:rPr kumimoji="0" lang="de-DE"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p>
        </p:txBody>
      </p:sp>
      <p:sp>
        <p:nvSpPr>
          <p:cNvPr id="9" name="文本框 8">
            <a:extLst>
              <a:ext uri="{FF2B5EF4-FFF2-40B4-BE49-F238E27FC236}">
                <a16:creationId xmlns:a16="http://schemas.microsoft.com/office/drawing/2014/main" id="{157CB3D1-2B7A-A441-70E2-02E13BDDE771}"/>
              </a:ext>
            </a:extLst>
          </p:cNvPr>
          <p:cNvSpPr txBox="1"/>
          <p:nvPr/>
        </p:nvSpPr>
        <p:spPr>
          <a:xfrm>
            <a:off x="566056" y="4288437"/>
            <a:ext cx="1133565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mn-cs"/>
              </a:rPr>
              <a:t>适应译</a:t>
            </a:r>
            <a:r>
              <a:rPr kumimoji="0" lang="de-DE"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de-DE"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 Auf den Zufall warten wie der Bauer am Baumstumpf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mn-cs"/>
              </a:rPr>
              <a:t>或借用德语习语</a:t>
            </a:r>
            <a:r>
              <a:rPr kumimoji="0" lang="de-DE"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de-DE"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Auf Gottes Segen warten“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de-DE" sz="3200" b="0" i="0" u="none" strike="noStrike" kern="12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mn-cs"/>
              </a:rPr>
              <a:t>等待上帝恩赐，文化维适应。用德语熟悉的宗教隐喻替代中国农耕文化意象</a:t>
            </a:r>
            <a:r>
              <a:rPr kumimoji="0" lang="de-DE"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p>
        </p:txBody>
      </p:sp>
      <p:sp>
        <p:nvSpPr>
          <p:cNvPr id="10" name="文本框 9">
            <a:extLst>
              <a:ext uri="{FF2B5EF4-FFF2-40B4-BE49-F238E27FC236}">
                <a16:creationId xmlns:a16="http://schemas.microsoft.com/office/drawing/2014/main" id="{39E6062D-B7A5-FAE9-1108-D4928371FD5C}"/>
              </a:ext>
            </a:extLst>
          </p:cNvPr>
          <p:cNvSpPr txBox="1"/>
          <p:nvPr/>
        </p:nvSpPr>
        <p:spPr>
          <a:xfrm>
            <a:off x="2394855" y="1086378"/>
            <a:ext cx="6023430" cy="646331"/>
          </a:xfrm>
          <a:prstGeom prst="rect">
            <a:avLst/>
          </a:prstGeom>
          <a:noFill/>
        </p:spPr>
        <p:txBody>
          <a:bodyPr wrap="square" rtlCol="0">
            <a:spAutoFit/>
          </a:bodyPr>
          <a:lstStyle/>
          <a:p>
            <a:r>
              <a:rPr lang="de-DE" sz="3600" noProof="0" dirty="0" err="1">
                <a:effectLst/>
                <a:latin typeface="宋体" panose="02010600030101010101" pitchFamily="2" charset="-122"/>
                <a:ea typeface="宋体" panose="02010600030101010101" pitchFamily="2" charset="-122"/>
                <a:cs typeface="Times New Roman" panose="02020603050405020304" pitchFamily="18" charset="0"/>
              </a:rPr>
              <a:t>文化维适应：成语</a:t>
            </a:r>
            <a:r>
              <a:rPr lang="de-DE" sz="3600" noProof="0" dirty="0">
                <a:effectLst/>
                <a:latin typeface="宋体" panose="02010600030101010101" pitchFamily="2" charset="-122"/>
                <a:ea typeface="宋体" panose="02010600030101010101" pitchFamily="2" charset="-122"/>
                <a:cs typeface="Times New Roman" panose="02020603050405020304" pitchFamily="18" charset="0"/>
              </a:rPr>
              <a:t>/</a:t>
            </a:r>
            <a:r>
              <a:rPr lang="de-DE" sz="3600" noProof="0" dirty="0" err="1">
                <a:effectLst/>
                <a:latin typeface="宋体" panose="02010600030101010101" pitchFamily="2" charset="-122"/>
                <a:ea typeface="宋体" panose="02010600030101010101" pitchFamily="2" charset="-122"/>
                <a:cs typeface="Times New Roman" panose="02020603050405020304" pitchFamily="18" charset="0"/>
              </a:rPr>
              <a:t>习语翻译</a:t>
            </a:r>
            <a:endParaRPr lang="de-DE" sz="3600" noProof="0" dirty="0">
              <a:latin typeface="宋体" panose="02010600030101010101" pitchFamily="2" charset="-122"/>
              <a:ea typeface="宋体" panose="02010600030101010101" pitchFamily="2" charset="-122"/>
            </a:endParaRPr>
          </a:p>
        </p:txBody>
      </p:sp>
      <p:sp>
        <p:nvSpPr>
          <p:cNvPr id="12" name="文本框 11">
            <a:extLst>
              <a:ext uri="{FF2B5EF4-FFF2-40B4-BE49-F238E27FC236}">
                <a16:creationId xmlns:a16="http://schemas.microsoft.com/office/drawing/2014/main" id="{7CC9A155-81FE-316F-44B4-8BF3EDE8571F}"/>
              </a:ext>
            </a:extLst>
          </p:cNvPr>
          <p:cNvSpPr txBox="1"/>
          <p:nvPr/>
        </p:nvSpPr>
        <p:spPr>
          <a:xfrm>
            <a:off x="1320800" y="165472"/>
            <a:ext cx="1074057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案例与应用</a:t>
            </a:r>
            <a:r>
              <a:rPr kumimoji="0" lang="de-DE" sz="4800" b="0"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de-DE" sz="4800" b="0" i="0" u="none" strike="noStrike" kern="1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Beispiel</a:t>
            </a:r>
            <a:r>
              <a:rPr kumimoji="0" lang="de-DE" sz="4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&amp; Anwendung</a:t>
            </a:r>
            <a:r>
              <a:rPr kumimoji="0" lang="de-DE" sz="48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a:t>
            </a:r>
            <a:endParaRPr kumimoji="0" lang="de-DE" sz="4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03995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453099F-E15F-983B-2533-944C21F60CFF}"/>
              </a:ext>
            </a:extLst>
          </p:cNvPr>
          <p:cNvSpPr txBox="1"/>
          <p:nvPr/>
        </p:nvSpPr>
        <p:spPr>
          <a:xfrm>
            <a:off x="3048000" y="1474442"/>
            <a:ext cx="6096000" cy="646331"/>
          </a:xfrm>
          <a:prstGeom prst="rect">
            <a:avLst/>
          </a:prstGeom>
          <a:noFill/>
        </p:spPr>
        <p:txBody>
          <a:bodyPr wrap="square">
            <a:spAutoFit/>
          </a:bodyPr>
          <a:lstStyle/>
          <a:p>
            <a:r>
              <a:rPr lang="de-DE" sz="3600" noProof="0" dirty="0" err="1">
                <a:effectLst/>
                <a:latin typeface="宋体" panose="02010600030101010101" pitchFamily="2" charset="-122"/>
                <a:ea typeface="宋体" panose="02010600030101010101" pitchFamily="2" charset="-122"/>
                <a:cs typeface="Times New Roman" panose="02020603050405020304" pitchFamily="18" charset="0"/>
              </a:rPr>
              <a:t>交际维适应：公示语本地化</a:t>
            </a:r>
            <a:endParaRPr lang="de-DE" sz="3600" noProof="0" dirty="0">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71E1DC34-F484-1EE5-6307-A6F858D7E0B9}"/>
              </a:ext>
            </a:extLst>
          </p:cNvPr>
          <p:cNvSpPr txBox="1"/>
          <p:nvPr/>
        </p:nvSpPr>
        <p:spPr>
          <a:xfrm>
            <a:off x="2133597" y="2610675"/>
            <a:ext cx="8302172" cy="584775"/>
          </a:xfrm>
          <a:prstGeom prst="rect">
            <a:avLst/>
          </a:prstGeom>
          <a:noFill/>
        </p:spPr>
        <p:txBody>
          <a:bodyPr wrap="square">
            <a:spAutoFit/>
          </a:bodyPr>
          <a:lstStyle/>
          <a:p>
            <a:r>
              <a:rPr lang="de-DE" sz="3200" noProof="0" dirty="0">
                <a:latin typeface="宋体" panose="02010600030101010101" pitchFamily="2" charset="-122"/>
                <a:ea typeface="宋体" panose="02010600030101010101" pitchFamily="2" charset="-122"/>
              </a:rPr>
              <a:t>“</a:t>
            </a:r>
            <a:r>
              <a:rPr lang="de-DE" sz="3200" noProof="0" dirty="0" err="1">
                <a:latin typeface="宋体" panose="02010600030101010101" pitchFamily="2" charset="-122"/>
                <a:ea typeface="宋体" panose="02010600030101010101" pitchFamily="2" charset="-122"/>
              </a:rPr>
              <a:t>小心地滑</a:t>
            </a:r>
            <a:r>
              <a:rPr lang="de-DE" sz="3200" noProof="0" dirty="0">
                <a:latin typeface="宋体" panose="02010600030101010101" pitchFamily="2" charset="-122"/>
                <a:ea typeface="宋体" panose="02010600030101010101" pitchFamily="2" charset="-122"/>
              </a:rPr>
              <a:t>”（</a:t>
            </a:r>
            <a:r>
              <a:rPr lang="de-DE" sz="3200" noProof="0" dirty="0" err="1">
                <a:latin typeface="宋体" panose="02010600030101010101" pitchFamily="2" charset="-122"/>
                <a:ea typeface="宋体" panose="02010600030101010101" pitchFamily="2" charset="-122"/>
              </a:rPr>
              <a:t>警示牌</a:t>
            </a:r>
            <a:r>
              <a:rPr lang="de-DE" sz="3200" noProof="0" dirty="0">
                <a:latin typeface="宋体" panose="02010600030101010101" pitchFamily="2" charset="-122"/>
                <a:ea typeface="宋体" panose="02010600030101010101" pitchFamily="2" charset="-122"/>
              </a:rPr>
              <a:t>）→ </a:t>
            </a:r>
            <a:r>
              <a:rPr lang="de-DE" sz="3200" noProof="0" dirty="0" err="1">
                <a:latin typeface="宋体" panose="02010600030101010101" pitchFamily="2" charset="-122"/>
                <a:ea typeface="宋体" panose="02010600030101010101" pitchFamily="2" charset="-122"/>
              </a:rPr>
              <a:t>德语如何译</a:t>
            </a:r>
            <a:r>
              <a:rPr lang="de-DE" sz="3200" noProof="0" dirty="0">
                <a:latin typeface="宋体" panose="02010600030101010101" pitchFamily="2" charset="-122"/>
                <a:ea typeface="宋体" panose="02010600030101010101" pitchFamily="2" charset="-122"/>
              </a:rPr>
              <a:t>？</a:t>
            </a:r>
          </a:p>
        </p:txBody>
      </p:sp>
      <p:sp>
        <p:nvSpPr>
          <p:cNvPr id="7" name="文本框 6">
            <a:extLst>
              <a:ext uri="{FF2B5EF4-FFF2-40B4-BE49-F238E27FC236}">
                <a16:creationId xmlns:a16="http://schemas.microsoft.com/office/drawing/2014/main" id="{665A8422-9537-95AB-3597-E0C88CBF3B72}"/>
              </a:ext>
            </a:extLst>
          </p:cNvPr>
          <p:cNvSpPr txBox="1"/>
          <p:nvPr/>
        </p:nvSpPr>
        <p:spPr>
          <a:xfrm>
            <a:off x="972455" y="3674203"/>
            <a:ext cx="10624457" cy="1077218"/>
          </a:xfrm>
          <a:prstGeom prst="rect">
            <a:avLst/>
          </a:prstGeom>
          <a:noFill/>
        </p:spPr>
        <p:txBody>
          <a:bodyPr wrap="square">
            <a:spAutoFit/>
          </a:bodyPr>
          <a:lstStyle/>
          <a:p>
            <a:r>
              <a:rPr lang="de-DE" sz="3200" noProof="0" dirty="0" err="1">
                <a:latin typeface="Times New Roman" panose="02020603050405020304" pitchFamily="18" charset="0"/>
                <a:ea typeface="宋体" panose="02010600030101010101" pitchFamily="2" charset="-122"/>
                <a:cs typeface="Times New Roman" panose="02020603050405020304" pitchFamily="18" charset="0"/>
              </a:rPr>
              <a:t>直译</a:t>
            </a:r>
            <a:r>
              <a:rPr lang="de-DE" sz="3200" noProof="0" dirty="0">
                <a:latin typeface="Times New Roman" panose="02020603050405020304" pitchFamily="18" charset="0"/>
                <a:ea typeface="宋体" panose="02010600030101010101" pitchFamily="2" charset="-122"/>
                <a:cs typeface="Times New Roman" panose="02020603050405020304" pitchFamily="18" charset="0"/>
              </a:rPr>
              <a:t>：</a:t>
            </a:r>
            <a:r>
              <a:rPr kumimoji="0" lang="de-DE"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de-DE" sz="3200" noProof="0" dirty="0">
                <a:latin typeface="Times New Roman" panose="02020603050405020304" pitchFamily="18" charset="0"/>
                <a:ea typeface="宋体" panose="02010600030101010101" pitchFamily="2" charset="-122"/>
                <a:cs typeface="Times New Roman" panose="02020603050405020304" pitchFamily="18" charset="0"/>
              </a:rPr>
              <a:t> Vorsichtig, Boden rutschig！</a:t>
            </a:r>
            <a:r>
              <a:rPr kumimoji="0" lang="de-DE"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de-DE" sz="3200" noProof="0" dirty="0">
                <a:latin typeface="Times New Roman" panose="02020603050405020304" pitchFamily="18" charset="0"/>
                <a:ea typeface="宋体" panose="02010600030101010101" pitchFamily="2" charset="-122"/>
                <a:cs typeface="Times New Roman" panose="02020603050405020304" pitchFamily="18" charset="0"/>
              </a:rPr>
              <a:t>（</a:t>
            </a:r>
            <a:r>
              <a:rPr lang="de-DE" sz="3200" noProof="0" dirty="0" err="1">
                <a:latin typeface="Times New Roman" panose="02020603050405020304" pitchFamily="18" charset="0"/>
                <a:ea typeface="宋体" panose="02010600030101010101" pitchFamily="2" charset="-122"/>
                <a:cs typeface="Times New Roman" panose="02020603050405020304" pitchFamily="18" charset="0"/>
              </a:rPr>
              <a:t>不符合德语公示语习惯</a:t>
            </a:r>
            <a:r>
              <a:rPr lang="de-DE" sz="3200" noProof="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9" name="文本框 8">
            <a:extLst>
              <a:ext uri="{FF2B5EF4-FFF2-40B4-BE49-F238E27FC236}">
                <a16:creationId xmlns:a16="http://schemas.microsoft.com/office/drawing/2014/main" id="{4563682C-11F4-3063-6401-A6F3A5963A0C}"/>
              </a:ext>
            </a:extLst>
          </p:cNvPr>
          <p:cNvSpPr txBox="1"/>
          <p:nvPr/>
        </p:nvSpPr>
        <p:spPr>
          <a:xfrm>
            <a:off x="972456" y="4567107"/>
            <a:ext cx="11219544" cy="1077218"/>
          </a:xfrm>
          <a:prstGeom prst="rect">
            <a:avLst/>
          </a:prstGeom>
          <a:noFill/>
        </p:spPr>
        <p:txBody>
          <a:bodyPr wrap="square">
            <a:spAutoFit/>
          </a:bodyPr>
          <a:lstStyle/>
          <a:p>
            <a:r>
              <a:rPr lang="de-DE" sz="3200" noProof="0" dirty="0" err="1">
                <a:latin typeface="宋体" panose="02010600030101010101" pitchFamily="2" charset="-122"/>
                <a:ea typeface="宋体" panose="02010600030101010101" pitchFamily="2" charset="-122"/>
                <a:cs typeface="Times New Roman" panose="02020603050405020304" pitchFamily="18" charset="0"/>
              </a:rPr>
              <a:t>适应译</a:t>
            </a:r>
            <a:r>
              <a:rPr lang="de-DE" sz="3200" noProof="0" dirty="0">
                <a:latin typeface="宋体" panose="02010600030101010101" pitchFamily="2" charset="-122"/>
                <a:ea typeface="宋体" panose="02010600030101010101" pitchFamily="2" charset="-122"/>
                <a:cs typeface="Times New Roman" panose="02020603050405020304" pitchFamily="18" charset="0"/>
              </a:rPr>
              <a:t>：</a:t>
            </a:r>
            <a:r>
              <a:rPr kumimoji="0" lang="de-DE"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de-DE" sz="3200" noProof="0" dirty="0">
                <a:latin typeface="宋体" panose="02010600030101010101" pitchFamily="2" charset="-122"/>
                <a:ea typeface="宋体" panose="02010600030101010101" pitchFamily="2" charset="-122"/>
                <a:cs typeface="Times New Roman" panose="02020603050405020304" pitchFamily="18" charset="0"/>
              </a:rPr>
              <a:t> </a:t>
            </a:r>
            <a:r>
              <a:rPr lang="de-DE" sz="3200" noProof="0" dirty="0">
                <a:latin typeface="Times New Roman" panose="02020603050405020304" pitchFamily="18" charset="0"/>
                <a:cs typeface="Times New Roman" panose="02020603050405020304" pitchFamily="18" charset="0"/>
              </a:rPr>
              <a:t>Achtung! Rutschgefahr! </a:t>
            </a:r>
            <a:r>
              <a:rPr kumimoji="0" lang="de-DE"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de-DE" sz="3200" noProof="0" dirty="0">
                <a:latin typeface="宋体" panose="02010600030101010101" pitchFamily="2" charset="-122"/>
                <a:ea typeface="宋体" panose="02010600030101010101" pitchFamily="2" charset="-122"/>
                <a:cs typeface="Times New Roman" panose="02020603050405020304" pitchFamily="18" charset="0"/>
              </a:rPr>
              <a:t>（</a:t>
            </a:r>
            <a:r>
              <a:rPr lang="de-DE" sz="3200" noProof="0" dirty="0" err="1">
                <a:latin typeface="宋体" panose="02010600030101010101" pitchFamily="2" charset="-122"/>
                <a:ea typeface="宋体" panose="02010600030101010101" pitchFamily="2" charset="-122"/>
                <a:cs typeface="Times New Roman" panose="02020603050405020304" pitchFamily="18" charset="0"/>
              </a:rPr>
              <a:t>采用德语语境中高辨识度的警示表达。优先实现“警告功能”而非字面对应</a:t>
            </a:r>
            <a:r>
              <a:rPr lang="de-DE" sz="3200" noProof="0" dirty="0">
                <a:latin typeface="宋体" panose="02010600030101010101" pitchFamily="2" charset="-122"/>
                <a:ea typeface="宋体" panose="02010600030101010101" pitchFamily="2" charset="-122"/>
                <a:cs typeface="Times New Roman" panose="02020603050405020304" pitchFamily="18" charset="0"/>
              </a:rPr>
              <a:t>。）</a:t>
            </a:r>
          </a:p>
        </p:txBody>
      </p:sp>
      <p:sp>
        <p:nvSpPr>
          <p:cNvPr id="11" name="文本框 10">
            <a:extLst>
              <a:ext uri="{FF2B5EF4-FFF2-40B4-BE49-F238E27FC236}">
                <a16:creationId xmlns:a16="http://schemas.microsoft.com/office/drawing/2014/main" id="{E4BA2BEC-CE70-AA3D-51E0-25BB8628D31C}"/>
              </a:ext>
            </a:extLst>
          </p:cNvPr>
          <p:cNvSpPr txBox="1"/>
          <p:nvPr/>
        </p:nvSpPr>
        <p:spPr>
          <a:xfrm>
            <a:off x="1204685" y="382678"/>
            <a:ext cx="1050834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案例与应用</a:t>
            </a:r>
            <a:r>
              <a:rPr kumimoji="0" lang="de-DE" sz="4800" b="0"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de-DE" sz="4800" b="0" i="0" u="none" strike="noStrike" kern="1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Beispiel</a:t>
            </a:r>
            <a:r>
              <a:rPr kumimoji="0" lang="de-DE" sz="4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&amp; Anwendung</a:t>
            </a:r>
            <a:r>
              <a:rPr kumimoji="0" lang="de-DE" sz="48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a:t>
            </a:r>
            <a:endParaRPr kumimoji="0" lang="de-DE" sz="4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80733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60F6997-3962-0A90-887D-14EB5A7FA9FC}"/>
              </a:ext>
            </a:extLst>
          </p:cNvPr>
          <p:cNvSpPr txBox="1"/>
          <p:nvPr/>
        </p:nvSpPr>
        <p:spPr>
          <a:xfrm>
            <a:off x="1277258" y="267455"/>
            <a:ext cx="1047931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案例与应用</a:t>
            </a:r>
            <a:r>
              <a:rPr kumimoji="0" lang="de-DE" sz="4800" b="0" i="0" u="none" strike="noStrike" kern="100" cap="none" spc="0" normalizeH="0" baseline="0" noProof="0" dirty="0" err="1">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de-DE" sz="4800" b="0" i="0" u="none" strike="noStrike" kern="1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Beispiel</a:t>
            </a:r>
            <a:r>
              <a:rPr kumimoji="0" lang="de-DE" sz="4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&amp; Anwendung</a:t>
            </a:r>
            <a:r>
              <a:rPr kumimoji="0" lang="de-DE" sz="48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a:t>
            </a:r>
            <a:endParaRPr kumimoji="0" lang="de-DE" sz="4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文本框 6">
            <a:extLst>
              <a:ext uri="{FF2B5EF4-FFF2-40B4-BE49-F238E27FC236}">
                <a16:creationId xmlns:a16="http://schemas.microsoft.com/office/drawing/2014/main" id="{4B348507-7EC4-2AE5-E4B4-7EE4C5FF1A12}"/>
              </a:ext>
            </a:extLst>
          </p:cNvPr>
          <p:cNvSpPr txBox="1"/>
          <p:nvPr/>
        </p:nvSpPr>
        <p:spPr>
          <a:xfrm>
            <a:off x="3048000" y="1709448"/>
            <a:ext cx="6096000" cy="584775"/>
          </a:xfrm>
          <a:prstGeom prst="rect">
            <a:avLst/>
          </a:prstGeom>
          <a:noFill/>
        </p:spPr>
        <p:txBody>
          <a:bodyPr wrap="square">
            <a:spAutoFit/>
          </a:bodyPr>
          <a:lstStyle/>
          <a:p>
            <a:r>
              <a:rPr lang="de-DE" sz="3200" noProof="0" dirty="0" err="1">
                <a:latin typeface="宋体" panose="02010600030101010101" pitchFamily="2" charset="-122"/>
                <a:ea typeface="宋体" panose="02010600030101010101" pitchFamily="2" charset="-122"/>
              </a:rPr>
              <a:t>综合适应：文学意象转换</a:t>
            </a:r>
            <a:endParaRPr lang="de-DE" sz="3200" noProof="0" dirty="0">
              <a:latin typeface="宋体" panose="02010600030101010101" pitchFamily="2" charset="-122"/>
              <a:ea typeface="宋体" panose="02010600030101010101" pitchFamily="2" charset="-122"/>
            </a:endParaRPr>
          </a:p>
        </p:txBody>
      </p:sp>
      <p:sp>
        <p:nvSpPr>
          <p:cNvPr id="9" name="文本框 8">
            <a:extLst>
              <a:ext uri="{FF2B5EF4-FFF2-40B4-BE49-F238E27FC236}">
                <a16:creationId xmlns:a16="http://schemas.microsoft.com/office/drawing/2014/main" id="{1856338D-2DB4-193C-7158-C9B83F0721DD}"/>
              </a:ext>
            </a:extLst>
          </p:cNvPr>
          <p:cNvSpPr txBox="1"/>
          <p:nvPr/>
        </p:nvSpPr>
        <p:spPr>
          <a:xfrm>
            <a:off x="1277258" y="2905219"/>
            <a:ext cx="8868228" cy="584775"/>
          </a:xfrm>
          <a:prstGeom prst="rect">
            <a:avLst/>
          </a:prstGeom>
          <a:noFill/>
        </p:spPr>
        <p:txBody>
          <a:bodyPr wrap="square">
            <a:spAutoFit/>
          </a:bodyPr>
          <a:lstStyle/>
          <a:p>
            <a:r>
              <a:rPr lang="de-DE" sz="3200" noProof="0" dirty="0">
                <a:latin typeface="宋体" panose="02010600030101010101" pitchFamily="2" charset="-122"/>
                <a:ea typeface="宋体" panose="02010600030101010101" pitchFamily="2" charset="-122"/>
              </a:rPr>
              <a:t>“</a:t>
            </a:r>
            <a:r>
              <a:rPr lang="de-DE" sz="3200" noProof="0" dirty="0" err="1">
                <a:latin typeface="宋体" panose="02010600030101010101" pitchFamily="2" charset="-122"/>
                <a:ea typeface="宋体" panose="02010600030101010101" pitchFamily="2" charset="-122"/>
              </a:rPr>
              <a:t>高粱像火把一样红</a:t>
            </a:r>
            <a:r>
              <a:rPr lang="de-DE" sz="3200" noProof="0" dirty="0">
                <a:latin typeface="宋体" panose="02010600030101010101" pitchFamily="2" charset="-122"/>
                <a:ea typeface="宋体" panose="02010600030101010101" pitchFamily="2" charset="-122"/>
              </a:rPr>
              <a:t>。” → </a:t>
            </a:r>
            <a:r>
              <a:rPr lang="de-DE" sz="3200" noProof="0" dirty="0" err="1">
                <a:latin typeface="宋体" panose="02010600030101010101" pitchFamily="2" charset="-122"/>
                <a:ea typeface="宋体" panose="02010600030101010101" pitchFamily="2" charset="-122"/>
              </a:rPr>
              <a:t>德语如何译</a:t>
            </a:r>
            <a:r>
              <a:rPr lang="de-DE" sz="3200" noProof="0" dirty="0">
                <a:latin typeface="宋体" panose="02010600030101010101" pitchFamily="2" charset="-122"/>
                <a:ea typeface="宋体" panose="02010600030101010101" pitchFamily="2" charset="-122"/>
              </a:rPr>
              <a:t>？</a:t>
            </a:r>
          </a:p>
        </p:txBody>
      </p:sp>
      <p:sp>
        <p:nvSpPr>
          <p:cNvPr id="11" name="文本框 10">
            <a:extLst>
              <a:ext uri="{FF2B5EF4-FFF2-40B4-BE49-F238E27FC236}">
                <a16:creationId xmlns:a16="http://schemas.microsoft.com/office/drawing/2014/main" id="{E56A2013-3D05-30CC-F310-A2C24F8625BD}"/>
              </a:ext>
            </a:extLst>
          </p:cNvPr>
          <p:cNvSpPr txBox="1"/>
          <p:nvPr/>
        </p:nvSpPr>
        <p:spPr>
          <a:xfrm>
            <a:off x="943428" y="3850211"/>
            <a:ext cx="10479313" cy="1015663"/>
          </a:xfrm>
          <a:prstGeom prst="rect">
            <a:avLst/>
          </a:prstGeom>
          <a:noFill/>
        </p:spPr>
        <p:txBody>
          <a:bodyPr wrap="square">
            <a:spAutoFit/>
          </a:bodyPr>
          <a:lstStyle/>
          <a:p>
            <a:r>
              <a:rPr lang="de-DE" sz="3200" noProof="0" dirty="0" err="1">
                <a:latin typeface="宋体" panose="02010600030101010101" pitchFamily="2" charset="-122"/>
                <a:ea typeface="宋体" panose="02010600030101010101" pitchFamily="2" charset="-122"/>
                <a:cs typeface="Times New Roman" panose="02020603050405020304" pitchFamily="18" charset="0"/>
              </a:rPr>
              <a:t>直译</a:t>
            </a:r>
            <a:r>
              <a:rPr lang="de-DE" sz="3200" noProof="0" dirty="0">
                <a:latin typeface="宋体" panose="02010600030101010101" pitchFamily="2" charset="-122"/>
                <a:ea typeface="宋体" panose="02010600030101010101" pitchFamily="2" charset="-122"/>
                <a:cs typeface="Times New Roman" panose="02020603050405020304" pitchFamily="18" charset="0"/>
              </a:rPr>
              <a:t>：</a:t>
            </a:r>
            <a:r>
              <a:rPr kumimoji="0" lang="de-DE"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de-DE" sz="3200" noProof="0" dirty="0">
                <a:latin typeface="宋体" panose="02010600030101010101" pitchFamily="2" charset="-122"/>
                <a:ea typeface="宋体" panose="02010600030101010101" pitchFamily="2" charset="-122"/>
                <a:cs typeface="Times New Roman" panose="02020603050405020304" pitchFamily="18" charset="0"/>
              </a:rPr>
              <a:t> </a:t>
            </a:r>
            <a:r>
              <a:rPr lang="de-DE" sz="3200" noProof="0" dirty="0">
                <a:latin typeface="Times New Roman" panose="02020603050405020304" pitchFamily="18" charset="0"/>
                <a:cs typeface="Times New Roman" panose="02020603050405020304" pitchFamily="18" charset="0"/>
              </a:rPr>
              <a:t>Die </a:t>
            </a:r>
            <a:r>
              <a:rPr lang="de-DE" sz="3200" noProof="0" dirty="0" err="1">
                <a:latin typeface="Times New Roman" panose="02020603050405020304" pitchFamily="18" charset="0"/>
                <a:cs typeface="Times New Roman" panose="02020603050405020304" pitchFamily="18" charset="0"/>
              </a:rPr>
              <a:t>Sorghumstängel</a:t>
            </a:r>
            <a:r>
              <a:rPr lang="de-DE" sz="3200" noProof="0" dirty="0">
                <a:latin typeface="Times New Roman" panose="02020603050405020304" pitchFamily="18" charset="0"/>
                <a:cs typeface="Times New Roman" panose="02020603050405020304" pitchFamily="18" charset="0"/>
              </a:rPr>
              <a:t> sind rot wie Fackeln. </a:t>
            </a:r>
            <a:r>
              <a:rPr kumimoji="0" lang="de-DE"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de-DE" sz="3200" noProof="0" dirty="0">
                <a:latin typeface="宋体" panose="02010600030101010101" pitchFamily="2" charset="-122"/>
                <a:ea typeface="宋体" panose="02010600030101010101" pitchFamily="2" charset="-122"/>
                <a:cs typeface="Times New Roman" panose="02020603050405020304" pitchFamily="18" charset="0"/>
              </a:rPr>
              <a:t>（</a:t>
            </a:r>
            <a:r>
              <a:rPr lang="de-DE" sz="2800" noProof="0" dirty="0" err="1">
                <a:latin typeface="宋体" panose="02010600030101010101" pitchFamily="2" charset="-122"/>
                <a:ea typeface="宋体" panose="02010600030101010101" pitchFamily="2" charset="-122"/>
                <a:cs typeface="Times New Roman" panose="02020603050405020304" pitchFamily="18" charset="0"/>
              </a:rPr>
              <a:t>德语中“高粱”无文化关联</a:t>
            </a:r>
            <a:r>
              <a:rPr lang="de-DE" sz="2800" noProof="0" dirty="0">
                <a:latin typeface="宋体" panose="02010600030101010101" pitchFamily="2" charset="-122"/>
                <a:ea typeface="宋体" panose="02010600030101010101" pitchFamily="2" charset="-122"/>
                <a:cs typeface="Times New Roman" panose="02020603050405020304" pitchFamily="18" charset="0"/>
              </a:rPr>
              <a:t>）</a:t>
            </a:r>
          </a:p>
        </p:txBody>
      </p:sp>
      <p:sp>
        <p:nvSpPr>
          <p:cNvPr id="13" name="文本框 12">
            <a:extLst>
              <a:ext uri="{FF2B5EF4-FFF2-40B4-BE49-F238E27FC236}">
                <a16:creationId xmlns:a16="http://schemas.microsoft.com/office/drawing/2014/main" id="{A6EA00F6-2980-CAD3-DAC5-A269DE6D5BEF}"/>
              </a:ext>
            </a:extLst>
          </p:cNvPr>
          <p:cNvSpPr txBox="1"/>
          <p:nvPr/>
        </p:nvSpPr>
        <p:spPr>
          <a:xfrm>
            <a:off x="943428" y="4867877"/>
            <a:ext cx="10305143" cy="1446550"/>
          </a:xfrm>
          <a:prstGeom prst="rect">
            <a:avLst/>
          </a:prstGeom>
          <a:noFill/>
        </p:spPr>
        <p:txBody>
          <a:bodyPr wrap="square">
            <a:spAutoFit/>
          </a:bodyPr>
          <a:lstStyle/>
          <a:p>
            <a:r>
              <a:rPr lang="de-DE" sz="3200" noProof="0" dirty="0" err="1">
                <a:latin typeface="宋体" panose="02010600030101010101" pitchFamily="2" charset="-122"/>
                <a:ea typeface="宋体" panose="02010600030101010101" pitchFamily="2" charset="-122"/>
                <a:cs typeface="Times New Roman" panose="02020603050405020304" pitchFamily="18" charset="0"/>
              </a:rPr>
              <a:t>适应译</a:t>
            </a:r>
            <a:r>
              <a:rPr lang="de-DE" sz="3200" noProof="0" dirty="0">
                <a:latin typeface="宋体" panose="02010600030101010101" pitchFamily="2" charset="-122"/>
                <a:ea typeface="宋体" panose="02010600030101010101" pitchFamily="2" charset="-122"/>
                <a:cs typeface="Times New Roman" panose="02020603050405020304" pitchFamily="18" charset="0"/>
              </a:rPr>
              <a:t>：</a:t>
            </a:r>
            <a:r>
              <a:rPr kumimoji="0" lang="de-DE"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de-DE" sz="3200" noProof="0" dirty="0">
                <a:latin typeface="宋体" panose="02010600030101010101" pitchFamily="2" charset="-122"/>
                <a:ea typeface="宋体" panose="02010600030101010101" pitchFamily="2" charset="-122"/>
                <a:cs typeface="Times New Roman" panose="02020603050405020304" pitchFamily="18" charset="0"/>
              </a:rPr>
              <a:t> </a:t>
            </a:r>
            <a:r>
              <a:rPr lang="de-DE" sz="3200" noProof="0" dirty="0">
                <a:latin typeface="Times New Roman" panose="02020603050405020304" pitchFamily="18" charset="0"/>
                <a:cs typeface="Times New Roman" panose="02020603050405020304" pitchFamily="18" charset="0"/>
              </a:rPr>
              <a:t>Die Felder glühen wie Abendsonne. </a:t>
            </a:r>
            <a:r>
              <a:rPr kumimoji="0" lang="de-DE"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de-DE" sz="2800" noProof="0" dirty="0">
                <a:latin typeface="宋体" panose="02010600030101010101" pitchFamily="2" charset="-122"/>
                <a:ea typeface="宋体" panose="02010600030101010101" pitchFamily="2" charset="-122"/>
                <a:cs typeface="Times New Roman" panose="02020603050405020304" pitchFamily="18" charset="0"/>
              </a:rPr>
              <a:t>（</a:t>
            </a:r>
            <a:r>
              <a:rPr lang="de-DE" sz="2800" noProof="0" dirty="0" err="1">
                <a:latin typeface="宋体" panose="02010600030101010101" pitchFamily="2" charset="-122"/>
                <a:ea typeface="宋体" panose="02010600030101010101" pitchFamily="2" charset="-122"/>
                <a:cs typeface="Times New Roman" panose="02020603050405020304" pitchFamily="18" charset="0"/>
              </a:rPr>
              <a:t>改用“晚霞”意象，用德语熟悉的自然意象替换陌生作物。在“异域风情”和“读者接受”间找到折中点</a:t>
            </a:r>
            <a:r>
              <a:rPr lang="de-DE" sz="2800" noProof="0" dirty="0">
                <a:latin typeface="宋体" panose="02010600030101010101" pitchFamily="2" charset="-122"/>
                <a:ea typeface="宋体" panose="02010600030101010101" pitchFamily="2" charset="-122"/>
                <a:cs typeface="Times New Roman" panose="02020603050405020304" pitchFamily="18" charset="0"/>
              </a:rPr>
              <a:t>。 ） </a:t>
            </a:r>
          </a:p>
        </p:txBody>
      </p:sp>
    </p:spTree>
    <p:extLst>
      <p:ext uri="{BB962C8B-B14F-4D97-AF65-F5344CB8AC3E}">
        <p14:creationId xmlns:p14="http://schemas.microsoft.com/office/powerpoint/2010/main" val="223772962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453</Words>
  <Application>Microsoft Office PowerPoint</Application>
  <PresentationFormat>宽屏</PresentationFormat>
  <Paragraphs>61</Paragraphs>
  <Slides>11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等线</vt:lpstr>
      <vt:lpstr>等线 Light</vt:lpstr>
      <vt:lpstr>宋体</vt:lpstr>
      <vt:lpstr>Arial</vt:lpstr>
      <vt:lpstr>Times New Roman</vt:lpstr>
      <vt:lpstr>Office 主题​​</vt:lpstr>
      <vt:lpstr>Ökologische Übersetzungstheorie / Eco-Translatology 生态翻译学(胡庚申 Hu Gengshen)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3272627570@qq.com</dc:creator>
  <cp:lastModifiedBy>3272627570@qq.com</cp:lastModifiedBy>
  <cp:revision>5</cp:revision>
  <dcterms:created xsi:type="dcterms:W3CDTF">2025-04-09T06:00:32Z</dcterms:created>
  <dcterms:modified xsi:type="dcterms:W3CDTF">2025-04-09T14:14:25Z</dcterms:modified>
</cp:coreProperties>
</file>