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1" r:id="rId27"/>
    <p:sldId id="272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75FFA-E947-42AC-92B3-B8B6AB6CBE72}" v="70" dt="2023-11-30T22:30:40.997"/>
    <p1510:client id="{143BAAAD-8FC5-F60B-2504-8342F0663CB5}" v="355" dt="2023-12-01T04:01:41.303"/>
    <p1510:client id="{54377B41-7C14-6220-CDD2-DC89B6F94945}" v="810" dt="2023-12-01T02:58:19.266"/>
    <p1510:client id="{5FEFE189-35E6-2782-BF29-2FACEBAA720C}" v="14" dt="2023-12-01T04:02:58.111"/>
    <p1510:client id="{C77DB49F-E52E-ED5A-88A1-C6A84F3FD95B}" v="58" dt="2023-12-01T03:23:49.249"/>
    <p1510:client id="{DE71ECE0-730B-F1E9-B8B8-BEB2A4BE7402}" v="740" dt="2023-12-01T05:33:01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8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5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45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83" r:id="rId6"/>
    <p:sldLayoutId id="2147483879" r:id="rId7"/>
    <p:sldLayoutId id="2147483880" r:id="rId8"/>
    <p:sldLayoutId id="2147483881" r:id="rId9"/>
    <p:sldLayoutId id="2147483882" r:id="rId10"/>
    <p:sldLayoutId id="21474838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koń, niebo, ubrania, na wolnym powietrzu&#10;&#10;Opis wygenerowany automatycznie">
            <a:extLst>
              <a:ext uri="{FF2B5EF4-FFF2-40B4-BE49-F238E27FC236}">
                <a16:creationId xmlns:a16="http://schemas.microsoft.com/office/drawing/2014/main" id="{82851562-8346-83DB-39FE-3E3A1CDFC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22" y="10"/>
            <a:ext cx="1219199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C5F794B-7989-59A3-05EE-F13CF537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691" y="1256045"/>
            <a:ext cx="6962052" cy="1884207"/>
          </a:xfrm>
        </p:spPr>
        <p:txBody>
          <a:bodyPr anchor="b">
            <a:normAutofit/>
          </a:bodyPr>
          <a:lstStyle/>
          <a:p>
            <a:pPr algn="ctr"/>
            <a:r>
              <a:rPr lang="ja-JP" altLang="pl-PL">
                <a:solidFill>
                  <a:srgbClr val="FFFFFF"/>
                </a:solidFill>
                <a:cs typeface="Posterama"/>
              </a:rPr>
              <a:t>《西游记》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E482D5-6C1C-AE5D-1552-40ECD46A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57" y="3101828"/>
            <a:ext cx="6581930" cy="746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ja-JP" altLang="pl-PL">
                <a:solidFill>
                  <a:srgbClr val="FFFFFF"/>
                </a:solidFill>
              </a:rPr>
              <a:t>吴承恩</a:t>
            </a:r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5C80BC-C547-4FD8-9B68-6A9207F0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1557" y="3481804"/>
            <a:ext cx="0" cy="1310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AA3AA-9441-F15A-5571-23C7148B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748" y="6356350"/>
            <a:ext cx="4114800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04786-AF55-E5BE-4B8E-5B0E9749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2838" y="6356350"/>
            <a:ext cx="33613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8A0168-EB40-45AF-89A1-87DE0A55FFC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1/26/2024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3A2FD7-32F2-59CD-C49D-E9BEB54C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0"/>
            <a:ext cx="61766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3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沙悟净的武器是什么降妖宝杖(重五千零四十八斤)">
            <a:extLst>
              <a:ext uri="{FF2B5EF4-FFF2-40B4-BE49-F238E27FC236}">
                <a16:creationId xmlns:a16="http://schemas.microsoft.com/office/drawing/2014/main" id="{90064456-8EB9-7AF4-A0AC-C9144A5DF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0" r="32804" b="2"/>
          <a:stretch/>
        </p:blipFill>
        <p:spPr>
          <a:xfrm>
            <a:off x="95250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375961-B15F-47AE-9A79-5883D42C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01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2C80E1E-6C64-EB57-5B34-8DCDF35ACA89}"/>
              </a:ext>
            </a:extLst>
          </p:cNvPr>
          <p:cNvSpPr txBox="1"/>
          <p:nvPr/>
        </p:nvSpPr>
        <p:spPr>
          <a:xfrm>
            <a:off x="5207521" y="2629610"/>
            <a:ext cx="6070077" cy="35095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70000"/>
            </a:pPr>
            <a:r>
              <a:rPr lang="ja-JP" altLang="en-US" sz="2000">
                <a:solidFill>
                  <a:schemeClr val="tx2"/>
                </a:solidFill>
              </a:rPr>
              <a:t>菩萨道：“你在天有罪，既贬下来，今又这等伤生，正所谓罪上加罪。我今领了佛旨，上东土寻取经人。你何不入我门来，皈依善果，跟那取经人做个徒弟，上西天拜佛求经？我教飞剑不穿你。那时节功成免罪，你本职，心下如何？”那怪道：“我愿皈正果。”又向前道：“菩萨，我在此间吃人无数，向来有几次取经人来，都被我吃了。凡吃的人头，抛落流沙，竟沉水底。这个水，鹅毛也不能浮。惟有九个取经人的骷髅，浮在水面，再不能沉。我以为异物，将索儿穿在一处，闲时拿来顽耍。这去，但恐取经人不得到此，却不是反误了我的前程也？”菩萨曰：</a:t>
            </a:r>
            <a:r>
              <a:rPr lang="en-US" altLang="ja-JP" sz="2000" dirty="0">
                <a:solidFill>
                  <a:schemeClr val="tx2"/>
                </a:solidFill>
              </a:rPr>
              <a:t>“</a:t>
            </a:r>
            <a:r>
              <a:rPr lang="ja-JP" altLang="en-US" sz="2000">
                <a:solidFill>
                  <a:schemeClr val="tx2"/>
                </a:solidFill>
              </a:rPr>
              <a:t>岂有不到之理？你可将骷髅儿挂在头项下，等候取经人，自有用处。”怪物道：“既然如此，愿领教诲。”菩萨方与他摩顶受戒，指沙为姓，就姓了沙；起个法名，叫做个沙悟净。当时入了沙门，送菩萨过了河，他洗心涤虑，再不伤生，专等取经人</a:t>
            </a:r>
            <a:r>
              <a:rPr lang="en-US" sz="2000" dirty="0">
                <a:solidFill>
                  <a:schemeClr val="tx2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1307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白龙马最后封号是什么?为什么被封为马没有一丝的不满意_探秘志手机版">
            <a:extLst>
              <a:ext uri="{FF2B5EF4-FFF2-40B4-BE49-F238E27FC236}">
                <a16:creationId xmlns:a16="http://schemas.microsoft.com/office/drawing/2014/main" id="{8FCCFD48-F918-6829-E875-146421B72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9" b="1249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C512D323-D874-CDAE-0FFB-DB44EFEA841F}"/>
              </a:ext>
            </a:extLst>
          </p:cNvPr>
          <p:cNvSpPr/>
          <p:nvPr/>
        </p:nvSpPr>
        <p:spPr>
          <a:xfrm>
            <a:off x="3050366" y="4886738"/>
            <a:ext cx="6096000" cy="1251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7200"/>
              <a:t>白龙马</a:t>
            </a:r>
            <a:endParaRPr lang="pl-PL" sz="7200"/>
          </a:p>
        </p:txBody>
      </p:sp>
    </p:spTree>
    <p:extLst>
      <p:ext uri="{BB962C8B-B14F-4D97-AF65-F5344CB8AC3E}">
        <p14:creationId xmlns:p14="http://schemas.microsoft.com/office/powerpoint/2010/main" val="416769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西游记新解】第141章：比丘国改名之迷- 司马青衫网">
            <a:extLst>
              <a:ext uri="{FF2B5EF4-FFF2-40B4-BE49-F238E27FC236}">
                <a16:creationId xmlns:a16="http://schemas.microsoft.com/office/drawing/2014/main" id="{AE55CB43-07D9-F24C-9487-FEF83C8A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3" y="110219"/>
            <a:ext cx="6297386" cy="468902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2FFB6DD-FD88-C920-62E8-D6046E75586D}"/>
              </a:ext>
            </a:extLst>
          </p:cNvPr>
          <p:cNvSpPr txBox="1"/>
          <p:nvPr/>
        </p:nvSpPr>
        <p:spPr>
          <a:xfrm>
            <a:off x="6858000" y="582149"/>
            <a:ext cx="400594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pl-PL" sz="2400"/>
              <a:t>鹅笼 -goose cage</a:t>
            </a:r>
            <a:endParaRPr lang="pl-PL" sz="2400"/>
          </a:p>
          <a:p>
            <a:r>
              <a:rPr lang="ja-JP" altLang="pl-PL" sz="2400"/>
              <a:t>虚弱 xu1ruo4 weak, feeble</a:t>
            </a:r>
            <a:endParaRPr lang="ja-JP" altLang="pl-PL" sz="2400" dirty="0"/>
          </a:p>
          <a:p>
            <a:r>
              <a:rPr lang="ja-JP" altLang="pl-PL" sz="2400"/>
              <a:t>康复 — recover from illness</a:t>
            </a:r>
            <a:endParaRPr lang="ja-JP" altLang="pl-PL" sz="2400" dirty="0"/>
          </a:p>
          <a:p>
            <a:r>
              <a:rPr lang="ja-JP" altLang="pl-PL" sz="2400"/>
              <a:t>识破— see through</a:t>
            </a:r>
            <a:endParaRPr lang="ja-JP" altLang="pl-PL" sz="2400" dirty="0"/>
          </a:p>
          <a:p>
            <a:r>
              <a:rPr lang="ja-JP" altLang="pl-PL" sz="2400"/>
              <a:t>狐狸- fox</a:t>
            </a:r>
            <a:br>
              <a:rPr lang="ja-JP" altLang="pl-PL" sz="2400" dirty="0"/>
            </a:br>
            <a:r>
              <a:rPr lang="ja-JP" altLang="pl-PL" sz="2400"/>
              <a:t>鹿- deer</a:t>
            </a:r>
            <a:br>
              <a:rPr lang="ja-JP" altLang="pl-PL" sz="2400" dirty="0"/>
            </a:br>
            <a:endParaRPr lang="ja-JP" altLang="pl-PL" sz="2400"/>
          </a:p>
          <a:p>
            <a:endParaRPr lang="ja-JP" altLang="pl-PL" sz="2400" dirty="0"/>
          </a:p>
        </p:txBody>
      </p:sp>
    </p:spTree>
    <p:extLst>
      <p:ext uri="{BB962C8B-B14F-4D97-AF65-F5344CB8AC3E}">
        <p14:creationId xmlns:p14="http://schemas.microsoft.com/office/powerpoint/2010/main" val="126176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4E52492-8507-4736-A7FC-89D7D9E3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国潮风西游记西天取经插画背景背景图片素材免费下载_熊猫办公">
            <a:extLst>
              <a:ext uri="{FF2B5EF4-FFF2-40B4-BE49-F238E27FC236}">
                <a16:creationId xmlns:a16="http://schemas.microsoft.com/office/drawing/2014/main" id="{D20EF2CF-258D-FFAA-BC4E-399074EDA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" r="1" b="1"/>
          <a:stretch/>
        </p:blipFill>
        <p:spPr>
          <a:xfrm>
            <a:off x="617670" y="617670"/>
            <a:ext cx="10956660" cy="560215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6DBCA5-14B8-B0AC-E248-11EA3E5C280F}"/>
              </a:ext>
            </a:extLst>
          </p:cNvPr>
          <p:cNvSpPr txBox="1"/>
          <p:nvPr/>
        </p:nvSpPr>
        <p:spPr>
          <a:xfrm>
            <a:off x="1893167" y="2226838"/>
            <a:ext cx="3341914" cy="584775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pl-PL" sz="3200"/>
              <a:t>第一百回</a:t>
            </a:r>
            <a:endParaRPr lang="pl-PL" sz="3200"/>
          </a:p>
        </p:txBody>
      </p:sp>
    </p:spTree>
    <p:extLst>
      <p:ext uri="{BB962C8B-B14F-4D97-AF65-F5344CB8AC3E}">
        <p14:creationId xmlns:p14="http://schemas.microsoft.com/office/powerpoint/2010/main" val="368293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ang Sanzang (Journey to the West) | Heroes Wiki | Fandom">
            <a:extLst>
              <a:ext uri="{FF2B5EF4-FFF2-40B4-BE49-F238E27FC236}">
                <a16:creationId xmlns:a16="http://schemas.microsoft.com/office/drawing/2014/main" id="{AFB62BD5-FDB5-785F-2B71-03DE7047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31430"/>
            <a:ext cx="3777342" cy="43682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27F5A95-67A6-5916-5A0F-E77A927E9AEC}"/>
              </a:ext>
            </a:extLst>
          </p:cNvPr>
          <p:cNvSpPr txBox="1"/>
          <p:nvPr/>
        </p:nvSpPr>
        <p:spPr>
          <a:xfrm>
            <a:off x="141041" y="1565649"/>
            <a:ext cx="38753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pl-PL" sz="3600">
                <a:latin typeface="Times New Roman"/>
                <a:cs typeface="Calibri"/>
              </a:rPr>
              <a:t>封为旃檀功德佛</a:t>
            </a:r>
          </a:p>
        </p:txBody>
      </p:sp>
      <p:pic>
        <p:nvPicPr>
          <p:cNvPr id="6" name="Obraz 5" descr="齐天大圣孙悟空">
            <a:extLst>
              <a:ext uri="{FF2B5EF4-FFF2-40B4-BE49-F238E27FC236}">
                <a16:creationId xmlns:a16="http://schemas.microsoft.com/office/drawing/2014/main" id="{FC6D8E77-E588-8CFE-B94A-8443E4BC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10" y="2562997"/>
            <a:ext cx="4143465" cy="403324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04A7204-02BF-DE48-2352-37C8B4FCD394}"/>
              </a:ext>
            </a:extLst>
          </p:cNvPr>
          <p:cNvSpPr txBox="1"/>
          <p:nvPr/>
        </p:nvSpPr>
        <p:spPr>
          <a:xfrm>
            <a:off x="4572000" y="176064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pl-PL" sz="2800"/>
              <a:t>封为斗战胜佛</a:t>
            </a:r>
            <a:endParaRPr lang="pl-PL" sz="2800"/>
          </a:p>
        </p:txBody>
      </p:sp>
      <p:pic>
        <p:nvPicPr>
          <p:cNvPr id="2" name="Obraz 1" descr="他是86版《西游记》里的“白龙马”，任劳任怨，还演过">
            <a:extLst>
              <a:ext uri="{FF2B5EF4-FFF2-40B4-BE49-F238E27FC236}">
                <a16:creationId xmlns:a16="http://schemas.microsoft.com/office/drawing/2014/main" id="{9E6BCF45-BACE-EFEE-BCE4-ABA2679E6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455" y="3137535"/>
            <a:ext cx="4108450" cy="329565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C2CC8F8-2239-59B6-0F91-A149C7DA9F13}"/>
              </a:ext>
            </a:extLst>
          </p:cNvPr>
          <p:cNvSpPr txBox="1"/>
          <p:nvPr/>
        </p:nvSpPr>
        <p:spPr>
          <a:xfrm>
            <a:off x="8764987" y="237832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pl-PL"/>
              <a:t>封为八部天龙吗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186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猪八戒是以谁为原型创造的？《西游记》中猪八戒原型综述_百科TA说">
            <a:extLst>
              <a:ext uri="{FF2B5EF4-FFF2-40B4-BE49-F238E27FC236}">
                <a16:creationId xmlns:a16="http://schemas.microsoft.com/office/drawing/2014/main" id="{5A84B28D-EA20-06E2-0379-15086E5A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35" y="2979420"/>
            <a:ext cx="5058410" cy="340868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442D16F-5B66-147C-CEAF-31A065B20FE0}"/>
              </a:ext>
            </a:extLst>
          </p:cNvPr>
          <p:cNvSpPr txBox="1"/>
          <p:nvPr/>
        </p:nvSpPr>
        <p:spPr>
          <a:xfrm>
            <a:off x="3837829" y="1136594"/>
            <a:ext cx="678688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pl-PL" sz="5400"/>
              <a:t>猪八戒呢</a:t>
            </a:r>
            <a:r>
              <a:rPr lang="pl-PL" sz="5400" dirty="0"/>
              <a:t>？</a:t>
            </a:r>
            <a:br>
              <a:rPr lang="pl-PL" dirty="0"/>
            </a:br>
            <a:r>
              <a:rPr lang="ja-JP" altLang="pl-PL" sz="3600">
                <a:solidFill>
                  <a:srgbClr val="FF0000"/>
                </a:solidFill>
                <a:ea typeface="+mn-lt"/>
                <a:cs typeface="+mn-lt"/>
              </a:rPr>
              <a:t>猪八戒封为净坛使者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7FD6F31-C971-808B-69B9-23738ED129F9}"/>
              </a:ext>
            </a:extLst>
          </p:cNvPr>
          <p:cNvSpPr txBox="1"/>
          <p:nvPr/>
        </p:nvSpPr>
        <p:spPr>
          <a:xfrm>
            <a:off x="606949" y="320967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pl-PL"/>
              <a:t>坛 - altar</a:t>
            </a:r>
            <a:br>
              <a:rPr lang="ja-JP" altLang="pl-PL" dirty="0"/>
            </a:br>
            <a:r>
              <a:rPr lang="ja-JP" altLang="pl-PL"/>
              <a:t>使者 messenger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D44736-53B7-D9DD-7A9D-B0ED1D81F8DB}"/>
              </a:ext>
            </a:extLst>
          </p:cNvPr>
          <p:cNvSpPr txBox="1"/>
          <p:nvPr/>
        </p:nvSpPr>
        <p:spPr>
          <a:xfrm>
            <a:off x="8133742" y="2976880"/>
            <a:ext cx="2743200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pl-PL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八戒口中嚷道：“他们都成佛，</a:t>
            </a:r>
            <a:r>
              <a:rPr lang="pl-PL" altLang="ja-JP" dirty="0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pl-PL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如何把我做个净坛使者？”如来道：“因汝口壮身慵，食肠宽大。盖天下四</a:t>
            </a:r>
            <a:r>
              <a:rPr lang="pl-PL" altLang="ja-JP" dirty="0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pl-PL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大部洲，瞻仰吾教者甚多，凡诸佛事，教汝净坛，乃是个有受用的品级。如</a:t>
            </a:r>
            <a:r>
              <a:rPr lang="pl-PL" altLang="ja-JP" dirty="0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pl-PL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何不好</a:t>
            </a:r>
            <a:r>
              <a:rPr lang="pl-PL" dirty="0">
                <a:solidFill>
                  <a:schemeClr val="bg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！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2800"/>
              <a:t>取经游戏</a:t>
            </a:r>
            <a:endParaRPr lang="pl-PL" sz="28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2234253" y="2275398"/>
            <a:ext cx="786125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pl-PL" sz="3600">
                <a:solidFill>
                  <a:schemeClr val="bg1"/>
                </a:solidFill>
              </a:rPr>
              <a:t>规则：选择正确答案，回答3个问题之后取经，里面可能写着什么大的秘密！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3111A98-AB95-FCE8-4492-EB45A848B3AB}"/>
              </a:ext>
            </a:extLst>
          </p:cNvPr>
          <p:cNvSpPr txBox="1"/>
          <p:nvPr/>
        </p:nvSpPr>
        <p:spPr>
          <a:xfrm>
            <a:off x="2120347" y="22528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4000"/>
              <a:t>取经游戏</a:t>
            </a:r>
            <a:endParaRPr lang="pl-PL" sz="4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4926653" y="1716598"/>
            <a:ext cx="654045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问题</a:t>
            </a: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一：人物中谁觉得自己得到的奖励不好？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A:　孙悟空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B：白龙马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C：猪八戒</a:t>
            </a:r>
            <a:endParaRPr lang="ja-JP" altLang="en-US" sz="40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50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2800"/>
              <a:t>取经游戏</a:t>
            </a:r>
            <a:endParaRPr lang="pl-PL" sz="28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954093" y="1899478"/>
            <a:ext cx="61137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4400" dirty="0" err="1">
                <a:solidFill>
                  <a:schemeClr val="bg1"/>
                </a:solidFill>
                <a:ea typeface="+mn-lt"/>
                <a:cs typeface="+mn-lt"/>
              </a:rPr>
              <a:t>C，没错，是猪八戒</a:t>
            </a:r>
            <a:r>
              <a:rPr lang="en-US" altLang="ja-JP" sz="4400" dirty="0">
                <a:solidFill>
                  <a:schemeClr val="bg1"/>
                </a:solidFill>
                <a:ea typeface="+mn-lt"/>
                <a:cs typeface="+mn-lt"/>
              </a:rPr>
              <a:t>！</a:t>
            </a:r>
            <a:endParaRPr lang="ja-JP" altLang="en-US" sz="4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8" name="Obraz 7" descr="Smiley Face Showing Thumbs Up Free Vector and graphic 52863657.">
            <a:extLst>
              <a:ext uri="{FF2B5EF4-FFF2-40B4-BE49-F238E27FC236}">
                <a16:creationId xmlns:a16="http://schemas.microsoft.com/office/drawing/2014/main" id="{F6D47A33-73DD-A4A4-9ACE-652ECC3E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026920"/>
            <a:ext cx="311912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4000"/>
              <a:t>取经游戏</a:t>
            </a:r>
            <a:endParaRPr lang="pl-PL" sz="4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5068893" y="1574358"/>
            <a:ext cx="654045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问题</a:t>
            </a: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二：比丘国里在</a:t>
            </a:r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外面放着很多什么？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A: 鹅笼</a:t>
            </a:r>
            <a:br>
              <a:rPr lang="ja-JP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altLang="ja-JP" sz="4000" dirty="0">
                <a:solidFill>
                  <a:schemeClr val="bg1"/>
                </a:solidFill>
                <a:ea typeface="+mn-lt"/>
                <a:cs typeface="+mn-lt"/>
              </a:rPr>
              <a:t>B</a:t>
            </a: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：鹅箱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C：鹅盒子</a:t>
            </a:r>
            <a:endParaRPr lang="en-US" altLang="ja-JP" sz="40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A00094-350D-BA39-AA85-D0BE540A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ja-JP" altLang="pl-PL"/>
              <a:t>作者</a:t>
            </a:r>
            <a:endParaRPr lang="pl-PL" dirty="0"/>
          </a:p>
        </p:txBody>
      </p:sp>
      <p:pic>
        <p:nvPicPr>
          <p:cNvPr id="4" name="Symbol zastępczy zawartości 3" descr="吴承恩_百度百科">
            <a:extLst>
              <a:ext uri="{FF2B5EF4-FFF2-40B4-BE49-F238E27FC236}">
                <a16:creationId xmlns:a16="http://schemas.microsoft.com/office/drawing/2014/main" id="{C550E9CC-EF3A-A16B-E0B2-F33C4C366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4" r="10026" b="1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9AC33E-75E2-731D-7012-73B44F5AF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797" y="2753546"/>
            <a:ext cx="6227442" cy="34948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ja-JP" altLang="en-US" sz="5400" baseline="30000">
                <a:latin typeface="Times New Roman"/>
                <a:cs typeface="Calibri"/>
              </a:rPr>
              <a:t>中国明代作家，官员。</a:t>
            </a:r>
            <a:r>
              <a:rPr lang="ja-JP" sz="5400" baseline="30000">
                <a:ea typeface="+mn-lt"/>
                <a:cs typeface="+mn-lt"/>
              </a:rPr>
              <a:t>约1504-1582年，字汝忠，号射</a:t>
            </a:r>
            <a:r>
              <a:rPr lang="ja-JP" altLang="en-US" sz="5400" baseline="30000">
                <a:ea typeface="+mn-lt"/>
                <a:cs typeface="+mn-lt"/>
              </a:rPr>
              <a:t>阳</a:t>
            </a:r>
            <a:r>
              <a:rPr lang="ja-JP" sz="5400" baseline="30000">
                <a:ea typeface="+mn-lt"/>
                <a:cs typeface="+mn-lt"/>
              </a:rPr>
              <a:t>居士、射阳山人。</a:t>
            </a:r>
            <a:endParaRPr lang="ja-JP" altLang="en-US" sz="5400" baseline="30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2800"/>
              <a:t>取经游戏</a:t>
            </a:r>
            <a:endParaRPr lang="pl-PL" sz="28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954093" y="1899478"/>
            <a:ext cx="61137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4400" dirty="0" err="1">
                <a:solidFill>
                  <a:schemeClr val="bg1"/>
                </a:solidFill>
                <a:ea typeface="+mn-lt"/>
                <a:cs typeface="+mn-lt"/>
              </a:rPr>
              <a:t>A，没错，是鹅笼</a:t>
            </a:r>
            <a:r>
              <a:rPr lang="en-US" altLang="ja-JP" sz="4400" dirty="0">
                <a:solidFill>
                  <a:schemeClr val="bg1"/>
                </a:solidFill>
                <a:ea typeface="+mn-lt"/>
                <a:cs typeface="+mn-lt"/>
              </a:rPr>
              <a:t>！</a:t>
            </a:r>
            <a:endParaRPr lang="ja-JP" altLang="en-US" sz="4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8" name="Obraz 7" descr="Smiley Face Showing Thumbs Up Free Vector and graphic 52863657.">
            <a:extLst>
              <a:ext uri="{FF2B5EF4-FFF2-40B4-BE49-F238E27FC236}">
                <a16:creationId xmlns:a16="http://schemas.microsoft.com/office/drawing/2014/main" id="{F6D47A33-73DD-A4A4-9ACE-652ECC3E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026920"/>
            <a:ext cx="311912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4000"/>
              <a:t>取经游戏</a:t>
            </a:r>
            <a:endParaRPr lang="pl-PL" sz="4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4357693" y="1777558"/>
            <a:ext cx="768853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问题</a:t>
            </a: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三：白龙马怎么成为了徒弟？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A：本来他是妖怪，吃过悟空的马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B：他吃过唐僧的马而被变马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C：因为他杀死了很多人</a:t>
            </a:r>
          </a:p>
        </p:txBody>
      </p:sp>
    </p:spTree>
    <p:extLst>
      <p:ext uri="{BB962C8B-B14F-4D97-AF65-F5344CB8AC3E}">
        <p14:creationId xmlns:p14="http://schemas.microsoft.com/office/powerpoint/2010/main" val="597260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2800"/>
              <a:t>取经游戏</a:t>
            </a:r>
            <a:endParaRPr lang="pl-PL" sz="28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954093" y="1899478"/>
            <a:ext cx="61137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4400" dirty="0" err="1">
                <a:solidFill>
                  <a:schemeClr val="bg1"/>
                </a:solidFill>
                <a:ea typeface="+mn-lt"/>
                <a:cs typeface="+mn-lt"/>
              </a:rPr>
              <a:t>B，没错</a:t>
            </a:r>
            <a:r>
              <a:rPr lang="en-US" altLang="ja-JP" sz="4400" dirty="0">
                <a:solidFill>
                  <a:schemeClr val="bg1"/>
                </a:solidFill>
                <a:ea typeface="+mn-lt"/>
                <a:cs typeface="+mn-lt"/>
              </a:rPr>
              <a:t>！</a:t>
            </a:r>
            <a:endParaRPr lang="ja-JP" altLang="en-US" sz="4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8" name="Obraz 7" descr="Smiley Face Showing Thumbs Up Free Vector and graphic 52863657.">
            <a:extLst>
              <a:ext uri="{FF2B5EF4-FFF2-40B4-BE49-F238E27FC236}">
                <a16:creationId xmlns:a16="http://schemas.microsoft.com/office/drawing/2014/main" id="{F6D47A33-73DD-A4A4-9ACE-652ECC3E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026920"/>
            <a:ext cx="311912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8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4000"/>
              <a:t>取经游戏</a:t>
            </a:r>
            <a:endParaRPr lang="pl-PL" sz="4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4499933" y="1310198"/>
            <a:ext cx="768853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问题</a:t>
            </a: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三</a:t>
            </a:r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：比丘国的大王需要多少心肝做药</a:t>
            </a: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？</a:t>
            </a:r>
            <a:br>
              <a:rPr lang="ja-JP" altLang="en-US" sz="4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sz="4000">
                <a:solidFill>
                  <a:schemeClr val="bg1"/>
                </a:solidFill>
                <a:ea typeface="+mn-lt"/>
                <a:cs typeface="+mn-lt"/>
              </a:rPr>
              <a:t>A：</a:t>
            </a:r>
            <a:r>
              <a:rPr lang="ja-JP" sz="4000">
                <a:solidFill>
                  <a:schemeClr val="bg1"/>
                </a:solidFill>
                <a:ea typeface="+mn-lt"/>
                <a:cs typeface="+mn-lt"/>
              </a:rPr>
              <a:t>一万一千一百一十一个</a:t>
            </a:r>
            <a:br>
              <a:rPr lang="ja-JP" sz="4000" dirty="0">
                <a:ea typeface="+mn-lt"/>
                <a:cs typeface="+mn-lt"/>
              </a:rPr>
            </a:br>
            <a:r>
              <a:rPr lang="en-US" altLang="ja-JP" sz="4000" err="1">
                <a:solidFill>
                  <a:schemeClr val="bg1"/>
                </a:solidFill>
                <a:ea typeface="+mn-lt"/>
                <a:cs typeface="+mn-lt"/>
              </a:rPr>
              <a:t>B</a:t>
            </a:r>
            <a:r>
              <a:rPr lang="en-US" sz="4000" err="1">
                <a:solidFill>
                  <a:schemeClr val="bg1"/>
                </a:solidFill>
                <a:ea typeface="+mn-lt"/>
                <a:cs typeface="+mn-lt"/>
              </a:rPr>
              <a:t>：一千一百一十一个</a:t>
            </a:r>
            <a:br>
              <a:rPr lang="en-US" sz="4000" dirty="0">
                <a:ea typeface="+mn-lt"/>
                <a:cs typeface="+mn-lt"/>
              </a:rPr>
            </a:br>
            <a:r>
              <a:rPr lang="en-US" altLang="ja-JP" sz="4000" err="1">
                <a:solidFill>
                  <a:schemeClr val="bg1"/>
                </a:solidFill>
              </a:rPr>
              <a:t>C</a:t>
            </a:r>
            <a:r>
              <a:rPr lang="en-US" sz="4000" err="1">
                <a:solidFill>
                  <a:schemeClr val="bg1"/>
                </a:solidFill>
                <a:ea typeface="+mn-lt"/>
                <a:cs typeface="+mn-lt"/>
              </a:rPr>
              <a:t>：一千一百一十</a:t>
            </a:r>
            <a:endParaRPr lang="ja-JP" altLang="en-US" sz="40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2800"/>
              <a:t>取经游戏</a:t>
            </a:r>
            <a:endParaRPr lang="pl-PL" sz="28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954093" y="1899478"/>
            <a:ext cx="61137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4400" dirty="0" err="1">
                <a:solidFill>
                  <a:schemeClr val="bg1"/>
                </a:solidFill>
                <a:ea typeface="+mn-lt"/>
                <a:cs typeface="+mn-lt"/>
              </a:rPr>
              <a:t>B，没错</a:t>
            </a:r>
            <a:r>
              <a:rPr lang="en-US" altLang="ja-JP" sz="4400" dirty="0">
                <a:solidFill>
                  <a:schemeClr val="bg1"/>
                </a:solidFill>
                <a:ea typeface="+mn-lt"/>
                <a:cs typeface="+mn-lt"/>
              </a:rPr>
              <a:t>！</a:t>
            </a:r>
            <a:endParaRPr lang="ja-JP" altLang="en-US" sz="4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8" name="Obraz 7" descr="Smiley Face Showing Thumbs Up Free Vector and graphic 52863657.">
            <a:extLst>
              <a:ext uri="{FF2B5EF4-FFF2-40B4-BE49-F238E27FC236}">
                <a16:creationId xmlns:a16="http://schemas.microsoft.com/office/drawing/2014/main" id="{F6D47A33-73DD-A4A4-9ACE-652ECC3E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2026920"/>
            <a:ext cx="3119120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6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3BFBD4DA-B9D3-800E-FE79-3524EC0E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BD52985D-10CE-6439-B989-7D3B616B901A}"/>
              </a:ext>
            </a:extLst>
          </p:cNvPr>
          <p:cNvSpPr/>
          <p:nvPr/>
        </p:nvSpPr>
        <p:spPr>
          <a:xfrm>
            <a:off x="496009" y="460987"/>
            <a:ext cx="4288971" cy="11103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pl-PL" sz="2800"/>
              <a:t>取经游戏</a:t>
            </a:r>
            <a:endParaRPr lang="pl-PL" sz="28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F5C30C-E749-CC69-E936-0E8411CF15E0}"/>
              </a:ext>
            </a:extLst>
          </p:cNvPr>
          <p:cNvSpPr txBox="1"/>
          <p:nvPr/>
        </p:nvSpPr>
        <p:spPr>
          <a:xfrm>
            <a:off x="1167453" y="1940118"/>
            <a:ext cx="1067557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a typeface="+mn-lt"/>
                <a:cs typeface="+mn-lt"/>
              </a:rPr>
              <a:t>你到了佛前面，你跪下等着佛把经给你。你一得到就打开，里面写的让你感动</a:t>
            </a:r>
            <a:r>
              <a:rPr lang="en-US" sz="4400" dirty="0">
                <a:solidFill>
                  <a:schemeClr val="bg1"/>
                </a:solidFill>
                <a:ea typeface="+mn-lt"/>
                <a:cs typeface="+mn-lt"/>
              </a:rPr>
              <a:t>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65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4E52492-8507-4736-A7FC-89D7D9E3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展开的卷轴png图片免费下载-素材0ykaqaPjW-新图网">
            <a:extLst>
              <a:ext uri="{FF2B5EF4-FFF2-40B4-BE49-F238E27FC236}">
                <a16:creationId xmlns:a16="http://schemas.microsoft.com/office/drawing/2014/main" id="{3C1C7EAC-20B1-C27C-6AAF-3616575CD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r="1424" b="1"/>
          <a:stretch/>
        </p:blipFill>
        <p:spPr>
          <a:xfrm>
            <a:off x="-2816" y="323756"/>
            <a:ext cx="12317374" cy="629884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8CB0CA9-C559-A0E0-4406-2F3E42219236}"/>
              </a:ext>
            </a:extLst>
          </p:cNvPr>
          <p:cNvSpPr txBox="1"/>
          <p:nvPr/>
        </p:nvSpPr>
        <p:spPr>
          <a:xfrm>
            <a:off x="1548611" y="1920618"/>
            <a:ext cx="84581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ja-JP" altLang="en-US" sz="8000" dirty="0">
              <a:solidFill>
                <a:schemeClr val="bg1"/>
              </a:solidFill>
              <a:latin typeface="Cochocib Script Latin Pro"/>
            </a:endParaRPr>
          </a:p>
        </p:txBody>
      </p:sp>
      <p:pic>
        <p:nvPicPr>
          <p:cNvPr id="4" name="Obraz 3" descr="https://chinese.gratis/names/gen_boutons.php?text=%26%2320320%3B%26%2330495%3B%26%2326834%3B&amp;s=500&amp;police=100&amp;dispo=1">
            <a:extLst>
              <a:ext uri="{FF2B5EF4-FFF2-40B4-BE49-F238E27FC236}">
                <a16:creationId xmlns:a16="http://schemas.microsoft.com/office/drawing/2014/main" id="{AC4CDC63-DB60-6984-A504-4E903FA8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2" y="1970313"/>
            <a:ext cx="9797143" cy="31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6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103961-3F43-462E-9588-B5C7B4E9A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F4AE0BB-100C-B7A3-147F-080270D3EDA8}"/>
              </a:ext>
            </a:extLst>
          </p:cNvPr>
          <p:cNvSpPr txBox="1"/>
          <p:nvPr/>
        </p:nvSpPr>
        <p:spPr>
          <a:xfrm>
            <a:off x="5696857" y="601438"/>
            <a:ext cx="5250371" cy="27633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《</a:t>
            </a:r>
            <a:r>
              <a:rPr lang="ja-JP" altLang="en-US" sz="4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西游记</a:t>
            </a:r>
            <a:r>
              <a:rPr lang="en-US" altLang="ja-JP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》</a:t>
            </a:r>
            <a:r>
              <a:rPr lang="ja-JP" altLang="en-US" sz="4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至此终</a:t>
            </a:r>
            <a:br>
              <a:rPr lang="ja-JP" altLang="en-US" sz="4800" dirty="0">
                <a:latin typeface="+mj-lt"/>
                <a:ea typeface="+mj-ea"/>
                <a:cs typeface="+mj-cs"/>
              </a:rPr>
            </a:br>
            <a:r>
              <a:rPr lang="en-US" altLang="ja-JP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ppt</a:t>
            </a:r>
            <a:r>
              <a:rPr lang="ja-JP" altLang="en-US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也是</a:t>
            </a: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 descr="可爱卡通动物猫咪爱心气球谢谢艺术字GIF动态图PSD免费下载- 图星人">
            <a:extLst>
              <a:ext uri="{FF2B5EF4-FFF2-40B4-BE49-F238E27FC236}">
                <a16:creationId xmlns:a16="http://schemas.microsoft.com/office/drawing/2014/main" id="{1E30B246-73BC-75FE-F38D-87A63F97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1730902"/>
            <a:ext cx="4381502" cy="328189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7D2E09-61AE-44FF-8043-0EC73928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1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C267DC-2214-1F3D-46A9-6F821492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ja-JP" altLang="pl-PL"/>
              <a:t>《西游记》的特点：</a:t>
            </a:r>
            <a:endParaRPr lang="pl-P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6CBCB8-2415-366E-C064-81CA66F27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pl-PL" sz="2800">
                <a:latin typeface="Times New Roman"/>
                <a:cs typeface="Times New Roman"/>
              </a:rPr>
              <a:t>诡异的想象、夸张、突破神、人、动物的界限。奇幻的美丽，佛教、道教和儒学无处不在、</a:t>
            </a:r>
            <a:r>
              <a:rPr lang="ja-JP" altLang="en-US" sz="2800">
                <a:ea typeface="+mn-lt"/>
                <a:cs typeface="+mn-lt"/>
              </a:rPr>
              <a:t>「</a:t>
            </a:r>
            <a:r>
              <a:rPr lang="ja-JP" sz="2800">
                <a:ea typeface="+mn-lt"/>
                <a:cs typeface="+mn-lt"/>
              </a:rPr>
              <a:t>毕竟不知向后如何，且听下回分解。</a:t>
            </a:r>
            <a:r>
              <a:rPr lang="ja-JP" altLang="en-US" sz="2800">
                <a:ea typeface="+mn-lt"/>
                <a:cs typeface="+mn-lt"/>
              </a:rPr>
              <a:t> </a:t>
            </a:r>
            <a:r>
              <a:rPr lang="ja-JP" sz="2800">
                <a:ea typeface="+mn-lt"/>
                <a:cs typeface="+mn-lt"/>
              </a:rPr>
              <a:t>」</a:t>
            </a:r>
            <a:endParaRPr lang="pl-PL" altLang="ja-JP">
              <a:ea typeface="+mn-lt"/>
              <a:cs typeface="+mn-lt"/>
            </a:endParaRPr>
          </a:p>
        </p:txBody>
      </p:sp>
      <p:pic>
        <p:nvPicPr>
          <p:cNvPr id="4" name="Obraz 3" descr="西游记背景背景图片下载_免费高清西游记背景背景设计素材_图精灵">
            <a:extLst>
              <a:ext uri="{FF2B5EF4-FFF2-40B4-BE49-F238E27FC236}">
                <a16:creationId xmlns:a16="http://schemas.microsoft.com/office/drawing/2014/main" id="{E91E509E-FEFD-C602-06C4-9EB4A23D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4" r="45018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CE703B-177A-4A03-827E-692635A3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A2ACE2-8B47-1612-5374-30ACE1E1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175834"/>
            <a:ext cx="4527918" cy="1743270"/>
          </a:xfrm>
        </p:spPr>
        <p:txBody>
          <a:bodyPr anchor="ctr">
            <a:normAutofit/>
          </a:bodyPr>
          <a:lstStyle/>
          <a:p>
            <a:pPr algn="r"/>
            <a:r>
              <a:rPr lang="ja-JP" altLang="pl-PL"/>
              <a:t>内容</a:t>
            </a:r>
            <a:endParaRPr lang="pl-PL"/>
          </a:p>
        </p:txBody>
      </p:sp>
      <p:pic>
        <p:nvPicPr>
          <p:cNvPr id="4" name="Obraz 3" descr="孙悟空| 西游记Wiki | Fandom">
            <a:extLst>
              <a:ext uri="{FF2B5EF4-FFF2-40B4-BE49-F238E27FC236}">
                <a16:creationId xmlns:a16="http://schemas.microsoft.com/office/drawing/2014/main" id="{1F81D007-F7E5-A1C7-26C7-BF43A0522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55" r="4" b="4610"/>
          <a:stretch/>
        </p:blipFill>
        <p:spPr>
          <a:xfrm>
            <a:off x="20" y="10"/>
            <a:ext cx="3030051" cy="3428990"/>
          </a:xfrm>
          <a:prstGeom prst="rect">
            <a:avLst/>
          </a:prstGeom>
        </p:spPr>
      </p:pic>
      <p:pic>
        <p:nvPicPr>
          <p:cNvPr id="6" name="Obraz 5" descr="沙悟净_百度百科">
            <a:extLst>
              <a:ext uri="{FF2B5EF4-FFF2-40B4-BE49-F238E27FC236}">
                <a16:creationId xmlns:a16="http://schemas.microsoft.com/office/drawing/2014/main" id="{2BF567BD-AA6F-9362-CBFE-2F43451BC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8" r="16434" b="2"/>
          <a:stretch/>
        </p:blipFill>
        <p:spPr>
          <a:xfrm>
            <a:off x="3030068" y="10"/>
            <a:ext cx="3065928" cy="3428990"/>
          </a:xfrm>
          <a:prstGeom prst="rect">
            <a:avLst/>
          </a:prstGeom>
        </p:spPr>
      </p:pic>
      <p:pic>
        <p:nvPicPr>
          <p:cNvPr id="5" name="Obraz 4" descr="猪八戒真身是什么？曾显露一次震动天庭，王母看了脸色大变_手机搜狐网">
            <a:extLst>
              <a:ext uri="{FF2B5EF4-FFF2-40B4-BE49-F238E27FC236}">
                <a16:creationId xmlns:a16="http://schemas.microsoft.com/office/drawing/2014/main" id="{9A351A50-7BBA-E59A-94C2-41195A7AF4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7" r="19870" b="3"/>
          <a:stretch/>
        </p:blipFill>
        <p:spPr>
          <a:xfrm>
            <a:off x="6095999" y="10"/>
            <a:ext cx="3082969" cy="3428990"/>
          </a:xfrm>
          <a:prstGeom prst="rect">
            <a:avLst/>
          </a:prstGeom>
        </p:spPr>
      </p:pic>
      <p:pic>
        <p:nvPicPr>
          <p:cNvPr id="7" name="Obraz 6" descr="唐僧| 西游记Wiki | Fandom">
            <a:extLst>
              <a:ext uri="{FF2B5EF4-FFF2-40B4-BE49-F238E27FC236}">
                <a16:creationId xmlns:a16="http://schemas.microsoft.com/office/drawing/2014/main" id="{408A265A-621C-0978-CABD-865DC6BB7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4485"/>
          <a:stretch/>
        </p:blipFill>
        <p:spPr>
          <a:xfrm>
            <a:off x="9161044" y="10"/>
            <a:ext cx="3030959" cy="3428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C0D56F-4A65-48B9-843D-F9D262C3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244223"/>
            <a:ext cx="0" cy="1623177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F3E12-783A-B52A-650C-D666E66C1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602" y="3958297"/>
            <a:ext cx="4568998" cy="219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pl-PL"/>
              <a:t>徒弟 discple、僧人 monk、将功赎罪 jiang1gong1 shu2zui4 atone for crimes by doing good deeds、长生不老 live forever、渴望 yearn for</a:t>
            </a:r>
          </a:p>
          <a:p>
            <a:pPr marL="0" indent="0">
              <a:buNone/>
            </a:pPr>
            <a:endParaRPr lang="ja-JP" altLang="pl-PL" dirty="0"/>
          </a:p>
          <a:p>
            <a:pPr marL="0" indent="0">
              <a:buNone/>
            </a:pPr>
            <a:endParaRPr lang="ja-JP" altLang="pl-PL" dirty="0"/>
          </a:p>
        </p:txBody>
      </p:sp>
    </p:spTree>
    <p:extLst>
      <p:ext uri="{BB962C8B-B14F-4D97-AF65-F5344CB8AC3E}">
        <p14:creationId xmlns:p14="http://schemas.microsoft.com/office/powerpoint/2010/main" val="383300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A0B06A8-30EE-E07D-5603-DD043F10A2AB}"/>
              </a:ext>
            </a:extLst>
          </p:cNvPr>
          <p:cNvSpPr/>
          <p:nvPr/>
        </p:nvSpPr>
        <p:spPr>
          <a:xfrm>
            <a:off x="2797155" y="1008111"/>
            <a:ext cx="6912428" cy="11321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6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ymbol zastępczy zawartości 3" descr="如来为何将孙悟空压在五行山下500年，只因菩提的用心他没领悟_手机搜狐网">
            <a:extLst>
              <a:ext uri="{FF2B5EF4-FFF2-40B4-BE49-F238E27FC236}">
                <a16:creationId xmlns:a16="http://schemas.microsoft.com/office/drawing/2014/main" id="{165C3FAB-3DBD-8AD3-6DB3-51373CBC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D5A5595-B748-0B74-ADCF-7E43285FD00A}"/>
              </a:ext>
            </a:extLst>
          </p:cNvPr>
          <p:cNvSpPr/>
          <p:nvPr/>
        </p:nvSpPr>
        <p:spPr>
          <a:xfrm>
            <a:off x="523933" y="798443"/>
            <a:ext cx="6259285" cy="14369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5778DB-012F-7127-88A4-68B0E73D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29" y="-547825"/>
            <a:ext cx="5846447" cy="24854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>
                <a:solidFill>
                  <a:srgbClr val="FFFFFF"/>
                </a:solidFill>
              </a:rPr>
              <a:t>第一个徒弟</a:t>
            </a:r>
            <a:r>
              <a:rPr lang="en-US" altLang="ja-JP" sz="4800">
                <a:solidFill>
                  <a:srgbClr val="FFFFFF"/>
                </a:solidFill>
              </a:rPr>
              <a:t>—</a:t>
            </a:r>
            <a:r>
              <a:rPr lang="ja-JP" altLang="en-US" sz="4800">
                <a:solidFill>
                  <a:srgbClr val="FFFFFF"/>
                </a:solidFill>
              </a:rPr>
              <a:t>三悟空</a:t>
            </a:r>
            <a:endParaRPr lang="en-US" sz="480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3462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7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孙悟空被压五行山多少年？根本不是五百年，猴子撒了谎？_百科TA说">
            <a:extLst>
              <a:ext uri="{FF2B5EF4-FFF2-40B4-BE49-F238E27FC236}">
                <a16:creationId xmlns:a16="http://schemas.microsoft.com/office/drawing/2014/main" id="{2FB5C85D-4CEF-9A32-3E97-367A49B4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9" r="35310"/>
          <a:stretch/>
        </p:blipFill>
        <p:spPr>
          <a:xfrm>
            <a:off x="95250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375961-B15F-47AE-9A79-5883D42C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01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62E94BD-1ED4-8B49-82A3-52D25427A554}"/>
              </a:ext>
            </a:extLst>
          </p:cNvPr>
          <p:cNvSpPr txBox="1"/>
          <p:nvPr/>
        </p:nvSpPr>
        <p:spPr>
          <a:xfrm>
            <a:off x="5207521" y="2629610"/>
            <a:ext cx="6070077" cy="35095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70000"/>
            </a:pPr>
            <a:r>
              <a:rPr lang="ja-JP" altLang="en-US" sz="1700">
                <a:solidFill>
                  <a:schemeClr val="tx2"/>
                </a:solidFill>
              </a:rPr>
              <a:t>三藏道：“你问我甚么？”那猴道：“你可是东土大王差往西天取经去的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么？”三藏道：“我正是，你问怎么？”那猴道：“我是五百年前大闹天宫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的齐天大圣；只因犯了诳上之罪，被佛祖压于此处。前者有个观音菩萨，领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佛旨意，上东土寻取经人。我教他救我一救，他劝我再莫行凶，归依佛法，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尽殷勤保护取经人，往西方拜佛，功成后自有好处。故此昼夜提心，晨昏吊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胆，只等师父来救我脱身。我愿保你取经，与你做个徒弟。”三藏闻言，满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心欢喜道：“你虽有此善心，又蒙菩萨教诲，愿入沙门，只是我又没斧凿，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如何救得你出？”那猴道：“不用斧凿，你但肯救我，我自出来也。”三藏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道：“我自救你，你怎得出来？”那猴道：“这山顶上有我佛如来的金字压</a:t>
            </a:r>
            <a:r>
              <a:rPr lang="en-US" altLang="ja-JP" sz="1700">
                <a:solidFill>
                  <a:schemeClr val="tx2"/>
                </a:solidFill>
              </a:rPr>
              <a:t> </a:t>
            </a:r>
            <a:r>
              <a:rPr lang="ja-JP" altLang="en-US" sz="1700">
                <a:solidFill>
                  <a:schemeClr val="tx2"/>
                </a:solidFill>
              </a:rPr>
              <a:t>帖。你只上山去将帖儿揭起，我就出来了。”</a:t>
            </a:r>
            <a:endParaRPr lang="en-US" sz="1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猪八戒能用5048斤的钉耙，为何挑行李却嫌重？_手机搜狐网">
            <a:extLst>
              <a:ext uri="{FF2B5EF4-FFF2-40B4-BE49-F238E27FC236}">
                <a16:creationId xmlns:a16="http://schemas.microsoft.com/office/drawing/2014/main" id="{31A8DA20-A56E-6E1A-BE5D-93CD1AC7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55" b="-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62EAD63-F80E-DFBB-8616-603A5816B110}"/>
              </a:ext>
            </a:extLst>
          </p:cNvPr>
          <p:cNvSpPr/>
          <p:nvPr/>
        </p:nvSpPr>
        <p:spPr>
          <a:xfrm>
            <a:off x="126369" y="82826"/>
            <a:ext cx="7848600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2D65BFD-1661-3B85-F877-CDF9A578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88" y="296726"/>
            <a:ext cx="10138451" cy="1832349"/>
          </a:xfrm>
        </p:spPr>
        <p:txBody>
          <a:bodyPr/>
          <a:lstStyle/>
          <a:p>
            <a:r>
              <a:rPr lang="ja-JP" altLang="pl-PL"/>
              <a:t>第二个徒弟—猪八戒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09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猪八戒| 西游记Wiki | Fandom">
            <a:extLst>
              <a:ext uri="{FF2B5EF4-FFF2-40B4-BE49-F238E27FC236}">
                <a16:creationId xmlns:a16="http://schemas.microsoft.com/office/drawing/2014/main" id="{5891749B-9DB2-63D3-FDEB-BE0BF1032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61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889B34-741B-10E3-BF52-D86D61B33D10}"/>
              </a:ext>
            </a:extLst>
          </p:cNvPr>
          <p:cNvSpPr txBox="1"/>
          <p:nvPr/>
        </p:nvSpPr>
        <p:spPr>
          <a:xfrm>
            <a:off x="5746117" y="772346"/>
            <a:ext cx="5302882" cy="349485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70000"/>
            </a:pPr>
            <a:r>
              <a:rPr lang="ja-JP" altLang="en-US" sz="2400">
                <a:solidFill>
                  <a:schemeClr val="tx2"/>
                </a:solidFill>
              </a:rPr>
              <a:t>三藏道：”既从吾善果，要做徒弟，我与你起了法名，早晚好呼唤。”</a:t>
            </a:r>
            <a:endParaRPr lang="en-US" altLang="ja-JP" sz="2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SzPct val="70000"/>
            </a:pPr>
            <a:r>
              <a:rPr lang="ja-JP" altLang="en-US" sz="2400">
                <a:solidFill>
                  <a:schemeClr val="tx2"/>
                </a:solidFill>
              </a:rPr>
              <a:t>他道：“师父，我是菩萨已与我摩顶受戒，起了法名，叫做猪悟能也。”</a:t>
            </a:r>
            <a:br>
              <a:rPr lang="ja-JP" altLang="en-US" sz="2400" dirty="0"/>
            </a:br>
            <a:r>
              <a:rPr lang="ja-JP" altLang="en-US" sz="2400">
                <a:solidFill>
                  <a:schemeClr val="tx2"/>
                </a:solidFill>
              </a:rPr>
              <a:t>三藏笑道：“好！好！你师兄叫做悟空，你叫做悟能，其实是我法门中的宗派。”</a:t>
            </a:r>
            <a:br>
              <a:rPr lang="ja-JP" altLang="en-US" sz="2400" dirty="0"/>
            </a:br>
            <a:r>
              <a:rPr lang="ja-JP" altLang="en-US" sz="2400">
                <a:solidFill>
                  <a:schemeClr val="tx2"/>
                </a:solidFill>
              </a:rPr>
              <a:t>悟能道：“师父，我受了菩萨戒行，断了五荤三厌，在我丈人家持斋把素，更不曾动荤；今日见了师父，我开了斋</a:t>
            </a:r>
            <a:r>
              <a:rPr lang="en-US" altLang="ja-JP" sz="2400" dirty="0">
                <a:solidFill>
                  <a:schemeClr val="tx2"/>
                </a:solidFill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70000"/>
            </a:pPr>
            <a:r>
              <a:rPr lang="ja-JP" altLang="en-US" sz="2400">
                <a:solidFill>
                  <a:schemeClr val="tx2"/>
                </a:solidFill>
              </a:rPr>
              <a:t>罢。”</a:t>
            </a:r>
            <a:br>
              <a:rPr lang="ja-JP" altLang="en-US" sz="2400" dirty="0"/>
            </a:br>
            <a:r>
              <a:rPr lang="ja-JP" altLang="en-US" sz="2400">
                <a:solidFill>
                  <a:schemeClr val="tx2"/>
                </a:solidFill>
              </a:rPr>
              <a:t>三藏道：“不可！不可！你既是不吃五荤三厌，我再与你起个别名</a:t>
            </a:r>
            <a:r>
              <a:rPr lang="en-US" sz="2400" dirty="0">
                <a:solidFill>
                  <a:schemeClr val="tx2"/>
                </a:solidFill>
              </a:rPr>
              <a:t>，</a:t>
            </a:r>
            <a:r>
              <a:rPr lang="ja-JP" altLang="en-US" sz="2400">
                <a:solidFill>
                  <a:schemeClr val="tx2"/>
                </a:solidFill>
              </a:rPr>
              <a:t>唤为八戒。”</a:t>
            </a:r>
            <a:br>
              <a:rPr lang="ja-JP" altLang="en-US" sz="2400" dirty="0"/>
            </a:br>
            <a:r>
              <a:rPr lang="ja-JP" altLang="en-US" sz="2400">
                <a:solidFill>
                  <a:schemeClr val="tx2"/>
                </a:solidFill>
              </a:rPr>
              <a:t>那呆子欢欢喜喜道：“谨遵师命。”</a:t>
            </a:r>
            <a:br>
              <a:rPr lang="ja-JP" altLang="en-US" sz="2400" dirty="0"/>
            </a:br>
            <a:r>
              <a:rPr lang="ja-JP" altLang="en-US" sz="2400">
                <a:solidFill>
                  <a:schemeClr val="tx2"/>
                </a:solidFill>
              </a:rPr>
              <a:t>因此又叫做猪八戒</a:t>
            </a:r>
            <a:r>
              <a:rPr lang="en-US" sz="2400" dirty="0">
                <a:solidFill>
                  <a:schemeClr val="tx2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8937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8A565D8-E642-4598-BD4F-7ED84917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沙悟净的师父是谁？ | 西游记释疑35 - 知乎">
            <a:extLst>
              <a:ext uri="{FF2B5EF4-FFF2-40B4-BE49-F238E27FC236}">
                <a16:creationId xmlns:a16="http://schemas.microsoft.com/office/drawing/2014/main" id="{5BE5726A-FBC5-7337-7F8B-6121C6F5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F1C02-CDFF-4C42-A0F1-09EDEF91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48B3561F-E27B-1299-F254-FC9EB2CBBD5E}"/>
              </a:ext>
            </a:extLst>
          </p:cNvPr>
          <p:cNvSpPr/>
          <p:nvPr/>
        </p:nvSpPr>
        <p:spPr>
          <a:xfrm>
            <a:off x="638943" y="638944"/>
            <a:ext cx="4887685" cy="10341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9111ADF-F511-E12E-7610-B7DCEFDDA741}"/>
              </a:ext>
            </a:extLst>
          </p:cNvPr>
          <p:cNvSpPr txBox="1"/>
          <p:nvPr/>
        </p:nvSpPr>
        <p:spPr>
          <a:xfrm>
            <a:off x="1419875" y="955103"/>
            <a:ext cx="41039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pl-PL" sz="2800"/>
              <a:t>第三个徒弟—沙悟净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3751320526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VaultVTI</vt:lpstr>
      <vt:lpstr>《西游记》</vt:lpstr>
      <vt:lpstr>作者</vt:lpstr>
      <vt:lpstr>《西游记》的特点：</vt:lpstr>
      <vt:lpstr>内容</vt:lpstr>
      <vt:lpstr>第一个徒弟—三悟空</vt:lpstr>
      <vt:lpstr>Prezentacja programu PowerPoint</vt:lpstr>
      <vt:lpstr>第二个徒弟—猪八戒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531</cp:revision>
  <dcterms:created xsi:type="dcterms:W3CDTF">2023-11-30T22:19:09Z</dcterms:created>
  <dcterms:modified xsi:type="dcterms:W3CDTF">2024-01-26T09:35:09Z</dcterms:modified>
</cp:coreProperties>
</file>