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svg" ContentType="image/svg+xml"/>
  <Override PartName="/ppt/media/image4.svg" ContentType="image/svg+xml"/>
  <Override PartName="/ppt/media/image7.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76" r:id="rId6"/>
    <p:sldId id="277" r:id="rId7"/>
    <p:sldId id="278" r:id="rId8"/>
    <p:sldId id="261" r:id="rId9"/>
    <p:sldId id="262" r:id="rId10"/>
    <p:sldId id="263" r:id="rId11"/>
    <p:sldId id="264" r:id="rId12"/>
    <p:sldId id="279" r:id="rId13"/>
    <p:sldId id="280" r:id="rId14"/>
    <p:sldId id="281" r:id="rId15"/>
    <p:sldId id="282" r:id="rId16"/>
    <p:sldId id="283" r:id="rId17"/>
    <p:sldId id="284" r:id="rId18"/>
    <p:sldId id="288" r:id="rId19"/>
    <p:sldId id="285" r:id="rId20"/>
    <p:sldId id="286" r:id="rId21"/>
    <p:sldId id="287" r:id="rId22"/>
    <p:sldId id="289" r:id="rId23"/>
    <p:sldId id="290" r:id="rId24"/>
  </p:sldIdLst>
  <p:sldSz cx="18288000" cy="10287000"/>
  <p:notesSz cx="6858000" cy="9144000"/>
  <p:embeddedFontLst>
    <p:embeddedFont>
      <p:font typeface="Calisto MT" panose="02040603050505030304" charset="0"/>
      <p:regular r:id="rId28"/>
      <p:bold r:id="rId29"/>
      <p:italic r:id="rId30"/>
      <p:boldItalic r:id="rId31"/>
    </p:embeddedFont>
    <p:embeddedFont>
      <p:font typeface="Arial Black" panose="020B0A04020102020204" charset="0"/>
      <p:bold r:id="rId32"/>
    </p:embeddedFont>
    <p:embeddedFont>
      <p:font typeface="华文楷体" panose="02010600040101010101" charset="-122"/>
      <p:regular r:id="rId33"/>
    </p:embeddedFont>
    <p:embeddedFont>
      <p:font typeface="Calibri" panose="020F0502020204030204"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7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35.xml"/><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tags" Target="../tags/tag23.xml"/><Relationship Id="rId2" Type="http://schemas.openxmlformats.org/officeDocument/2006/relationships/image" Target="../media/image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tags" Target="../tags/tag24.xml"/><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xml"/><Relationship Id="rId2"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tags" Target="../tags/tag26.xml"/><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tags" Target="../tags/tag27.xml"/><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tags" Target="../tags/tag28.xml"/><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9.xml"/><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4.svg"/><Relationship Id="rId3" Type="http://schemas.openxmlformats.org/officeDocument/2006/relationships/image" Target="../media/image3.png"/><Relationship Id="rId21" Type="http://schemas.openxmlformats.org/officeDocument/2006/relationships/slideLayout" Target="../slideLayouts/slideLayout7.xml"/><Relationship Id="rId20" Type="http://schemas.openxmlformats.org/officeDocument/2006/relationships/tags" Target="../tags/tag16.xml"/><Relationship Id="rId2" Type="http://schemas.openxmlformats.org/officeDocument/2006/relationships/image" Target="../media/image2.svg"/><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jpeg"/><Relationship Id="rId3" Type="http://schemas.openxmlformats.org/officeDocument/2006/relationships/tags" Target="../tags/tag32.xml"/><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tags" Target="../tags/tag33.xml"/><Relationship Id="rId2" Type="http://schemas.openxmlformats.org/officeDocument/2006/relationships/image" Target="../media/image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4.xml"/><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7.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56797">
            <a:off x="501806" y="3981805"/>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3" name="Freeform 3"/>
          <p:cNvSpPr/>
          <p:nvPr/>
        </p:nvSpPr>
        <p:spPr>
          <a:xfrm>
            <a:off x="9898933" y="3643818"/>
            <a:ext cx="9404868" cy="8335064"/>
          </a:xfrm>
          <a:custGeom>
            <a:avLst/>
            <a:gdLst/>
            <a:ahLst/>
            <a:cxnLst/>
            <a:rect l="l" t="t" r="r" b="b"/>
            <a:pathLst>
              <a:path w="9404868" h="8335064">
                <a:moveTo>
                  <a:pt x="0" y="0"/>
                </a:moveTo>
                <a:lnTo>
                  <a:pt x="9404868" y="0"/>
                </a:lnTo>
                <a:lnTo>
                  <a:pt x="9404868" y="8335064"/>
                </a:lnTo>
                <a:lnTo>
                  <a:pt x="0" y="8335064"/>
                </a:lnTo>
                <a:lnTo>
                  <a:pt x="0" y="0"/>
                </a:lnTo>
                <a:close/>
              </a:path>
            </a:pathLst>
          </a:custGeom>
          <a:blipFill>
            <a:blip r:embed="rId1">
              <a:alphaModFix amt="65000"/>
              <a:extLst>
                <a:ext uri="{96DAC541-7B7A-43D3-8B79-37D633B846F1}">
                  <asvg:svgBlip xmlns:asvg="http://schemas.microsoft.com/office/drawing/2016/SVG/main" r:embed="rId2"/>
                </a:ext>
              </a:extLst>
            </a:blip>
            <a:stretch>
              <a:fillRect/>
            </a:stretch>
          </a:blipFill>
        </p:spPr>
      </p:sp>
      <p:sp>
        <p:nvSpPr>
          <p:cNvPr id="4" name="Freeform 4"/>
          <p:cNvSpPr/>
          <p:nvPr/>
        </p:nvSpPr>
        <p:spPr>
          <a:xfrm rot="1847318">
            <a:off x="8106763" y="4841146"/>
            <a:ext cx="10177663" cy="9019954"/>
          </a:xfrm>
          <a:custGeom>
            <a:avLst/>
            <a:gdLst/>
            <a:ahLst/>
            <a:cxnLst/>
            <a:rect l="l" t="t" r="r" b="b"/>
            <a:pathLst>
              <a:path w="10177663" h="9019954">
                <a:moveTo>
                  <a:pt x="0" y="0"/>
                </a:moveTo>
                <a:lnTo>
                  <a:pt x="10177664" y="0"/>
                </a:lnTo>
                <a:lnTo>
                  <a:pt x="10177664" y="9019954"/>
                </a:lnTo>
                <a:lnTo>
                  <a:pt x="0" y="9019954"/>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54" name="TextBox 29"/>
          <p:cNvSpPr txBox="1"/>
          <p:nvPr/>
        </p:nvSpPr>
        <p:spPr>
          <a:xfrm>
            <a:off x="381000" y="1409700"/>
            <a:ext cx="17205960" cy="5659120"/>
          </a:xfrm>
          <a:prstGeom prst="rect">
            <a:avLst/>
          </a:prstGeom>
        </p:spPr>
        <p:txBody>
          <a:bodyPr wrap="square" lIns="0" tIns="0" rIns="0" bIns="0" rtlCol="0" anchor="t">
            <a:spAutoFit/>
          </a:bodyPr>
          <a:p>
            <a:pPr marL="0" lvl="0" indent="0" algn="ctr">
              <a:lnSpc>
                <a:spcPts val="14710"/>
              </a:lnSpc>
              <a:spcBef>
                <a:spcPct val="0"/>
              </a:spcBef>
            </a:pPr>
            <a:r>
              <a:rPr lang="en-US" sz="4000">
                <a:solidFill>
                  <a:srgbClr val="000000"/>
                </a:solidFill>
                <a:uFillTx/>
                <a:latin typeface="Calisto MT" panose="02040603050505030304" charset="0"/>
                <a:ea typeface="字由文艺黑" panose="00020600040101010101" charset="-122"/>
                <a:cs typeface="Calisto MT" panose="02040603050505030304" charset="0"/>
              </a:rPr>
              <a:t>Aesthetic </a:t>
            </a:r>
            <a:r>
              <a:rPr lang="en-US" sz="4000">
                <a:solidFill>
                  <a:srgbClr val="000000"/>
                </a:solidFill>
                <a:uFillTx/>
                <a:latin typeface="Calisto MT" panose="02040603050505030304" charset="0"/>
                <a:ea typeface="字由文艺黑" panose="00020600040101010101" charset="-122"/>
                <a:cs typeface="Calisto MT" panose="02040603050505030304" charset="0"/>
              </a:rPr>
              <a:t>Ideals and Social Customs:</a:t>
            </a:r>
            <a:endParaRPr lang="en-US" sz="4000">
              <a:solidFill>
                <a:srgbClr val="000000"/>
              </a:solidFill>
              <a:uFillTx/>
              <a:latin typeface="Calisto MT" panose="02040603050505030304" charset="0"/>
              <a:ea typeface="字由文艺黑" panose="00020600040101010101" charset="-122"/>
              <a:cs typeface="Calisto MT" panose="02040603050505030304" charset="0"/>
            </a:endParaRPr>
          </a:p>
          <a:p>
            <a:pPr marL="0" lvl="0" indent="0" algn="ctr">
              <a:lnSpc>
                <a:spcPts val="14710"/>
              </a:lnSpc>
              <a:spcBef>
                <a:spcPct val="0"/>
              </a:spcBef>
            </a:pPr>
            <a:r>
              <a:rPr lang="en-US" sz="6600">
                <a:solidFill>
                  <a:srgbClr val="000000"/>
                </a:solidFill>
                <a:uFillTx/>
                <a:latin typeface="Arial Black" panose="020B0A04020102020204" charset="0"/>
                <a:ea typeface="字由文艺黑" panose="00020600040101010101" charset="-122"/>
                <a:cs typeface="Arial Black" panose="020B0A04020102020204" charset="0"/>
              </a:rPr>
              <a:t>Marriage-Accompanying Songs </a:t>
            </a:r>
            <a:endParaRPr lang="en-US" sz="6600">
              <a:solidFill>
                <a:srgbClr val="000000"/>
              </a:solidFill>
              <a:uFillTx/>
              <a:latin typeface="Arial Black" panose="020B0A04020102020204" charset="0"/>
              <a:ea typeface="字由文艺黑" panose="00020600040101010101" charset="-122"/>
              <a:cs typeface="Arial Black" panose="020B0A04020102020204" charset="0"/>
            </a:endParaRPr>
          </a:p>
          <a:p>
            <a:pPr marL="0" lvl="0" indent="0" algn="ctr">
              <a:lnSpc>
                <a:spcPts val="14710"/>
              </a:lnSpc>
              <a:spcBef>
                <a:spcPct val="0"/>
              </a:spcBef>
            </a:pPr>
            <a:r>
              <a:rPr lang="en-US" sz="6600">
                <a:solidFill>
                  <a:srgbClr val="000000"/>
                </a:solidFill>
                <a:uFillTx/>
                <a:latin typeface="Arial Black" panose="020B0A04020102020204" charset="0"/>
                <a:ea typeface="字由文艺黑" panose="00020600040101010101" charset="-122"/>
                <a:cs typeface="Arial Black" panose="020B0A04020102020204" charset="0"/>
              </a:rPr>
              <a:t>in Hunan</a:t>
            </a:r>
            <a:endParaRPr lang="en-US" sz="6600">
              <a:solidFill>
                <a:srgbClr val="000000"/>
              </a:solidFill>
              <a:uFillTx/>
              <a:latin typeface="Arial Black" panose="020B0A04020102020204" charset="0"/>
              <a:ea typeface="字由文艺黑" panose="00020600040101010101" charset="-122"/>
              <a:cs typeface="Arial Black" panose="020B0A04020102020204" charset="0"/>
            </a:endParaRPr>
          </a:p>
        </p:txBody>
      </p:sp>
      <p:grpSp>
        <p:nvGrpSpPr>
          <p:cNvPr id="33" name="Group 33"/>
          <p:cNvGrpSpPr/>
          <p:nvPr/>
        </p:nvGrpSpPr>
        <p:grpSpPr>
          <a:xfrm rot="0">
            <a:off x="6705600" y="7886715"/>
            <a:ext cx="5901055" cy="911860"/>
            <a:chOff x="-304800" y="69427"/>
            <a:chExt cx="7868074" cy="1215813"/>
          </a:xfrm>
        </p:grpSpPr>
        <p:sp>
          <p:nvSpPr>
            <p:cNvPr id="35" name="Freeform 35"/>
            <p:cNvSpPr/>
            <p:nvPr/>
          </p:nvSpPr>
          <p:spPr>
            <a:xfrm>
              <a:off x="-304800" y="69427"/>
              <a:ext cx="6068907" cy="925407"/>
            </a:xfrm>
            <a:custGeom>
              <a:avLst/>
              <a:gdLst/>
              <a:ahLst/>
              <a:cxnLst/>
              <a:rect l="l" t="t" r="r" b="b"/>
              <a:pathLst>
                <a:path w="3153739" h="406400">
                  <a:moveTo>
                    <a:pt x="2950539" y="0"/>
                  </a:moveTo>
                  <a:cubicBezTo>
                    <a:pt x="3062763" y="0"/>
                    <a:pt x="3153739" y="90976"/>
                    <a:pt x="3153739" y="203200"/>
                  </a:cubicBezTo>
                  <a:cubicBezTo>
                    <a:pt x="3153739" y="315424"/>
                    <a:pt x="3062763" y="406400"/>
                    <a:pt x="295053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9525" cap="sq">
              <a:solidFill>
                <a:srgbClr val="000000"/>
              </a:solidFill>
              <a:prstDash val="solid"/>
              <a:miter/>
            </a:ln>
          </p:spPr>
        </p:sp>
        <p:sp>
          <p:nvSpPr>
            <p:cNvPr id="37" name="TextBox 37"/>
            <p:cNvSpPr txBox="1"/>
            <p:nvPr/>
          </p:nvSpPr>
          <p:spPr>
            <a:xfrm>
              <a:off x="406400" y="272627"/>
              <a:ext cx="7156874" cy="1012613"/>
            </a:xfrm>
            <a:prstGeom prst="rect">
              <a:avLst/>
            </a:prstGeom>
          </p:spPr>
          <p:txBody>
            <a:bodyPr lIns="0" tIns="0" rIns="0" bIns="0" rtlCol="0" anchor="t">
              <a:noAutofit/>
            </a:bodyPr>
            <a:p>
              <a:pPr algn="l">
                <a:lnSpc>
                  <a:spcPts val="3025"/>
                </a:lnSpc>
              </a:pPr>
              <a:r>
                <a:rPr lang="en-US" sz="2800" spc="514">
                  <a:solidFill>
                    <a:srgbClr val="000000"/>
                  </a:solidFill>
                  <a:latin typeface="Calisto MT" panose="02040603050505030304" charset="0"/>
                  <a:ea typeface="思源黑体 1 Light" panose="020B0400000000000000" charset="-122"/>
                  <a:cs typeface="Calisto MT" panose="02040603050505030304" charset="0"/>
                </a:rPr>
                <a:t>Presenter:</a:t>
              </a:r>
              <a:r>
                <a:rPr lang="zh-CN" altLang="en-US" sz="2800" b="1">
                  <a:solidFill>
                    <a:srgbClr val="000000"/>
                  </a:solidFill>
                  <a:uFillTx/>
                  <a:latin typeface="华文楷体" panose="02010600040101010101" charset="-122"/>
                  <a:ea typeface="华文楷体" panose="02010600040101010101" charset="-122"/>
                </a:rPr>
                <a:t>雷慧婷</a:t>
              </a:r>
              <a:endParaRPr lang="zh-CN" altLang="en-US" sz="2800" b="1">
                <a:solidFill>
                  <a:srgbClr val="000000"/>
                </a:solidFill>
                <a:uFillTx/>
                <a:latin typeface="华文楷体" panose="02010600040101010101" charset="-122"/>
                <a:ea typeface="华文楷体" panose="02010600040101010101"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10498">
            <a:off x="-145264" y="-787739"/>
            <a:ext cx="2962940" cy="2625905"/>
          </a:xfrm>
          <a:custGeom>
            <a:avLst/>
            <a:gdLst/>
            <a:ahLst/>
            <a:cxnLst/>
            <a:rect l="l" t="t" r="r" b="b"/>
            <a:pathLst>
              <a:path w="2962940" h="2625905">
                <a:moveTo>
                  <a:pt x="0" y="0"/>
                </a:moveTo>
                <a:lnTo>
                  <a:pt x="2962940" y="0"/>
                </a:lnTo>
                <a:lnTo>
                  <a:pt x="2962940" y="2625905"/>
                </a:lnTo>
                <a:lnTo>
                  <a:pt x="0" y="2625905"/>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4" name="Freeform 4"/>
          <p:cNvSpPr/>
          <p:nvPr/>
        </p:nvSpPr>
        <p:spPr>
          <a:xfrm rot="9967101">
            <a:off x="-840298" y="-451988"/>
            <a:ext cx="2792062" cy="2474465"/>
          </a:xfrm>
          <a:custGeom>
            <a:avLst/>
            <a:gdLst/>
            <a:ahLst/>
            <a:cxnLst/>
            <a:rect l="l" t="t" r="r" b="b"/>
            <a:pathLst>
              <a:path w="2792062" h="2474465">
                <a:moveTo>
                  <a:pt x="0" y="0"/>
                </a:moveTo>
                <a:lnTo>
                  <a:pt x="2792062" y="0"/>
                </a:lnTo>
                <a:lnTo>
                  <a:pt x="2792062" y="2474465"/>
                </a:lnTo>
                <a:lnTo>
                  <a:pt x="0" y="2474465"/>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317156" y="971550"/>
            <a:ext cx="5780788" cy="800100"/>
          </a:xfrm>
          <a:prstGeom prst="rect">
            <a:avLst/>
          </a:prstGeom>
        </p:spPr>
        <p:txBody>
          <a:bodyPr lIns="0" tIns="0" rIns="0" bIns="0" rtlCol="0" anchor="t">
            <a:spAutoFit/>
          </a:bodyPr>
          <a:lstStyle/>
          <a:p>
            <a:pPr algn="l">
              <a:lnSpc>
                <a:spcPts val="6240"/>
              </a:lnSpc>
            </a:pPr>
            <a:r>
              <a:rPr lang="en-US" sz="5200">
                <a:solidFill>
                  <a:srgbClr val="100F0D"/>
                </a:solidFill>
                <a:ea typeface="思源黑体 2 Heavy" panose="020B0A00000000000000" charset="-122"/>
              </a:rPr>
              <a:t>The Singing Form</a:t>
            </a:r>
            <a:endParaRPr lang="en-US" sz="5200">
              <a:solidFill>
                <a:srgbClr val="100F0D"/>
              </a:solidFill>
              <a:ea typeface="思源黑体 2 Heavy" panose="020B0A00000000000000" charset="-122"/>
            </a:endParaRPr>
          </a:p>
        </p:txBody>
      </p:sp>
      <p:grpSp>
        <p:nvGrpSpPr>
          <p:cNvPr id="6" name="Group 6"/>
          <p:cNvGrpSpPr/>
          <p:nvPr/>
        </p:nvGrpSpPr>
        <p:grpSpPr>
          <a:xfrm rot="0">
            <a:off x="1770745" y="3397216"/>
            <a:ext cx="7241052" cy="5157185"/>
            <a:chOff x="0" y="0"/>
            <a:chExt cx="9654736" cy="6876247"/>
          </a:xfrm>
        </p:grpSpPr>
      </p:grpSp>
      <p:grpSp>
        <p:nvGrpSpPr>
          <p:cNvPr id="7" name="Group 7"/>
          <p:cNvGrpSpPr/>
          <p:nvPr>
            <p:custDataLst>
              <p:tags r:id="rId5"/>
            </p:custDataLst>
          </p:nvPr>
        </p:nvGrpSpPr>
        <p:grpSpPr>
          <a:xfrm rot="0">
            <a:off x="1524000" y="2209800"/>
            <a:ext cx="15744190" cy="2155825"/>
            <a:chOff x="0" y="0"/>
            <a:chExt cx="991607" cy="360078"/>
          </a:xfrm>
        </p:grpSpPr>
        <p:sp>
          <p:nvSpPr>
            <p:cNvPr id="8" name="Freeform 8"/>
            <p:cNvSpPr/>
            <p:nvPr>
              <p:custDataLst>
                <p:tags r:id="rId6"/>
              </p:custDataLst>
            </p:nvPr>
          </p:nvSpPr>
          <p:spPr>
            <a:xfrm>
              <a:off x="0" y="0"/>
              <a:ext cx="991607" cy="360078"/>
            </a:xfrm>
            <a:custGeom>
              <a:avLst/>
              <a:gdLst/>
              <a:ahLst/>
              <a:cxnLst/>
              <a:rect l="l" t="t" r="r" b="b"/>
              <a:pathLst>
                <a:path w="991607" h="360078">
                  <a:moveTo>
                    <a:pt x="22232" y="0"/>
                  </a:moveTo>
                  <a:lnTo>
                    <a:pt x="969374" y="0"/>
                  </a:lnTo>
                  <a:cubicBezTo>
                    <a:pt x="981653" y="0"/>
                    <a:pt x="991607" y="9954"/>
                    <a:pt x="991607" y="22232"/>
                  </a:cubicBezTo>
                  <a:lnTo>
                    <a:pt x="991607" y="337846"/>
                  </a:lnTo>
                  <a:cubicBezTo>
                    <a:pt x="991607" y="350124"/>
                    <a:pt x="981653" y="360078"/>
                    <a:pt x="969374" y="360078"/>
                  </a:cubicBezTo>
                  <a:lnTo>
                    <a:pt x="22232" y="360078"/>
                  </a:lnTo>
                  <a:cubicBezTo>
                    <a:pt x="9954" y="360078"/>
                    <a:pt x="0" y="350124"/>
                    <a:pt x="0" y="337846"/>
                  </a:cubicBezTo>
                  <a:lnTo>
                    <a:pt x="0" y="22232"/>
                  </a:lnTo>
                  <a:cubicBezTo>
                    <a:pt x="0" y="9954"/>
                    <a:pt x="9954" y="0"/>
                    <a:pt x="22232" y="0"/>
                  </a:cubicBezTo>
                  <a:close/>
                </a:path>
              </a:pathLst>
            </a:custGeom>
            <a:solidFill>
              <a:srgbClr val="000000">
                <a:alpha val="0"/>
              </a:srgbClr>
            </a:solidFill>
            <a:ln w="28575" cap="sq">
              <a:solidFill>
                <a:srgbClr val="5C6065"/>
              </a:solidFill>
              <a:prstDash val="solid"/>
              <a:miter/>
            </a:ln>
          </p:spPr>
        </p:sp>
        <p:sp>
          <p:nvSpPr>
            <p:cNvPr id="9" name="TextBox 9"/>
            <p:cNvSpPr txBox="1"/>
            <p:nvPr/>
          </p:nvSpPr>
          <p:spPr>
            <a:xfrm>
              <a:off x="0" y="-28575"/>
              <a:ext cx="991607" cy="388653"/>
            </a:xfrm>
            <a:prstGeom prst="rect">
              <a:avLst/>
            </a:prstGeom>
          </p:spPr>
          <p:txBody>
            <a:bodyPr lIns="50800" tIns="50800" rIns="50800" bIns="50800" rtlCol="0" anchor="ctr"/>
            <a:lstStyle/>
            <a:p>
              <a:pPr algn="ctr">
                <a:lnSpc>
                  <a:spcPts val="2660"/>
                </a:lnSpc>
              </a:pPr>
            </a:p>
          </p:txBody>
        </p:sp>
      </p:grpSp>
      <p:sp>
        <p:nvSpPr>
          <p:cNvPr id="13" name="TextBox 13"/>
          <p:cNvSpPr txBox="1"/>
          <p:nvPr>
            <p:custDataLst>
              <p:tags r:id="rId7"/>
            </p:custDataLst>
          </p:nvPr>
        </p:nvSpPr>
        <p:spPr>
          <a:xfrm>
            <a:off x="1663065" y="2705100"/>
            <a:ext cx="15036800" cy="984885"/>
          </a:xfrm>
          <a:prstGeom prst="rect">
            <a:avLst/>
          </a:prstGeom>
        </p:spPr>
        <p:txBody>
          <a:bodyPr wrap="square" lIns="0" tIns="0" rIns="0" bIns="0" rtlCol="0" anchor="t">
            <a:spAutoFit/>
          </a:bodyPr>
          <a:lstStyle/>
          <a:p>
            <a:pPr indent="0" algn="just" fontAlgn="auto">
              <a:lnSpc>
                <a:spcPct val="100000"/>
              </a:lnSpc>
            </a:pPr>
            <a:r>
              <a:rPr lang="en-US" sz="3200">
                <a:solidFill>
                  <a:srgbClr val="1E1E1E"/>
                </a:solidFill>
                <a:latin typeface="Times New Roman" panose="02020603050405020304" charset="0"/>
                <a:ea typeface="思源黑体 2" panose="020B0500000000000000" charset="-122"/>
                <a:cs typeface="Times New Roman" panose="02020603050405020304" charset="0"/>
              </a:rPr>
              <a:t>There are various kinds of singing forms, including solo, unison, antiphonal singing(</a:t>
            </a:r>
            <a:r>
              <a:rPr lang="zh-CN" altLang="en-US" sz="3200">
                <a:solidFill>
                  <a:srgbClr val="1E1E1E"/>
                </a:solidFill>
                <a:latin typeface="华文楷体" panose="02010600040101010101" charset="-122"/>
                <a:ea typeface="华文楷体" panose="02010600040101010101" charset="-122"/>
                <a:cs typeface="Times New Roman" panose="02020603050405020304" charset="0"/>
              </a:rPr>
              <a:t>对唱</a:t>
            </a:r>
            <a:r>
              <a:rPr lang="en-US" sz="3200">
                <a:solidFill>
                  <a:srgbClr val="1E1E1E"/>
                </a:solidFill>
                <a:latin typeface="Times New Roman" panose="02020603050405020304" charset="0"/>
                <a:ea typeface="思源黑体 2" panose="020B0500000000000000" charset="-122"/>
                <a:cs typeface="Times New Roman" panose="02020603050405020304" charset="0"/>
              </a:rPr>
              <a:t>), round singing, crying, scolding, </a:t>
            </a:r>
            <a:r>
              <a:rPr lang="en-US" sz="3200">
                <a:solidFill>
                  <a:srgbClr val="1E1E1E"/>
                </a:solidFill>
                <a:latin typeface="Times New Roman" panose="02020603050405020304" charset="0"/>
                <a:ea typeface="思源黑体 2" panose="020B0500000000000000" charset="-122"/>
                <a:cs typeface="Times New Roman" panose="02020603050405020304" charset="0"/>
              </a:rPr>
              <a:t>dancinging </a:t>
            </a:r>
            <a:r>
              <a:rPr lang="en-US" sz="3200">
                <a:solidFill>
                  <a:srgbClr val="1E1E1E"/>
                </a:solidFill>
                <a:latin typeface="Times New Roman" panose="02020603050405020304" charset="0"/>
                <a:ea typeface="思源黑体 2" panose="020B0500000000000000" charset="-122"/>
                <a:cs typeface="Times New Roman" panose="02020603050405020304" charset="0"/>
              </a:rPr>
              <a:t>while singing.</a:t>
            </a: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p:txBody>
      </p:sp>
      <p:grpSp>
        <p:nvGrpSpPr>
          <p:cNvPr id="25" name="Group 7"/>
          <p:cNvGrpSpPr/>
          <p:nvPr>
            <p:custDataLst>
              <p:tags r:id="rId8"/>
            </p:custDataLst>
          </p:nvPr>
        </p:nvGrpSpPr>
        <p:grpSpPr>
          <a:xfrm rot="0">
            <a:off x="1524000" y="5448300"/>
            <a:ext cx="13488670" cy="2326640"/>
            <a:chOff x="0" y="-28530"/>
            <a:chExt cx="1046039" cy="388608"/>
          </a:xfrm>
        </p:grpSpPr>
        <p:sp>
          <p:nvSpPr>
            <p:cNvPr id="26" name="Freeform 8"/>
            <p:cNvSpPr/>
            <p:nvPr>
              <p:custDataLst>
                <p:tags r:id="rId9"/>
              </p:custDataLst>
            </p:nvPr>
          </p:nvSpPr>
          <p:spPr>
            <a:xfrm>
              <a:off x="0" y="0"/>
              <a:ext cx="991607" cy="360078"/>
            </a:xfrm>
            <a:custGeom>
              <a:avLst/>
              <a:gdLst/>
              <a:ahLst/>
              <a:cxnLst/>
              <a:rect l="l" t="t" r="r" b="b"/>
              <a:pathLst>
                <a:path w="991607" h="360078">
                  <a:moveTo>
                    <a:pt x="22232" y="0"/>
                  </a:moveTo>
                  <a:lnTo>
                    <a:pt x="969374" y="0"/>
                  </a:lnTo>
                  <a:cubicBezTo>
                    <a:pt x="981653" y="0"/>
                    <a:pt x="991607" y="9954"/>
                    <a:pt x="991607" y="22232"/>
                  </a:cubicBezTo>
                  <a:lnTo>
                    <a:pt x="991607" y="337846"/>
                  </a:lnTo>
                  <a:cubicBezTo>
                    <a:pt x="991607" y="350124"/>
                    <a:pt x="981653" y="360078"/>
                    <a:pt x="969374" y="360078"/>
                  </a:cubicBezTo>
                  <a:lnTo>
                    <a:pt x="22232" y="360078"/>
                  </a:lnTo>
                  <a:cubicBezTo>
                    <a:pt x="9954" y="360078"/>
                    <a:pt x="0" y="350124"/>
                    <a:pt x="0" y="337846"/>
                  </a:cubicBezTo>
                  <a:lnTo>
                    <a:pt x="0" y="22232"/>
                  </a:lnTo>
                  <a:cubicBezTo>
                    <a:pt x="0" y="9954"/>
                    <a:pt x="9954" y="0"/>
                    <a:pt x="22232" y="0"/>
                  </a:cubicBezTo>
                  <a:close/>
                </a:path>
              </a:pathLst>
            </a:custGeom>
            <a:solidFill>
              <a:srgbClr val="000000">
                <a:alpha val="0"/>
              </a:srgbClr>
            </a:solidFill>
            <a:ln w="28575" cap="sq">
              <a:solidFill>
                <a:srgbClr val="5C6065"/>
              </a:solidFill>
              <a:prstDash val="solid"/>
              <a:miter/>
            </a:ln>
          </p:spPr>
        </p:sp>
        <p:sp>
          <p:nvSpPr>
            <p:cNvPr id="27" name="TextBox 9"/>
            <p:cNvSpPr txBox="1"/>
            <p:nvPr/>
          </p:nvSpPr>
          <p:spPr>
            <a:xfrm>
              <a:off x="0" y="-28530"/>
              <a:ext cx="1046039" cy="388608"/>
            </a:xfrm>
            <a:prstGeom prst="rect">
              <a:avLst/>
            </a:prstGeom>
          </p:spPr>
          <p:txBody>
            <a:bodyPr lIns="50800" tIns="50800" rIns="50800" bIns="50800" rtlCol="0" anchor="ctr"/>
            <a:p>
              <a:pPr indent="0" algn="l"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rPr>
                <a:t>The melody of the song is graceful and soft, singing in local dialect, </a:t>
              </a: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a:p>
              <a:pPr indent="0" algn="l"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rPr>
                <a:t>mixed with southern mandarin</a:t>
              </a:r>
              <a:r>
                <a:rPr lang="zh-CN" altLang="en-US" sz="3200">
                  <a:solidFill>
                    <a:srgbClr val="1E1E1E"/>
                  </a:solidFill>
                  <a:latin typeface="Times New Roman" panose="02020603050405020304" charset="0"/>
                  <a:ea typeface="思源黑体 2" panose="020B0500000000000000" charset="-122"/>
                  <a:cs typeface="Times New Roman" panose="02020603050405020304" charset="0"/>
                </a:rPr>
                <a:t>（湘南</a:t>
              </a:r>
              <a:r>
                <a:rPr lang="zh-CN" altLang="en-US" sz="3200">
                  <a:solidFill>
                    <a:srgbClr val="1E1E1E"/>
                  </a:solidFill>
                  <a:latin typeface="Times New Roman" panose="02020603050405020304" charset="0"/>
                  <a:ea typeface="思源黑体 2" panose="020B0500000000000000" charset="-122"/>
                  <a:cs typeface="Times New Roman" panose="02020603050405020304" charset="0"/>
                </a:rPr>
                <a:t>官话）</a:t>
              </a:r>
              <a:endParaRPr lang="zh-CN" altLang="en-US" sz="3200">
                <a:solidFill>
                  <a:srgbClr val="1E1E1E"/>
                </a:solidFill>
                <a:latin typeface="Times New Roman" panose="02020603050405020304" charset="0"/>
                <a:ea typeface="思源黑体 2" panose="020B0500000000000000" charset="-122"/>
                <a:cs typeface="Times New Roman" panose="0202060305040502030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48" name="TextBox 5"/>
          <p:cNvSpPr txBox="1"/>
          <p:nvPr/>
        </p:nvSpPr>
        <p:spPr>
          <a:xfrm>
            <a:off x="1524166" y="571500"/>
            <a:ext cx="5780788" cy="800100"/>
          </a:xfrm>
          <a:prstGeom prst="rect">
            <a:avLst/>
          </a:prstGeom>
        </p:spPr>
        <p:txBody>
          <a:bodyPr lIns="0" tIns="0" rIns="0" bIns="0" rtlCol="0" anchor="t">
            <a:spAutoFit/>
          </a:bodyPr>
          <a:p>
            <a:pPr>
              <a:lnSpc>
                <a:spcPts val="6240"/>
              </a:lnSpc>
            </a:pPr>
            <a:r>
              <a:rPr lang="en-US" sz="5200">
                <a:solidFill>
                  <a:srgbClr val="100F0D"/>
                </a:solidFill>
                <a:ea typeface="思源黑体 2 Heavy" panose="020B0A00000000000000" charset="-122"/>
              </a:rPr>
              <a:t>The Contents</a:t>
            </a:r>
            <a:endParaRPr lang="en-US" sz="5200">
              <a:solidFill>
                <a:srgbClr val="100F0D"/>
              </a:solidFill>
              <a:ea typeface="思源黑体 2 Heavy" panose="020B0A00000000000000" charset="-122"/>
            </a:endParaRPr>
          </a:p>
        </p:txBody>
      </p:sp>
      <p:sp>
        <p:nvSpPr>
          <p:cNvPr id="8" name="圆角矩形 7"/>
          <p:cNvSpPr/>
          <p:nvPr/>
        </p:nvSpPr>
        <p:spPr>
          <a:xfrm>
            <a:off x="1371600" y="1943100"/>
            <a:ext cx="15697200" cy="2362200"/>
          </a:xfrm>
          <a:prstGeom prst="roundRect">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TextBox 13"/>
          <p:cNvSpPr txBox="1"/>
          <p:nvPr>
            <p:custDataLst>
              <p:tags r:id="rId3"/>
            </p:custDataLst>
          </p:nvPr>
        </p:nvSpPr>
        <p:spPr>
          <a:xfrm>
            <a:off x="1625600" y="1790700"/>
            <a:ext cx="15036800" cy="8061325"/>
          </a:xfrm>
          <a:prstGeom prst="rect">
            <a:avLst/>
          </a:prstGeom>
        </p:spPr>
        <p:txBody>
          <a:bodyPr wrap="square" lIns="0" tIns="0" rIns="0" bIns="0" rtlCol="0" anchor="t">
            <a:noAutofit/>
          </a:bodyPr>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rPr>
              <a:t>The content of the wedding song is very extensive, which can be divided into five parts: marriage joking songs耍歌,long songs 长歌, accompaniment dances 伴嫁舞, crying songs 哭嫁歌 and teasing bridegroom songs 徒歌.</a:t>
            </a: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a:p>
            <a:pPr indent="0" algn="just" fontAlgn="auto">
              <a:lnSpc>
                <a:spcPct val="150000"/>
              </a:lnSpc>
            </a:pP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a:p>
            <a:pPr indent="0" algn="just" fontAlgn="auto">
              <a:lnSpc>
                <a:spcPct val="150000"/>
              </a:lnSpc>
            </a:pP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p:txBody>
      </p:sp>
      <p:pic>
        <p:nvPicPr>
          <p:cNvPr id="104" name="图片 103"/>
          <p:cNvPicPr/>
          <p:nvPr/>
        </p:nvPicPr>
        <p:blipFill>
          <a:blip r:embed="rId4"/>
          <a:stretch>
            <a:fillRect/>
          </a:stretch>
        </p:blipFill>
        <p:spPr>
          <a:xfrm>
            <a:off x="1625600" y="4686300"/>
            <a:ext cx="7753985" cy="4691380"/>
          </a:xfrm>
          <a:prstGeom prst="rect">
            <a:avLst/>
          </a:prstGeom>
          <a:noFill/>
          <a:ln w="9525">
            <a:noFill/>
          </a:ln>
        </p:spPr>
      </p:pic>
      <p:pic>
        <p:nvPicPr>
          <p:cNvPr id="105" name="图片 104"/>
          <p:cNvPicPr/>
          <p:nvPr/>
        </p:nvPicPr>
        <p:blipFill>
          <a:blip r:embed="rId5"/>
          <a:stretch>
            <a:fillRect/>
          </a:stretch>
        </p:blipFill>
        <p:spPr>
          <a:xfrm>
            <a:off x="9829800" y="4676140"/>
            <a:ext cx="6873875" cy="465010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48" name="TextBox 5"/>
          <p:cNvSpPr txBox="1"/>
          <p:nvPr/>
        </p:nvSpPr>
        <p:spPr>
          <a:xfrm>
            <a:off x="1600366" y="419100"/>
            <a:ext cx="5780788" cy="800100"/>
          </a:xfrm>
          <a:prstGeom prst="rect">
            <a:avLst/>
          </a:prstGeom>
        </p:spPr>
        <p:txBody>
          <a:bodyPr lIns="0" tIns="0" rIns="0" bIns="0" rtlCol="0" anchor="t">
            <a:spAutoFit/>
          </a:bodyPr>
          <a:p>
            <a:pPr algn="l">
              <a:lnSpc>
                <a:spcPts val="6240"/>
              </a:lnSpc>
            </a:pPr>
            <a:r>
              <a:rPr lang="en-US" sz="5200">
                <a:solidFill>
                  <a:srgbClr val="100F0D"/>
                </a:solidFill>
                <a:ea typeface="思源黑体 2 Heavy" panose="020B0A00000000000000" charset="-122"/>
              </a:rPr>
              <a:t>The </a:t>
            </a:r>
            <a:r>
              <a:rPr lang="en-US" sz="5200">
                <a:solidFill>
                  <a:srgbClr val="100F0D"/>
                </a:solidFill>
                <a:ea typeface="思源黑体 2 Heavy" panose="020B0A00000000000000" charset="-122"/>
              </a:rPr>
              <a:t>Contents</a:t>
            </a:r>
            <a:endParaRPr lang="en-US" sz="5200">
              <a:solidFill>
                <a:srgbClr val="100F0D"/>
              </a:solidFill>
              <a:ea typeface="思源黑体 2 Heavy" panose="020B0A00000000000000" charset="-122"/>
            </a:endParaRPr>
          </a:p>
        </p:txBody>
      </p:sp>
      <p:sp>
        <p:nvSpPr>
          <p:cNvPr id="13" name="TextBox 13"/>
          <p:cNvSpPr txBox="1"/>
          <p:nvPr>
            <p:custDataLst>
              <p:tags r:id="rId3"/>
            </p:custDataLst>
          </p:nvPr>
        </p:nvSpPr>
        <p:spPr>
          <a:xfrm>
            <a:off x="1524000" y="1562100"/>
            <a:ext cx="15036800" cy="8061325"/>
          </a:xfrm>
          <a:prstGeom prst="rect">
            <a:avLst/>
          </a:prstGeom>
        </p:spPr>
        <p:txBody>
          <a:bodyPr wrap="square" lIns="0" tIns="0" rIns="0" bIns="0" rtlCol="0" anchor="t">
            <a:noAutofit/>
          </a:bodyPr>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1.</a:t>
            </a: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marriage joking songs耍歌</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Short tune, distinct rhythm, diverse styles and flexible structure.</a:t>
            </a: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 Accounting for more than 70% of the songs. It is usually sung by young women. Its lyrics are short and concise, generally four sentences about one song, each sentence is generally seven words. The lyrics include the dissemination of history and production; the working life of women; the festive entertainment;  the yearning and pursuit for a happy marriage; and against the ethics of feudal marriage...</a:t>
            </a: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p:txBody>
      </p:sp>
      <p:pic>
        <p:nvPicPr>
          <p:cNvPr id="5" name="图片 4"/>
          <p:cNvPicPr>
            <a:picLocks noChangeAspect="1"/>
          </p:cNvPicPr>
          <p:nvPr/>
        </p:nvPicPr>
        <p:blipFill>
          <a:blip r:embed="rId4"/>
          <a:stretch>
            <a:fillRect/>
          </a:stretch>
        </p:blipFill>
        <p:spPr>
          <a:xfrm>
            <a:off x="3048000" y="7048500"/>
            <a:ext cx="9862185" cy="31210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48" name="TextBox 5"/>
          <p:cNvSpPr txBox="1"/>
          <p:nvPr/>
        </p:nvSpPr>
        <p:spPr>
          <a:xfrm>
            <a:off x="869481" y="419100"/>
            <a:ext cx="5780788" cy="800100"/>
          </a:xfrm>
          <a:prstGeom prst="rect">
            <a:avLst/>
          </a:prstGeom>
        </p:spPr>
        <p:txBody>
          <a:bodyPr lIns="0" tIns="0" rIns="0" bIns="0" rtlCol="0" anchor="t">
            <a:spAutoFit/>
          </a:bodyPr>
          <a:p>
            <a:pPr algn="l">
              <a:lnSpc>
                <a:spcPts val="6240"/>
              </a:lnSpc>
            </a:pPr>
            <a:r>
              <a:rPr lang="en-US" sz="5200">
                <a:solidFill>
                  <a:srgbClr val="100F0D"/>
                </a:solidFill>
                <a:ea typeface="思源黑体 2 Heavy" panose="020B0A00000000000000" charset="-122"/>
              </a:rPr>
              <a:t>The </a:t>
            </a:r>
            <a:r>
              <a:rPr lang="en-US" sz="5200">
                <a:solidFill>
                  <a:srgbClr val="100F0D"/>
                </a:solidFill>
                <a:ea typeface="思源黑体 2 Heavy" panose="020B0A00000000000000" charset="-122"/>
              </a:rPr>
              <a:t>Contents</a:t>
            </a:r>
            <a:endParaRPr lang="en-US" sz="5200">
              <a:solidFill>
                <a:srgbClr val="100F0D"/>
              </a:solidFill>
              <a:ea typeface="思源黑体 2 Heavy" panose="020B0A00000000000000" charset="-122"/>
            </a:endParaRPr>
          </a:p>
        </p:txBody>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2. Long songs</a:t>
            </a:r>
            <a:r>
              <a:rPr lang="zh-CN" altLang="en-US" sz="3200">
                <a:solidFill>
                  <a:srgbClr val="1E1E1E"/>
                </a:solidFill>
                <a:latin typeface="Times New Roman" panose="02020603050405020304" charset="0"/>
                <a:ea typeface="思源黑体 2" panose="020B0500000000000000" charset="-122"/>
                <a:cs typeface="Times New Roman" panose="02020603050405020304" charset="0"/>
                <a:sym typeface="+mn-ea"/>
              </a:rPr>
              <a:t>长歌</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The long song is slow, sad, mainly about the tragedy of marriage, expressing reluctant and sad emotions. The lyrics are long and are mostly based on historical legends. There are 15 long songs already collected, most of which are tragic marriage stories. Because marriage is a festive event, the general song hall rarely sing, can sing less, only in the highest reputation of the singing hall old singer or singing head can sing.</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《十八年终罗四姐》、《梁祝歌》、《孟姜女》、《卖花娘子》、《菜和饭》、《初一早晨去拜年》、《白碗白盏白花飞》</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48" name="TextBox 5"/>
          <p:cNvSpPr txBox="1"/>
          <p:nvPr/>
        </p:nvSpPr>
        <p:spPr>
          <a:xfrm>
            <a:off x="869481" y="419100"/>
            <a:ext cx="5780788" cy="800100"/>
          </a:xfrm>
          <a:prstGeom prst="rect">
            <a:avLst/>
          </a:prstGeom>
        </p:spPr>
        <p:txBody>
          <a:bodyPr lIns="0" tIns="0" rIns="0" bIns="0" rtlCol="0" anchor="t">
            <a:spAutoFit/>
          </a:bodyPr>
          <a:p>
            <a:pPr>
              <a:lnSpc>
                <a:spcPts val="6240"/>
              </a:lnSpc>
            </a:pPr>
            <a:r>
              <a:rPr lang="en-US" sz="5200">
                <a:solidFill>
                  <a:srgbClr val="100F0D"/>
                </a:solidFill>
                <a:ea typeface="思源黑体 2 Heavy" panose="020B0A00000000000000" charset="-122"/>
              </a:rPr>
              <a:t>The Contents</a:t>
            </a:r>
            <a:endParaRPr lang="en-US" sz="5200">
              <a:solidFill>
                <a:srgbClr val="100F0D"/>
              </a:solidFill>
              <a:ea typeface="思源黑体 2 Heavy" panose="020B0A00000000000000" charset="-122"/>
            </a:endParaRPr>
          </a:p>
        </p:txBody>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3. Accompaniment dances</a:t>
            </a:r>
            <a:r>
              <a:rPr lang="zh-CN" altLang="en-US" sz="3200">
                <a:solidFill>
                  <a:srgbClr val="1E1E1E"/>
                </a:solidFill>
                <a:latin typeface="Times New Roman" panose="02020603050405020304" charset="0"/>
                <a:ea typeface="思源黑体 2" panose="020B0500000000000000" charset="-122"/>
                <a:cs typeface="Times New Roman" panose="02020603050405020304" charset="0"/>
                <a:sym typeface="+mn-ea"/>
              </a:rPr>
              <a:t>伴嫁舞</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The accompaniment dance</a:t>
            </a: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 is warm, cheerful and witty.  When the wedding singing to the fast dawn, the lang family sedan chair is coming, the atmosphere of the song hall heating up, the singers conveniently picked up the tea set, wine set (generally dish, teapot, incense, umbrella, pot cover, rice tube, pipe) and other daily necessities as props, dancing, the song hall warm, farewell atmosphere to a climax.</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pic>
        <p:nvPicPr>
          <p:cNvPr id="100" name="图片 99"/>
          <p:cNvPicPr/>
          <p:nvPr/>
        </p:nvPicPr>
        <p:blipFill>
          <a:blip r:embed="rId4"/>
          <a:stretch>
            <a:fillRect/>
          </a:stretch>
        </p:blipFill>
        <p:spPr>
          <a:xfrm>
            <a:off x="9372600" y="5426075"/>
            <a:ext cx="7040880" cy="471805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48" name="TextBox 5"/>
          <p:cNvSpPr txBox="1"/>
          <p:nvPr/>
        </p:nvSpPr>
        <p:spPr>
          <a:xfrm>
            <a:off x="869481" y="419100"/>
            <a:ext cx="5780788" cy="800100"/>
          </a:xfrm>
          <a:prstGeom prst="rect">
            <a:avLst/>
          </a:prstGeom>
        </p:spPr>
        <p:txBody>
          <a:bodyPr lIns="0" tIns="0" rIns="0" bIns="0" rtlCol="0" anchor="t">
            <a:spAutoFit/>
          </a:bodyPr>
          <a:p>
            <a:pPr>
              <a:lnSpc>
                <a:spcPts val="6240"/>
              </a:lnSpc>
            </a:pPr>
            <a:r>
              <a:rPr lang="en-US" sz="5200">
                <a:solidFill>
                  <a:srgbClr val="100F0D"/>
                </a:solidFill>
                <a:ea typeface="思源黑体 2 Heavy" panose="020B0A00000000000000" charset="-122"/>
              </a:rPr>
              <a:t>The Contents</a:t>
            </a:r>
            <a:endParaRPr lang="en-US" sz="5200">
              <a:solidFill>
                <a:srgbClr val="100F0D"/>
              </a:solidFill>
              <a:ea typeface="思源黑体 2 Heavy" panose="020B0A00000000000000" charset="-122"/>
            </a:endParaRPr>
          </a:p>
        </p:txBody>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4.Crying songs </a:t>
            </a:r>
            <a:r>
              <a:rPr lang="zh-CN" altLang="en-US" sz="3200">
                <a:solidFill>
                  <a:srgbClr val="1E1E1E"/>
                </a:solidFill>
                <a:latin typeface="Times New Roman" panose="02020603050405020304" charset="0"/>
                <a:ea typeface="思源黑体 2" panose="020B0500000000000000" charset="-122"/>
                <a:cs typeface="Times New Roman" panose="02020603050405020304" charset="0"/>
                <a:sym typeface="+mn-ea"/>
              </a:rPr>
              <a:t>哭嫁歌</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Crying song to cry for sing, sing in cry, its lyrics with cry, that is to sing. The content is mostly love old farewell, there are also blame parents, scold matchmaker and sedan bearers, through the song, accused the feudal marriage ethics. The number of them is difficult to count.</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pic>
        <p:nvPicPr>
          <p:cNvPr id="5" name="图片 4"/>
          <p:cNvPicPr>
            <a:picLocks noChangeAspect="1"/>
          </p:cNvPicPr>
          <p:nvPr/>
        </p:nvPicPr>
        <p:blipFill>
          <a:blip r:embed="rId4"/>
          <a:stretch>
            <a:fillRect/>
          </a:stretch>
        </p:blipFill>
        <p:spPr>
          <a:xfrm>
            <a:off x="685800" y="5676900"/>
            <a:ext cx="11152505" cy="1046480"/>
          </a:xfrm>
          <a:prstGeom prst="rect">
            <a:avLst/>
          </a:prstGeom>
        </p:spPr>
      </p:pic>
      <p:pic>
        <p:nvPicPr>
          <p:cNvPr id="6" name="图片 5"/>
          <p:cNvPicPr>
            <a:picLocks noChangeAspect="1"/>
          </p:cNvPicPr>
          <p:nvPr/>
        </p:nvPicPr>
        <p:blipFill>
          <a:blip r:embed="rId5"/>
          <a:stretch>
            <a:fillRect/>
          </a:stretch>
        </p:blipFill>
        <p:spPr>
          <a:xfrm>
            <a:off x="685800" y="7124700"/>
            <a:ext cx="11630660" cy="1736090"/>
          </a:xfrm>
          <a:prstGeom prst="rect">
            <a:avLst/>
          </a:prstGeom>
        </p:spPr>
      </p:pic>
      <p:pic>
        <p:nvPicPr>
          <p:cNvPr id="100" name="图片 99"/>
          <p:cNvPicPr/>
          <p:nvPr/>
        </p:nvPicPr>
        <p:blipFill>
          <a:blip r:embed="rId6"/>
          <a:stretch>
            <a:fillRect/>
          </a:stretch>
        </p:blipFill>
        <p:spPr>
          <a:xfrm>
            <a:off x="12496800" y="5524500"/>
            <a:ext cx="5064125" cy="355727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48" name="TextBox 5"/>
          <p:cNvSpPr txBox="1"/>
          <p:nvPr/>
        </p:nvSpPr>
        <p:spPr>
          <a:xfrm>
            <a:off x="869481" y="419100"/>
            <a:ext cx="5780788" cy="800100"/>
          </a:xfrm>
          <a:prstGeom prst="rect">
            <a:avLst/>
          </a:prstGeom>
        </p:spPr>
        <p:txBody>
          <a:bodyPr lIns="0" tIns="0" rIns="0" bIns="0" rtlCol="0" anchor="t">
            <a:spAutoFit/>
          </a:bodyPr>
          <a:p>
            <a:pPr>
              <a:lnSpc>
                <a:spcPts val="6240"/>
              </a:lnSpc>
            </a:pPr>
            <a:r>
              <a:rPr lang="en-US" sz="5200">
                <a:solidFill>
                  <a:srgbClr val="100F0D"/>
                </a:solidFill>
                <a:ea typeface="思源黑体 2 Heavy" panose="020B0A00000000000000" charset="-122"/>
              </a:rPr>
              <a:t>The Contents</a:t>
            </a:r>
            <a:endParaRPr lang="en-US" sz="5200">
              <a:solidFill>
                <a:srgbClr val="100F0D"/>
              </a:solidFill>
              <a:ea typeface="思源黑体 2 Heavy" panose="020B0A00000000000000" charset="-122"/>
            </a:endParaRPr>
          </a:p>
        </p:txBody>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5.T</a:t>
            </a:r>
            <a:r>
              <a:rPr sz="3200">
                <a:solidFill>
                  <a:srgbClr val="1E1E1E"/>
                </a:solidFill>
                <a:latin typeface="Times New Roman" panose="02020603050405020304" charset="0"/>
                <a:ea typeface="思源黑体 2" panose="020B0500000000000000" charset="-122"/>
                <a:cs typeface="Times New Roman" panose="02020603050405020304" charset="0"/>
                <a:sym typeface="+mn-ea"/>
              </a:rPr>
              <a:t>easing bridegroom songs 徒歌</a:t>
            </a:r>
            <a:endParaRPr sz="3200">
              <a:solidFill>
                <a:srgbClr val="1E1E1E"/>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This type of song is an important manifestation of folklore and occupies a certain position in the wedding song. It mainly tells the plot of the groom being teased. The structure and sentence pattern are relatively simple. </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pic>
        <p:nvPicPr>
          <p:cNvPr id="7" name="图片 6"/>
          <p:cNvPicPr>
            <a:picLocks noChangeAspect="1"/>
          </p:cNvPicPr>
          <p:nvPr/>
        </p:nvPicPr>
        <p:blipFill>
          <a:blip r:embed="rId4"/>
          <a:stretch>
            <a:fillRect/>
          </a:stretch>
        </p:blipFill>
        <p:spPr>
          <a:xfrm>
            <a:off x="869315" y="5372100"/>
            <a:ext cx="10427970" cy="3020060"/>
          </a:xfrm>
          <a:prstGeom prst="rect">
            <a:avLst/>
          </a:prstGeom>
        </p:spPr>
      </p:pic>
      <p:pic>
        <p:nvPicPr>
          <p:cNvPr id="101" name="图片 100"/>
          <p:cNvPicPr/>
          <p:nvPr/>
        </p:nvPicPr>
        <p:blipFill>
          <a:blip r:embed="rId5"/>
          <a:stretch>
            <a:fillRect/>
          </a:stretch>
        </p:blipFill>
        <p:spPr>
          <a:xfrm>
            <a:off x="11506200" y="5073015"/>
            <a:ext cx="5949315" cy="393509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5" name="TextBox 5"/>
          <p:cNvSpPr txBox="1"/>
          <p:nvPr/>
        </p:nvSpPr>
        <p:spPr>
          <a:xfrm>
            <a:off x="2097405" y="4305300"/>
            <a:ext cx="14570075" cy="3898265"/>
          </a:xfrm>
          <a:prstGeom prst="rect">
            <a:avLst/>
          </a:prstGeom>
        </p:spPr>
        <p:txBody>
          <a:bodyPr wrap="square" lIns="0" tIns="0" rIns="0" bIns="0" rtlCol="0" anchor="t">
            <a:spAutoFit/>
          </a:bodyPr>
          <a:lstStyle/>
          <a:p>
            <a:pPr indent="0" algn="l" fontAlgn="auto">
              <a:lnSpc>
                <a:spcPts val="6080"/>
              </a:lnSpc>
            </a:pPr>
            <a:r>
              <a:rPr lang="en-US" sz="8100">
                <a:solidFill>
                  <a:srgbClr val="100F0D"/>
                </a:solidFill>
                <a:ea typeface="思源黑体 2 Bold" panose="020B0800000000000000" charset="-122"/>
                <a:sym typeface="+mn-ea"/>
              </a:rPr>
              <a:t>The Values of</a:t>
            </a:r>
            <a:endParaRPr lang="en-US" sz="8100">
              <a:solidFill>
                <a:srgbClr val="100F0D"/>
              </a:solidFill>
              <a:ea typeface="思源黑体 2 Bold" panose="020B0800000000000000" charset="-122"/>
              <a:sym typeface="+mn-ea"/>
            </a:endParaRPr>
          </a:p>
          <a:p>
            <a:pPr indent="0" algn="l" fontAlgn="auto">
              <a:lnSpc>
                <a:spcPts val="6080"/>
              </a:lnSpc>
            </a:pPr>
            <a:endParaRPr lang="en-US" sz="8100">
              <a:solidFill>
                <a:srgbClr val="100F0D"/>
              </a:solidFill>
              <a:ea typeface="思源黑体 2 Bold" panose="020B0800000000000000" charset="-122"/>
              <a:sym typeface="+mn-ea"/>
            </a:endParaRPr>
          </a:p>
          <a:p>
            <a:pPr indent="0" algn="l" fontAlgn="auto">
              <a:lnSpc>
                <a:spcPts val="6080"/>
              </a:lnSpc>
            </a:pPr>
            <a:r>
              <a:rPr lang="en-US" sz="8100">
                <a:solidFill>
                  <a:srgbClr val="1E1E1E"/>
                </a:solidFill>
                <a:ea typeface="思源黑体 1 Heavy" panose="020B0A00000000000000" charset="-122"/>
                <a:sym typeface="+mn-ea"/>
              </a:rPr>
              <a:t>Marriage-Accompanying Songs</a:t>
            </a:r>
            <a:endParaRPr lang="en-US" sz="8100">
              <a:solidFill>
                <a:srgbClr val="100F0D"/>
              </a:solidFill>
              <a:ea typeface="思源黑体 2 Bold" panose="020B0800000000000000" charset="-122"/>
              <a:sym typeface="+mn-ea"/>
            </a:endParaRPr>
          </a:p>
          <a:p>
            <a:pPr indent="0" algn="l" fontAlgn="auto">
              <a:lnSpc>
                <a:spcPts val="6080"/>
              </a:lnSpc>
            </a:pPr>
            <a:endParaRPr lang="en-US" sz="8100">
              <a:solidFill>
                <a:srgbClr val="100F0D"/>
              </a:solidFill>
              <a:ea typeface="思源黑体 2 Bold" panose="020B0800000000000000" charset="-122"/>
              <a:sym typeface="+mn-ea"/>
            </a:endParaRPr>
          </a:p>
          <a:p>
            <a:pPr indent="0" algn="l" fontAlgn="auto">
              <a:lnSpc>
                <a:spcPts val="6080"/>
              </a:lnSpc>
            </a:pPr>
            <a:r>
              <a:rPr lang="en-US" sz="8100">
                <a:solidFill>
                  <a:srgbClr val="100F0D"/>
                </a:solidFill>
                <a:ea typeface="思源黑体 2 Bold" panose="020B0800000000000000" charset="-122"/>
                <a:sym typeface="+mn-ea"/>
              </a:rPr>
              <a:t> </a:t>
            </a:r>
            <a:endParaRPr lang="en-US" sz="8100">
              <a:solidFill>
                <a:srgbClr val="1E1E1E"/>
              </a:solidFill>
              <a:ea typeface="思源黑体 1 Heavy" panose="020B0A00000000000000" charset="-122"/>
            </a:endParaRPr>
          </a:p>
        </p:txBody>
      </p:sp>
      <p:sp>
        <p:nvSpPr>
          <p:cNvPr id="6" name="TextBox 6"/>
          <p:cNvSpPr txBox="1"/>
          <p:nvPr/>
        </p:nvSpPr>
        <p:spPr>
          <a:xfrm>
            <a:off x="2097181" y="2295344"/>
            <a:ext cx="2267135" cy="1802765"/>
          </a:xfrm>
          <a:prstGeom prst="rect">
            <a:avLst/>
          </a:prstGeom>
        </p:spPr>
        <p:txBody>
          <a:bodyPr lIns="0" tIns="0" rIns="0" bIns="0" rtlCol="0" anchor="t">
            <a:spAutoFit/>
          </a:bodyPr>
          <a:lstStyle/>
          <a:p>
            <a:pPr algn="l">
              <a:lnSpc>
                <a:spcPts val="14060"/>
              </a:lnSpc>
            </a:pPr>
            <a:r>
              <a:rPr lang="en-US" sz="11715">
                <a:solidFill>
                  <a:srgbClr val="5C6065"/>
                </a:solidFill>
                <a:latin typeface="Akzidenz-Grotesk Bold" panose="02000803050000020004"/>
              </a:rPr>
              <a:t>04</a:t>
            </a:r>
            <a:endParaRPr lang="en-US" sz="11715">
              <a:solidFill>
                <a:srgbClr val="5C6065"/>
              </a:solidFill>
              <a:latin typeface="Akzidenz-Grotesk Bold" panose="020008030500000200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r>
              <a:rPr lang="en-US" sz="4000">
                <a:solidFill>
                  <a:schemeClr val="tx1"/>
                </a:solidFill>
                <a:latin typeface="Times New Roman" panose="02020603050405020304" charset="0"/>
                <a:ea typeface="思源黑体 2 Bold" panose="020B0800000000000000" charset="-122"/>
                <a:cs typeface="Times New Roman" panose="02020603050405020304" charset="0"/>
                <a:sym typeface="+mn-ea"/>
              </a:rPr>
              <a:t>The Values in general:</a:t>
            </a:r>
            <a:endParaRPr lang="en-US" sz="4000">
              <a:solidFill>
                <a:schemeClr val="tx1"/>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Jiahe  </a:t>
            </a:r>
            <a:r>
              <a:rPr lang="en-US" sz="3200">
                <a:solidFill>
                  <a:srgbClr val="1E1E1E"/>
                </a:solidFill>
                <a:latin typeface="Times New Roman" panose="02020603050405020304" charset="0"/>
                <a:ea typeface="思源黑体 1 Heavy" panose="020B0A00000000000000" charset="-122"/>
                <a:cs typeface="Times New Roman" panose="02020603050405020304" charset="0"/>
                <a:sym typeface="+mn-ea"/>
              </a:rPr>
              <a:t>Marriage-Accompanying Songs</a:t>
            </a: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 is a</a:t>
            </a:r>
            <a:r>
              <a:rPr lang="en-US" sz="3200">
                <a:solidFill>
                  <a:schemeClr val="tx1"/>
                </a:solidFill>
                <a:latin typeface="Times New Roman" panose="02020603050405020304" charset="0"/>
                <a:ea typeface="思源黑体 2" panose="020B0500000000000000" charset="-122"/>
                <a:cs typeface="Times New Roman" panose="02020603050405020304" charset="0"/>
                <a:sym typeface="+mn-ea"/>
              </a:rPr>
              <a:t> female literature </a:t>
            </a: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created by working women in Jiahe, which is a "mirror" </a:t>
            </a:r>
            <a:r>
              <a:rPr lang="en-US" sz="3200">
                <a:solidFill>
                  <a:schemeClr val="accent2"/>
                </a:solidFill>
                <a:latin typeface="Times New Roman" panose="02020603050405020304" charset="0"/>
                <a:ea typeface="思源黑体 2" panose="020B0500000000000000" charset="-122"/>
                <a:cs typeface="Times New Roman" panose="02020603050405020304" charset="0"/>
                <a:sym typeface="+mn-ea"/>
              </a:rPr>
              <a:t>reflecting women's production, life, thinking and marriage customs</a:t>
            </a: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 in southern Hunan. It plays a unique role in </a:t>
            </a:r>
            <a:r>
              <a:rPr lang="en-US" sz="3200">
                <a:solidFill>
                  <a:schemeClr val="accent2"/>
                </a:solidFill>
                <a:latin typeface="Times New Roman" panose="02020603050405020304" charset="0"/>
                <a:ea typeface="思源黑体 2" panose="020B0500000000000000" charset="-122"/>
                <a:cs typeface="Times New Roman" panose="02020603050405020304" charset="0"/>
                <a:sym typeface="+mn-ea"/>
              </a:rPr>
              <a:t>educating and cultivating people's thoughts, morality, sentiment </a:t>
            </a:r>
            <a:r>
              <a:rPr lang="en-US" sz="3200">
                <a:solidFill>
                  <a:schemeClr val="tx1"/>
                </a:solidFill>
                <a:latin typeface="Times New Roman" panose="02020603050405020304" charset="0"/>
                <a:ea typeface="思源黑体 2" panose="020B0500000000000000" charset="-122"/>
                <a:cs typeface="Times New Roman" panose="02020603050405020304" charset="0"/>
                <a:sym typeface="+mn-ea"/>
              </a:rPr>
              <a:t>and</a:t>
            </a:r>
            <a:r>
              <a:rPr lang="en-US" sz="3200">
                <a:solidFill>
                  <a:schemeClr val="accent2"/>
                </a:solidFill>
                <a:latin typeface="Times New Roman" panose="02020603050405020304" charset="0"/>
                <a:ea typeface="思源黑体 2" panose="020B0500000000000000" charset="-122"/>
                <a:cs typeface="Times New Roman" panose="02020603050405020304" charset="0"/>
                <a:sym typeface="+mn-ea"/>
              </a:rPr>
              <a:t> improving women's cultural and artistic quality.</a:t>
            </a:r>
            <a:r>
              <a:rPr lang="en-US" sz="3200">
                <a:solidFill>
                  <a:schemeClr val="tx1"/>
                </a:solidFill>
                <a:latin typeface="Times New Roman" panose="02020603050405020304" charset="0"/>
                <a:ea typeface="思源黑体 2" panose="020B0500000000000000" charset="-122"/>
                <a:cs typeface="Times New Roman" panose="02020603050405020304" charset="0"/>
                <a:sym typeface="+mn-ea"/>
              </a:rPr>
              <a:t> It is a model for the study of research, utilization, absorption and creation in music circle, fil</a:t>
            </a:r>
            <a:r>
              <a:rPr lang="en-US" sz="3200">
                <a:solidFill>
                  <a:srgbClr val="1E1E1E"/>
                </a:solidFill>
                <a:latin typeface="Times New Roman" panose="02020603050405020304" charset="0"/>
                <a:ea typeface="思源黑体 2" panose="020B0500000000000000" charset="-122"/>
                <a:cs typeface="Times New Roman" panose="02020603050405020304" charset="0"/>
                <a:sym typeface="+mn-ea"/>
              </a:rPr>
              <a:t>m and television drama circle, and has unique historical and cultural value in anthropology, ethnology and folklore.</a:t>
            </a: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sp>
        <p:nvSpPr>
          <p:cNvPr id="5" name="TextBox 13"/>
          <p:cNvSpPr txBox="1"/>
          <p:nvPr>
            <p:custDataLst>
              <p:tags r:id="rId4"/>
            </p:custDataLst>
          </p:nvPr>
        </p:nvSpPr>
        <p:spPr>
          <a:xfrm>
            <a:off x="1625600" y="647700"/>
            <a:ext cx="15036800" cy="8061325"/>
          </a:xfrm>
          <a:prstGeom prst="rect">
            <a:avLst/>
          </a:prstGeom>
        </p:spPr>
        <p:txBody>
          <a:bodyPr wrap="square" lIns="0" tIns="0" rIns="0" bIns="0" rtlCol="0" anchor="t">
            <a:noAutofit/>
          </a:bodyPr>
          <a:p>
            <a:pPr indent="0" algn="just" fontAlgn="auto">
              <a:lnSpc>
                <a:spcPct val="150000"/>
              </a:lnSpc>
            </a:pPr>
            <a:r>
              <a:rPr lang="en-US" sz="3600">
                <a:solidFill>
                  <a:schemeClr val="accent2"/>
                </a:solidFill>
                <a:latin typeface="Times New Roman" panose="02020603050405020304" charset="0"/>
                <a:ea typeface="思源黑体 2" panose="020B0500000000000000" charset="-122"/>
                <a:cs typeface="Times New Roman" panose="02020603050405020304" charset="0"/>
                <a:sym typeface="+mn-ea"/>
              </a:rPr>
              <a:t>1. Social and cultural values:</a:t>
            </a:r>
            <a:r>
              <a:rPr lang="zh-CN" altLang="en-US" sz="3600">
                <a:solidFill>
                  <a:schemeClr val="accent2"/>
                </a:solidFill>
                <a:latin typeface="Times New Roman" panose="02020603050405020304" charset="0"/>
                <a:ea typeface="思源黑体 2" panose="020B0500000000000000" charset="-122"/>
                <a:cs typeface="Times New Roman" panose="02020603050405020304" charset="0"/>
                <a:sym typeface="+mn-ea"/>
              </a:rPr>
              <a:t>社会文化价值</a:t>
            </a:r>
            <a:endParaRPr lang="en-US" sz="3600">
              <a:solidFill>
                <a:schemeClr val="accent2"/>
              </a:solidFill>
              <a:latin typeface="Times New Roman" panose="02020603050405020304" charset="0"/>
              <a:ea typeface="思源黑体 2" panose="020B0500000000000000" charset="-122"/>
              <a:cs typeface="Times New Roman" panose="02020603050405020304" charset="0"/>
              <a:sym typeface="+mn-ea"/>
            </a:endParaRPr>
          </a:p>
          <a:p>
            <a:pPr indent="0" algn="just" fontAlgn="auto">
              <a:lnSpc>
                <a:spcPct val="150000"/>
              </a:lnSpc>
            </a:pPr>
            <a:r>
              <a:rPr lang="en-US" sz="2800">
                <a:solidFill>
                  <a:srgbClr val="1E1E1E"/>
                </a:solidFill>
                <a:latin typeface="Times New Roman" panose="02020603050405020304" charset="0"/>
                <a:ea typeface="思源黑体 2" panose="020B0500000000000000" charset="-122"/>
                <a:cs typeface="Times New Roman" panose="02020603050405020304" charset="0"/>
                <a:sym typeface="+mn-ea"/>
              </a:rPr>
              <a:t>Due to the closed traffic in the old Jiahe, ordinary people were almost isolated from the outside world, forming a closed culture. Therefore, m</a:t>
            </a:r>
            <a:r>
              <a:rPr lang="en-US" sz="2800">
                <a:solidFill>
                  <a:srgbClr val="1E1E1E"/>
                </a:solidFill>
                <a:latin typeface="Times New Roman" panose="02020603050405020304" charset="0"/>
                <a:ea typeface="思源黑体 1 Heavy" panose="020B0A00000000000000" charset="-122"/>
                <a:cs typeface="Times New Roman" panose="02020603050405020304" charset="0"/>
                <a:sym typeface="+mn-ea"/>
              </a:rPr>
              <a:t>arriage-accompanying songs</a:t>
            </a:r>
            <a:r>
              <a:rPr lang="en-US" sz="2800">
                <a:solidFill>
                  <a:srgbClr val="1E1E1E"/>
                </a:solidFill>
                <a:latin typeface="Times New Roman" panose="02020603050405020304" charset="0"/>
                <a:ea typeface="思源黑体 2" panose="020B0500000000000000" charset="-122"/>
                <a:cs typeface="Times New Roman" panose="02020603050405020304" charset="0"/>
                <a:sym typeface="+mn-ea"/>
              </a:rPr>
              <a:t> is basically not influenced by foreign culture, at the same time, because the Jiahe dialect is difficult to understand, it is difficult to spread to other places, so that the Jiahe marriage song has formed its own unique style characteristics. The custom of marrying is popular in some areas of our country, but </a:t>
            </a:r>
            <a:r>
              <a:rPr lang="en-US" sz="2800">
                <a:solidFill>
                  <a:schemeClr val="accent2"/>
                </a:solidFill>
                <a:latin typeface="Times New Roman" panose="02020603050405020304" charset="0"/>
                <a:ea typeface="思源黑体 2" panose="020B0500000000000000" charset="-122"/>
                <a:cs typeface="Times New Roman" panose="02020603050405020304" charset="0"/>
                <a:sym typeface="+mn-ea"/>
              </a:rPr>
              <a:t>in terms of the procedure of Jiahe, the quantity, quality and integrity of the wedding song, it is incomparable to any region.</a:t>
            </a:r>
            <a:r>
              <a:rPr lang="en-US" sz="2800">
                <a:solidFill>
                  <a:srgbClr val="1E1E1E"/>
                </a:solidFill>
                <a:latin typeface="Times New Roman" panose="02020603050405020304" charset="0"/>
                <a:ea typeface="思源黑体 2" panose="020B0500000000000000" charset="-122"/>
                <a:cs typeface="Times New Roman" panose="02020603050405020304" charset="0"/>
                <a:sym typeface="+mn-ea"/>
              </a:rPr>
              <a:t> The </a:t>
            </a:r>
            <a:r>
              <a:rPr lang="en-US" sz="2800">
                <a:solidFill>
                  <a:srgbClr val="1E1E1E"/>
                </a:solidFill>
                <a:latin typeface="Times New Roman" panose="02020603050405020304" charset="0"/>
                <a:ea typeface="思源黑体 2" panose="020B0500000000000000" charset="-122"/>
                <a:cs typeface="Times New Roman" panose="02020603050405020304" charset="0"/>
                <a:sym typeface="+mn-ea"/>
              </a:rPr>
              <a:t>m</a:t>
            </a:r>
            <a:r>
              <a:rPr lang="en-US" sz="2800">
                <a:solidFill>
                  <a:srgbClr val="1E1E1E"/>
                </a:solidFill>
                <a:latin typeface="Times New Roman" panose="02020603050405020304" charset="0"/>
                <a:ea typeface="思源黑体 1 Heavy" panose="020B0A00000000000000" charset="-122"/>
                <a:cs typeface="Times New Roman" panose="02020603050405020304" charset="0"/>
                <a:sym typeface="+mn-ea"/>
              </a:rPr>
              <a:t>arriage-accompanying song</a:t>
            </a:r>
            <a:r>
              <a:rPr lang="en-US" sz="2800">
                <a:solidFill>
                  <a:srgbClr val="1E1E1E"/>
                </a:solidFill>
                <a:latin typeface="Times New Roman" panose="02020603050405020304" charset="0"/>
                <a:ea typeface="思源黑体 2" panose="020B0500000000000000" charset="-122"/>
                <a:cs typeface="Times New Roman" panose="02020603050405020304" charset="0"/>
                <a:sym typeface="+mn-ea"/>
              </a:rPr>
              <a:t> is the most complete and the most social and cultural value of the Chinese Han nation.</a:t>
            </a:r>
            <a:endParaRPr lang="en-US" sz="28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pic>
        <p:nvPicPr>
          <p:cNvPr id="6" name="图片 5"/>
          <p:cNvPicPr>
            <a:picLocks noChangeAspect="1"/>
          </p:cNvPicPr>
          <p:nvPr/>
        </p:nvPicPr>
        <p:blipFill>
          <a:blip r:embed="rId5"/>
          <a:stretch>
            <a:fillRect/>
          </a:stretch>
        </p:blipFill>
        <p:spPr>
          <a:xfrm>
            <a:off x="6172200" y="6057900"/>
            <a:ext cx="5636895" cy="40036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416194" y="1764834"/>
            <a:ext cx="21977232" cy="16670226"/>
            <a:chOff x="0" y="0"/>
            <a:chExt cx="29302976" cy="22226968"/>
          </a:xfrm>
        </p:grpSpPr>
        <p:sp>
          <p:nvSpPr>
            <p:cNvPr id="3" name="Freeform 3"/>
            <p:cNvSpPr/>
            <p:nvPr/>
          </p:nvSpPr>
          <p:spPr>
            <a:xfrm rot="2826203">
              <a:off x="2573309" y="3506562"/>
              <a:ext cx="15599152" cy="13824748"/>
            </a:xfrm>
            <a:custGeom>
              <a:avLst/>
              <a:gdLst/>
              <a:ahLst/>
              <a:cxnLst/>
              <a:rect l="l" t="t" r="r" b="b"/>
              <a:pathLst>
                <a:path w="15599152" h="13824748">
                  <a:moveTo>
                    <a:pt x="0" y="0"/>
                  </a:moveTo>
                  <a:lnTo>
                    <a:pt x="15599152" y="0"/>
                  </a:lnTo>
                  <a:lnTo>
                    <a:pt x="15599152" y="13824748"/>
                  </a:lnTo>
                  <a:lnTo>
                    <a:pt x="0" y="13824748"/>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4" name="Freeform 4"/>
            <p:cNvSpPr/>
            <p:nvPr/>
          </p:nvSpPr>
          <p:spPr>
            <a:xfrm rot="1847318">
              <a:off x="12627613" y="3601144"/>
              <a:ext cx="14420636" cy="12780289"/>
            </a:xfrm>
            <a:custGeom>
              <a:avLst/>
              <a:gdLst/>
              <a:ahLst/>
              <a:cxnLst/>
              <a:rect l="l" t="t" r="r" b="b"/>
              <a:pathLst>
                <a:path w="14420636" h="12780289">
                  <a:moveTo>
                    <a:pt x="0" y="0"/>
                  </a:moveTo>
                  <a:lnTo>
                    <a:pt x="14420636" y="0"/>
                  </a:lnTo>
                  <a:lnTo>
                    <a:pt x="14420636" y="12780289"/>
                  </a:lnTo>
                  <a:lnTo>
                    <a:pt x="0" y="12780289"/>
                  </a:lnTo>
                  <a:lnTo>
                    <a:pt x="0" y="0"/>
                  </a:lnTo>
                  <a:close/>
                </a:path>
              </a:pathLst>
            </a:custGeom>
            <a:blipFill>
              <a:blip r:embed="rId1">
                <a:alphaModFix amt="78000"/>
                <a:extLst>
                  <a:ext uri="{96DAC541-7B7A-43D3-8B79-37D633B846F1}">
                    <asvg:svgBlip xmlns:asvg="http://schemas.microsoft.com/office/drawing/2016/SVG/main" r:embed="rId2"/>
                  </a:ext>
                </a:extLst>
              </a:blip>
              <a:stretch>
                <a:fillRect/>
              </a:stretch>
            </a:blipFill>
          </p:spPr>
        </p:sp>
        <p:sp>
          <p:nvSpPr>
            <p:cNvPr id="5" name="Freeform 5"/>
            <p:cNvSpPr/>
            <p:nvPr/>
          </p:nvSpPr>
          <p:spPr>
            <a:xfrm rot="2391225">
              <a:off x="7693502" y="4075293"/>
              <a:ext cx="16445914" cy="14575191"/>
            </a:xfrm>
            <a:custGeom>
              <a:avLst/>
              <a:gdLst/>
              <a:ahLst/>
              <a:cxnLst/>
              <a:rect l="l" t="t" r="r" b="b"/>
              <a:pathLst>
                <a:path w="16445914" h="14575191">
                  <a:moveTo>
                    <a:pt x="0" y="0"/>
                  </a:moveTo>
                  <a:lnTo>
                    <a:pt x="16445914" y="0"/>
                  </a:lnTo>
                  <a:lnTo>
                    <a:pt x="16445914" y="14575191"/>
                  </a:lnTo>
                  <a:lnTo>
                    <a:pt x="0" y="14575191"/>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grpSp>
      <p:sp>
        <p:nvSpPr>
          <p:cNvPr id="6" name="TextBox 6"/>
          <p:cNvSpPr txBox="1"/>
          <p:nvPr/>
        </p:nvSpPr>
        <p:spPr>
          <a:xfrm>
            <a:off x="5943600" y="1102995"/>
            <a:ext cx="6704330" cy="1842135"/>
          </a:xfrm>
          <a:prstGeom prst="rect">
            <a:avLst/>
          </a:prstGeom>
        </p:spPr>
        <p:txBody>
          <a:bodyPr wrap="square" lIns="0" tIns="0" rIns="0" bIns="0" rtlCol="0" anchor="t">
            <a:spAutoFit/>
          </a:bodyPr>
          <a:lstStyle/>
          <a:p>
            <a:pPr algn="ctr">
              <a:lnSpc>
                <a:spcPts val="14365"/>
              </a:lnSpc>
            </a:pPr>
            <a:r>
              <a:rPr lang="en-US" sz="9900">
                <a:solidFill>
                  <a:srgbClr val="1E1E1E"/>
                </a:solidFill>
                <a:ea typeface="思源黑体 2 Bold" panose="020B0800000000000000" charset="-122"/>
              </a:rPr>
              <a:t>Contents</a:t>
            </a:r>
            <a:endParaRPr lang="en-US" sz="9900">
              <a:solidFill>
                <a:srgbClr val="1E1E1E"/>
              </a:solidFill>
              <a:ea typeface="思源黑体 2 Bold" panose="020B0800000000000000" charset="-122"/>
            </a:endParaRPr>
          </a:p>
        </p:txBody>
      </p:sp>
      <p:sp>
        <p:nvSpPr>
          <p:cNvPr id="7" name="TextBox 7"/>
          <p:cNvSpPr txBox="1"/>
          <p:nvPr>
            <p:custDataLst>
              <p:tags r:id="rId5"/>
            </p:custDataLst>
          </p:nvPr>
        </p:nvSpPr>
        <p:spPr>
          <a:xfrm>
            <a:off x="4321530" y="4305048"/>
            <a:ext cx="4725855" cy="676910"/>
          </a:xfrm>
          <a:prstGeom prst="rect">
            <a:avLst/>
          </a:prstGeom>
        </p:spPr>
        <p:txBody>
          <a:bodyPr lIns="0" tIns="0" rIns="0" bIns="0" rtlCol="0" anchor="t">
            <a:spAutoFit/>
          </a:bodyPr>
          <a:lstStyle/>
          <a:p>
            <a:pPr algn="l">
              <a:lnSpc>
                <a:spcPts val="5280"/>
              </a:lnSpc>
            </a:pPr>
            <a:r>
              <a:rPr lang="en-US" sz="4400">
                <a:solidFill>
                  <a:srgbClr val="100F0D"/>
                </a:solidFill>
                <a:ea typeface="思源黑体 2 Bold" panose="020B0800000000000000" charset="-122"/>
              </a:rPr>
              <a:t>Introduction</a:t>
            </a:r>
            <a:endParaRPr lang="en-US" sz="4400">
              <a:solidFill>
                <a:srgbClr val="100F0D"/>
              </a:solidFill>
              <a:ea typeface="思源黑体 2 Bold" panose="020B0800000000000000" charset="-122"/>
            </a:endParaRPr>
          </a:p>
        </p:txBody>
      </p:sp>
      <p:grpSp>
        <p:nvGrpSpPr>
          <p:cNvPr id="9" name="Group 9"/>
          <p:cNvGrpSpPr/>
          <p:nvPr>
            <p:custDataLst>
              <p:tags r:id="rId6"/>
            </p:custDataLst>
          </p:nvPr>
        </p:nvGrpSpPr>
        <p:grpSpPr>
          <a:xfrm rot="0">
            <a:off x="2925861" y="4218206"/>
            <a:ext cx="1031848" cy="1031848"/>
            <a:chOff x="0" y="0"/>
            <a:chExt cx="812800" cy="812800"/>
          </a:xfrm>
        </p:grpSpPr>
        <p:sp>
          <p:nvSpPr>
            <p:cNvPr id="10" name="Freeform 10"/>
            <p:cNvSpPr/>
            <p:nvPr>
              <p:custDataLst>
                <p:tags r:id="rId7"/>
              </p:custDataLst>
            </p:nvPr>
          </p:nvSpPr>
          <p:spPr>
            <a:xfrm>
              <a:off x="0" y="0"/>
              <a:ext cx="812800" cy="812800"/>
            </a:xfrm>
            <a:custGeom>
              <a:avLst/>
              <a:gdLst/>
              <a:ahLst/>
              <a:cxnLst/>
              <a:rect l="l" t="t" r="r" b="b"/>
              <a:pathLst>
                <a:path w="812800" h="812800">
                  <a:moveTo>
                    <a:pt x="75030" y="0"/>
                  </a:moveTo>
                  <a:lnTo>
                    <a:pt x="737770" y="0"/>
                  </a:lnTo>
                  <a:cubicBezTo>
                    <a:pt x="779208" y="0"/>
                    <a:pt x="812800" y="33592"/>
                    <a:pt x="812800" y="75030"/>
                  </a:cubicBezTo>
                  <a:lnTo>
                    <a:pt x="812800" y="737770"/>
                  </a:lnTo>
                  <a:cubicBezTo>
                    <a:pt x="812800" y="779208"/>
                    <a:pt x="779208" y="812800"/>
                    <a:pt x="737770" y="812800"/>
                  </a:cubicBezTo>
                  <a:lnTo>
                    <a:pt x="75030" y="812800"/>
                  </a:lnTo>
                  <a:cubicBezTo>
                    <a:pt x="33592" y="812800"/>
                    <a:pt x="0" y="779208"/>
                    <a:pt x="0" y="737770"/>
                  </a:cubicBezTo>
                  <a:lnTo>
                    <a:pt x="0" y="75030"/>
                  </a:lnTo>
                  <a:cubicBezTo>
                    <a:pt x="0" y="33592"/>
                    <a:pt x="33592" y="0"/>
                    <a:pt x="75030" y="0"/>
                  </a:cubicBezTo>
                  <a:close/>
                </a:path>
              </a:pathLst>
            </a:custGeom>
            <a:solidFill>
              <a:srgbClr val="5C6065"/>
            </a:solidFill>
            <a:ln cap="sq">
              <a:noFill/>
              <a:prstDash val="solid"/>
              <a:miter/>
            </a:ln>
          </p:spPr>
        </p:sp>
        <p:sp>
          <p:nvSpPr>
            <p:cNvPr id="11" name="TextBox 11"/>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p>
          </p:txBody>
        </p:sp>
      </p:grpSp>
      <p:sp>
        <p:nvSpPr>
          <p:cNvPr id="12" name="TextBox 12"/>
          <p:cNvSpPr txBox="1"/>
          <p:nvPr>
            <p:custDataLst>
              <p:tags r:id="rId8"/>
            </p:custDataLst>
          </p:nvPr>
        </p:nvSpPr>
        <p:spPr>
          <a:xfrm>
            <a:off x="2751948" y="4238830"/>
            <a:ext cx="1379675" cy="952500"/>
          </a:xfrm>
          <a:prstGeom prst="rect">
            <a:avLst/>
          </a:prstGeom>
        </p:spPr>
        <p:txBody>
          <a:bodyPr lIns="0" tIns="0" rIns="0" bIns="0" rtlCol="0" anchor="t">
            <a:spAutoFit/>
          </a:bodyPr>
          <a:lstStyle/>
          <a:p>
            <a:pPr algn="ctr">
              <a:lnSpc>
                <a:spcPts val="6600"/>
              </a:lnSpc>
            </a:pPr>
            <a:r>
              <a:rPr lang="en-US" sz="5500">
                <a:solidFill>
                  <a:srgbClr val="FFFFFF"/>
                </a:solidFill>
                <a:latin typeface="Akzidenz-Grotesk Bold" panose="02000803050000020004"/>
              </a:rPr>
              <a:t>01</a:t>
            </a:r>
            <a:endParaRPr lang="en-US" sz="5500">
              <a:solidFill>
                <a:srgbClr val="FFFFFF"/>
              </a:solidFill>
              <a:latin typeface="Akzidenz-Grotesk Bold" panose="02000803050000020004"/>
            </a:endParaRPr>
          </a:p>
        </p:txBody>
      </p:sp>
      <p:grpSp>
        <p:nvGrpSpPr>
          <p:cNvPr id="15" name="Group 15"/>
          <p:cNvGrpSpPr/>
          <p:nvPr>
            <p:custDataLst>
              <p:tags r:id="rId9"/>
            </p:custDataLst>
          </p:nvPr>
        </p:nvGrpSpPr>
        <p:grpSpPr>
          <a:xfrm rot="0">
            <a:off x="10005227" y="4218206"/>
            <a:ext cx="1031848" cy="1031848"/>
            <a:chOff x="0" y="0"/>
            <a:chExt cx="812800" cy="812800"/>
          </a:xfrm>
        </p:grpSpPr>
        <p:sp>
          <p:nvSpPr>
            <p:cNvPr id="16" name="Freeform 16"/>
            <p:cNvSpPr/>
            <p:nvPr>
              <p:custDataLst>
                <p:tags r:id="rId10"/>
              </p:custDataLst>
            </p:nvPr>
          </p:nvSpPr>
          <p:spPr>
            <a:xfrm>
              <a:off x="0" y="0"/>
              <a:ext cx="812800" cy="812800"/>
            </a:xfrm>
            <a:custGeom>
              <a:avLst/>
              <a:gdLst/>
              <a:ahLst/>
              <a:cxnLst/>
              <a:rect l="l" t="t" r="r" b="b"/>
              <a:pathLst>
                <a:path w="812800" h="812800">
                  <a:moveTo>
                    <a:pt x="75030" y="0"/>
                  </a:moveTo>
                  <a:lnTo>
                    <a:pt x="737770" y="0"/>
                  </a:lnTo>
                  <a:cubicBezTo>
                    <a:pt x="779208" y="0"/>
                    <a:pt x="812800" y="33592"/>
                    <a:pt x="812800" y="75030"/>
                  </a:cubicBezTo>
                  <a:lnTo>
                    <a:pt x="812800" y="737770"/>
                  </a:lnTo>
                  <a:cubicBezTo>
                    <a:pt x="812800" y="779208"/>
                    <a:pt x="779208" y="812800"/>
                    <a:pt x="737770" y="812800"/>
                  </a:cubicBezTo>
                  <a:lnTo>
                    <a:pt x="75030" y="812800"/>
                  </a:lnTo>
                  <a:cubicBezTo>
                    <a:pt x="33592" y="812800"/>
                    <a:pt x="0" y="779208"/>
                    <a:pt x="0" y="737770"/>
                  </a:cubicBezTo>
                  <a:lnTo>
                    <a:pt x="0" y="75030"/>
                  </a:lnTo>
                  <a:cubicBezTo>
                    <a:pt x="0" y="33592"/>
                    <a:pt x="33592" y="0"/>
                    <a:pt x="75030" y="0"/>
                  </a:cubicBezTo>
                  <a:close/>
                </a:path>
              </a:pathLst>
            </a:custGeom>
            <a:solidFill>
              <a:srgbClr val="91949C"/>
            </a:solidFill>
            <a:ln cap="sq">
              <a:noFill/>
              <a:prstDash val="solid"/>
              <a:miter/>
            </a:ln>
          </p:spPr>
        </p:sp>
        <p:sp>
          <p:nvSpPr>
            <p:cNvPr id="17" name="TextBox 17"/>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p>
          </p:txBody>
        </p:sp>
      </p:grpSp>
      <p:sp>
        <p:nvSpPr>
          <p:cNvPr id="18" name="TextBox 18"/>
          <p:cNvSpPr txBox="1"/>
          <p:nvPr>
            <p:custDataLst>
              <p:tags r:id="rId11"/>
            </p:custDataLst>
          </p:nvPr>
        </p:nvSpPr>
        <p:spPr>
          <a:xfrm>
            <a:off x="9831313" y="4238830"/>
            <a:ext cx="1379675" cy="952500"/>
          </a:xfrm>
          <a:prstGeom prst="rect">
            <a:avLst/>
          </a:prstGeom>
        </p:spPr>
        <p:txBody>
          <a:bodyPr lIns="0" tIns="0" rIns="0" bIns="0" rtlCol="0" anchor="t">
            <a:spAutoFit/>
          </a:bodyPr>
          <a:lstStyle/>
          <a:p>
            <a:pPr algn="ctr">
              <a:lnSpc>
                <a:spcPts val="6600"/>
              </a:lnSpc>
            </a:pPr>
            <a:r>
              <a:rPr lang="en-US" sz="5500">
                <a:solidFill>
                  <a:srgbClr val="FFFFFF"/>
                </a:solidFill>
                <a:latin typeface="Akzidenz-Grotesk Bold" panose="02000803050000020004"/>
              </a:rPr>
              <a:t>02</a:t>
            </a:r>
            <a:endParaRPr lang="en-US" sz="5500">
              <a:solidFill>
                <a:srgbClr val="FFFFFF"/>
              </a:solidFill>
              <a:latin typeface="Akzidenz-Grotesk Bold" panose="02000803050000020004"/>
            </a:endParaRPr>
          </a:p>
        </p:txBody>
      </p:sp>
      <p:sp>
        <p:nvSpPr>
          <p:cNvPr id="19" name="TextBox 19"/>
          <p:cNvSpPr txBox="1"/>
          <p:nvPr>
            <p:custDataLst>
              <p:tags r:id="rId12"/>
            </p:custDataLst>
          </p:nvPr>
        </p:nvSpPr>
        <p:spPr>
          <a:xfrm>
            <a:off x="4114800" y="6303645"/>
            <a:ext cx="6325870" cy="1353820"/>
          </a:xfrm>
          <a:prstGeom prst="rect">
            <a:avLst/>
          </a:prstGeom>
        </p:spPr>
        <p:txBody>
          <a:bodyPr wrap="square" lIns="0" tIns="0" rIns="0" bIns="0" rtlCol="0" anchor="t">
            <a:spAutoFit/>
          </a:bodyPr>
          <a:lstStyle/>
          <a:p>
            <a:pPr algn="l">
              <a:lnSpc>
                <a:spcPts val="5280"/>
              </a:lnSpc>
            </a:pPr>
            <a:r>
              <a:rPr lang="en-US" sz="4400">
                <a:solidFill>
                  <a:srgbClr val="100F0D"/>
                </a:solidFill>
                <a:ea typeface="思源黑体 2 Bold" panose="020B0800000000000000" charset="-122"/>
              </a:rPr>
              <a:t>Singing Form </a:t>
            </a:r>
            <a:endParaRPr lang="en-US" sz="4400">
              <a:solidFill>
                <a:srgbClr val="100F0D"/>
              </a:solidFill>
              <a:ea typeface="思源黑体 2 Bold" panose="020B0800000000000000" charset="-122"/>
            </a:endParaRPr>
          </a:p>
          <a:p>
            <a:pPr algn="l">
              <a:lnSpc>
                <a:spcPts val="5280"/>
              </a:lnSpc>
            </a:pPr>
            <a:r>
              <a:rPr lang="en-US" sz="4400">
                <a:solidFill>
                  <a:srgbClr val="100F0D"/>
                </a:solidFill>
                <a:ea typeface="思源黑体 2 Bold" panose="020B0800000000000000" charset="-122"/>
              </a:rPr>
              <a:t>and Contents</a:t>
            </a:r>
            <a:endParaRPr lang="en-US" sz="4400">
              <a:solidFill>
                <a:srgbClr val="100F0D"/>
              </a:solidFill>
              <a:ea typeface="思源黑体 2 Bold" panose="020B0800000000000000" charset="-122"/>
            </a:endParaRPr>
          </a:p>
        </p:txBody>
      </p:sp>
      <p:grpSp>
        <p:nvGrpSpPr>
          <p:cNvPr id="21" name="Group 21"/>
          <p:cNvGrpSpPr/>
          <p:nvPr>
            <p:custDataLst>
              <p:tags r:id="rId13"/>
            </p:custDataLst>
          </p:nvPr>
        </p:nvGrpSpPr>
        <p:grpSpPr>
          <a:xfrm rot="0">
            <a:off x="2925861" y="6124242"/>
            <a:ext cx="1031848" cy="1031848"/>
            <a:chOff x="0" y="0"/>
            <a:chExt cx="812800" cy="812800"/>
          </a:xfrm>
        </p:grpSpPr>
        <p:sp>
          <p:nvSpPr>
            <p:cNvPr id="22" name="Freeform 22"/>
            <p:cNvSpPr/>
            <p:nvPr>
              <p:custDataLst>
                <p:tags r:id="rId14"/>
              </p:custDataLst>
            </p:nvPr>
          </p:nvSpPr>
          <p:spPr>
            <a:xfrm>
              <a:off x="0" y="0"/>
              <a:ext cx="812800" cy="812800"/>
            </a:xfrm>
            <a:custGeom>
              <a:avLst/>
              <a:gdLst/>
              <a:ahLst/>
              <a:cxnLst/>
              <a:rect l="l" t="t" r="r" b="b"/>
              <a:pathLst>
                <a:path w="812800" h="812800">
                  <a:moveTo>
                    <a:pt x="75030" y="0"/>
                  </a:moveTo>
                  <a:lnTo>
                    <a:pt x="737770" y="0"/>
                  </a:lnTo>
                  <a:cubicBezTo>
                    <a:pt x="779208" y="0"/>
                    <a:pt x="812800" y="33592"/>
                    <a:pt x="812800" y="75030"/>
                  </a:cubicBezTo>
                  <a:lnTo>
                    <a:pt x="812800" y="737770"/>
                  </a:lnTo>
                  <a:cubicBezTo>
                    <a:pt x="812800" y="779208"/>
                    <a:pt x="779208" y="812800"/>
                    <a:pt x="737770" y="812800"/>
                  </a:cubicBezTo>
                  <a:lnTo>
                    <a:pt x="75030" y="812800"/>
                  </a:lnTo>
                  <a:cubicBezTo>
                    <a:pt x="33592" y="812800"/>
                    <a:pt x="0" y="779208"/>
                    <a:pt x="0" y="737770"/>
                  </a:cubicBezTo>
                  <a:lnTo>
                    <a:pt x="0" y="75030"/>
                  </a:lnTo>
                  <a:cubicBezTo>
                    <a:pt x="0" y="33592"/>
                    <a:pt x="33592" y="0"/>
                    <a:pt x="75030" y="0"/>
                  </a:cubicBezTo>
                  <a:close/>
                </a:path>
              </a:pathLst>
            </a:custGeom>
            <a:solidFill>
              <a:srgbClr val="91949C"/>
            </a:solidFill>
            <a:ln cap="sq">
              <a:noFill/>
              <a:prstDash val="solid"/>
              <a:miter/>
            </a:ln>
          </p:spPr>
        </p:sp>
        <p:sp>
          <p:nvSpPr>
            <p:cNvPr id="23" name="TextBox 23"/>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p>
          </p:txBody>
        </p:sp>
      </p:grpSp>
      <p:sp>
        <p:nvSpPr>
          <p:cNvPr id="24" name="TextBox 24"/>
          <p:cNvSpPr txBox="1"/>
          <p:nvPr>
            <p:custDataLst>
              <p:tags r:id="rId15"/>
            </p:custDataLst>
          </p:nvPr>
        </p:nvSpPr>
        <p:spPr>
          <a:xfrm>
            <a:off x="2751948" y="6144866"/>
            <a:ext cx="1379675" cy="952500"/>
          </a:xfrm>
          <a:prstGeom prst="rect">
            <a:avLst/>
          </a:prstGeom>
        </p:spPr>
        <p:txBody>
          <a:bodyPr lIns="0" tIns="0" rIns="0" bIns="0" rtlCol="0" anchor="t">
            <a:spAutoFit/>
          </a:bodyPr>
          <a:lstStyle/>
          <a:p>
            <a:pPr algn="ctr">
              <a:lnSpc>
                <a:spcPts val="6600"/>
              </a:lnSpc>
            </a:pPr>
            <a:r>
              <a:rPr lang="en-US" sz="5500">
                <a:solidFill>
                  <a:srgbClr val="FFFFFF"/>
                </a:solidFill>
                <a:latin typeface="Akzidenz-Grotesk Bold" panose="02000803050000020004"/>
              </a:rPr>
              <a:t>03</a:t>
            </a:r>
            <a:endParaRPr lang="en-US" sz="5500">
              <a:solidFill>
                <a:srgbClr val="FFFFFF"/>
              </a:solidFill>
              <a:latin typeface="Akzidenz-Grotesk Bold" panose="02000803050000020004"/>
            </a:endParaRPr>
          </a:p>
        </p:txBody>
      </p:sp>
      <p:sp>
        <p:nvSpPr>
          <p:cNvPr id="25" name="TextBox 25"/>
          <p:cNvSpPr txBox="1"/>
          <p:nvPr>
            <p:custDataLst>
              <p:tags r:id="rId16"/>
            </p:custDataLst>
          </p:nvPr>
        </p:nvSpPr>
        <p:spPr>
          <a:xfrm>
            <a:off x="11658706" y="6210449"/>
            <a:ext cx="4633558" cy="676910"/>
          </a:xfrm>
          <a:prstGeom prst="rect">
            <a:avLst/>
          </a:prstGeom>
        </p:spPr>
        <p:txBody>
          <a:bodyPr lIns="0" tIns="0" rIns="0" bIns="0" rtlCol="0" anchor="t">
            <a:spAutoFit/>
          </a:bodyPr>
          <a:lstStyle/>
          <a:p>
            <a:pPr algn="l">
              <a:lnSpc>
                <a:spcPts val="5280"/>
              </a:lnSpc>
            </a:pPr>
            <a:r>
              <a:rPr lang="en-US" sz="4400">
                <a:solidFill>
                  <a:srgbClr val="100F0D"/>
                </a:solidFill>
                <a:ea typeface="思源黑体 2 Bold" panose="020B0800000000000000" charset="-122"/>
              </a:rPr>
              <a:t>Values</a:t>
            </a:r>
            <a:endParaRPr lang="en-US" sz="4400">
              <a:solidFill>
                <a:srgbClr val="100F0D"/>
              </a:solidFill>
              <a:ea typeface="思源黑体 2 Bold" panose="020B0800000000000000" charset="-122"/>
            </a:endParaRPr>
          </a:p>
        </p:txBody>
      </p:sp>
      <p:grpSp>
        <p:nvGrpSpPr>
          <p:cNvPr id="27" name="Group 27"/>
          <p:cNvGrpSpPr/>
          <p:nvPr>
            <p:custDataLst>
              <p:tags r:id="rId17"/>
            </p:custDataLst>
          </p:nvPr>
        </p:nvGrpSpPr>
        <p:grpSpPr>
          <a:xfrm rot="0">
            <a:off x="10005227" y="6124242"/>
            <a:ext cx="1031848" cy="1031848"/>
            <a:chOff x="0" y="0"/>
            <a:chExt cx="812800" cy="812800"/>
          </a:xfrm>
        </p:grpSpPr>
        <p:sp>
          <p:nvSpPr>
            <p:cNvPr id="28" name="Freeform 28"/>
            <p:cNvSpPr/>
            <p:nvPr>
              <p:custDataLst>
                <p:tags r:id="rId18"/>
              </p:custDataLst>
            </p:nvPr>
          </p:nvSpPr>
          <p:spPr>
            <a:xfrm>
              <a:off x="0" y="0"/>
              <a:ext cx="812800" cy="812800"/>
            </a:xfrm>
            <a:custGeom>
              <a:avLst/>
              <a:gdLst/>
              <a:ahLst/>
              <a:cxnLst/>
              <a:rect l="l" t="t" r="r" b="b"/>
              <a:pathLst>
                <a:path w="812800" h="812800">
                  <a:moveTo>
                    <a:pt x="75030" y="0"/>
                  </a:moveTo>
                  <a:lnTo>
                    <a:pt x="737770" y="0"/>
                  </a:lnTo>
                  <a:cubicBezTo>
                    <a:pt x="779208" y="0"/>
                    <a:pt x="812800" y="33592"/>
                    <a:pt x="812800" y="75030"/>
                  </a:cubicBezTo>
                  <a:lnTo>
                    <a:pt x="812800" y="737770"/>
                  </a:lnTo>
                  <a:cubicBezTo>
                    <a:pt x="812800" y="779208"/>
                    <a:pt x="779208" y="812800"/>
                    <a:pt x="737770" y="812800"/>
                  </a:cubicBezTo>
                  <a:lnTo>
                    <a:pt x="75030" y="812800"/>
                  </a:lnTo>
                  <a:cubicBezTo>
                    <a:pt x="33592" y="812800"/>
                    <a:pt x="0" y="779208"/>
                    <a:pt x="0" y="737770"/>
                  </a:cubicBezTo>
                  <a:lnTo>
                    <a:pt x="0" y="75030"/>
                  </a:lnTo>
                  <a:cubicBezTo>
                    <a:pt x="0" y="33592"/>
                    <a:pt x="33592" y="0"/>
                    <a:pt x="75030" y="0"/>
                  </a:cubicBezTo>
                  <a:close/>
                </a:path>
              </a:pathLst>
            </a:custGeom>
            <a:solidFill>
              <a:srgbClr val="5C6065"/>
            </a:solidFill>
            <a:ln cap="sq">
              <a:noFill/>
              <a:prstDash val="solid"/>
              <a:miter/>
            </a:ln>
          </p:spPr>
        </p:sp>
        <p:sp>
          <p:nvSpPr>
            <p:cNvPr id="29" name="TextBox 29"/>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p>
          </p:txBody>
        </p:sp>
      </p:grpSp>
      <p:sp>
        <p:nvSpPr>
          <p:cNvPr id="30" name="TextBox 30"/>
          <p:cNvSpPr txBox="1"/>
          <p:nvPr>
            <p:custDataLst>
              <p:tags r:id="rId19"/>
            </p:custDataLst>
          </p:nvPr>
        </p:nvSpPr>
        <p:spPr>
          <a:xfrm>
            <a:off x="9831313" y="6144866"/>
            <a:ext cx="1379675" cy="952500"/>
          </a:xfrm>
          <a:prstGeom prst="rect">
            <a:avLst/>
          </a:prstGeom>
        </p:spPr>
        <p:txBody>
          <a:bodyPr lIns="0" tIns="0" rIns="0" bIns="0" rtlCol="0" anchor="t">
            <a:spAutoFit/>
          </a:bodyPr>
          <a:lstStyle/>
          <a:p>
            <a:pPr algn="ctr">
              <a:lnSpc>
                <a:spcPts val="6600"/>
              </a:lnSpc>
            </a:pPr>
            <a:r>
              <a:rPr lang="en-US" sz="5500">
                <a:solidFill>
                  <a:srgbClr val="FFFFFF"/>
                </a:solidFill>
                <a:latin typeface="Akzidenz-Grotesk Bold" panose="02000803050000020004"/>
              </a:rPr>
              <a:t>04</a:t>
            </a:r>
            <a:endParaRPr lang="en-US" sz="5500">
              <a:solidFill>
                <a:srgbClr val="FFFFFF"/>
              </a:solidFill>
              <a:latin typeface="Akzidenz-Grotesk Bold" panose="02000803050000020004"/>
            </a:endParaRPr>
          </a:p>
        </p:txBody>
      </p:sp>
      <p:sp>
        <p:nvSpPr>
          <p:cNvPr id="31" name="TextBox 7"/>
          <p:cNvSpPr txBox="1"/>
          <p:nvPr>
            <p:custDataLst>
              <p:tags r:id="rId20"/>
            </p:custDataLst>
          </p:nvPr>
        </p:nvSpPr>
        <p:spPr>
          <a:xfrm>
            <a:off x="11505920" y="4432048"/>
            <a:ext cx="4725855" cy="676910"/>
          </a:xfrm>
          <a:prstGeom prst="rect">
            <a:avLst/>
          </a:prstGeom>
        </p:spPr>
        <p:txBody>
          <a:bodyPr lIns="0" tIns="0" rIns="0" bIns="0" rtlCol="0" anchor="t">
            <a:spAutoFit/>
          </a:bodyPr>
          <a:p>
            <a:pPr algn="l">
              <a:lnSpc>
                <a:spcPts val="5280"/>
              </a:lnSpc>
            </a:pPr>
            <a:r>
              <a:rPr lang="en-US" sz="4400">
                <a:solidFill>
                  <a:srgbClr val="100F0D"/>
                </a:solidFill>
                <a:ea typeface="思源黑体 2 Bold" panose="020B0800000000000000" charset="-122"/>
              </a:rPr>
              <a:t>Legend and Theme</a:t>
            </a:r>
            <a:endParaRPr lang="en-US" sz="4400">
              <a:solidFill>
                <a:srgbClr val="100F0D"/>
              </a:solidFill>
              <a:ea typeface="思源黑体 2 Bold" panose="020B08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sp>
        <p:nvSpPr>
          <p:cNvPr id="5" name="文本框 4"/>
          <p:cNvSpPr txBox="1"/>
          <p:nvPr/>
        </p:nvSpPr>
        <p:spPr>
          <a:xfrm>
            <a:off x="1752600" y="647700"/>
            <a:ext cx="14502130" cy="6492875"/>
          </a:xfrm>
          <a:prstGeom prst="rect">
            <a:avLst/>
          </a:prstGeom>
          <a:noFill/>
        </p:spPr>
        <p:txBody>
          <a:bodyPr wrap="square" rtlCol="0">
            <a:spAutoFit/>
          </a:bodyPr>
          <a:p>
            <a:r>
              <a:rPr lang="en-US" sz="4400">
                <a:solidFill>
                  <a:schemeClr val="accent2"/>
                </a:solidFill>
                <a:latin typeface="Times New Roman" panose="02020603050405020304" charset="0"/>
                <a:ea typeface="思源黑体 2" panose="020B0500000000000000" charset="-122"/>
                <a:cs typeface="Times New Roman" panose="02020603050405020304" charset="0"/>
              </a:rPr>
              <a:t>2. Artistic value:</a:t>
            </a:r>
            <a:r>
              <a:rPr lang="zh-CN" altLang="en-US" sz="4400">
                <a:solidFill>
                  <a:schemeClr val="accent2"/>
                </a:solidFill>
                <a:latin typeface="Times New Roman" panose="02020603050405020304" charset="0"/>
                <a:ea typeface="思源黑体 2" panose="020B0500000000000000" charset="-122"/>
                <a:cs typeface="Times New Roman" panose="02020603050405020304" charset="0"/>
              </a:rPr>
              <a:t>艺术价值</a:t>
            </a:r>
            <a:endParaRPr lang="zh-CN" altLang="en-US" sz="4400">
              <a:solidFill>
                <a:schemeClr val="accent2"/>
              </a:solidFill>
              <a:latin typeface="Times New Roman" panose="02020603050405020304" charset="0"/>
              <a:ea typeface="思源黑体 2" panose="020B0500000000000000" charset="-122"/>
              <a:cs typeface="Times New Roman" panose="02020603050405020304" charset="0"/>
            </a:endParaRPr>
          </a:p>
          <a:p>
            <a:endParaRPr lang="en-US" sz="3600">
              <a:solidFill>
                <a:schemeClr val="accent2"/>
              </a:solidFill>
              <a:latin typeface="Times New Roman" panose="02020603050405020304" charset="0"/>
              <a:ea typeface="思源黑体 2" panose="020B0500000000000000" charset="-122"/>
              <a:cs typeface="Times New Roman" panose="02020603050405020304" charset="0"/>
            </a:endParaRPr>
          </a:p>
          <a:p>
            <a:pPr indent="0" fontAlgn="auto">
              <a:lnSpc>
                <a:spcPct val="150000"/>
              </a:lnSpc>
            </a:pPr>
            <a:r>
              <a:rPr lang="en-US" sz="2800">
                <a:solidFill>
                  <a:srgbClr val="1E1E1E"/>
                </a:solidFill>
                <a:latin typeface="Times New Roman" panose="02020603050405020304" charset="0"/>
                <a:ea typeface="思源黑体 2" panose="020B0500000000000000" charset="-122"/>
                <a:cs typeface="Times New Roman" panose="02020603050405020304" charset="0"/>
              </a:rPr>
              <a:t>With song type structure is rigorous, especially the expansion of phrases, flexible body is worth studying, and the change of rhythm, the application of single beat, and rich and colorful lining words, lining cavity using technique, special type repetition, transfer technique, etc., by many experts, </a:t>
            </a:r>
            <a:r>
              <a:rPr lang="en-US" sz="2800">
                <a:solidFill>
                  <a:schemeClr val="accent2"/>
                </a:solidFill>
                <a:latin typeface="Times New Roman" panose="02020603050405020304" charset="0"/>
                <a:ea typeface="思源黑体 2" panose="020B0500000000000000" charset="-122"/>
                <a:cs typeface="Times New Roman" panose="02020603050405020304" charset="0"/>
              </a:rPr>
              <a:t>as a university music teaching material</a:t>
            </a:r>
            <a:r>
              <a:rPr lang="en-US" sz="2800">
                <a:solidFill>
                  <a:srgbClr val="1E1E1E"/>
                </a:solidFill>
                <a:latin typeface="Times New Roman" panose="02020603050405020304" charset="0"/>
                <a:ea typeface="思源黑体 2" panose="020B0500000000000000" charset="-122"/>
                <a:cs typeface="Times New Roman" panose="02020603050405020304" charset="0"/>
              </a:rPr>
              <a:t>. </a:t>
            </a:r>
            <a:r>
              <a:rPr lang="en-US" sz="2800">
                <a:solidFill>
                  <a:schemeClr val="accent2"/>
                </a:solidFill>
                <a:latin typeface="Times New Roman" panose="02020603050405020304" charset="0"/>
                <a:ea typeface="思源黑体 2" panose="020B0500000000000000" charset="-122"/>
                <a:cs typeface="Times New Roman" panose="02020603050405020304" charset="0"/>
              </a:rPr>
              <a:t>The beautiful melody of the wedding song provides the composers with an inexhaustible source of creation, and achieves a lot of music works, film and television works.</a:t>
            </a:r>
            <a:r>
              <a:rPr lang="en-US" sz="2800">
                <a:solidFill>
                  <a:srgbClr val="1E1E1E"/>
                </a:solidFill>
                <a:latin typeface="Times New Roman" panose="02020603050405020304" charset="0"/>
                <a:ea typeface="思源黑体 2" panose="020B0500000000000000" charset="-122"/>
                <a:cs typeface="Times New Roman" panose="02020603050405020304" charset="0"/>
              </a:rPr>
              <a:t>The lyrics of the marriage song are used for reference by the writers, which makes a large number of literary works created by the famous writers Gu Hua and Xiao Jianguo more vitality.</a:t>
            </a:r>
            <a:endParaRPr lang="en-US" sz="2800">
              <a:solidFill>
                <a:srgbClr val="1E1E1E"/>
              </a:solidFill>
              <a:latin typeface="Times New Roman" panose="02020603050405020304" charset="0"/>
              <a:ea typeface="思源黑体 2" panose="020B0500000000000000" charset="-122"/>
              <a:cs typeface="Times New Roman" panose="02020603050405020304" charset="0"/>
            </a:endParaRPr>
          </a:p>
        </p:txBody>
      </p:sp>
      <p:pic>
        <p:nvPicPr>
          <p:cNvPr id="102" name="图片 101"/>
          <p:cNvPicPr/>
          <p:nvPr/>
        </p:nvPicPr>
        <p:blipFill>
          <a:blip r:embed="rId4"/>
          <a:stretch>
            <a:fillRect/>
          </a:stretch>
        </p:blipFill>
        <p:spPr>
          <a:xfrm>
            <a:off x="6400800" y="6591300"/>
            <a:ext cx="6238240" cy="357378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sp>
        <p:nvSpPr>
          <p:cNvPr id="5" name="文本框 4"/>
          <p:cNvSpPr txBox="1"/>
          <p:nvPr/>
        </p:nvSpPr>
        <p:spPr>
          <a:xfrm>
            <a:off x="1752600" y="1096645"/>
            <a:ext cx="14502130" cy="6308725"/>
          </a:xfrm>
          <a:prstGeom prst="rect">
            <a:avLst/>
          </a:prstGeom>
          <a:noFill/>
        </p:spPr>
        <p:txBody>
          <a:bodyPr wrap="square" rtlCol="0">
            <a:spAutoFit/>
          </a:bodyPr>
          <a:p>
            <a:r>
              <a:rPr lang="en-US" sz="4000">
                <a:solidFill>
                  <a:schemeClr val="accent2"/>
                </a:solidFill>
                <a:latin typeface="Times New Roman" panose="02020603050405020304" charset="0"/>
                <a:ea typeface="思源黑体 2" panose="020B0500000000000000" charset="-122"/>
                <a:cs typeface="Times New Roman" panose="02020603050405020304" charset="0"/>
              </a:rPr>
              <a:t>3. Anthropological value:</a:t>
            </a:r>
            <a:r>
              <a:rPr lang="zh-CN" altLang="en-US" sz="4000">
                <a:solidFill>
                  <a:schemeClr val="accent2"/>
                </a:solidFill>
                <a:latin typeface="Times New Roman" panose="02020603050405020304" charset="0"/>
                <a:ea typeface="思源黑体 2" panose="020B0500000000000000" charset="-122"/>
                <a:cs typeface="Times New Roman" panose="02020603050405020304" charset="0"/>
              </a:rPr>
              <a:t>人类学价值</a:t>
            </a:r>
            <a:endParaRPr lang="en-US" sz="4000">
              <a:solidFill>
                <a:schemeClr val="accent2"/>
              </a:solidFill>
              <a:latin typeface="Times New Roman" panose="02020603050405020304" charset="0"/>
              <a:ea typeface="思源黑体 2" panose="020B0500000000000000" charset="-122"/>
              <a:cs typeface="Times New Roman" panose="02020603050405020304" charset="0"/>
            </a:endParaRPr>
          </a:p>
          <a:p>
            <a:endParaRPr lang="en-US" sz="2800">
              <a:solidFill>
                <a:schemeClr val="accent2"/>
              </a:solidFill>
              <a:latin typeface="Times New Roman" panose="02020603050405020304" charset="0"/>
              <a:ea typeface="思源黑体 2" panose="020B0500000000000000" charset="-122"/>
              <a:cs typeface="Times New Roman" panose="02020603050405020304" charset="0"/>
            </a:endParaRPr>
          </a:p>
          <a:p>
            <a:pPr indent="0" fontAlgn="auto">
              <a:lnSpc>
                <a:spcPct val="150000"/>
              </a:lnSpc>
            </a:pPr>
            <a:r>
              <a:rPr lang="en-US" sz="2800">
                <a:solidFill>
                  <a:srgbClr val="1E1E1E"/>
                </a:solidFill>
                <a:latin typeface="Times New Roman" panose="02020603050405020304" charset="0"/>
                <a:ea typeface="思源黑体 2" panose="020B0500000000000000" charset="-122"/>
                <a:cs typeface="Times New Roman" panose="02020603050405020304" charset="0"/>
              </a:rPr>
              <a:t>Marriage song is a female culture, </a:t>
            </a:r>
            <a:r>
              <a:rPr lang="en-US" sz="2800">
                <a:solidFill>
                  <a:schemeClr val="accent2"/>
                </a:solidFill>
                <a:latin typeface="Times New Roman" panose="02020603050405020304" charset="0"/>
                <a:ea typeface="思源黑体 2" panose="020B0500000000000000" charset="-122"/>
                <a:cs typeface="Times New Roman" panose="02020603050405020304" charset="0"/>
              </a:rPr>
              <a:t>reflecting the thoughts and feelings of human women's inner world,</a:t>
            </a:r>
            <a:r>
              <a:rPr lang="en-US" sz="2800">
                <a:solidFill>
                  <a:srgbClr val="1E1E1E"/>
                </a:solidFill>
                <a:latin typeface="Times New Roman" panose="02020603050405020304" charset="0"/>
                <a:ea typeface="思源黑体 2" panose="020B0500000000000000" charset="-122"/>
                <a:cs typeface="Times New Roman" panose="02020603050405020304" charset="0"/>
              </a:rPr>
              <a:t> </a:t>
            </a:r>
            <a:r>
              <a:rPr lang="en-US" sz="2800">
                <a:solidFill>
                  <a:schemeClr val="accent2"/>
                </a:solidFill>
                <a:latin typeface="Times New Roman" panose="02020603050405020304" charset="0"/>
                <a:ea typeface="思源黑体 2" panose="020B0500000000000000" charset="-122"/>
                <a:cs typeface="Times New Roman" panose="02020603050405020304" charset="0"/>
              </a:rPr>
              <a:t>and is a comprehensive art of female literature, music and dance activities.</a:t>
            </a:r>
            <a:r>
              <a:rPr lang="en-US" sz="2800">
                <a:solidFill>
                  <a:srgbClr val="1E1E1E"/>
                </a:solidFill>
                <a:latin typeface="Times New Roman" panose="02020603050405020304" charset="0"/>
                <a:ea typeface="思源黑体 2" panose="020B0500000000000000" charset="-122"/>
                <a:cs typeface="Times New Roman" panose="02020603050405020304" charset="0"/>
              </a:rPr>
              <a:t> The marriage song reflects the human commonness, marriage and relatives before parting. In addition, through the artistic communication and emotional communication between the singers and the villages, the harmonious atmosphere in the world is created and the social harmony is promoted.</a:t>
            </a:r>
            <a:endParaRPr lang="en-US" sz="2800">
              <a:solidFill>
                <a:srgbClr val="1E1E1E"/>
              </a:solidFill>
              <a:latin typeface="Times New Roman" panose="02020603050405020304" charset="0"/>
              <a:ea typeface="思源黑体 2" panose="020B0500000000000000" charset="-122"/>
              <a:cs typeface="Times New Roman" panose="02020603050405020304" charset="0"/>
            </a:endParaRPr>
          </a:p>
          <a:p>
            <a:pPr indent="0" fontAlgn="auto">
              <a:lnSpc>
                <a:spcPct val="150000"/>
              </a:lnSpc>
            </a:pPr>
            <a:r>
              <a:rPr lang="en-US" sz="2800">
                <a:solidFill>
                  <a:srgbClr val="1E1E1E"/>
                </a:solidFill>
                <a:latin typeface="Times New Roman" panose="02020603050405020304" charset="0"/>
                <a:ea typeface="思源黑体 2" panose="020B0500000000000000" charset="-122"/>
                <a:cs typeface="Times New Roman" panose="02020603050405020304" charset="0"/>
              </a:rPr>
              <a:t>The custom of accompanying the marriage song hall has been spread for thousands of years, involving various rituals and customs of marriage, and is a living specimen of the study of folklore and sociology.</a:t>
            </a:r>
            <a:endParaRPr lang="en-US" sz="2800">
              <a:solidFill>
                <a:srgbClr val="1E1E1E"/>
              </a:solidFill>
              <a:latin typeface="Times New Roman" panose="02020603050405020304" charset="0"/>
              <a:ea typeface="思源黑体 2" panose="020B0500000000000000" charset="-122"/>
              <a:cs typeface="Times New Roman" panose="02020603050405020304" charset="0"/>
            </a:endParaRPr>
          </a:p>
        </p:txBody>
      </p:sp>
      <p:pic>
        <p:nvPicPr>
          <p:cNvPr id="103" name="图片 102"/>
          <p:cNvPicPr/>
          <p:nvPr/>
        </p:nvPicPr>
        <p:blipFill>
          <a:blip r:embed="rId4"/>
          <a:stretch>
            <a:fillRect/>
          </a:stretch>
        </p:blipFill>
        <p:spPr>
          <a:xfrm>
            <a:off x="7168515" y="6725285"/>
            <a:ext cx="5463540" cy="340487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2">
              <a:alphaModFix amt="31000"/>
            </a:blip>
            <a:stretch>
              <a:fillRect/>
            </a:stretch>
          </a:blipFill>
        </p:spPr>
      </p:sp>
      <p:sp>
        <p:nvSpPr>
          <p:cNvPr id="13" name="TextBox 13"/>
          <p:cNvSpPr txBox="1"/>
          <p:nvPr>
            <p:custDataLst>
              <p:tags r:id="rId3"/>
            </p:custDataLst>
          </p:nvPr>
        </p:nvSpPr>
        <p:spPr>
          <a:xfrm>
            <a:off x="1625600" y="1485900"/>
            <a:ext cx="15036800" cy="8061325"/>
          </a:xfrm>
          <a:prstGeom prst="rect">
            <a:avLst/>
          </a:prstGeom>
        </p:spPr>
        <p:txBody>
          <a:bodyPr wrap="square" lIns="0" tIns="0" rIns="0" bIns="0" rtlCol="0" anchor="t">
            <a:noAutofit/>
          </a:bodyPr>
          <a:p>
            <a:pPr indent="0" algn="just" fontAlgn="auto">
              <a:lnSpc>
                <a:spcPct val="150000"/>
              </a:lnSpc>
            </a:pPr>
            <a:endParaRPr lang="en-US" sz="3200">
              <a:solidFill>
                <a:srgbClr val="1E1E1E"/>
              </a:solidFill>
              <a:latin typeface="Times New Roman" panose="02020603050405020304" charset="0"/>
              <a:ea typeface="思源黑体 2" panose="020B0500000000000000" charset="-122"/>
              <a:cs typeface="Times New Roman" panose="02020603050405020304" charset="0"/>
              <a:sym typeface="+mn-ea"/>
            </a:endParaRPr>
          </a:p>
        </p:txBody>
      </p:sp>
      <p:sp>
        <p:nvSpPr>
          <p:cNvPr id="5" name="文本框 4"/>
          <p:cNvSpPr txBox="1"/>
          <p:nvPr/>
        </p:nvSpPr>
        <p:spPr>
          <a:xfrm>
            <a:off x="1752600" y="1096645"/>
            <a:ext cx="14502130" cy="6924040"/>
          </a:xfrm>
          <a:prstGeom prst="rect">
            <a:avLst/>
          </a:prstGeom>
          <a:noFill/>
        </p:spPr>
        <p:txBody>
          <a:bodyPr wrap="square" rtlCol="0">
            <a:spAutoFit/>
          </a:bodyPr>
          <a:p>
            <a:pPr algn="ctr"/>
            <a:r>
              <a:rPr lang="en-US" sz="4000">
                <a:solidFill>
                  <a:srgbClr val="1E1E1E"/>
                </a:solidFill>
                <a:latin typeface="Times New Roman" panose="02020603050405020304" charset="0"/>
                <a:ea typeface="思源黑体 2" panose="020B0500000000000000" charset="-122"/>
                <a:cs typeface="Times New Roman" panose="02020603050405020304" charset="0"/>
              </a:rPr>
              <a:t>Referances</a:t>
            </a:r>
            <a:endParaRPr lang="en-US" sz="40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36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红网时刻：永不凋谢的艺术 https://cz.rednet.cn/content/2021/09/17/10153872.html</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世界看湖南 https://www.sohu.com/a/581726430_120144390</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王佑贵与嘉禾伴嫁歌https://www.bbkz.com/forum/showthread.php?t=6813</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湖南非遗文化</a:t>
            </a:r>
            <a:r>
              <a:rPr lang="zh-CN" altLang="en-US" sz="2400">
                <a:solidFill>
                  <a:srgbClr val="1E1E1E"/>
                </a:solidFill>
                <a:latin typeface="Times New Roman" panose="02020603050405020304" charset="0"/>
                <a:ea typeface="思源黑体 2" panose="020B0500000000000000" charset="-122"/>
                <a:cs typeface="Times New Roman" panose="02020603050405020304" charset="0"/>
              </a:rPr>
              <a:t>库</a:t>
            </a:r>
            <a:r>
              <a:rPr lang="en-US" sz="2400">
                <a:solidFill>
                  <a:srgbClr val="1E1E1E"/>
                </a:solidFill>
                <a:latin typeface="Times New Roman" panose="02020603050405020304" charset="0"/>
                <a:ea typeface="思源黑体 2" panose="020B0500000000000000" charset="-122"/>
                <a:cs typeface="Times New Roman" panose="02020603050405020304" charset="0"/>
              </a:rPr>
              <a:t>http://hnfy1.txhn.net/fyml/ctyy/201609/t20160914_452461.htm</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知乎https://zhuanlan.zhihu.com/p/634529388</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百</a:t>
            </a:r>
            <a:r>
              <a:rPr lang="zh-CN" altLang="en-US" sz="2400">
                <a:solidFill>
                  <a:srgbClr val="1E1E1E"/>
                </a:solidFill>
                <a:latin typeface="Times New Roman" panose="02020603050405020304" charset="0"/>
                <a:ea typeface="思源黑体 2" panose="020B0500000000000000" charset="-122"/>
                <a:cs typeface="Times New Roman" panose="02020603050405020304" charset="0"/>
              </a:rPr>
              <a:t>度</a:t>
            </a:r>
            <a:r>
              <a:rPr lang="en-US" sz="2400">
                <a:solidFill>
                  <a:srgbClr val="1E1E1E"/>
                </a:solidFill>
                <a:latin typeface="Times New Roman" panose="02020603050405020304" charset="0"/>
                <a:ea typeface="思源黑体 2" panose="020B0500000000000000" charset="-122"/>
                <a:cs typeface="Times New Roman" panose="02020603050405020304" charset="0"/>
              </a:rPr>
              <a:t>https://baike.baidu.com/item/</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可可诗词网, 湘南嘉禾伴嫁歌, https://www. kekeshici. com, 2019</a:t>
            </a:r>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endParaRPr lang="en-US" sz="2400">
              <a:solidFill>
                <a:srgbClr val="1E1E1E"/>
              </a:solidFill>
              <a:latin typeface="Times New Roman" panose="02020603050405020304" charset="0"/>
              <a:ea typeface="思源黑体 2" panose="020B0500000000000000" charset="-122"/>
              <a:cs typeface="Times New Roman" panose="02020603050405020304" charset="0"/>
            </a:endParaRPr>
          </a:p>
          <a:p>
            <a:r>
              <a:rPr lang="en-US" sz="2400">
                <a:solidFill>
                  <a:srgbClr val="1E1E1E"/>
                </a:solidFill>
                <a:latin typeface="Times New Roman" panose="02020603050405020304" charset="0"/>
                <a:ea typeface="思源黑体 2" panose="020B0500000000000000" charset="-122"/>
                <a:cs typeface="Times New Roman" panose="02020603050405020304" charset="0"/>
              </a:rPr>
              <a:t>李琴, 李跃忠. 嘉禾“伴嫁歌”研究综述[J]. 文教资料, 2019(31):87-89.</a:t>
            </a:r>
            <a:r>
              <a:rPr lang="en-US" sz="3200">
                <a:solidFill>
                  <a:srgbClr val="1E1E1E"/>
                </a:solidFill>
                <a:latin typeface="Times New Roman" panose="02020603050405020304" charset="0"/>
                <a:ea typeface="思源黑体 2" panose="020B0500000000000000" charset="-122"/>
                <a:cs typeface="Times New Roman" panose="02020603050405020304" charset="0"/>
              </a:rPr>
              <a:t> </a:t>
            </a:r>
            <a:endParaRPr lang="en-US" sz="3200">
              <a:solidFill>
                <a:srgbClr val="1E1E1E"/>
              </a:solidFill>
              <a:latin typeface="Times New Roman" panose="02020603050405020304" charset="0"/>
              <a:ea typeface="思源黑体 2" panose="020B0500000000000000" charset="-122"/>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extLst>
                <a:ext uri="{96DAC541-7B7A-43D3-8B79-37D633B846F1}">
                  <asvg:svgBlip xmlns:asvg="http://schemas.microsoft.com/office/drawing/2016/SVG/main" r:embed="rId2"/>
                </a:ext>
              </a:extLst>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097405" y="4071620"/>
            <a:ext cx="13288010" cy="4112260"/>
          </a:xfrm>
          <a:prstGeom prst="rect">
            <a:avLst/>
          </a:prstGeom>
        </p:spPr>
        <p:txBody>
          <a:bodyPr wrap="square" lIns="0" tIns="0" rIns="0" bIns="0" rtlCol="0" anchor="t">
            <a:spAutoFit/>
          </a:bodyPr>
          <a:lstStyle/>
          <a:p>
            <a:pPr marL="0" lvl="0" indent="0" algn="l">
              <a:lnSpc>
                <a:spcPts val="10690"/>
              </a:lnSpc>
              <a:spcBef>
                <a:spcPct val="0"/>
              </a:spcBef>
            </a:pPr>
            <a:r>
              <a:rPr lang="en-US" sz="7200">
                <a:solidFill>
                  <a:srgbClr val="1E1E1E"/>
                </a:solidFill>
                <a:ea typeface="思源黑体 1 Heavy" panose="020B0A00000000000000" charset="-122"/>
              </a:rPr>
              <a:t>The Introduction of </a:t>
            </a:r>
            <a:endParaRPr lang="en-US" sz="7200">
              <a:solidFill>
                <a:srgbClr val="1E1E1E"/>
              </a:solidFill>
              <a:ea typeface="思源黑体 1 Heavy" panose="020B0A00000000000000" charset="-122"/>
            </a:endParaRPr>
          </a:p>
          <a:p>
            <a:pPr marL="0" lvl="0" indent="0" algn="l">
              <a:lnSpc>
                <a:spcPts val="10690"/>
              </a:lnSpc>
              <a:spcBef>
                <a:spcPct val="0"/>
              </a:spcBef>
            </a:pPr>
            <a:r>
              <a:rPr lang="en-US" sz="7200">
                <a:solidFill>
                  <a:srgbClr val="1E1E1E"/>
                </a:solidFill>
                <a:ea typeface="思源黑体 1 Heavy" panose="020B0A00000000000000" charset="-122"/>
                <a:sym typeface="+mn-ea"/>
              </a:rPr>
              <a:t>Marriage-Accompanying Songs</a:t>
            </a:r>
            <a:r>
              <a:rPr lang="en-US" sz="8100">
                <a:solidFill>
                  <a:srgbClr val="1E1E1E"/>
                </a:solidFill>
                <a:ea typeface="思源黑体 1 Heavy" panose="020B0A00000000000000" charset="-122"/>
                <a:sym typeface="+mn-ea"/>
              </a:rPr>
              <a:t> </a:t>
            </a:r>
            <a:endParaRPr lang="en-US" sz="8100">
              <a:solidFill>
                <a:srgbClr val="000000"/>
              </a:solidFill>
              <a:uFillTx/>
              <a:latin typeface="Arial Black" panose="020B0A04020102020204" charset="0"/>
              <a:ea typeface="字由文艺黑" panose="00020600040101010101" charset="-122"/>
              <a:cs typeface="Arial Black" panose="020B0A04020102020204" charset="0"/>
            </a:endParaRPr>
          </a:p>
          <a:p>
            <a:pPr marL="0" lvl="0" indent="0" algn="l">
              <a:lnSpc>
                <a:spcPts val="10690"/>
              </a:lnSpc>
              <a:spcBef>
                <a:spcPct val="0"/>
              </a:spcBef>
            </a:pPr>
            <a:endParaRPr lang="en-US" sz="8100">
              <a:solidFill>
                <a:srgbClr val="1E1E1E"/>
              </a:solidFill>
              <a:ea typeface="思源黑体 1 Heavy" panose="020B0A00000000000000" charset="-122"/>
            </a:endParaRPr>
          </a:p>
        </p:txBody>
      </p:sp>
      <p:sp>
        <p:nvSpPr>
          <p:cNvPr id="6" name="TextBox 6"/>
          <p:cNvSpPr txBox="1"/>
          <p:nvPr/>
        </p:nvSpPr>
        <p:spPr>
          <a:xfrm>
            <a:off x="2097181" y="2295344"/>
            <a:ext cx="2267135" cy="2016795"/>
          </a:xfrm>
          <a:prstGeom prst="rect">
            <a:avLst/>
          </a:prstGeom>
        </p:spPr>
        <p:txBody>
          <a:bodyPr lIns="0" tIns="0" rIns="0" bIns="0" rtlCol="0" anchor="t">
            <a:spAutoFit/>
          </a:bodyPr>
          <a:lstStyle/>
          <a:p>
            <a:pPr algn="l">
              <a:lnSpc>
                <a:spcPts val="14060"/>
              </a:lnSpc>
            </a:pPr>
            <a:r>
              <a:rPr lang="en-US" sz="11715">
                <a:solidFill>
                  <a:srgbClr val="5C6065"/>
                </a:solidFill>
                <a:latin typeface="Akzidenz-Grotesk Bold" panose="02000803050000020004"/>
              </a:rPr>
              <a:t>01</a:t>
            </a:r>
            <a:endParaRPr lang="en-US" sz="11715">
              <a:solidFill>
                <a:srgbClr val="5C6065"/>
              </a:solidFill>
              <a:latin typeface="Akzidenz-Grotesk Bold" panose="020008030500000200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10498">
            <a:off x="-145264" y="-787739"/>
            <a:ext cx="2962940" cy="2625905"/>
          </a:xfrm>
          <a:custGeom>
            <a:avLst/>
            <a:gdLst/>
            <a:ahLst/>
            <a:cxnLst/>
            <a:rect l="l" t="t" r="r" b="b"/>
            <a:pathLst>
              <a:path w="2962940" h="2625905">
                <a:moveTo>
                  <a:pt x="0" y="0"/>
                </a:moveTo>
                <a:lnTo>
                  <a:pt x="2962940" y="0"/>
                </a:lnTo>
                <a:lnTo>
                  <a:pt x="2962940" y="2625905"/>
                </a:lnTo>
                <a:lnTo>
                  <a:pt x="0" y="2625905"/>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4" name="Freeform 4"/>
          <p:cNvSpPr/>
          <p:nvPr/>
        </p:nvSpPr>
        <p:spPr>
          <a:xfrm rot="9967101">
            <a:off x="-840298" y="-451988"/>
            <a:ext cx="2792062" cy="2474465"/>
          </a:xfrm>
          <a:custGeom>
            <a:avLst/>
            <a:gdLst/>
            <a:ahLst/>
            <a:cxnLst/>
            <a:rect l="l" t="t" r="r" b="b"/>
            <a:pathLst>
              <a:path w="2792062" h="2474465">
                <a:moveTo>
                  <a:pt x="0" y="0"/>
                </a:moveTo>
                <a:lnTo>
                  <a:pt x="2792062" y="0"/>
                </a:lnTo>
                <a:lnTo>
                  <a:pt x="2792062" y="2474465"/>
                </a:lnTo>
                <a:lnTo>
                  <a:pt x="0" y="2474465"/>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rot="0">
            <a:off x="762000" y="-38100"/>
            <a:ext cx="11438891" cy="1365250"/>
            <a:chOff x="-28797" y="-65328"/>
            <a:chExt cx="9451295" cy="508882"/>
          </a:xfrm>
        </p:grpSpPr>
        <p:sp>
          <p:nvSpPr>
            <p:cNvPr id="7" name="Freeform 7"/>
            <p:cNvSpPr/>
            <p:nvPr/>
          </p:nvSpPr>
          <p:spPr>
            <a:xfrm>
              <a:off x="-28797" y="48283"/>
              <a:ext cx="6799119" cy="395271"/>
            </a:xfrm>
            <a:custGeom>
              <a:avLst/>
              <a:gdLst/>
              <a:ahLst/>
              <a:cxnLst/>
              <a:rect l="l" t="t" r="r" b="b"/>
              <a:pathLst>
                <a:path w="1514241" h="547691">
                  <a:moveTo>
                    <a:pt x="0" y="0"/>
                  </a:moveTo>
                  <a:lnTo>
                    <a:pt x="1514241" y="0"/>
                  </a:lnTo>
                  <a:lnTo>
                    <a:pt x="1514241" y="547691"/>
                  </a:lnTo>
                  <a:lnTo>
                    <a:pt x="0" y="547691"/>
                  </a:lnTo>
                  <a:close/>
                </a:path>
              </a:pathLst>
            </a:custGeom>
            <a:solidFill>
              <a:srgbClr val="5C6065"/>
            </a:solidFill>
            <a:ln cap="sq">
              <a:noFill/>
              <a:prstDash val="solid"/>
              <a:miter/>
            </a:ln>
          </p:spPr>
        </p:sp>
        <p:sp>
          <p:nvSpPr>
            <p:cNvPr id="8" name="TextBox 8"/>
            <p:cNvSpPr txBox="1"/>
            <p:nvPr/>
          </p:nvSpPr>
          <p:spPr>
            <a:xfrm>
              <a:off x="149589" y="-65328"/>
              <a:ext cx="9272909" cy="472669"/>
            </a:xfrm>
            <a:prstGeom prst="rect">
              <a:avLst/>
            </a:prstGeom>
          </p:spPr>
          <p:txBody>
            <a:bodyPr lIns="50800" tIns="50800" rIns="50800" bIns="50800" rtlCol="0" anchor="ctr"/>
            <a:lstStyle/>
            <a:p>
              <a:pPr marL="0" lvl="0" indent="0" algn="l">
                <a:lnSpc>
                  <a:spcPts val="10690"/>
                </a:lnSpc>
                <a:spcBef>
                  <a:spcPct val="0"/>
                </a:spcBef>
              </a:pPr>
              <a:r>
                <a:rPr lang="en-US" sz="4800">
                  <a:solidFill>
                    <a:schemeClr val="bg1"/>
                  </a:solidFill>
                  <a:ea typeface="思源黑体 1 Heavy" panose="020B0A00000000000000" charset="-122"/>
                  <a:sym typeface="+mn-ea"/>
                </a:rPr>
                <a:t>Marriage-Accompanying Songs </a:t>
              </a:r>
              <a:endParaRPr lang="en-US" altLang="en-US" sz="4800">
                <a:solidFill>
                  <a:schemeClr val="bg1"/>
                </a:solidFill>
                <a:ea typeface="思源黑体 1 Heavy" panose="020B0A00000000000000" charset="-122"/>
                <a:sym typeface="+mn-ea"/>
              </a:endParaRPr>
            </a:p>
          </p:txBody>
        </p:sp>
      </p:grpSp>
      <p:sp>
        <p:nvSpPr>
          <p:cNvPr id="11" name="TextBox 11"/>
          <p:cNvSpPr txBox="1"/>
          <p:nvPr/>
        </p:nvSpPr>
        <p:spPr>
          <a:xfrm>
            <a:off x="990600" y="1714500"/>
            <a:ext cx="11348720" cy="6015990"/>
          </a:xfrm>
          <a:prstGeom prst="rect">
            <a:avLst/>
          </a:prstGeom>
        </p:spPr>
        <p:txBody>
          <a:bodyPr wrap="square" lIns="0" tIns="0" rIns="0" bIns="0" rtlCol="0" anchor="t">
            <a:spAutoFit/>
          </a:bodyPr>
          <a:lstStyle/>
          <a:p>
            <a:pPr>
              <a:lnSpc>
                <a:spcPts val="4265"/>
              </a:lnSpc>
            </a:pPr>
            <a:r>
              <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sym typeface="+mn-ea"/>
              </a:rPr>
              <a:t> Description:</a:t>
            </a:r>
            <a:endPar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sym typeface="+mn-ea"/>
            </a:endParaRPr>
          </a:p>
          <a:p>
            <a:pPr>
              <a:lnSpc>
                <a:spcPts val="4265"/>
              </a:lnSpc>
            </a:pP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Marriage-accompanying song is a traditional folk song spread in Jiahe(</a:t>
            </a:r>
            <a:r>
              <a:rPr lang="zh-CN" altLang="en-US" sz="2800">
                <a:solidFill>
                  <a:srgbClr val="000000"/>
                </a:solidFill>
                <a:latin typeface="华文楷体" panose="02010600040101010101" charset="-122"/>
                <a:ea typeface="华文楷体" panose="02010600040101010101" charset="-122"/>
                <a:cs typeface="Times New Roman" panose="02020603050405020304" charset="0"/>
                <a:sym typeface="+mn-ea"/>
              </a:rPr>
              <a:t>嘉禾</a:t>
            </a: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 It is a unique custom of </a:t>
            </a:r>
            <a:r>
              <a:rPr lang="en-US" sz="2800" u="sng">
                <a:solidFill>
                  <a:srgbClr val="000000"/>
                </a:solidFill>
                <a:latin typeface="Times New Roman" panose="02020603050405020304" charset="0"/>
                <a:ea typeface="思源黑体 1 Bold" panose="020B0800000000000000" charset="-122"/>
                <a:cs typeface="Times New Roman" panose="02020603050405020304" charset="0"/>
                <a:sym typeface="+mn-ea"/>
              </a:rPr>
              <a:t>crying for marriage</a:t>
            </a: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 in Hunan. </a:t>
            </a:r>
            <a:endPar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endParaRPr>
          </a:p>
          <a:p>
            <a:pPr>
              <a:lnSpc>
                <a:spcPts val="4265"/>
              </a:lnSpc>
            </a:pP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It is a kind of </a:t>
            </a:r>
            <a:r>
              <a:rPr lang="en-US" sz="2800" u="sng">
                <a:solidFill>
                  <a:srgbClr val="000000"/>
                </a:solidFill>
                <a:latin typeface="Times New Roman" panose="02020603050405020304" charset="0"/>
                <a:ea typeface="思源黑体 1 Bold" panose="020B0800000000000000" charset="-122"/>
                <a:cs typeface="Times New Roman" panose="02020603050405020304" charset="0"/>
                <a:sym typeface="+mn-ea"/>
              </a:rPr>
              <a:t>farewell activity</a:t>
            </a: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 held on the eve of the wedding. The bride’s female relatives and friends come to accompany the bride, and sing songs to express their emotions.</a:t>
            </a:r>
            <a:endPar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endParaRPr>
          </a:p>
          <a:p>
            <a:pPr>
              <a:lnSpc>
                <a:spcPts val="4265"/>
              </a:lnSpc>
            </a:pPr>
            <a:endPar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endParaRPr>
          </a:p>
          <a:p>
            <a:pPr>
              <a:lnSpc>
                <a:spcPts val="4265"/>
              </a:lnSpc>
            </a:pPr>
            <a:r>
              <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rPr>
              <a:t>History:</a:t>
            </a:r>
            <a:endPar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endParaRPr>
          </a:p>
          <a:p>
            <a:pPr>
              <a:lnSpc>
                <a:spcPts val="4265"/>
              </a:lnSpc>
            </a:pPr>
            <a:r>
              <a:rPr lang="zh-CN" alt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Records of Jiahe folk songs can be traced back to the Eastern Han Dynasty</a:t>
            </a:r>
            <a:r>
              <a:rPr lang="en-US" altLang="zh-CN" sz="2800">
                <a:solidFill>
                  <a:srgbClr val="000000"/>
                </a:solidFill>
                <a:latin typeface="Times New Roman" panose="02020603050405020304" charset="0"/>
                <a:ea typeface="思源黑体 1 Bold" panose="020B0800000000000000" charset="-122"/>
                <a:cs typeface="Times New Roman" panose="02020603050405020304" charset="0"/>
                <a:sym typeface="+mn-ea"/>
              </a:rPr>
              <a:t>. </a:t>
            </a:r>
            <a:endParaRPr lang="en-US" altLang="zh-CN" sz="2800">
              <a:solidFill>
                <a:srgbClr val="000000"/>
              </a:solidFill>
              <a:latin typeface="Times New Roman" panose="02020603050405020304" charset="0"/>
              <a:ea typeface="思源黑体 1 Bold" panose="020B0800000000000000" charset="-122"/>
              <a:cs typeface="Times New Roman" panose="02020603050405020304" charset="0"/>
            </a:endParaRPr>
          </a:p>
          <a:p>
            <a:pPr>
              <a:lnSpc>
                <a:spcPts val="4265"/>
              </a:lnSpc>
            </a:pPr>
            <a:r>
              <a:rPr lang="zh-CN" alt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By the Tang and Song dynasties, the forms of artistic expression became increasingly perfect.</a:t>
            </a:r>
            <a:endParaRPr lang="zh-CN" altLang="en-US" sz="2800">
              <a:solidFill>
                <a:srgbClr val="000000"/>
              </a:solidFill>
              <a:latin typeface="Times New Roman" panose="02020603050405020304" charset="0"/>
              <a:ea typeface="思源黑体 1 Bold" panose="020B0800000000000000" charset="-122"/>
              <a:cs typeface="Times New Roman" panose="02020603050405020304" charset="0"/>
              <a:sym typeface="+mn-ea"/>
            </a:endParaRPr>
          </a:p>
        </p:txBody>
      </p:sp>
      <p:sp>
        <p:nvSpPr>
          <p:cNvPr id="46" name="矩形 45"/>
          <p:cNvSpPr/>
          <p:nvPr/>
        </p:nvSpPr>
        <p:spPr>
          <a:xfrm>
            <a:off x="1905000" y="8191500"/>
            <a:ext cx="9122410" cy="1323975"/>
          </a:xfrm>
          <a:prstGeom prst="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2400">
                <a:solidFill>
                  <a:srgbClr val="000000"/>
                </a:solidFill>
                <a:latin typeface="华文楷体" panose="02010600040101010101" charset="-122"/>
                <a:ea typeface="华文楷体" panose="02010600040101010101" charset="-122"/>
                <a:cs typeface="华文楷体" panose="02010600040101010101" charset="-122"/>
                <a:sym typeface="+mn-ea"/>
              </a:rPr>
              <a:t>同治版《嘉禾县志》载：“嫁女前夕，具酒馔，集妇女歌。歌阕，母女及村姑伯姨相向而哭，循叠相继，达曙乃止。”</a:t>
            </a:r>
            <a:endParaRPr lang="en-US" altLang="en-US" sz="2400">
              <a:solidFill>
                <a:srgbClr val="000000"/>
              </a:solidFill>
              <a:latin typeface="华文楷体" panose="02010600040101010101" charset="-122"/>
              <a:ea typeface="华文楷体" panose="02010600040101010101" charset="-122"/>
              <a:cs typeface="华文楷体" panose="02010600040101010101" charset="-122"/>
              <a:sym typeface="+mn-ea"/>
            </a:endParaRPr>
          </a:p>
        </p:txBody>
      </p:sp>
      <p:pic>
        <p:nvPicPr>
          <p:cNvPr id="102" name="图片 101"/>
          <p:cNvPicPr/>
          <p:nvPr/>
        </p:nvPicPr>
        <p:blipFill>
          <a:blip r:embed="rId5"/>
          <a:stretch>
            <a:fillRect/>
          </a:stretch>
        </p:blipFill>
        <p:spPr>
          <a:xfrm>
            <a:off x="12155805" y="2247900"/>
            <a:ext cx="5446395" cy="6429375"/>
          </a:xfrm>
          <a:prstGeom prst="rect">
            <a:avLst/>
          </a:prstGeom>
          <a:noFill/>
          <a:ln w="9525">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10498">
            <a:off x="-145264" y="-787739"/>
            <a:ext cx="2962940" cy="2625905"/>
          </a:xfrm>
          <a:custGeom>
            <a:avLst/>
            <a:gdLst/>
            <a:ahLst/>
            <a:cxnLst/>
            <a:rect l="l" t="t" r="r" b="b"/>
            <a:pathLst>
              <a:path w="2962940" h="2625905">
                <a:moveTo>
                  <a:pt x="0" y="0"/>
                </a:moveTo>
                <a:lnTo>
                  <a:pt x="2962940" y="0"/>
                </a:lnTo>
                <a:lnTo>
                  <a:pt x="2962940" y="2625905"/>
                </a:lnTo>
                <a:lnTo>
                  <a:pt x="0" y="2625905"/>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4" name="Freeform 4"/>
          <p:cNvSpPr/>
          <p:nvPr/>
        </p:nvSpPr>
        <p:spPr>
          <a:xfrm rot="9967101">
            <a:off x="-840298" y="-451988"/>
            <a:ext cx="2792062" cy="2474465"/>
          </a:xfrm>
          <a:custGeom>
            <a:avLst/>
            <a:gdLst/>
            <a:ahLst/>
            <a:cxnLst/>
            <a:rect l="l" t="t" r="r" b="b"/>
            <a:pathLst>
              <a:path w="2792062" h="2474465">
                <a:moveTo>
                  <a:pt x="0" y="0"/>
                </a:moveTo>
                <a:lnTo>
                  <a:pt x="2792062" y="0"/>
                </a:lnTo>
                <a:lnTo>
                  <a:pt x="2792062" y="2474465"/>
                </a:lnTo>
                <a:lnTo>
                  <a:pt x="0" y="2474465"/>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rot="0">
            <a:off x="762000" y="266700"/>
            <a:ext cx="3237865" cy="1420495"/>
            <a:chOff x="-28797" y="48283"/>
            <a:chExt cx="1514241" cy="529474"/>
          </a:xfrm>
        </p:grpSpPr>
        <p:sp>
          <p:nvSpPr>
            <p:cNvPr id="7" name="Freeform 7"/>
            <p:cNvSpPr/>
            <p:nvPr/>
          </p:nvSpPr>
          <p:spPr>
            <a:xfrm>
              <a:off x="-28797" y="48283"/>
              <a:ext cx="1514241" cy="395267"/>
            </a:xfrm>
            <a:custGeom>
              <a:avLst/>
              <a:gdLst/>
              <a:ahLst/>
              <a:cxnLst/>
              <a:rect l="l" t="t" r="r" b="b"/>
              <a:pathLst>
                <a:path w="1514241" h="547691">
                  <a:moveTo>
                    <a:pt x="0" y="0"/>
                  </a:moveTo>
                  <a:lnTo>
                    <a:pt x="1514241" y="0"/>
                  </a:lnTo>
                  <a:lnTo>
                    <a:pt x="1514241" y="547691"/>
                  </a:lnTo>
                  <a:lnTo>
                    <a:pt x="0" y="547691"/>
                  </a:lnTo>
                  <a:close/>
                </a:path>
              </a:pathLst>
            </a:custGeom>
            <a:solidFill>
              <a:srgbClr val="5C6065"/>
            </a:solidFill>
            <a:ln cap="sq">
              <a:noFill/>
              <a:prstDash val="solid"/>
              <a:miter/>
            </a:ln>
          </p:spPr>
        </p:sp>
        <p:sp>
          <p:nvSpPr>
            <p:cNvPr id="8" name="TextBox 8"/>
            <p:cNvSpPr txBox="1"/>
            <p:nvPr/>
          </p:nvSpPr>
          <p:spPr>
            <a:xfrm>
              <a:off x="113748" y="105088"/>
              <a:ext cx="1265976" cy="472669"/>
            </a:xfrm>
            <a:prstGeom prst="rect">
              <a:avLst/>
            </a:prstGeom>
          </p:spPr>
          <p:txBody>
            <a:bodyPr lIns="50800" tIns="50800" rIns="50800" bIns="50800" rtlCol="0" anchor="ctr"/>
            <a:lstStyle/>
            <a:p>
              <a:pPr algn="ctr">
                <a:lnSpc>
                  <a:spcPts val="2660"/>
                </a:lnSpc>
              </a:pPr>
              <a:r>
                <a:rPr lang="zh-CN" altLang="en-US" sz="4800">
                  <a:solidFill>
                    <a:schemeClr val="bg1"/>
                  </a:solidFill>
                </a:rPr>
                <a:t>民族之歌</a:t>
              </a:r>
              <a:endParaRPr lang="zh-CN" altLang="en-US" sz="4800">
                <a:solidFill>
                  <a:schemeClr val="bg1"/>
                </a:solidFill>
              </a:endParaRPr>
            </a:p>
          </p:txBody>
        </p:sp>
      </p:grpSp>
      <p:sp>
        <p:nvSpPr>
          <p:cNvPr id="11" name="TextBox 11"/>
          <p:cNvSpPr txBox="1"/>
          <p:nvPr/>
        </p:nvSpPr>
        <p:spPr>
          <a:xfrm>
            <a:off x="1676400" y="1790700"/>
            <a:ext cx="15292070" cy="5469255"/>
          </a:xfrm>
          <a:prstGeom prst="rect">
            <a:avLst/>
          </a:prstGeom>
        </p:spPr>
        <p:txBody>
          <a:bodyPr wrap="square" lIns="0" tIns="0" rIns="0" bIns="0" rtlCol="0" anchor="t">
            <a:spAutoFit/>
          </a:bodyPr>
          <a:lstStyle/>
          <a:p>
            <a:pPr>
              <a:lnSpc>
                <a:spcPts val="4265"/>
              </a:lnSpc>
            </a:pPr>
            <a:r>
              <a:rPr lang="en-US" sz="2800">
                <a:solidFill>
                  <a:schemeClr val="tx1"/>
                </a:solidFill>
                <a:latin typeface="Times New Roman" panose="02020603050405020304" charset="0"/>
                <a:ea typeface="思源黑体 1 Bold" panose="020B0800000000000000" charset="-122"/>
                <a:cs typeface="Times New Roman" panose="02020603050405020304" charset="0"/>
                <a:sym typeface="+mn-ea"/>
              </a:rPr>
              <a:t> </a:t>
            </a:r>
            <a:r>
              <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sym typeface="+mn-ea"/>
              </a:rPr>
              <a:t>Importance:</a:t>
            </a:r>
            <a:endParaRPr lang="en-US" sz="2800" b="1" i="1">
              <a:solidFill>
                <a:schemeClr val="accent6">
                  <a:lumMod val="75000"/>
                </a:schemeClr>
              </a:solidFill>
              <a:latin typeface="Times New Roman" panose="02020603050405020304" charset="0"/>
              <a:ea typeface="思源黑体 1 Bold" panose="020B0800000000000000" charset="-122"/>
              <a:cs typeface="Times New Roman" panose="02020603050405020304" charset="0"/>
              <a:sym typeface="+mn-ea"/>
            </a:endParaRPr>
          </a:p>
          <a:p>
            <a:pPr>
              <a:lnSpc>
                <a:spcPts val="4265"/>
              </a:lnSpc>
            </a:pP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Marriage-accompanying song has a large number, rich singing, diverse performance forms, and complete system. Now </a:t>
            </a:r>
            <a:r>
              <a:rPr lang="en-US" sz="2800">
                <a:latin typeface="Times New Roman" panose="02020603050405020304" charset="0"/>
                <a:ea typeface="思源黑体 1 Bold" panose="020B0800000000000000" charset="-122"/>
                <a:cs typeface="Times New Roman" panose="02020603050405020304" charset="0"/>
                <a:sym typeface="+mn-ea"/>
              </a:rPr>
              <a:t>more than 1300 m</a:t>
            </a:r>
            <a:r>
              <a:rPr lang="en-US" sz="2800">
                <a:solidFill>
                  <a:srgbClr val="000000"/>
                </a:solidFill>
                <a:latin typeface="Times New Roman" panose="02020603050405020304" charset="0"/>
                <a:ea typeface="思源黑体 1 Bold" panose="020B0800000000000000" charset="-122"/>
                <a:cs typeface="Times New Roman" panose="02020603050405020304" charset="0"/>
                <a:sym typeface="+mn-ea"/>
              </a:rPr>
              <a:t>arriage-accompanying</a:t>
            </a:r>
            <a:r>
              <a:rPr lang="en-US" sz="2800">
                <a:latin typeface="Times New Roman" panose="02020603050405020304" charset="0"/>
                <a:ea typeface="思源黑体 1 Bold" panose="020B0800000000000000" charset="-122"/>
                <a:cs typeface="Times New Roman" panose="02020603050405020304" charset="0"/>
                <a:sym typeface="+mn-ea"/>
              </a:rPr>
              <a:t>songs have been collected. </a:t>
            </a:r>
            <a:r>
              <a:rPr lang="en-US" sz="2800" u="sng">
                <a:solidFill>
                  <a:schemeClr val="tx1"/>
                </a:solidFill>
                <a:latin typeface="Times New Roman" panose="02020603050405020304" charset="0"/>
                <a:ea typeface="思源黑体 1 Bold" panose="020B0800000000000000" charset="-122"/>
                <a:cs typeface="Times New Roman" panose="02020603050405020304" charset="0"/>
                <a:sym typeface="+mn-ea"/>
              </a:rPr>
              <a:t>They are the most representative custom music of the traditional marriage etiquette activities of the Han nationality.</a:t>
            </a:r>
            <a:endParaRPr lang="en-US" sz="2800" u="sng">
              <a:solidFill>
                <a:schemeClr val="tx1"/>
              </a:solidFill>
              <a:latin typeface="Times New Roman" panose="02020603050405020304" charset="0"/>
              <a:ea typeface="思源黑体 1 Bold" panose="020B0800000000000000" charset="-122"/>
              <a:cs typeface="Times New Roman" panose="02020603050405020304" charset="0"/>
              <a:sym typeface="+mn-ea"/>
            </a:endParaRPr>
          </a:p>
          <a:p>
            <a:pPr>
              <a:lnSpc>
                <a:spcPts val="4265"/>
              </a:lnSpc>
            </a:pPr>
            <a:endParaRPr lang="en-US" sz="2800" u="sng">
              <a:solidFill>
                <a:schemeClr val="accent6">
                  <a:lumMod val="75000"/>
                </a:schemeClr>
              </a:solidFill>
              <a:latin typeface="Times New Roman" panose="02020603050405020304" charset="0"/>
              <a:ea typeface="思源黑体 1 Bold" panose="020B0800000000000000" charset="-122"/>
              <a:cs typeface="Times New Roman" panose="02020603050405020304" charset="0"/>
              <a:sym typeface="+mn-ea"/>
            </a:endParaRPr>
          </a:p>
          <a:p>
            <a:pPr>
              <a:lnSpc>
                <a:spcPts val="4265"/>
              </a:lnSpc>
            </a:pPr>
            <a:r>
              <a:rPr lang="en-US" sz="2800">
                <a:solidFill>
                  <a:srgbClr val="000000"/>
                </a:solidFill>
                <a:ea typeface="思源黑体 1 Bold" panose="020B0800000000000000" charset="-122"/>
                <a:sym typeface="+mn-ea"/>
              </a:rPr>
              <a:t>In 1993, Jiahe was named the "Hometown of Folk Songs" by the Provincial Department of Culture.  </a:t>
            </a:r>
            <a:endParaRPr lang="en-US" sz="2800">
              <a:solidFill>
                <a:srgbClr val="000000"/>
              </a:solidFill>
              <a:ea typeface="思源黑体 1 Bold" panose="020B0800000000000000" charset="-122"/>
              <a:sym typeface="+mn-ea"/>
            </a:endParaRPr>
          </a:p>
          <a:p>
            <a:pPr algn="l">
              <a:lnSpc>
                <a:spcPts val="4265"/>
              </a:lnSpc>
            </a:pPr>
            <a:r>
              <a:rPr lang="en-US" sz="2800">
                <a:solidFill>
                  <a:srgbClr val="000000"/>
                </a:solidFill>
                <a:ea typeface="思源黑体 1 Bold" panose="020B0800000000000000" charset="-122"/>
                <a:sym typeface="+mn-ea"/>
              </a:rPr>
              <a:t>In 2006, it was listed as the first batch of provincial intangible cultural heritage protection list.</a:t>
            </a:r>
            <a:endParaRPr lang="en-US" sz="2800">
              <a:solidFill>
                <a:srgbClr val="000000"/>
              </a:solidFill>
              <a:ea typeface="思源黑体 1 Bold" panose="020B0800000000000000" charset="-122"/>
              <a:sym typeface="+mn-ea"/>
            </a:endParaRPr>
          </a:p>
          <a:p>
            <a:pPr algn="l">
              <a:lnSpc>
                <a:spcPts val="4265"/>
              </a:lnSpc>
            </a:pPr>
            <a:r>
              <a:rPr lang="zh-CN" altLang="en-US" sz="2800">
                <a:solidFill>
                  <a:srgbClr val="000000"/>
                </a:solidFill>
                <a:latin typeface="华文楷体" panose="02010600040101010101" charset="-122"/>
                <a:ea typeface="华文楷体" panose="02010600040101010101" charset="-122"/>
                <a:sym typeface="+mn-ea"/>
              </a:rPr>
              <a:t>入选</a:t>
            </a:r>
            <a:r>
              <a:rPr lang="en-US" sz="2800">
                <a:solidFill>
                  <a:srgbClr val="000000"/>
                </a:solidFill>
                <a:latin typeface="华文楷体" panose="02010600040101010101" charset="-122"/>
                <a:ea typeface="华文楷体" panose="02010600040101010101" charset="-122"/>
                <a:sym typeface="+mn-ea"/>
              </a:rPr>
              <a:t>第一批省级非物质文化遗产保护名录</a:t>
            </a:r>
            <a:endParaRPr lang="en-US" sz="2800">
              <a:solidFill>
                <a:srgbClr val="000000"/>
              </a:solidFill>
              <a:latin typeface="华文楷体" panose="02010600040101010101" charset="-122"/>
              <a:ea typeface="华文楷体" panose="02010600040101010101" charset="-122"/>
              <a:sym typeface="+mn-ea"/>
            </a:endParaRPr>
          </a:p>
          <a:p>
            <a:pPr algn="l">
              <a:lnSpc>
                <a:spcPts val="4265"/>
              </a:lnSpc>
            </a:pPr>
            <a:r>
              <a:rPr lang="en-US" sz="2800">
                <a:solidFill>
                  <a:srgbClr val="000000"/>
                </a:solidFill>
                <a:ea typeface="思源黑体 1 Bold" panose="020B0800000000000000" charset="-122"/>
                <a:sym typeface="+mn-ea"/>
              </a:rPr>
              <a:t>In 2021, it was officially announced by The State Council as the fifth batch of representative items of national intangible cultural heritage.</a:t>
            </a:r>
            <a:r>
              <a:rPr lang="en-US" sz="2800">
                <a:solidFill>
                  <a:srgbClr val="000000"/>
                </a:solidFill>
                <a:latin typeface="华文楷体" panose="02010600040101010101" charset="-122"/>
                <a:ea typeface="华文楷体" panose="02010600040101010101" charset="-122"/>
                <a:sym typeface="+mn-ea"/>
              </a:rPr>
              <a:t>入选第五批国家级非物质文化遗产代表性项目名录</a:t>
            </a:r>
            <a:endParaRPr lang="en-US" sz="2800">
              <a:solidFill>
                <a:srgbClr val="000000"/>
              </a:solidFill>
              <a:latin typeface="华文楷体" panose="02010600040101010101" charset="-122"/>
              <a:ea typeface="华文楷体" panose="02010600040101010101" charset="-122"/>
              <a:sym typeface="+mn-ea"/>
            </a:endParaRPr>
          </a:p>
        </p:txBody>
      </p:sp>
      <p:sp>
        <p:nvSpPr>
          <p:cNvPr id="3" name="矩形 2"/>
          <p:cNvSpPr/>
          <p:nvPr/>
        </p:nvSpPr>
        <p:spPr>
          <a:xfrm>
            <a:off x="1905000" y="8191500"/>
            <a:ext cx="13183870" cy="1323975"/>
          </a:xfrm>
          <a:prstGeom prst="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2400">
                <a:solidFill>
                  <a:srgbClr val="000000"/>
                </a:solidFill>
                <a:latin typeface="华文楷体" panose="02010600040101010101" charset="-122"/>
                <a:ea typeface="华文楷体" panose="02010600040101010101" charset="-122"/>
                <a:cs typeface="华文楷体" panose="02010600040101010101" charset="-122"/>
                <a:sym typeface="+mn-ea"/>
              </a:rPr>
              <a:t>“走过很多地方，接触了很多地方民歌，但像嘉禾伴嫁歌这样完整和系统的民歌，不仅全国很少，全世界也不多见。嘉禾民歌完全可以向全国、向全世界推介。”</a:t>
            </a:r>
            <a:endParaRPr lang="en-US" sz="2400">
              <a:solidFill>
                <a:srgbClr val="000000"/>
              </a:solidFill>
              <a:latin typeface="华文楷体" panose="02010600040101010101" charset="-122"/>
              <a:ea typeface="华文楷体" panose="02010600040101010101" charset="-122"/>
              <a:cs typeface="华文楷体" panose="02010600040101010101" charset="-122"/>
              <a:sym typeface="+mn-ea"/>
            </a:endParaRPr>
          </a:p>
          <a:p>
            <a:pPr algn="r"/>
            <a:r>
              <a:rPr lang="en-US" sz="2400">
                <a:solidFill>
                  <a:srgbClr val="000000"/>
                </a:solidFill>
                <a:latin typeface="华文楷体" panose="02010600040101010101" charset="-122"/>
                <a:ea typeface="华文楷体" panose="02010600040101010101" charset="-122"/>
                <a:cs typeface="华文楷体" panose="02010600040101010101" charset="-122"/>
                <a:sym typeface="+mn-ea"/>
              </a:rPr>
              <a:t>——王佑贵</a:t>
            </a:r>
            <a:endParaRPr lang="en-US" sz="2400">
              <a:solidFill>
                <a:srgbClr val="000000"/>
              </a:solidFill>
              <a:latin typeface="华文楷体" panose="02010600040101010101" charset="-122"/>
              <a:ea typeface="华文楷体" panose="02010600040101010101" charset="-122"/>
              <a:cs typeface="华文楷体" panose="02010600040101010101" charset="-122"/>
              <a:sym typeface="+mn-ea"/>
            </a:endParaRPr>
          </a:p>
        </p:txBody>
      </p:sp>
      <p:grpSp>
        <p:nvGrpSpPr>
          <p:cNvPr id="9" name="Group 6"/>
          <p:cNvGrpSpPr/>
          <p:nvPr/>
        </p:nvGrpSpPr>
        <p:grpSpPr>
          <a:xfrm rot="0">
            <a:off x="762000" y="-38100"/>
            <a:ext cx="11438891" cy="1365250"/>
            <a:chOff x="-28797" y="-65328"/>
            <a:chExt cx="9451295" cy="508882"/>
          </a:xfrm>
        </p:grpSpPr>
        <p:sp>
          <p:nvSpPr>
            <p:cNvPr id="10" name="Freeform 7"/>
            <p:cNvSpPr/>
            <p:nvPr/>
          </p:nvSpPr>
          <p:spPr>
            <a:xfrm>
              <a:off x="-28797" y="48283"/>
              <a:ext cx="6799119" cy="395271"/>
            </a:xfrm>
            <a:custGeom>
              <a:avLst/>
              <a:gdLst/>
              <a:ahLst/>
              <a:cxnLst/>
              <a:rect l="l" t="t" r="r" b="b"/>
              <a:pathLst>
                <a:path w="1514241" h="547691">
                  <a:moveTo>
                    <a:pt x="0" y="0"/>
                  </a:moveTo>
                  <a:lnTo>
                    <a:pt x="1514241" y="0"/>
                  </a:lnTo>
                  <a:lnTo>
                    <a:pt x="1514241" y="547691"/>
                  </a:lnTo>
                  <a:lnTo>
                    <a:pt x="0" y="547691"/>
                  </a:lnTo>
                  <a:close/>
                </a:path>
              </a:pathLst>
            </a:custGeom>
            <a:solidFill>
              <a:srgbClr val="5C6065"/>
            </a:solidFill>
            <a:ln cap="sq">
              <a:noFill/>
              <a:prstDash val="solid"/>
              <a:miter/>
            </a:ln>
          </p:spPr>
        </p:sp>
        <p:sp>
          <p:nvSpPr>
            <p:cNvPr id="12" name="TextBox 8"/>
            <p:cNvSpPr txBox="1"/>
            <p:nvPr/>
          </p:nvSpPr>
          <p:spPr>
            <a:xfrm>
              <a:off x="149589" y="-65328"/>
              <a:ext cx="9272909" cy="472669"/>
            </a:xfrm>
            <a:prstGeom prst="rect">
              <a:avLst/>
            </a:prstGeom>
          </p:spPr>
          <p:txBody>
            <a:bodyPr lIns="50800" tIns="50800" rIns="50800" bIns="50800" rtlCol="0" anchor="ctr"/>
            <a:p>
              <a:pPr marL="0" lvl="0" indent="0" algn="l">
                <a:lnSpc>
                  <a:spcPts val="10690"/>
                </a:lnSpc>
                <a:spcBef>
                  <a:spcPct val="0"/>
                </a:spcBef>
              </a:pPr>
              <a:r>
                <a:rPr lang="en-US" sz="4800">
                  <a:solidFill>
                    <a:schemeClr val="bg1"/>
                  </a:solidFill>
                  <a:ea typeface="思源黑体 1 Heavy" panose="020B0A00000000000000" charset="-122"/>
                  <a:sym typeface="+mn-ea"/>
                </a:rPr>
                <a:t>Marriage-Accompanying Songs </a:t>
              </a:r>
              <a:endParaRPr lang="en-US" altLang="en-US" sz="4800">
                <a:solidFill>
                  <a:schemeClr val="bg1"/>
                </a:solidFill>
                <a:ea typeface="思源黑体 1 Heavy" panose="020B0A00000000000000" charset="-122"/>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extLst>
                <a:ext uri="{96DAC541-7B7A-43D3-8B79-37D633B846F1}">
                  <asvg:svgBlip xmlns:asvg="http://schemas.microsoft.com/office/drawing/2016/SVG/main" r:embed="rId2"/>
                </a:ext>
              </a:extLst>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097405" y="4071620"/>
            <a:ext cx="13288010" cy="4112260"/>
          </a:xfrm>
          <a:prstGeom prst="rect">
            <a:avLst/>
          </a:prstGeom>
        </p:spPr>
        <p:txBody>
          <a:bodyPr wrap="square" lIns="0" tIns="0" rIns="0" bIns="0" rtlCol="0" anchor="t">
            <a:spAutoFit/>
          </a:bodyPr>
          <a:lstStyle/>
          <a:p>
            <a:pPr marL="0" lvl="0" indent="0" algn="l">
              <a:lnSpc>
                <a:spcPts val="10690"/>
              </a:lnSpc>
              <a:spcBef>
                <a:spcPct val="0"/>
              </a:spcBef>
            </a:pPr>
            <a:r>
              <a:rPr lang="en-US" sz="7200">
                <a:solidFill>
                  <a:srgbClr val="1E1E1E"/>
                </a:solidFill>
                <a:ea typeface="思源黑体 1 Heavy" panose="020B0A00000000000000" charset="-122"/>
              </a:rPr>
              <a:t>The Legend and Theme of </a:t>
            </a:r>
            <a:endParaRPr lang="en-US" sz="7200">
              <a:solidFill>
                <a:srgbClr val="1E1E1E"/>
              </a:solidFill>
              <a:ea typeface="思源黑体 1 Heavy" panose="020B0A00000000000000" charset="-122"/>
            </a:endParaRPr>
          </a:p>
          <a:p>
            <a:pPr marL="0" lvl="0" indent="0" algn="l">
              <a:lnSpc>
                <a:spcPts val="10690"/>
              </a:lnSpc>
              <a:spcBef>
                <a:spcPct val="0"/>
              </a:spcBef>
            </a:pPr>
            <a:r>
              <a:rPr lang="en-US" sz="7200">
                <a:solidFill>
                  <a:srgbClr val="1E1E1E"/>
                </a:solidFill>
                <a:ea typeface="思源黑体 1 Heavy" panose="020B0A00000000000000" charset="-122"/>
                <a:sym typeface="+mn-ea"/>
              </a:rPr>
              <a:t>Marriage-Accompanying Songs</a:t>
            </a:r>
            <a:r>
              <a:rPr lang="en-US" sz="8100">
                <a:solidFill>
                  <a:srgbClr val="1E1E1E"/>
                </a:solidFill>
                <a:ea typeface="思源黑体 1 Heavy" panose="020B0A00000000000000" charset="-122"/>
                <a:sym typeface="+mn-ea"/>
              </a:rPr>
              <a:t> </a:t>
            </a:r>
            <a:endParaRPr lang="en-US" sz="8100">
              <a:solidFill>
                <a:srgbClr val="000000"/>
              </a:solidFill>
              <a:uFillTx/>
              <a:latin typeface="Arial Black" panose="020B0A04020102020204" charset="0"/>
              <a:ea typeface="字由文艺黑" panose="00020600040101010101" charset="-122"/>
              <a:cs typeface="Arial Black" panose="020B0A04020102020204" charset="0"/>
            </a:endParaRPr>
          </a:p>
          <a:p>
            <a:pPr marL="0" lvl="0" indent="0" algn="l">
              <a:lnSpc>
                <a:spcPts val="10690"/>
              </a:lnSpc>
              <a:spcBef>
                <a:spcPct val="0"/>
              </a:spcBef>
            </a:pPr>
            <a:endParaRPr lang="en-US" sz="8100">
              <a:solidFill>
                <a:srgbClr val="1E1E1E"/>
              </a:solidFill>
              <a:ea typeface="思源黑体 1 Heavy" panose="020B0A00000000000000" charset="-122"/>
            </a:endParaRPr>
          </a:p>
        </p:txBody>
      </p:sp>
      <p:sp>
        <p:nvSpPr>
          <p:cNvPr id="6" name="TextBox 6"/>
          <p:cNvSpPr txBox="1"/>
          <p:nvPr/>
        </p:nvSpPr>
        <p:spPr>
          <a:xfrm>
            <a:off x="2097181" y="2295344"/>
            <a:ext cx="2267135" cy="1802765"/>
          </a:xfrm>
          <a:prstGeom prst="rect">
            <a:avLst/>
          </a:prstGeom>
        </p:spPr>
        <p:txBody>
          <a:bodyPr lIns="0" tIns="0" rIns="0" bIns="0" rtlCol="0" anchor="t">
            <a:spAutoFit/>
          </a:bodyPr>
          <a:lstStyle/>
          <a:p>
            <a:pPr algn="l">
              <a:lnSpc>
                <a:spcPts val="14060"/>
              </a:lnSpc>
            </a:pPr>
            <a:r>
              <a:rPr lang="en-US" sz="11715">
                <a:solidFill>
                  <a:srgbClr val="5C6065"/>
                </a:solidFill>
                <a:latin typeface="Akzidenz-Grotesk Bold" panose="02000803050000020004"/>
              </a:rPr>
              <a:t>02</a:t>
            </a:r>
            <a:endParaRPr lang="en-US" sz="11715">
              <a:solidFill>
                <a:srgbClr val="5C6065"/>
              </a:solidFill>
              <a:latin typeface="Akzidenz-Grotesk Bold" panose="020008030500000200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10498">
            <a:off x="-145264" y="-787739"/>
            <a:ext cx="2962940" cy="2625905"/>
          </a:xfrm>
          <a:custGeom>
            <a:avLst/>
            <a:gdLst/>
            <a:ahLst/>
            <a:cxnLst/>
            <a:rect l="l" t="t" r="r" b="b"/>
            <a:pathLst>
              <a:path w="2962940" h="2625905">
                <a:moveTo>
                  <a:pt x="0" y="0"/>
                </a:moveTo>
                <a:lnTo>
                  <a:pt x="2962940" y="0"/>
                </a:lnTo>
                <a:lnTo>
                  <a:pt x="2962940" y="2625905"/>
                </a:lnTo>
                <a:lnTo>
                  <a:pt x="0" y="2625905"/>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4" name="Freeform 4"/>
          <p:cNvSpPr/>
          <p:nvPr/>
        </p:nvSpPr>
        <p:spPr>
          <a:xfrm rot="9967101">
            <a:off x="-581218" y="-272918"/>
            <a:ext cx="2792062" cy="2474465"/>
          </a:xfrm>
          <a:custGeom>
            <a:avLst/>
            <a:gdLst/>
            <a:ahLst/>
            <a:cxnLst/>
            <a:rect l="l" t="t" r="r" b="b"/>
            <a:pathLst>
              <a:path w="2792062" h="2474465">
                <a:moveTo>
                  <a:pt x="0" y="0"/>
                </a:moveTo>
                <a:lnTo>
                  <a:pt x="2792062" y="0"/>
                </a:lnTo>
                <a:lnTo>
                  <a:pt x="2792062" y="2474465"/>
                </a:lnTo>
                <a:lnTo>
                  <a:pt x="0" y="2474465"/>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317156" y="971550"/>
            <a:ext cx="5780788" cy="800100"/>
          </a:xfrm>
          <a:prstGeom prst="rect">
            <a:avLst/>
          </a:prstGeom>
        </p:spPr>
        <p:txBody>
          <a:bodyPr lIns="0" tIns="0" rIns="0" bIns="0" rtlCol="0" anchor="t">
            <a:spAutoFit/>
          </a:bodyPr>
          <a:lstStyle/>
          <a:p>
            <a:pPr algn="l">
              <a:lnSpc>
                <a:spcPts val="6240"/>
              </a:lnSpc>
            </a:pPr>
            <a:r>
              <a:rPr lang="en-US" sz="5200">
                <a:solidFill>
                  <a:srgbClr val="100F0D"/>
                </a:solidFill>
                <a:ea typeface="思源黑体 2 Heavy" panose="020B0A00000000000000" charset="-122"/>
              </a:rPr>
              <a:t>Legend</a:t>
            </a:r>
            <a:endParaRPr lang="en-US" sz="5200">
              <a:solidFill>
                <a:srgbClr val="100F0D"/>
              </a:solidFill>
              <a:ea typeface="思源黑体 2 Heavy" panose="020B0A00000000000000" charset="-122"/>
            </a:endParaRPr>
          </a:p>
        </p:txBody>
      </p:sp>
      <p:sp>
        <p:nvSpPr>
          <p:cNvPr id="15" name="剪去单角的矩形 14"/>
          <p:cNvSpPr/>
          <p:nvPr/>
        </p:nvSpPr>
        <p:spPr>
          <a:xfrm>
            <a:off x="3581400" y="772160"/>
            <a:ext cx="13605510" cy="4523740"/>
          </a:xfrm>
          <a:prstGeom prst="snip1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TextBox 9"/>
          <p:cNvSpPr txBox="1"/>
          <p:nvPr>
            <p:custDataLst>
              <p:tags r:id="rId5"/>
            </p:custDataLst>
          </p:nvPr>
        </p:nvSpPr>
        <p:spPr>
          <a:xfrm>
            <a:off x="3733800" y="971550"/>
            <a:ext cx="13373735" cy="4499610"/>
          </a:xfrm>
          <a:prstGeom prst="rect">
            <a:avLst/>
          </a:prstGeom>
        </p:spPr>
        <p:txBody>
          <a:bodyPr wrap="square" lIns="0" tIns="0" rIns="0" bIns="0" rtlCol="0" anchor="t">
            <a:noAutofit/>
          </a:bodyPr>
          <a:lstStyle/>
          <a:p>
            <a:pPr algn="l">
              <a:lnSpc>
                <a:spcPts val="4370"/>
              </a:lnSpc>
            </a:pPr>
            <a:r>
              <a:rPr lang="en-US" sz="2800">
                <a:solidFill>
                  <a:srgbClr val="1E1E1E"/>
                </a:solidFill>
                <a:ea typeface="思源黑体 2 Bold" panose="020B0800000000000000" charset="-122"/>
              </a:rPr>
              <a:t>The </a:t>
            </a:r>
            <a:r>
              <a:rPr lang="en-US" sz="2800">
                <a:solidFill>
                  <a:srgbClr val="1E1E1E"/>
                </a:solidFill>
                <a:ea typeface="思源黑体 2 Bold" panose="020B0800000000000000" charset="-122"/>
                <a:sym typeface="+mn-ea"/>
              </a:rPr>
              <a:t>princess of </a:t>
            </a:r>
            <a:r>
              <a:rPr lang="en-US" sz="2800">
                <a:solidFill>
                  <a:srgbClr val="1E1E1E"/>
                </a:solidFill>
                <a:ea typeface="思源黑体 2 Bold" panose="020B0800000000000000" charset="-122"/>
              </a:rPr>
              <a:t>the Chu Kingdom was named Chu Yu. One day when Chu yu was traveling, she met Chen Xianyun, a fugitive</a:t>
            </a:r>
            <a:r>
              <a:rPr lang="en-US" sz="2800">
                <a:solidFill>
                  <a:srgbClr val="1E1E1E"/>
                </a:solidFill>
                <a:latin typeface="华文楷体" panose="02010600040101010101" charset="-122"/>
                <a:ea typeface="华文楷体" panose="02010600040101010101" charset="-122"/>
                <a:cs typeface="华文楷体" panose="02010600040101010101" charset="-122"/>
              </a:rPr>
              <a:t>(</a:t>
            </a:r>
            <a:r>
              <a:rPr lang="zh-CN" altLang="en-US" sz="2800">
                <a:solidFill>
                  <a:srgbClr val="1E1E1E"/>
                </a:solidFill>
                <a:latin typeface="华文楷体" panose="02010600040101010101" charset="-122"/>
                <a:ea typeface="华文楷体" panose="02010600040101010101" charset="-122"/>
                <a:cs typeface="华文楷体" panose="02010600040101010101" charset="-122"/>
              </a:rPr>
              <a:t>逃婚的</a:t>
            </a:r>
            <a:r>
              <a:rPr lang="en-US" sz="2800">
                <a:solidFill>
                  <a:srgbClr val="1E1E1E"/>
                </a:solidFill>
                <a:latin typeface="华文楷体" panose="02010600040101010101" charset="-122"/>
                <a:ea typeface="华文楷体" panose="02010600040101010101" charset="-122"/>
                <a:cs typeface="华文楷体" panose="02010600040101010101" charset="-122"/>
              </a:rPr>
              <a:t>) </a:t>
            </a:r>
            <a:r>
              <a:rPr lang="en-US" sz="2800">
                <a:solidFill>
                  <a:srgbClr val="1E1E1E"/>
                </a:solidFill>
                <a:ea typeface="思源黑体 2 Bold" panose="020B0800000000000000" charset="-122"/>
              </a:rPr>
              <a:t>woman from Jiahe. After learning about her unfortunate coming marriage, she led a group of fairies to Chen Xianyun's home on the eve of her marriage. The two girls sang  hundreds of narrative songs in succession. </a:t>
            </a:r>
            <a:r>
              <a:rPr lang="en-US" sz="2800">
                <a:solidFill>
                  <a:schemeClr val="accent2"/>
                </a:solidFill>
                <a:ea typeface="思源黑体 2 Bold" panose="020B0800000000000000" charset="-122"/>
              </a:rPr>
              <a:t>Each sentence was to thank </a:t>
            </a:r>
            <a:r>
              <a:rPr lang="en-US" sz="2800">
                <a:solidFill>
                  <a:schemeClr val="accent2"/>
                </a:solidFill>
                <a:ea typeface="思源黑体 2 Bold" panose="020B0800000000000000" charset="-122"/>
                <a:sym typeface="+mn-ea"/>
              </a:rPr>
              <a:t>Chen Xianyun’s</a:t>
            </a:r>
            <a:r>
              <a:rPr lang="en-US" sz="2800">
                <a:solidFill>
                  <a:schemeClr val="accent2"/>
                </a:solidFill>
                <a:ea typeface="思源黑体 2 Bold" panose="020B0800000000000000" charset="-122"/>
              </a:rPr>
              <a:t> parents for raising her and persuade them not to interfere with her freedom of marriage lyrics.</a:t>
            </a:r>
            <a:r>
              <a:rPr lang="en-US" sz="2800">
                <a:solidFill>
                  <a:srgbClr val="1E1E1E"/>
                </a:solidFill>
                <a:ea typeface="思源黑体 2 Bold" panose="020B0800000000000000" charset="-122"/>
              </a:rPr>
              <a:t> The fairies also sang and danced to the beat.  The princess and the fairies didn’t return until dawn was about to show up. </a:t>
            </a:r>
            <a:endParaRPr lang="en-US" sz="2800">
              <a:solidFill>
                <a:srgbClr val="1E1E1E"/>
              </a:solidFill>
              <a:ea typeface="思源黑体 2 Bold" panose="020B0800000000000000" charset="-122"/>
            </a:endParaRPr>
          </a:p>
          <a:p>
            <a:pPr algn="l">
              <a:lnSpc>
                <a:spcPts val="4370"/>
              </a:lnSpc>
            </a:pPr>
            <a:endParaRPr lang="en-US" sz="2800">
              <a:solidFill>
                <a:srgbClr val="1E1E1E"/>
              </a:solidFill>
              <a:ea typeface="思源黑体 2 Bold" panose="020B0800000000000000" charset="-122"/>
            </a:endParaRPr>
          </a:p>
        </p:txBody>
      </p:sp>
      <p:sp>
        <p:nvSpPr>
          <p:cNvPr id="18" name="圆角矩形 17"/>
          <p:cNvSpPr/>
          <p:nvPr/>
        </p:nvSpPr>
        <p:spPr>
          <a:xfrm>
            <a:off x="2362200" y="6972300"/>
            <a:ext cx="11369040" cy="1615440"/>
          </a:xfrm>
          <a:prstGeom prst="roundRect">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3600">
              <a:solidFill>
                <a:schemeClr val="tx1">
                  <a:lumMod val="65000"/>
                  <a:lumOff val="35000"/>
                </a:schemeClr>
              </a:solidFill>
              <a:latin typeface="Times New Roman" panose="02020603050405020304" charset="0"/>
              <a:cs typeface="Times New Roman" panose="02020603050405020304" charset="0"/>
              <a:sym typeface="+mn-ea"/>
            </a:endParaRPr>
          </a:p>
          <a:p>
            <a:pPr algn="ctr"/>
            <a:r>
              <a:rPr lang="en-US" altLang="zh-CN" sz="3600">
                <a:solidFill>
                  <a:schemeClr val="tx1">
                    <a:lumMod val="65000"/>
                    <a:lumOff val="35000"/>
                  </a:schemeClr>
                </a:solidFill>
                <a:latin typeface="Times New Roman" panose="02020603050405020304" charset="0"/>
                <a:cs typeface="Times New Roman" panose="02020603050405020304" charset="0"/>
                <a:sym typeface="+mn-ea"/>
              </a:rPr>
              <a:t>Woman’s reresentment, anger and struggle </a:t>
            </a:r>
            <a:endParaRPr lang="en-US" altLang="zh-CN" sz="3600">
              <a:solidFill>
                <a:schemeClr val="tx1">
                  <a:lumMod val="65000"/>
                  <a:lumOff val="35000"/>
                </a:schemeClr>
              </a:solidFill>
              <a:latin typeface="Times New Roman" panose="02020603050405020304" charset="0"/>
              <a:cs typeface="Times New Roman" panose="02020603050405020304" charset="0"/>
              <a:sym typeface="+mn-ea"/>
            </a:endParaRPr>
          </a:p>
          <a:p>
            <a:pPr algn="ctr"/>
            <a:r>
              <a:rPr lang="en-US" altLang="zh-CN" sz="3600">
                <a:solidFill>
                  <a:schemeClr val="tx1">
                    <a:lumMod val="65000"/>
                    <a:lumOff val="35000"/>
                  </a:schemeClr>
                </a:solidFill>
                <a:latin typeface="Times New Roman" panose="02020603050405020304" charset="0"/>
                <a:cs typeface="Times New Roman" panose="02020603050405020304" charset="0"/>
                <a:sym typeface="+mn-ea"/>
              </a:rPr>
              <a:t>against the feudal marriage system and the old ethics</a:t>
            </a:r>
            <a:endParaRPr lang="en-US" altLang="zh-CN" sz="3600">
              <a:solidFill>
                <a:schemeClr val="tx1">
                  <a:lumMod val="65000"/>
                  <a:lumOff val="35000"/>
                </a:schemeClr>
              </a:solidFill>
              <a:latin typeface="Times New Roman" panose="02020603050405020304" charset="0"/>
              <a:cs typeface="Times New Roman" panose="02020603050405020304" charset="0"/>
            </a:endParaRPr>
          </a:p>
          <a:p>
            <a:pPr algn="ctr"/>
            <a:endParaRPr lang="en-US" altLang="zh-CN" sz="3600">
              <a:solidFill>
                <a:schemeClr val="tx1">
                  <a:lumMod val="65000"/>
                  <a:lumOff val="35000"/>
                </a:schemeClr>
              </a:solidFill>
              <a:latin typeface="Times New Roman" panose="02020603050405020304" charset="0"/>
              <a:cs typeface="Times New Roman" panose="02020603050405020304" charset="0"/>
            </a:endParaRPr>
          </a:p>
        </p:txBody>
      </p:sp>
      <p:sp>
        <p:nvSpPr>
          <p:cNvPr id="19" name="下箭头 18"/>
          <p:cNvSpPr/>
          <p:nvPr/>
        </p:nvSpPr>
        <p:spPr>
          <a:xfrm>
            <a:off x="7467600" y="5753100"/>
            <a:ext cx="685800" cy="838200"/>
          </a:xfrm>
          <a:prstGeom prst="downArrow">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8" grpId="0" bldLvl="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10498">
            <a:off x="-145264" y="-787739"/>
            <a:ext cx="2962940" cy="2625905"/>
          </a:xfrm>
          <a:custGeom>
            <a:avLst/>
            <a:gdLst/>
            <a:ahLst/>
            <a:cxnLst/>
            <a:rect l="l" t="t" r="r" b="b"/>
            <a:pathLst>
              <a:path w="2962940" h="2625905">
                <a:moveTo>
                  <a:pt x="0" y="0"/>
                </a:moveTo>
                <a:lnTo>
                  <a:pt x="2962940" y="0"/>
                </a:lnTo>
                <a:lnTo>
                  <a:pt x="2962940" y="2625905"/>
                </a:lnTo>
                <a:lnTo>
                  <a:pt x="0" y="2625905"/>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4" name="Freeform 4"/>
          <p:cNvSpPr/>
          <p:nvPr/>
        </p:nvSpPr>
        <p:spPr>
          <a:xfrm rot="9967101">
            <a:off x="-840298" y="-451988"/>
            <a:ext cx="2792062" cy="2474465"/>
          </a:xfrm>
          <a:custGeom>
            <a:avLst/>
            <a:gdLst/>
            <a:ahLst/>
            <a:cxnLst/>
            <a:rect l="l" t="t" r="r" b="b"/>
            <a:pathLst>
              <a:path w="2792062" h="2474465">
                <a:moveTo>
                  <a:pt x="0" y="0"/>
                </a:moveTo>
                <a:lnTo>
                  <a:pt x="2792062" y="0"/>
                </a:lnTo>
                <a:lnTo>
                  <a:pt x="2792062" y="2474465"/>
                </a:lnTo>
                <a:lnTo>
                  <a:pt x="0" y="2474465"/>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16" name="Freeform 16"/>
          <p:cNvSpPr/>
          <p:nvPr/>
        </p:nvSpPr>
        <p:spPr>
          <a:xfrm>
            <a:off x="4123365" y="6338122"/>
            <a:ext cx="627746" cy="491996"/>
          </a:xfrm>
          <a:custGeom>
            <a:avLst/>
            <a:gdLst/>
            <a:ahLst/>
            <a:cxnLst/>
            <a:rect l="l" t="t" r="r" b="b"/>
            <a:pathLst>
              <a:path w="627746" h="491996">
                <a:moveTo>
                  <a:pt x="0" y="0"/>
                </a:moveTo>
                <a:lnTo>
                  <a:pt x="627746" y="0"/>
                </a:lnTo>
                <a:lnTo>
                  <a:pt x="627746" y="491996"/>
                </a:lnTo>
                <a:lnTo>
                  <a:pt x="0" y="491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20"/>
          <p:cNvSpPr txBox="1"/>
          <p:nvPr/>
        </p:nvSpPr>
        <p:spPr>
          <a:xfrm>
            <a:off x="2553100" y="7020781"/>
            <a:ext cx="3768276" cy="1067943"/>
          </a:xfrm>
          <a:prstGeom prst="rect">
            <a:avLst/>
          </a:prstGeom>
        </p:spPr>
        <p:txBody>
          <a:bodyPr lIns="0" tIns="0" rIns="0" bIns="0" rtlCol="0" anchor="t">
            <a:spAutoFit/>
          </a:bodyPr>
          <a:lstStyle/>
          <a:p>
            <a:pPr algn="ctr">
              <a:lnSpc>
                <a:spcPts val="2855"/>
              </a:lnSpc>
            </a:pPr>
            <a:r>
              <a:rPr lang="en-US" sz="1700">
                <a:solidFill>
                  <a:srgbClr val="FFFFFF"/>
                </a:solidFill>
                <a:ea typeface="思源黑体 2" panose="020B0500000000000000" charset="-122"/>
              </a:rPr>
              <a:t>演示文稿是一种实用的工具，可以是演示，演讲，报告等。大部分时间，它们都是在为观众服务。</a:t>
            </a:r>
            <a:endParaRPr lang="en-US" sz="1700">
              <a:solidFill>
                <a:srgbClr val="FFFFFF"/>
              </a:solidFill>
              <a:ea typeface="思源黑体 2" panose="020B0500000000000000" charset="-122"/>
            </a:endParaRPr>
          </a:p>
        </p:txBody>
      </p:sp>
      <p:sp>
        <p:nvSpPr>
          <p:cNvPr id="21" name="TextBox 21"/>
          <p:cNvSpPr txBox="1"/>
          <p:nvPr/>
        </p:nvSpPr>
        <p:spPr>
          <a:xfrm>
            <a:off x="7220720" y="7020781"/>
            <a:ext cx="3768276" cy="1097915"/>
          </a:xfrm>
          <a:prstGeom prst="rect">
            <a:avLst/>
          </a:prstGeom>
        </p:spPr>
        <p:txBody>
          <a:bodyPr lIns="0" tIns="0" rIns="0" bIns="0" rtlCol="0" anchor="t">
            <a:spAutoFit/>
          </a:bodyPr>
          <a:lstStyle/>
          <a:p>
            <a:pPr algn="ctr">
              <a:lnSpc>
                <a:spcPts val="2855"/>
              </a:lnSpc>
            </a:pPr>
            <a:r>
              <a:rPr lang="en-US" sz="1700">
                <a:solidFill>
                  <a:srgbClr val="FFFFFF"/>
                </a:solidFill>
                <a:ea typeface="思源黑体 2" panose="020B0500000000000000" charset="-122"/>
              </a:rPr>
              <a:t>演示文稿是一种实用的工具可以是演示，演讲，报告等。大部分时间，它们都是在为观众服务。</a:t>
            </a:r>
            <a:endParaRPr lang="en-US" sz="1700">
              <a:solidFill>
                <a:srgbClr val="FFFFFF"/>
              </a:solidFill>
              <a:ea typeface="思源黑体 2" panose="020B0500000000000000" charset="-122"/>
            </a:endParaRPr>
          </a:p>
        </p:txBody>
      </p:sp>
      <p:sp>
        <p:nvSpPr>
          <p:cNvPr id="22" name="TextBox 22"/>
          <p:cNvSpPr txBox="1"/>
          <p:nvPr/>
        </p:nvSpPr>
        <p:spPr>
          <a:xfrm>
            <a:off x="11887150" y="7020781"/>
            <a:ext cx="3768276" cy="1067943"/>
          </a:xfrm>
          <a:prstGeom prst="rect">
            <a:avLst/>
          </a:prstGeom>
        </p:spPr>
        <p:txBody>
          <a:bodyPr lIns="0" tIns="0" rIns="0" bIns="0" rtlCol="0" anchor="t">
            <a:spAutoFit/>
          </a:bodyPr>
          <a:lstStyle/>
          <a:p>
            <a:pPr algn="ctr">
              <a:lnSpc>
                <a:spcPts val="2855"/>
              </a:lnSpc>
            </a:pPr>
            <a:r>
              <a:rPr lang="en-US" sz="1700">
                <a:solidFill>
                  <a:srgbClr val="FFFFFF"/>
                </a:solidFill>
                <a:ea typeface="思源黑体 2" panose="020B0500000000000000" charset="-122"/>
              </a:rPr>
              <a:t>演示文稿是一种实用的工具，可以是演示，演讲，报告等。大部分时间，它们都是在为观众服务。</a:t>
            </a:r>
            <a:endParaRPr lang="en-US" sz="1700">
              <a:solidFill>
                <a:srgbClr val="FFFFFF"/>
              </a:solidFill>
              <a:ea typeface="思源黑体 2" panose="020B0500000000000000" charset="-122"/>
            </a:endParaRPr>
          </a:p>
        </p:txBody>
      </p:sp>
      <p:pic>
        <p:nvPicPr>
          <p:cNvPr id="25" name="b0f95398423b61c3a8dffff0af3dedcc">
            <a:hlinkClick r:id="" action="ppaction://media"/>
          </p:cNvPr>
          <p:cNvPicPr/>
          <p:nvPr>
            <a:videoFile r:link="rId7"/>
            <p:extLst>
              <p:ext uri="{DAA4B4D4-6D71-4841-9C94-3DE7FCFB9230}">
                <p14:media xmlns:p14="http://schemas.microsoft.com/office/powerpoint/2010/main" r:embed="rId8"/>
              </p:ext>
            </p:extLst>
          </p:nvPr>
        </p:nvPicPr>
        <p:blipFill>
          <a:blip r:embed="rId9"/>
          <a:stretch>
            <a:fillRect/>
          </a:stretch>
        </p:blipFill>
        <p:spPr>
          <a:xfrm>
            <a:off x="1066800" y="800100"/>
            <a:ext cx="15909290" cy="8787130"/>
          </a:xfrm>
          <a:prstGeom prst="rect">
            <a:avLst/>
          </a:prstGeom>
        </p:spPr>
      </p:pic>
    </p:spTree>
  </p:cSld>
  <p:clrMapOvr>
    <a:masterClrMapping/>
  </p:clrMapOvr>
  <p:timing>
    <p:tnLst>
      <p:par>
        <p:cTn id="1" dur="indefinite" restart="never" nodeType="tmRoot">
          <p:childTnLst>
            <p:video fullScrn="0">
              <p:cMediaNode vol="36000">
                <p:cTn id="2" fill="hold" display="1">
                  <p:stCondLst>
                    <p:cond delay="indefinite"/>
                  </p:stCondLst>
                </p:cTn>
                <p:tgtEl>
                  <p:spTgt spid="2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23802">
            <a:off x="2915471" y="4162010"/>
            <a:ext cx="12457058" cy="11040067"/>
          </a:xfrm>
          <a:custGeom>
            <a:avLst/>
            <a:gdLst/>
            <a:ahLst/>
            <a:cxnLst/>
            <a:rect l="l" t="t" r="r" b="b"/>
            <a:pathLst>
              <a:path w="12457058" h="11040067">
                <a:moveTo>
                  <a:pt x="0" y="0"/>
                </a:moveTo>
                <a:lnTo>
                  <a:pt x="12457058" y="0"/>
                </a:lnTo>
                <a:lnTo>
                  <a:pt x="12457058" y="11040067"/>
                </a:lnTo>
                <a:lnTo>
                  <a:pt x="0" y="11040067"/>
                </a:lnTo>
                <a:lnTo>
                  <a:pt x="0" y="0"/>
                </a:lnTo>
                <a:close/>
              </a:path>
            </a:pathLst>
          </a:custGeom>
          <a:blipFill>
            <a:blip r:embed="rId1">
              <a:alphaModFix amt="46000"/>
              <a:extLst>
                <a:ext uri="{96DAC541-7B7A-43D3-8B79-37D633B846F1}">
                  <asvg:svgBlip xmlns:asvg="http://schemas.microsoft.com/office/drawing/2016/SVG/main" r:embed="rId2"/>
                </a:ext>
              </a:extLst>
            </a:blip>
            <a:stretch>
              <a:fillRect/>
            </a:stretch>
          </a:blipFill>
        </p:spPr>
      </p:sp>
      <p:sp>
        <p:nvSpPr>
          <p:cNvPr id="3" name="Freeform 3"/>
          <p:cNvSpPr/>
          <p:nvPr/>
        </p:nvSpPr>
        <p:spPr>
          <a:xfrm>
            <a:off x="10204180" y="2842033"/>
            <a:ext cx="8533262" cy="7562603"/>
          </a:xfrm>
          <a:custGeom>
            <a:avLst/>
            <a:gdLst/>
            <a:ahLst/>
            <a:cxnLst/>
            <a:rect l="l" t="t" r="r" b="b"/>
            <a:pathLst>
              <a:path w="8533262" h="7562603">
                <a:moveTo>
                  <a:pt x="0" y="0"/>
                </a:moveTo>
                <a:lnTo>
                  <a:pt x="8533262" y="0"/>
                </a:lnTo>
                <a:lnTo>
                  <a:pt x="8533262" y="7562603"/>
                </a:lnTo>
                <a:lnTo>
                  <a:pt x="0" y="7562603"/>
                </a:lnTo>
                <a:lnTo>
                  <a:pt x="0" y="0"/>
                </a:lnTo>
                <a:close/>
              </a:path>
            </a:pathLst>
          </a:custGeom>
          <a:blipFill>
            <a:blip r:embed="rId1">
              <a:alphaModFix amt="65000"/>
              <a:extLst>
                <a:ext uri="{96DAC541-7B7A-43D3-8B79-37D633B846F1}">
                  <asvg:svgBlip xmlns:asvg="http://schemas.microsoft.com/office/drawing/2016/SVG/main" r:embed="rId2"/>
                </a:ext>
              </a:extLst>
            </a:blip>
            <a:stretch>
              <a:fillRect/>
            </a:stretch>
          </a:blipFill>
        </p:spPr>
      </p:sp>
      <p:sp>
        <p:nvSpPr>
          <p:cNvPr id="4" name="Freeform 4"/>
          <p:cNvSpPr/>
          <p:nvPr/>
        </p:nvSpPr>
        <p:spPr>
          <a:xfrm rot="1847318">
            <a:off x="9090527" y="4748323"/>
            <a:ext cx="10177663" cy="9019954"/>
          </a:xfrm>
          <a:custGeom>
            <a:avLst/>
            <a:gdLst/>
            <a:ahLst/>
            <a:cxnLst/>
            <a:rect l="l" t="t" r="r" b="b"/>
            <a:pathLst>
              <a:path w="10177663" h="9019954">
                <a:moveTo>
                  <a:pt x="0" y="0"/>
                </a:moveTo>
                <a:lnTo>
                  <a:pt x="10177663" y="0"/>
                </a:lnTo>
                <a:lnTo>
                  <a:pt x="10177663" y="9019954"/>
                </a:lnTo>
                <a:lnTo>
                  <a:pt x="0" y="9019954"/>
                </a:lnTo>
                <a:lnTo>
                  <a:pt x="0" y="0"/>
                </a:lnTo>
                <a:close/>
              </a:path>
            </a:pathLst>
          </a:custGeom>
          <a:blipFill>
            <a:blip r:embed="rId3">
              <a:alphaModFix amt="31000"/>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097405" y="4305300"/>
            <a:ext cx="14570075" cy="3898265"/>
          </a:xfrm>
          <a:prstGeom prst="rect">
            <a:avLst/>
          </a:prstGeom>
        </p:spPr>
        <p:txBody>
          <a:bodyPr wrap="square" lIns="0" tIns="0" rIns="0" bIns="0" rtlCol="0" anchor="t">
            <a:spAutoFit/>
          </a:bodyPr>
          <a:lstStyle/>
          <a:p>
            <a:pPr indent="0" algn="l" fontAlgn="auto">
              <a:lnSpc>
                <a:spcPts val="6080"/>
              </a:lnSpc>
            </a:pPr>
            <a:r>
              <a:rPr lang="en-US" sz="8100">
                <a:solidFill>
                  <a:srgbClr val="100F0D"/>
                </a:solidFill>
                <a:ea typeface="思源黑体 2 Bold" panose="020B0800000000000000" charset="-122"/>
                <a:sym typeface="+mn-ea"/>
              </a:rPr>
              <a:t>The Singing Form and Contents of</a:t>
            </a:r>
            <a:endParaRPr lang="en-US" sz="8100">
              <a:solidFill>
                <a:srgbClr val="100F0D"/>
              </a:solidFill>
              <a:ea typeface="思源黑体 2 Bold" panose="020B0800000000000000" charset="-122"/>
              <a:sym typeface="+mn-ea"/>
            </a:endParaRPr>
          </a:p>
          <a:p>
            <a:pPr indent="0" algn="l" fontAlgn="auto">
              <a:lnSpc>
                <a:spcPts val="6080"/>
              </a:lnSpc>
            </a:pPr>
            <a:endParaRPr lang="en-US" sz="8100">
              <a:solidFill>
                <a:srgbClr val="100F0D"/>
              </a:solidFill>
              <a:ea typeface="思源黑体 2 Bold" panose="020B0800000000000000" charset="-122"/>
              <a:sym typeface="+mn-ea"/>
            </a:endParaRPr>
          </a:p>
          <a:p>
            <a:pPr indent="0" algn="l" fontAlgn="auto">
              <a:lnSpc>
                <a:spcPts val="6080"/>
              </a:lnSpc>
            </a:pPr>
            <a:r>
              <a:rPr lang="en-US" sz="8100">
                <a:solidFill>
                  <a:srgbClr val="1E1E1E"/>
                </a:solidFill>
                <a:ea typeface="思源黑体 1 Heavy" panose="020B0A00000000000000" charset="-122"/>
                <a:sym typeface="+mn-ea"/>
              </a:rPr>
              <a:t>Marriage-Accompanying Songs</a:t>
            </a:r>
            <a:endParaRPr lang="en-US" sz="8100">
              <a:solidFill>
                <a:srgbClr val="100F0D"/>
              </a:solidFill>
              <a:ea typeface="思源黑体 2 Bold" panose="020B0800000000000000" charset="-122"/>
              <a:sym typeface="+mn-ea"/>
            </a:endParaRPr>
          </a:p>
          <a:p>
            <a:pPr indent="0" algn="l" fontAlgn="auto">
              <a:lnSpc>
                <a:spcPts val="6080"/>
              </a:lnSpc>
            </a:pPr>
            <a:endParaRPr lang="en-US" sz="8100">
              <a:solidFill>
                <a:srgbClr val="100F0D"/>
              </a:solidFill>
              <a:ea typeface="思源黑体 2 Bold" panose="020B0800000000000000" charset="-122"/>
              <a:sym typeface="+mn-ea"/>
            </a:endParaRPr>
          </a:p>
          <a:p>
            <a:pPr indent="0" algn="l" fontAlgn="auto">
              <a:lnSpc>
                <a:spcPts val="6080"/>
              </a:lnSpc>
            </a:pPr>
            <a:r>
              <a:rPr lang="en-US" sz="8100">
                <a:solidFill>
                  <a:srgbClr val="100F0D"/>
                </a:solidFill>
                <a:ea typeface="思源黑体 2 Bold" panose="020B0800000000000000" charset="-122"/>
                <a:sym typeface="+mn-ea"/>
              </a:rPr>
              <a:t> </a:t>
            </a:r>
            <a:endParaRPr lang="en-US" sz="8100">
              <a:solidFill>
                <a:srgbClr val="1E1E1E"/>
              </a:solidFill>
              <a:ea typeface="思源黑体 1 Heavy" panose="020B0A00000000000000" charset="-122"/>
            </a:endParaRPr>
          </a:p>
        </p:txBody>
      </p:sp>
      <p:sp>
        <p:nvSpPr>
          <p:cNvPr id="6" name="TextBox 6"/>
          <p:cNvSpPr txBox="1"/>
          <p:nvPr/>
        </p:nvSpPr>
        <p:spPr>
          <a:xfrm>
            <a:off x="2097181" y="2295344"/>
            <a:ext cx="2267135" cy="1802765"/>
          </a:xfrm>
          <a:prstGeom prst="rect">
            <a:avLst/>
          </a:prstGeom>
        </p:spPr>
        <p:txBody>
          <a:bodyPr lIns="0" tIns="0" rIns="0" bIns="0" rtlCol="0" anchor="t">
            <a:spAutoFit/>
          </a:bodyPr>
          <a:lstStyle/>
          <a:p>
            <a:pPr algn="l">
              <a:lnSpc>
                <a:spcPts val="14060"/>
              </a:lnSpc>
            </a:pPr>
            <a:r>
              <a:rPr lang="en-US" sz="11715">
                <a:solidFill>
                  <a:srgbClr val="5C6065"/>
                </a:solidFill>
                <a:latin typeface="Akzidenz-Grotesk Bold" panose="02000803050000020004"/>
              </a:rPr>
              <a:t>03</a:t>
            </a:r>
            <a:endParaRPr lang="en-US" sz="11715">
              <a:solidFill>
                <a:srgbClr val="5C6065"/>
              </a:solidFill>
              <a:latin typeface="Akzidenz-Grotesk Bold" panose="02000803050000020004"/>
            </a:endParaRPr>
          </a:p>
        </p:txBody>
      </p:sp>
    </p:spTree>
  </p:cSld>
  <p:clrMapOvr>
    <a:masterClrMapping/>
  </p:clrMapOvr>
</p:sld>
</file>

<file path=ppt/tags/tag1.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0.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1.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2.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3.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4.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5.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6.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17.xml><?xml version="1.0" encoding="utf-8"?>
<p:tagLst xmlns:p="http://schemas.openxmlformats.org/presentationml/2006/main">
  <p:tag name="KSO_WM_DIAGRAM_VIRTUALLY_FRAME" val="{&quot;height&quot;:1933.8744881889766,&quot;left&quot;:195.49236220472443,&quot;top&quot;:213,&quot;width&quot;:1090.3576377952754}"/>
</p:tagLst>
</file>

<file path=ppt/tags/tag18.xml><?xml version="1.0" encoding="utf-8"?>
<p:tagLst xmlns:p="http://schemas.openxmlformats.org/presentationml/2006/main">
  <p:tag name="KSO_WM_DIAGRAM_VIRTUALLY_FRAME" val="{&quot;height&quot;:499.57488188976384,&quot;left&quot;:120,&quot;top&quot;:174,&quot;width&quot;:1239.7}"/>
</p:tagLst>
</file>

<file path=ppt/tags/tag19.xml><?xml version="1.0" encoding="utf-8"?>
<p:tagLst xmlns:p="http://schemas.openxmlformats.org/presentationml/2006/main">
  <p:tag name="KSO_WM_DIAGRAM_VIRTUALLY_FRAME" val="{&quot;height&quot;:499.57488188976384,&quot;left&quot;:120,&quot;top&quot;:174,&quot;width&quot;:1239.7}"/>
</p:tagLst>
</file>

<file path=ppt/tags/tag2.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20.xml><?xml version="1.0" encoding="utf-8"?>
<p:tagLst xmlns:p="http://schemas.openxmlformats.org/presentationml/2006/main">
  <p:tag name="KSO_WM_DIAGRAM_VIRTUALLY_FRAME" val="{&quot;height&quot;:499.57488188976384,&quot;left&quot;:120,&quot;top&quot;:174,&quot;width&quot;:1239.7}"/>
</p:tagLst>
</file>

<file path=ppt/tags/tag21.xml><?xml version="1.0" encoding="utf-8"?>
<p:tagLst xmlns:p="http://schemas.openxmlformats.org/presentationml/2006/main">
  <p:tag name="KSO_WM_DIAGRAM_VIRTUALLY_FRAME" val="{&quot;height&quot;:499.57488188976384,&quot;left&quot;:120,&quot;top&quot;:174,&quot;width&quot;:1239.7}"/>
</p:tagLst>
</file>

<file path=ppt/tags/tag22.xml><?xml version="1.0" encoding="utf-8"?>
<p:tagLst xmlns:p="http://schemas.openxmlformats.org/presentationml/2006/main">
  <p:tag name="KSO_WM_DIAGRAM_VIRTUALLY_FRAME" val="{&quot;height&quot;:499.57488188976384,&quot;left&quot;:120,&quot;top&quot;:174,&quot;width&quot;:1239.7}"/>
</p:tagLst>
</file>

<file path=ppt/tags/tag23.xml><?xml version="1.0" encoding="utf-8"?>
<p:tagLst xmlns:p="http://schemas.openxmlformats.org/presentationml/2006/main">
  <p:tag name="KSO_WM_DIAGRAM_VIRTUALLY_FRAME" val="{&quot;height&quot;:499.57488188976384,&quot;left&quot;:120,&quot;top&quot;:174,&quot;width&quot;:1239.7}"/>
</p:tagLst>
</file>

<file path=ppt/tags/tag24.xml><?xml version="1.0" encoding="utf-8"?>
<p:tagLst xmlns:p="http://schemas.openxmlformats.org/presentationml/2006/main">
  <p:tag name="KSO_WM_DIAGRAM_VIRTUALLY_FRAME" val="{&quot;height&quot;:499.57488188976384,&quot;left&quot;:120,&quot;top&quot;:174,&quot;width&quot;:1239.7}"/>
</p:tagLst>
</file>

<file path=ppt/tags/tag25.xml><?xml version="1.0" encoding="utf-8"?>
<p:tagLst xmlns:p="http://schemas.openxmlformats.org/presentationml/2006/main">
  <p:tag name="KSO_WM_DIAGRAM_VIRTUALLY_FRAME" val="{&quot;height&quot;:499.57488188976384,&quot;left&quot;:120,&quot;top&quot;:174,&quot;width&quot;:1239.7}"/>
</p:tagLst>
</file>

<file path=ppt/tags/tag26.xml><?xml version="1.0" encoding="utf-8"?>
<p:tagLst xmlns:p="http://schemas.openxmlformats.org/presentationml/2006/main">
  <p:tag name="KSO_WM_DIAGRAM_VIRTUALLY_FRAME" val="{&quot;height&quot;:499.57488188976384,&quot;left&quot;:120,&quot;top&quot;:174,&quot;width&quot;:1239.7}"/>
</p:tagLst>
</file>

<file path=ppt/tags/tag27.xml><?xml version="1.0" encoding="utf-8"?>
<p:tagLst xmlns:p="http://schemas.openxmlformats.org/presentationml/2006/main">
  <p:tag name="KSO_WM_DIAGRAM_VIRTUALLY_FRAME" val="{&quot;height&quot;:499.57488188976384,&quot;left&quot;:120,&quot;top&quot;:174,&quot;width&quot;:1239.7}"/>
</p:tagLst>
</file>

<file path=ppt/tags/tag28.xml><?xml version="1.0" encoding="utf-8"?>
<p:tagLst xmlns:p="http://schemas.openxmlformats.org/presentationml/2006/main">
  <p:tag name="KSO_WM_DIAGRAM_VIRTUALLY_FRAME" val="{&quot;height&quot;:499.57488188976384,&quot;left&quot;:120,&quot;top&quot;:174,&quot;width&quot;:1239.7}"/>
</p:tagLst>
</file>

<file path=ppt/tags/tag29.xml><?xml version="1.0" encoding="utf-8"?>
<p:tagLst xmlns:p="http://schemas.openxmlformats.org/presentationml/2006/main">
  <p:tag name="KSO_WM_DIAGRAM_VIRTUALLY_FRAME" val="{&quot;height&quot;:499.57488188976384,&quot;left&quot;:120,&quot;top&quot;:174,&quot;width&quot;:1239.7}"/>
</p:tagLst>
</file>

<file path=ppt/tags/tag3.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30.xml><?xml version="1.0" encoding="utf-8"?>
<p:tagLst xmlns:p="http://schemas.openxmlformats.org/presentationml/2006/main">
  <p:tag name="KSO_WM_DIAGRAM_VIRTUALLY_FRAME" val="{&quot;height&quot;:499.57488188976384,&quot;left&quot;:120,&quot;top&quot;:174,&quot;width&quot;:1239.7}"/>
</p:tagLst>
</file>

<file path=ppt/tags/tag31.xml><?xml version="1.0" encoding="utf-8"?>
<p:tagLst xmlns:p="http://schemas.openxmlformats.org/presentationml/2006/main">
  <p:tag name="KSO_WM_DIAGRAM_VIRTUALLY_FRAME" val="{&quot;height&quot;:499.57488188976384,&quot;left&quot;:120,&quot;top&quot;:174,&quot;width&quot;:1239.7}"/>
</p:tagLst>
</file>

<file path=ppt/tags/tag32.xml><?xml version="1.0" encoding="utf-8"?>
<p:tagLst xmlns:p="http://schemas.openxmlformats.org/presentationml/2006/main">
  <p:tag name="KSO_WM_DIAGRAM_VIRTUALLY_FRAME" val="{&quot;height&quot;:499.57488188976384,&quot;left&quot;:120,&quot;top&quot;:174,&quot;width&quot;:1239.7}"/>
</p:tagLst>
</file>

<file path=ppt/tags/tag33.xml><?xml version="1.0" encoding="utf-8"?>
<p:tagLst xmlns:p="http://schemas.openxmlformats.org/presentationml/2006/main">
  <p:tag name="KSO_WM_DIAGRAM_VIRTUALLY_FRAME" val="{&quot;height&quot;:499.57488188976384,&quot;left&quot;:120,&quot;top&quot;:174,&quot;width&quot;:1239.7}"/>
</p:tagLst>
</file>

<file path=ppt/tags/tag34.xml><?xml version="1.0" encoding="utf-8"?>
<p:tagLst xmlns:p="http://schemas.openxmlformats.org/presentationml/2006/main">
  <p:tag name="KSO_WM_DIAGRAM_VIRTUALLY_FRAME" val="{&quot;height&quot;:499.57488188976384,&quot;left&quot;:120,&quot;top&quot;:174,&quot;width&quot;:1239.7}"/>
</p:tagLst>
</file>

<file path=ppt/tags/tag35.xml><?xml version="1.0" encoding="utf-8"?>
<p:tagLst xmlns:p="http://schemas.openxmlformats.org/presentationml/2006/main">
  <p:tag name="commondata" val="eyJoZGlkIjoiMTEwOGE5MTYyYmY3Yjg0ZjY5MzAzZmZlNDI3NTNiYWQifQ=="/>
</p:tagLst>
</file>

<file path=ppt/tags/tag4.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5.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6.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7.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8.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ags/tag9.xml><?xml version="1.0" encoding="utf-8"?>
<p:tagLst xmlns:p="http://schemas.openxmlformats.org/presentationml/2006/main">
  <p:tag name="KSO_WM_DIAGRAM_VIRTUALLY_FRAME" val="{&quot;height&quot;:233.29149606299217,&quot;left&quot;:216.6888188976378,&quot;top&quot;:330.18015748031496,&quot;width&quot;:1045.86661417322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8259</Words>
  <Application>WPS 演示</Application>
  <PresentationFormat>On-screen Show (4:3)</PresentationFormat>
  <Paragraphs>168</Paragraphs>
  <Slides>22</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22</vt:i4>
      </vt:variant>
    </vt:vector>
  </HeadingPairs>
  <TitlesOfParts>
    <vt:vector size="43" baseType="lpstr">
      <vt:lpstr>Arial</vt:lpstr>
      <vt:lpstr>宋体</vt:lpstr>
      <vt:lpstr>Wingdings</vt:lpstr>
      <vt:lpstr>Calisto MT</vt:lpstr>
      <vt:lpstr>字由文艺黑</vt:lpstr>
      <vt:lpstr>黑体</vt:lpstr>
      <vt:lpstr>Arial Black</vt:lpstr>
      <vt:lpstr>思源黑体 1 Light</vt:lpstr>
      <vt:lpstr>华文楷体</vt:lpstr>
      <vt:lpstr>思源黑体 2 Bold</vt:lpstr>
      <vt:lpstr>Akzidenz-Grotesk Bold</vt:lpstr>
      <vt:lpstr>思源黑体 1 Heavy</vt:lpstr>
      <vt:lpstr>Times New Roman</vt:lpstr>
      <vt:lpstr>思源黑体 1 Bold</vt:lpstr>
      <vt:lpstr>思源黑体 2 Heavy</vt:lpstr>
      <vt:lpstr>思源黑体 2</vt:lpstr>
      <vt:lpstr>微软雅黑</vt:lpstr>
      <vt:lpstr>Arial Unicode MS</vt:lpstr>
      <vt:lpstr>Calibri</vt:lpstr>
      <vt:lpstr>Yu Gothic UI Semibold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灰色简约大学生开题报告毕业答辩学术研究通用ppt演示文稿</dc:title>
  <dc:creator/>
  <cp:lastModifiedBy>正好</cp:lastModifiedBy>
  <cp:revision>5</cp:revision>
  <dcterms:created xsi:type="dcterms:W3CDTF">2006-08-16T00:00:00Z</dcterms:created>
  <dcterms:modified xsi:type="dcterms:W3CDTF">2024-05-13T02:04:13Z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AE1128793579401EB45AAABCADF8A1F3_12</vt:lpwstr>
  </property>
  <property fmtid="{D5CDD505-2E9C-101B-9397-08002B2CF9AE}" pid="3" name="KSOProductBuildVer">
    <vt:lpwstr>2052-12.1.0.16729</vt:lpwstr>
  </property>
</Properties>
</file>