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60" r:id="rId2"/>
    <p:sldId id="261" r:id="rId3"/>
    <p:sldId id="259" r:id="rId4"/>
    <p:sldId id="256" r:id="rId5"/>
    <p:sldId id="258" r:id="rId6"/>
    <p:sldId id="257" r:id="rId7"/>
    <p:sldId id="262" r:id="rId8"/>
    <p:sldId id="274" r:id="rId9"/>
    <p:sldId id="273" r:id="rId10"/>
    <p:sldId id="272" r:id="rId11"/>
    <p:sldId id="271" r:id="rId12"/>
    <p:sldId id="270" r:id="rId13"/>
    <p:sldId id="269" r:id="rId14"/>
    <p:sldId id="268" r:id="rId15"/>
    <p:sldId id="267" r:id="rId16"/>
    <p:sldId id="265" r:id="rId17"/>
    <p:sldId id="266" r:id="rId1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92" y="5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908395-4BDF-4F5C-96A6-55EB5D865380}" type="datetimeFigureOut">
              <a:rPr lang="zh-CN" altLang="en-US" smtClean="0"/>
              <a:t>2025/3/16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D46AD6-B153-46D7-AEE4-B4BF05B896F0}" type="slidenum">
              <a:rPr lang="zh-CN" altLang="en-US" smtClean="0"/>
              <a:t>‹#›</a:t>
            </a:fld>
            <a:endParaRPr lang="zh-CN" altLang="en-US"/>
          </a:p>
        </p:txBody>
      </p:sp>
    </p:spTree>
    <p:extLst>
      <p:ext uri="{BB962C8B-B14F-4D97-AF65-F5344CB8AC3E}">
        <p14:creationId xmlns:p14="http://schemas.microsoft.com/office/powerpoint/2010/main" val="199558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AD46AD6-B153-46D7-AEE4-B4BF05B896F0}" type="slidenum">
              <a:rPr lang="zh-CN" altLang="en-US" smtClean="0"/>
              <a:t>2</a:t>
            </a:fld>
            <a:endParaRPr lang="zh-CN" altLang="en-US"/>
          </a:p>
        </p:txBody>
      </p:sp>
    </p:spTree>
    <p:extLst>
      <p:ext uri="{BB962C8B-B14F-4D97-AF65-F5344CB8AC3E}">
        <p14:creationId xmlns:p14="http://schemas.microsoft.com/office/powerpoint/2010/main" val="40161507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AD46AD6-B153-46D7-AEE4-B4BF05B896F0}" type="slidenum">
              <a:rPr lang="zh-CN" altLang="en-US" smtClean="0"/>
              <a:t>13</a:t>
            </a:fld>
            <a:endParaRPr lang="zh-CN" altLang="en-US"/>
          </a:p>
        </p:txBody>
      </p:sp>
    </p:spTree>
    <p:extLst>
      <p:ext uri="{BB962C8B-B14F-4D97-AF65-F5344CB8AC3E}">
        <p14:creationId xmlns:p14="http://schemas.microsoft.com/office/powerpoint/2010/main" val="8626110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AD46AD6-B153-46D7-AEE4-B4BF05B896F0}" type="slidenum">
              <a:rPr lang="zh-CN" altLang="en-US" smtClean="0"/>
              <a:t>14</a:t>
            </a:fld>
            <a:endParaRPr lang="zh-CN" altLang="en-US"/>
          </a:p>
        </p:txBody>
      </p:sp>
    </p:spTree>
    <p:extLst>
      <p:ext uri="{BB962C8B-B14F-4D97-AF65-F5344CB8AC3E}">
        <p14:creationId xmlns:p14="http://schemas.microsoft.com/office/powerpoint/2010/main" val="366889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F012208-686C-922F-D3FD-9D71D03EBED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C838DBB3-348D-0D77-019B-A8E5CD79C2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FE3AA44-E951-6907-0396-E395A96D5A9B}"/>
              </a:ext>
            </a:extLst>
          </p:cNvPr>
          <p:cNvSpPr>
            <a:spLocks noGrp="1"/>
          </p:cNvSpPr>
          <p:nvPr>
            <p:ph type="dt" sz="half" idx="10"/>
          </p:nvPr>
        </p:nvSpPr>
        <p:spPr/>
        <p:txBody>
          <a:bodyPr/>
          <a:lstStyle/>
          <a:p>
            <a:fld id="{CE9D47FC-13DC-4471-9C79-27B97A4FB988}" type="datetimeFigureOut">
              <a:rPr lang="zh-CN" altLang="en-US" smtClean="0"/>
              <a:t>2025/3/16</a:t>
            </a:fld>
            <a:endParaRPr lang="zh-CN" altLang="en-US"/>
          </a:p>
        </p:txBody>
      </p:sp>
      <p:sp>
        <p:nvSpPr>
          <p:cNvPr id="5" name="页脚占位符 4">
            <a:extLst>
              <a:ext uri="{FF2B5EF4-FFF2-40B4-BE49-F238E27FC236}">
                <a16:creationId xmlns:a16="http://schemas.microsoft.com/office/drawing/2014/main" id="{86375C8D-5AA5-515B-A7B0-F387CC05585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412A0F-ECC9-70BD-450D-045AD19BEA54}"/>
              </a:ext>
            </a:extLst>
          </p:cNvPr>
          <p:cNvSpPr>
            <a:spLocks noGrp="1"/>
          </p:cNvSpPr>
          <p:nvPr>
            <p:ph type="sldNum" sz="quarter" idx="12"/>
          </p:nvPr>
        </p:nvSpPr>
        <p:spPr/>
        <p:txBody>
          <a:bodyPr/>
          <a:lstStyle/>
          <a:p>
            <a:fld id="{BACDBDAD-DC58-4592-97C6-79A9560435F0}" type="slidenum">
              <a:rPr lang="zh-CN" altLang="en-US" smtClean="0"/>
              <a:t>‹#›</a:t>
            </a:fld>
            <a:endParaRPr lang="zh-CN" altLang="en-US"/>
          </a:p>
        </p:txBody>
      </p:sp>
    </p:spTree>
    <p:extLst>
      <p:ext uri="{BB962C8B-B14F-4D97-AF65-F5344CB8AC3E}">
        <p14:creationId xmlns:p14="http://schemas.microsoft.com/office/powerpoint/2010/main" val="41339932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C4431E-C3EB-E6C6-B563-2090E86ADD7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71992A6-724B-E270-2AF2-E315511F78E7}"/>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745A5C8-E80E-EBF4-5CE2-22F467AD6F0B}"/>
              </a:ext>
            </a:extLst>
          </p:cNvPr>
          <p:cNvSpPr>
            <a:spLocks noGrp="1"/>
          </p:cNvSpPr>
          <p:nvPr>
            <p:ph type="dt" sz="half" idx="10"/>
          </p:nvPr>
        </p:nvSpPr>
        <p:spPr/>
        <p:txBody>
          <a:bodyPr/>
          <a:lstStyle/>
          <a:p>
            <a:fld id="{CE9D47FC-13DC-4471-9C79-27B97A4FB988}" type="datetimeFigureOut">
              <a:rPr lang="zh-CN" altLang="en-US" smtClean="0"/>
              <a:t>2025/3/16</a:t>
            </a:fld>
            <a:endParaRPr lang="zh-CN" altLang="en-US"/>
          </a:p>
        </p:txBody>
      </p:sp>
      <p:sp>
        <p:nvSpPr>
          <p:cNvPr id="5" name="页脚占位符 4">
            <a:extLst>
              <a:ext uri="{FF2B5EF4-FFF2-40B4-BE49-F238E27FC236}">
                <a16:creationId xmlns:a16="http://schemas.microsoft.com/office/drawing/2014/main" id="{6174CE44-2178-01AA-0D49-71189D12650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CEB3B8B-5A14-77F4-2C46-0E0A53E6BE66}"/>
              </a:ext>
            </a:extLst>
          </p:cNvPr>
          <p:cNvSpPr>
            <a:spLocks noGrp="1"/>
          </p:cNvSpPr>
          <p:nvPr>
            <p:ph type="sldNum" sz="quarter" idx="12"/>
          </p:nvPr>
        </p:nvSpPr>
        <p:spPr/>
        <p:txBody>
          <a:bodyPr/>
          <a:lstStyle/>
          <a:p>
            <a:fld id="{BACDBDAD-DC58-4592-97C6-79A9560435F0}" type="slidenum">
              <a:rPr lang="zh-CN" altLang="en-US" smtClean="0"/>
              <a:t>‹#›</a:t>
            </a:fld>
            <a:endParaRPr lang="zh-CN" altLang="en-US"/>
          </a:p>
        </p:txBody>
      </p:sp>
    </p:spTree>
    <p:extLst>
      <p:ext uri="{BB962C8B-B14F-4D97-AF65-F5344CB8AC3E}">
        <p14:creationId xmlns:p14="http://schemas.microsoft.com/office/powerpoint/2010/main" val="39194272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644FFA3-12B8-BA68-0513-270FEC26C96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C8852AC-B12C-251D-8BED-4B570C0DCAAC}"/>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39D9C03-C9A1-DF82-BF55-42A5E6D4EF87}"/>
              </a:ext>
            </a:extLst>
          </p:cNvPr>
          <p:cNvSpPr>
            <a:spLocks noGrp="1"/>
          </p:cNvSpPr>
          <p:nvPr>
            <p:ph type="dt" sz="half" idx="10"/>
          </p:nvPr>
        </p:nvSpPr>
        <p:spPr/>
        <p:txBody>
          <a:bodyPr/>
          <a:lstStyle/>
          <a:p>
            <a:fld id="{CE9D47FC-13DC-4471-9C79-27B97A4FB988}" type="datetimeFigureOut">
              <a:rPr lang="zh-CN" altLang="en-US" smtClean="0"/>
              <a:t>2025/3/16</a:t>
            </a:fld>
            <a:endParaRPr lang="zh-CN" altLang="en-US"/>
          </a:p>
        </p:txBody>
      </p:sp>
      <p:sp>
        <p:nvSpPr>
          <p:cNvPr id="5" name="页脚占位符 4">
            <a:extLst>
              <a:ext uri="{FF2B5EF4-FFF2-40B4-BE49-F238E27FC236}">
                <a16:creationId xmlns:a16="http://schemas.microsoft.com/office/drawing/2014/main" id="{AC76A72E-CB96-91E4-C1BE-46DB8B7BA9A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55F5371-4895-6856-10F1-592C2D0F7F01}"/>
              </a:ext>
            </a:extLst>
          </p:cNvPr>
          <p:cNvSpPr>
            <a:spLocks noGrp="1"/>
          </p:cNvSpPr>
          <p:nvPr>
            <p:ph type="sldNum" sz="quarter" idx="12"/>
          </p:nvPr>
        </p:nvSpPr>
        <p:spPr/>
        <p:txBody>
          <a:bodyPr/>
          <a:lstStyle/>
          <a:p>
            <a:fld id="{BACDBDAD-DC58-4592-97C6-79A9560435F0}" type="slidenum">
              <a:rPr lang="zh-CN" altLang="en-US" smtClean="0"/>
              <a:t>‹#›</a:t>
            </a:fld>
            <a:endParaRPr lang="zh-CN" altLang="en-US"/>
          </a:p>
        </p:txBody>
      </p:sp>
    </p:spTree>
    <p:extLst>
      <p:ext uri="{BB962C8B-B14F-4D97-AF65-F5344CB8AC3E}">
        <p14:creationId xmlns:p14="http://schemas.microsoft.com/office/powerpoint/2010/main" val="39278563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F3114F-7B3A-BE7D-6033-4B7228B790D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05F8C38-7D23-79A6-2F34-2D6202E8B77F}"/>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3923FCA-5588-FDD0-5BE0-9DDF02AF57F7}"/>
              </a:ext>
            </a:extLst>
          </p:cNvPr>
          <p:cNvSpPr>
            <a:spLocks noGrp="1"/>
          </p:cNvSpPr>
          <p:nvPr>
            <p:ph type="dt" sz="half" idx="10"/>
          </p:nvPr>
        </p:nvSpPr>
        <p:spPr/>
        <p:txBody>
          <a:bodyPr/>
          <a:lstStyle/>
          <a:p>
            <a:fld id="{CE9D47FC-13DC-4471-9C79-27B97A4FB988}" type="datetimeFigureOut">
              <a:rPr lang="zh-CN" altLang="en-US" smtClean="0"/>
              <a:t>2025/3/16</a:t>
            </a:fld>
            <a:endParaRPr lang="zh-CN" altLang="en-US"/>
          </a:p>
        </p:txBody>
      </p:sp>
      <p:sp>
        <p:nvSpPr>
          <p:cNvPr id="5" name="页脚占位符 4">
            <a:extLst>
              <a:ext uri="{FF2B5EF4-FFF2-40B4-BE49-F238E27FC236}">
                <a16:creationId xmlns:a16="http://schemas.microsoft.com/office/drawing/2014/main" id="{0E6027A9-5D42-115F-7ED5-2DD1816DB95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A716F36-2708-94F2-46AD-550ECDAD8E1F}"/>
              </a:ext>
            </a:extLst>
          </p:cNvPr>
          <p:cNvSpPr>
            <a:spLocks noGrp="1"/>
          </p:cNvSpPr>
          <p:nvPr>
            <p:ph type="sldNum" sz="quarter" idx="12"/>
          </p:nvPr>
        </p:nvSpPr>
        <p:spPr/>
        <p:txBody>
          <a:bodyPr/>
          <a:lstStyle/>
          <a:p>
            <a:fld id="{BACDBDAD-DC58-4592-97C6-79A9560435F0}" type="slidenum">
              <a:rPr lang="zh-CN" altLang="en-US" smtClean="0"/>
              <a:t>‹#›</a:t>
            </a:fld>
            <a:endParaRPr lang="zh-CN" altLang="en-US"/>
          </a:p>
        </p:txBody>
      </p:sp>
    </p:spTree>
    <p:extLst>
      <p:ext uri="{BB962C8B-B14F-4D97-AF65-F5344CB8AC3E}">
        <p14:creationId xmlns:p14="http://schemas.microsoft.com/office/powerpoint/2010/main" val="240424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94BF712-9A93-DBC4-B52E-14EEAA75FB61}"/>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EC4F6A8-A8C3-B100-7CCB-4B14593D6D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ABEADA7-FA1A-17FB-90DF-9A7EF2472442}"/>
              </a:ext>
            </a:extLst>
          </p:cNvPr>
          <p:cNvSpPr>
            <a:spLocks noGrp="1"/>
          </p:cNvSpPr>
          <p:nvPr>
            <p:ph type="dt" sz="half" idx="10"/>
          </p:nvPr>
        </p:nvSpPr>
        <p:spPr/>
        <p:txBody>
          <a:bodyPr/>
          <a:lstStyle/>
          <a:p>
            <a:fld id="{CE9D47FC-13DC-4471-9C79-27B97A4FB988}" type="datetimeFigureOut">
              <a:rPr lang="zh-CN" altLang="en-US" smtClean="0"/>
              <a:t>2025/3/16</a:t>
            </a:fld>
            <a:endParaRPr lang="zh-CN" altLang="en-US"/>
          </a:p>
        </p:txBody>
      </p:sp>
      <p:sp>
        <p:nvSpPr>
          <p:cNvPr id="5" name="页脚占位符 4">
            <a:extLst>
              <a:ext uri="{FF2B5EF4-FFF2-40B4-BE49-F238E27FC236}">
                <a16:creationId xmlns:a16="http://schemas.microsoft.com/office/drawing/2014/main" id="{CE28E35F-F29D-AAFC-40CA-EC0E9ED997C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65200BF-B657-429A-E563-C66B45181D0F}"/>
              </a:ext>
            </a:extLst>
          </p:cNvPr>
          <p:cNvSpPr>
            <a:spLocks noGrp="1"/>
          </p:cNvSpPr>
          <p:nvPr>
            <p:ph type="sldNum" sz="quarter" idx="12"/>
          </p:nvPr>
        </p:nvSpPr>
        <p:spPr/>
        <p:txBody>
          <a:bodyPr/>
          <a:lstStyle/>
          <a:p>
            <a:fld id="{BACDBDAD-DC58-4592-97C6-79A9560435F0}" type="slidenum">
              <a:rPr lang="zh-CN" altLang="en-US" smtClean="0"/>
              <a:t>‹#›</a:t>
            </a:fld>
            <a:endParaRPr lang="zh-CN" altLang="en-US"/>
          </a:p>
        </p:txBody>
      </p:sp>
    </p:spTree>
    <p:extLst>
      <p:ext uri="{BB962C8B-B14F-4D97-AF65-F5344CB8AC3E}">
        <p14:creationId xmlns:p14="http://schemas.microsoft.com/office/powerpoint/2010/main" val="11468874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B00556-C192-F49C-C707-9EBED634DCC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EEB341B-32CF-F545-8E86-18817154BA1C}"/>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91438FE7-6587-9B81-531A-E938BE4178EE}"/>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F963909-9D29-829A-2425-ACE41F521CBF}"/>
              </a:ext>
            </a:extLst>
          </p:cNvPr>
          <p:cNvSpPr>
            <a:spLocks noGrp="1"/>
          </p:cNvSpPr>
          <p:nvPr>
            <p:ph type="dt" sz="half" idx="10"/>
          </p:nvPr>
        </p:nvSpPr>
        <p:spPr/>
        <p:txBody>
          <a:bodyPr/>
          <a:lstStyle/>
          <a:p>
            <a:fld id="{CE9D47FC-13DC-4471-9C79-27B97A4FB988}" type="datetimeFigureOut">
              <a:rPr lang="zh-CN" altLang="en-US" smtClean="0"/>
              <a:t>2025/3/16</a:t>
            </a:fld>
            <a:endParaRPr lang="zh-CN" altLang="en-US"/>
          </a:p>
        </p:txBody>
      </p:sp>
      <p:sp>
        <p:nvSpPr>
          <p:cNvPr id="6" name="页脚占位符 5">
            <a:extLst>
              <a:ext uri="{FF2B5EF4-FFF2-40B4-BE49-F238E27FC236}">
                <a16:creationId xmlns:a16="http://schemas.microsoft.com/office/drawing/2014/main" id="{C6F7E424-4DC9-C94D-5EDF-CFF4D5341BE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47EB26D-15FD-9AB5-0F7B-C6D2410C5A99}"/>
              </a:ext>
            </a:extLst>
          </p:cNvPr>
          <p:cNvSpPr>
            <a:spLocks noGrp="1"/>
          </p:cNvSpPr>
          <p:nvPr>
            <p:ph type="sldNum" sz="quarter" idx="12"/>
          </p:nvPr>
        </p:nvSpPr>
        <p:spPr/>
        <p:txBody>
          <a:bodyPr/>
          <a:lstStyle/>
          <a:p>
            <a:fld id="{BACDBDAD-DC58-4592-97C6-79A9560435F0}" type="slidenum">
              <a:rPr lang="zh-CN" altLang="en-US" smtClean="0"/>
              <a:t>‹#›</a:t>
            </a:fld>
            <a:endParaRPr lang="zh-CN" altLang="en-US"/>
          </a:p>
        </p:txBody>
      </p:sp>
    </p:spTree>
    <p:extLst>
      <p:ext uri="{BB962C8B-B14F-4D97-AF65-F5344CB8AC3E}">
        <p14:creationId xmlns:p14="http://schemas.microsoft.com/office/powerpoint/2010/main" val="12358970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74D42D-C188-0C5E-60D0-77083171B0F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8DB44D0-EDFC-1E47-6B04-8FDE5C0AAB3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DCA1676-9F6A-0EE5-63FF-D6CEDA8F7520}"/>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0CA4A5DF-ACC5-17D2-3050-5100B16E2E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D29EFE7-8E1E-1009-18A3-4AC75340C0D1}"/>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4B033E9-BEB5-07B1-DD08-BBB6920816EE}"/>
              </a:ext>
            </a:extLst>
          </p:cNvPr>
          <p:cNvSpPr>
            <a:spLocks noGrp="1"/>
          </p:cNvSpPr>
          <p:nvPr>
            <p:ph type="dt" sz="half" idx="10"/>
          </p:nvPr>
        </p:nvSpPr>
        <p:spPr/>
        <p:txBody>
          <a:bodyPr/>
          <a:lstStyle/>
          <a:p>
            <a:fld id="{CE9D47FC-13DC-4471-9C79-27B97A4FB988}" type="datetimeFigureOut">
              <a:rPr lang="zh-CN" altLang="en-US" smtClean="0"/>
              <a:t>2025/3/16</a:t>
            </a:fld>
            <a:endParaRPr lang="zh-CN" altLang="en-US"/>
          </a:p>
        </p:txBody>
      </p:sp>
      <p:sp>
        <p:nvSpPr>
          <p:cNvPr id="8" name="页脚占位符 7">
            <a:extLst>
              <a:ext uri="{FF2B5EF4-FFF2-40B4-BE49-F238E27FC236}">
                <a16:creationId xmlns:a16="http://schemas.microsoft.com/office/drawing/2014/main" id="{2A57FB43-13D2-083A-6150-7F4226256187}"/>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AE74F99E-3F12-B965-117B-AD4A77D3958D}"/>
              </a:ext>
            </a:extLst>
          </p:cNvPr>
          <p:cNvSpPr>
            <a:spLocks noGrp="1"/>
          </p:cNvSpPr>
          <p:nvPr>
            <p:ph type="sldNum" sz="quarter" idx="12"/>
          </p:nvPr>
        </p:nvSpPr>
        <p:spPr/>
        <p:txBody>
          <a:bodyPr/>
          <a:lstStyle/>
          <a:p>
            <a:fld id="{BACDBDAD-DC58-4592-97C6-79A9560435F0}" type="slidenum">
              <a:rPr lang="zh-CN" altLang="en-US" smtClean="0"/>
              <a:t>‹#›</a:t>
            </a:fld>
            <a:endParaRPr lang="zh-CN" altLang="en-US"/>
          </a:p>
        </p:txBody>
      </p:sp>
    </p:spTree>
    <p:extLst>
      <p:ext uri="{BB962C8B-B14F-4D97-AF65-F5344CB8AC3E}">
        <p14:creationId xmlns:p14="http://schemas.microsoft.com/office/powerpoint/2010/main" val="14129293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A660430-72AD-6D90-B2A7-10CBE05186A6}"/>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A9B7545-197A-D33A-2574-EB25EB2EC65B}"/>
              </a:ext>
            </a:extLst>
          </p:cNvPr>
          <p:cNvSpPr>
            <a:spLocks noGrp="1"/>
          </p:cNvSpPr>
          <p:nvPr>
            <p:ph type="dt" sz="half" idx="10"/>
          </p:nvPr>
        </p:nvSpPr>
        <p:spPr/>
        <p:txBody>
          <a:bodyPr/>
          <a:lstStyle/>
          <a:p>
            <a:fld id="{CE9D47FC-13DC-4471-9C79-27B97A4FB988}" type="datetimeFigureOut">
              <a:rPr lang="zh-CN" altLang="en-US" smtClean="0"/>
              <a:t>2025/3/16</a:t>
            </a:fld>
            <a:endParaRPr lang="zh-CN" altLang="en-US"/>
          </a:p>
        </p:txBody>
      </p:sp>
      <p:sp>
        <p:nvSpPr>
          <p:cNvPr id="4" name="页脚占位符 3">
            <a:extLst>
              <a:ext uri="{FF2B5EF4-FFF2-40B4-BE49-F238E27FC236}">
                <a16:creationId xmlns:a16="http://schemas.microsoft.com/office/drawing/2014/main" id="{47D7D323-DDA8-8D32-1A56-BDE033A0353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922A821F-1048-4B53-1AEC-47F9BDB7238B}"/>
              </a:ext>
            </a:extLst>
          </p:cNvPr>
          <p:cNvSpPr>
            <a:spLocks noGrp="1"/>
          </p:cNvSpPr>
          <p:nvPr>
            <p:ph type="sldNum" sz="quarter" idx="12"/>
          </p:nvPr>
        </p:nvSpPr>
        <p:spPr/>
        <p:txBody>
          <a:bodyPr/>
          <a:lstStyle/>
          <a:p>
            <a:fld id="{BACDBDAD-DC58-4592-97C6-79A9560435F0}" type="slidenum">
              <a:rPr lang="zh-CN" altLang="en-US" smtClean="0"/>
              <a:t>‹#›</a:t>
            </a:fld>
            <a:endParaRPr lang="zh-CN" altLang="en-US"/>
          </a:p>
        </p:txBody>
      </p:sp>
    </p:spTree>
    <p:extLst>
      <p:ext uri="{BB962C8B-B14F-4D97-AF65-F5344CB8AC3E}">
        <p14:creationId xmlns:p14="http://schemas.microsoft.com/office/powerpoint/2010/main" val="2596495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4875605-F522-83F7-58F1-029A40D967B6}"/>
              </a:ext>
            </a:extLst>
          </p:cNvPr>
          <p:cNvSpPr>
            <a:spLocks noGrp="1"/>
          </p:cNvSpPr>
          <p:nvPr>
            <p:ph type="dt" sz="half" idx="10"/>
          </p:nvPr>
        </p:nvSpPr>
        <p:spPr/>
        <p:txBody>
          <a:bodyPr/>
          <a:lstStyle/>
          <a:p>
            <a:fld id="{CE9D47FC-13DC-4471-9C79-27B97A4FB988}" type="datetimeFigureOut">
              <a:rPr lang="zh-CN" altLang="en-US" smtClean="0"/>
              <a:t>2025/3/16</a:t>
            </a:fld>
            <a:endParaRPr lang="zh-CN" altLang="en-US"/>
          </a:p>
        </p:txBody>
      </p:sp>
      <p:sp>
        <p:nvSpPr>
          <p:cNvPr id="3" name="页脚占位符 2">
            <a:extLst>
              <a:ext uri="{FF2B5EF4-FFF2-40B4-BE49-F238E27FC236}">
                <a16:creationId xmlns:a16="http://schemas.microsoft.com/office/drawing/2014/main" id="{8477B0AE-9067-C6D4-BDE0-86AFB17F19EC}"/>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FE885C35-A395-9306-69D9-002EE2D8CFE5}"/>
              </a:ext>
            </a:extLst>
          </p:cNvPr>
          <p:cNvSpPr>
            <a:spLocks noGrp="1"/>
          </p:cNvSpPr>
          <p:nvPr>
            <p:ph type="sldNum" sz="quarter" idx="12"/>
          </p:nvPr>
        </p:nvSpPr>
        <p:spPr/>
        <p:txBody>
          <a:bodyPr/>
          <a:lstStyle/>
          <a:p>
            <a:fld id="{BACDBDAD-DC58-4592-97C6-79A9560435F0}" type="slidenum">
              <a:rPr lang="zh-CN" altLang="en-US" smtClean="0"/>
              <a:t>‹#›</a:t>
            </a:fld>
            <a:endParaRPr lang="zh-CN" altLang="en-US"/>
          </a:p>
        </p:txBody>
      </p:sp>
    </p:spTree>
    <p:extLst>
      <p:ext uri="{BB962C8B-B14F-4D97-AF65-F5344CB8AC3E}">
        <p14:creationId xmlns:p14="http://schemas.microsoft.com/office/powerpoint/2010/main" val="37179644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F85C85A-72F2-3CDA-9996-A7F93FEB744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F00FCD0-2068-E3A0-F2CE-7AD326A2DE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D202E434-8268-C509-7CCE-F9A810C6AE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148E8E6-D684-1BA8-594A-F406389EEAD0}"/>
              </a:ext>
            </a:extLst>
          </p:cNvPr>
          <p:cNvSpPr>
            <a:spLocks noGrp="1"/>
          </p:cNvSpPr>
          <p:nvPr>
            <p:ph type="dt" sz="half" idx="10"/>
          </p:nvPr>
        </p:nvSpPr>
        <p:spPr/>
        <p:txBody>
          <a:bodyPr/>
          <a:lstStyle/>
          <a:p>
            <a:fld id="{CE9D47FC-13DC-4471-9C79-27B97A4FB988}" type="datetimeFigureOut">
              <a:rPr lang="zh-CN" altLang="en-US" smtClean="0"/>
              <a:t>2025/3/16</a:t>
            </a:fld>
            <a:endParaRPr lang="zh-CN" altLang="en-US"/>
          </a:p>
        </p:txBody>
      </p:sp>
      <p:sp>
        <p:nvSpPr>
          <p:cNvPr id="6" name="页脚占位符 5">
            <a:extLst>
              <a:ext uri="{FF2B5EF4-FFF2-40B4-BE49-F238E27FC236}">
                <a16:creationId xmlns:a16="http://schemas.microsoft.com/office/drawing/2014/main" id="{97833C7C-1A58-9492-DAC8-705C965E727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647DBC5-3585-F867-ADF6-96292EBDF731}"/>
              </a:ext>
            </a:extLst>
          </p:cNvPr>
          <p:cNvSpPr>
            <a:spLocks noGrp="1"/>
          </p:cNvSpPr>
          <p:nvPr>
            <p:ph type="sldNum" sz="quarter" idx="12"/>
          </p:nvPr>
        </p:nvSpPr>
        <p:spPr/>
        <p:txBody>
          <a:bodyPr/>
          <a:lstStyle/>
          <a:p>
            <a:fld id="{BACDBDAD-DC58-4592-97C6-79A9560435F0}" type="slidenum">
              <a:rPr lang="zh-CN" altLang="en-US" smtClean="0"/>
              <a:t>‹#›</a:t>
            </a:fld>
            <a:endParaRPr lang="zh-CN" altLang="en-US"/>
          </a:p>
        </p:txBody>
      </p:sp>
    </p:spTree>
    <p:extLst>
      <p:ext uri="{BB962C8B-B14F-4D97-AF65-F5344CB8AC3E}">
        <p14:creationId xmlns:p14="http://schemas.microsoft.com/office/powerpoint/2010/main" val="41177447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D32A0F2-D0FB-EED8-D8DE-9C1428654C04}"/>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BF7ADA7-9FDD-5AF6-F77B-C4AF4D590C0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CD081F67-AAD3-354A-13D9-AB6E2408D6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963BAEF-DCC7-4A0C-ACC3-034F029EF0C0}"/>
              </a:ext>
            </a:extLst>
          </p:cNvPr>
          <p:cNvSpPr>
            <a:spLocks noGrp="1"/>
          </p:cNvSpPr>
          <p:nvPr>
            <p:ph type="dt" sz="half" idx="10"/>
          </p:nvPr>
        </p:nvSpPr>
        <p:spPr/>
        <p:txBody>
          <a:bodyPr/>
          <a:lstStyle/>
          <a:p>
            <a:fld id="{CE9D47FC-13DC-4471-9C79-27B97A4FB988}" type="datetimeFigureOut">
              <a:rPr lang="zh-CN" altLang="en-US" smtClean="0"/>
              <a:t>2025/3/16</a:t>
            </a:fld>
            <a:endParaRPr lang="zh-CN" altLang="en-US"/>
          </a:p>
        </p:txBody>
      </p:sp>
      <p:sp>
        <p:nvSpPr>
          <p:cNvPr id="6" name="页脚占位符 5">
            <a:extLst>
              <a:ext uri="{FF2B5EF4-FFF2-40B4-BE49-F238E27FC236}">
                <a16:creationId xmlns:a16="http://schemas.microsoft.com/office/drawing/2014/main" id="{21D275D3-5081-1E43-9181-02C47E80DF7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AB98EE5-2488-C42F-6FE8-31BB076D384E}"/>
              </a:ext>
            </a:extLst>
          </p:cNvPr>
          <p:cNvSpPr>
            <a:spLocks noGrp="1"/>
          </p:cNvSpPr>
          <p:nvPr>
            <p:ph type="sldNum" sz="quarter" idx="12"/>
          </p:nvPr>
        </p:nvSpPr>
        <p:spPr/>
        <p:txBody>
          <a:bodyPr/>
          <a:lstStyle/>
          <a:p>
            <a:fld id="{BACDBDAD-DC58-4592-97C6-79A9560435F0}" type="slidenum">
              <a:rPr lang="zh-CN" altLang="en-US" smtClean="0"/>
              <a:t>‹#›</a:t>
            </a:fld>
            <a:endParaRPr lang="zh-CN" altLang="en-US"/>
          </a:p>
        </p:txBody>
      </p:sp>
    </p:spTree>
    <p:extLst>
      <p:ext uri="{BB962C8B-B14F-4D97-AF65-F5344CB8AC3E}">
        <p14:creationId xmlns:p14="http://schemas.microsoft.com/office/powerpoint/2010/main" val="37398838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55754046-4B1D-5E91-5724-FB3E12A5B7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AF427B20-6301-24A3-8C48-08286C95F2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D878608-88FD-8AB2-03EB-ECF6F8E3F8D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9D47FC-13DC-4471-9C79-27B97A4FB988}" type="datetimeFigureOut">
              <a:rPr lang="zh-CN" altLang="en-US" smtClean="0"/>
              <a:t>2025/3/16</a:t>
            </a:fld>
            <a:endParaRPr lang="zh-CN" altLang="en-US"/>
          </a:p>
        </p:txBody>
      </p:sp>
      <p:sp>
        <p:nvSpPr>
          <p:cNvPr id="5" name="页脚占位符 4">
            <a:extLst>
              <a:ext uri="{FF2B5EF4-FFF2-40B4-BE49-F238E27FC236}">
                <a16:creationId xmlns:a16="http://schemas.microsoft.com/office/drawing/2014/main" id="{B85C7F4E-B775-257F-594C-5338F15D9E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622E7228-C85A-8C9E-1CB1-F4E937CD6A9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CDBDAD-DC58-4592-97C6-79A9560435F0}" type="slidenum">
              <a:rPr lang="zh-CN" altLang="en-US" smtClean="0"/>
              <a:t>‹#›</a:t>
            </a:fld>
            <a:endParaRPr lang="zh-CN" altLang="en-US"/>
          </a:p>
        </p:txBody>
      </p:sp>
    </p:spTree>
    <p:extLst>
      <p:ext uri="{BB962C8B-B14F-4D97-AF65-F5344CB8AC3E}">
        <p14:creationId xmlns:p14="http://schemas.microsoft.com/office/powerpoint/2010/main" val="12241862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tags" Target="../tags/tag18.xml"/><Relationship Id="rId3" Type="http://schemas.openxmlformats.org/officeDocument/2006/relationships/tags" Target="../tags/tag3.xml"/><Relationship Id="rId21" Type="http://schemas.openxmlformats.org/officeDocument/2006/relationships/slideLayout" Target="../slideLayouts/slideLayout1.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tags" Target="../tags/tag17.xml"/><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tags" Target="../tags/tag20.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tags" Target="../tags/tag15.xml"/><Relationship Id="rId10" Type="http://schemas.openxmlformats.org/officeDocument/2006/relationships/tags" Target="../tags/tag10.xml"/><Relationship Id="rId19" Type="http://schemas.openxmlformats.org/officeDocument/2006/relationships/tags" Target="../tags/tag19.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5352DF-9323-8DF4-F4C7-E82109AD8A8C}"/>
            </a:ext>
          </a:extLst>
        </p:cNvPr>
        <p:cNvGrpSpPr/>
        <p:nvPr/>
      </p:nvGrpSpPr>
      <p:grpSpPr>
        <a:xfrm>
          <a:off x="0" y="0"/>
          <a:ext cx="0" cy="0"/>
          <a:chOff x="0" y="0"/>
          <a:chExt cx="0" cy="0"/>
        </a:xfrm>
      </p:grpSpPr>
      <p:pic>
        <p:nvPicPr>
          <p:cNvPr id="1028" name="Picture 4">
            <a:extLst>
              <a:ext uri="{FF2B5EF4-FFF2-40B4-BE49-F238E27FC236}">
                <a16:creationId xmlns:a16="http://schemas.microsoft.com/office/drawing/2014/main" id="{E70A4E5B-5F4B-367A-07AB-A212F79C68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8948" y="217272"/>
            <a:ext cx="6096000" cy="2981325"/>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a:extLst>
              <a:ext uri="{FF2B5EF4-FFF2-40B4-BE49-F238E27FC236}">
                <a16:creationId xmlns:a16="http://schemas.microsoft.com/office/drawing/2014/main" id="{2F4D82AF-BBBA-8562-CBA5-D6CAE23DD4D8}"/>
              </a:ext>
            </a:extLst>
          </p:cNvPr>
          <p:cNvSpPr/>
          <p:nvPr/>
        </p:nvSpPr>
        <p:spPr>
          <a:xfrm>
            <a:off x="2168482" y="3267491"/>
            <a:ext cx="7855035" cy="1754326"/>
          </a:xfrm>
          <a:prstGeom prst="rect">
            <a:avLst/>
          </a:prstGeom>
          <a:noFill/>
        </p:spPr>
        <p:txBody>
          <a:bodyPr wrap="none" lIns="91440" tIns="45720" rIns="91440" bIns="45720">
            <a:spAutoFit/>
          </a:bodyPr>
          <a:lstStyle/>
          <a:p>
            <a:pPr algn="ctr"/>
            <a:r>
              <a:rPr lang="en-US" altLang="zh-CN" sz="5400" b="1" cap="none" spc="0" dirty="0">
                <a:ln w="0"/>
                <a:solidFill>
                  <a:schemeClr val="accent1"/>
                </a:solidFill>
                <a:effectLst>
                  <a:outerShdw blurRad="38100" dist="25400" dir="5400000" algn="ctr" rotWithShape="0">
                    <a:srgbClr val="6E747A">
                      <a:alpha val="43000"/>
                    </a:srgbClr>
                  </a:outerShdw>
                </a:effectLst>
              </a:rPr>
              <a:t>Is game merely a </a:t>
            </a:r>
          </a:p>
          <a:p>
            <a:pPr algn="ctr"/>
            <a:r>
              <a:rPr lang="en-US" altLang="zh-CN" sz="5400" b="1" cap="none" spc="0" dirty="0">
                <a:ln w="0"/>
                <a:solidFill>
                  <a:schemeClr val="accent1"/>
                </a:solidFill>
                <a:effectLst>
                  <a:outerShdw blurRad="38100" dist="25400" dir="5400000" algn="ctr" rotWithShape="0">
                    <a:srgbClr val="6E747A">
                      <a:alpha val="43000"/>
                    </a:srgbClr>
                  </a:outerShdw>
                </a:effectLst>
              </a:rPr>
              <a:t>science and technology?</a:t>
            </a:r>
            <a:endParaRPr lang="zh-CN" altLang="en-US" sz="5400" b="1" cap="none" spc="0" dirty="0">
              <a:ln w="0"/>
              <a:solidFill>
                <a:schemeClr val="accent1"/>
              </a:solidFill>
              <a:effectLst>
                <a:outerShdw blurRad="38100" dist="25400" dir="5400000" algn="ctr" rotWithShape="0">
                  <a:srgbClr val="6E747A">
                    <a:alpha val="43000"/>
                  </a:srgbClr>
                </a:outerShdw>
              </a:effectLst>
            </a:endParaRPr>
          </a:p>
        </p:txBody>
      </p:sp>
      <p:sp>
        <p:nvSpPr>
          <p:cNvPr id="3" name="矩形 2">
            <a:extLst>
              <a:ext uri="{FF2B5EF4-FFF2-40B4-BE49-F238E27FC236}">
                <a16:creationId xmlns:a16="http://schemas.microsoft.com/office/drawing/2014/main" id="{C56BCAE1-23B8-5D85-2202-358A73D04E76}"/>
              </a:ext>
            </a:extLst>
          </p:cNvPr>
          <p:cNvSpPr/>
          <p:nvPr/>
        </p:nvSpPr>
        <p:spPr>
          <a:xfrm>
            <a:off x="3240889" y="4954330"/>
            <a:ext cx="5710218" cy="1754326"/>
          </a:xfrm>
          <a:prstGeom prst="rect">
            <a:avLst/>
          </a:prstGeom>
          <a:noFill/>
        </p:spPr>
        <p:txBody>
          <a:bodyPr wrap="none" lIns="91440" tIns="45720" rIns="91440" bIns="45720">
            <a:spAutoFit/>
          </a:bodyPr>
          <a:lstStyle/>
          <a:p>
            <a:pPr algn="ctr"/>
            <a:r>
              <a:rPr lang="en-US" altLang="zh-CN" sz="5400" b="1" cap="none" spc="0" dirty="0">
                <a:ln w="0"/>
                <a:solidFill>
                  <a:schemeClr val="accent1"/>
                </a:solidFill>
                <a:effectLst>
                  <a:outerShdw blurRad="38100" dist="25400" dir="5400000" algn="ctr" rotWithShape="0">
                    <a:srgbClr val="6E747A">
                      <a:alpha val="43000"/>
                    </a:srgbClr>
                  </a:outerShdw>
                </a:effectLst>
              </a:rPr>
              <a:t>Is game merely a </a:t>
            </a:r>
          </a:p>
          <a:p>
            <a:pPr algn="ctr"/>
            <a:r>
              <a:rPr lang="en-US" altLang="zh-CN" sz="5400" b="1" dirty="0">
                <a:ln w="0"/>
                <a:solidFill>
                  <a:schemeClr val="accent1"/>
                </a:solidFill>
                <a:effectLst>
                  <a:outerShdw blurRad="38100" dist="25400" dir="5400000" algn="ctr" rotWithShape="0">
                    <a:srgbClr val="6E747A">
                      <a:alpha val="43000"/>
                    </a:srgbClr>
                  </a:outerShdw>
                </a:effectLst>
              </a:rPr>
              <a:t>amusement</a:t>
            </a:r>
            <a:r>
              <a:rPr lang="en-US" altLang="zh-CN" sz="5400" b="1" cap="none" spc="0" dirty="0">
                <a:ln w="0"/>
                <a:solidFill>
                  <a:schemeClr val="accent1"/>
                </a:solidFill>
                <a:effectLst>
                  <a:outerShdw blurRad="38100" dist="25400" dir="5400000" algn="ctr" rotWithShape="0">
                    <a:srgbClr val="6E747A">
                      <a:alpha val="43000"/>
                    </a:srgbClr>
                  </a:outerShdw>
                </a:effectLst>
              </a:rPr>
              <a:t>?</a:t>
            </a:r>
            <a:endParaRPr lang="zh-CN" altLang="en-US" sz="5400" b="1" cap="none"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3896320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158026-1BDD-4D08-DCE3-E2C47FF2D74F}"/>
            </a:ext>
          </a:extLst>
        </p:cNvPr>
        <p:cNvGrpSpPr/>
        <p:nvPr/>
      </p:nvGrpSpPr>
      <p:grpSpPr>
        <a:xfrm>
          <a:off x="0" y="0"/>
          <a:ext cx="0" cy="0"/>
          <a:chOff x="0" y="0"/>
          <a:chExt cx="0" cy="0"/>
        </a:xfrm>
      </p:grpSpPr>
      <p:sp>
        <p:nvSpPr>
          <p:cNvPr id="3" name="文本框 2">
            <a:extLst>
              <a:ext uri="{FF2B5EF4-FFF2-40B4-BE49-F238E27FC236}">
                <a16:creationId xmlns:a16="http://schemas.microsoft.com/office/drawing/2014/main" id="{839715C6-C3FE-6CA6-FF94-C990382C1620}"/>
              </a:ext>
            </a:extLst>
          </p:cNvPr>
          <p:cNvSpPr txBox="1"/>
          <p:nvPr/>
        </p:nvSpPr>
        <p:spPr>
          <a:xfrm>
            <a:off x="126380" y="507523"/>
            <a:ext cx="6096000" cy="3046988"/>
          </a:xfrm>
          <a:prstGeom prst="rect">
            <a:avLst/>
          </a:prstGeom>
          <a:noFill/>
        </p:spPr>
        <p:txBody>
          <a:bodyPr wrap="square">
            <a:spAutoFit/>
          </a:bodyPr>
          <a:lstStyle/>
          <a:p>
            <a:r>
              <a:rPr lang="en-US" altLang="zh-CN" sz="4000" b="1" i="0" dirty="0">
                <a:solidFill>
                  <a:schemeClr val="accent1"/>
                </a:solidFill>
                <a:effectLst/>
                <a:latin typeface="PingFang SC"/>
              </a:rPr>
              <a:t>3. High-speed development period (2013-2015): </a:t>
            </a:r>
            <a:br>
              <a:rPr lang="en-US" altLang="zh-CN" sz="2800" dirty="0"/>
            </a:br>
            <a:br>
              <a:rPr lang="en-US" altLang="zh-CN" sz="2800" dirty="0"/>
            </a:br>
            <a:r>
              <a:rPr lang="en-US" altLang="zh-CN" sz="2800" b="0" i="0" dirty="0">
                <a:solidFill>
                  <a:srgbClr val="2A2F45"/>
                </a:solidFill>
                <a:effectLst/>
                <a:latin typeface="PingFang SC"/>
              </a:rPr>
              <a:t>Games like </a:t>
            </a:r>
            <a:r>
              <a:rPr lang="en-US" altLang="zh-CN" sz="2800" b="0" i="0" dirty="0">
                <a:solidFill>
                  <a:srgbClr val="FF0000"/>
                </a:solidFill>
                <a:effectLst/>
                <a:latin typeface="PingFang SC"/>
              </a:rPr>
              <a:t>"Plants vs. Zombies" </a:t>
            </a:r>
            <a:r>
              <a:rPr lang="en-US" altLang="zh-CN" sz="2800" b="0" i="0" dirty="0">
                <a:solidFill>
                  <a:srgbClr val="2A2F45"/>
                </a:solidFill>
                <a:effectLst/>
                <a:latin typeface="PingFang SC"/>
              </a:rPr>
              <a:t>and </a:t>
            </a:r>
            <a:r>
              <a:rPr lang="en-US" altLang="zh-CN" sz="2800" b="0" i="0" dirty="0">
                <a:solidFill>
                  <a:srgbClr val="FF0000"/>
                </a:solidFill>
                <a:effectLst/>
                <a:latin typeface="PingFang SC"/>
              </a:rPr>
              <a:t>"Cool running everyday" </a:t>
            </a:r>
            <a:r>
              <a:rPr lang="en-US" altLang="zh-CN" sz="2800" b="0" i="0" dirty="0">
                <a:solidFill>
                  <a:srgbClr val="2A2F45"/>
                </a:solidFill>
                <a:effectLst/>
                <a:latin typeface="PingFang SC"/>
              </a:rPr>
              <a:t>became popular, </a:t>
            </a:r>
            <a:r>
              <a:rPr lang="en-US" altLang="zh-CN" sz="2800" b="0" i="0" dirty="0">
                <a:solidFill>
                  <a:srgbClr val="FF0000"/>
                </a:solidFill>
                <a:effectLst/>
                <a:latin typeface="PingFang SC"/>
              </a:rPr>
              <a:t>and the market size expanded rapidly.</a:t>
            </a:r>
            <a:endParaRPr lang="zh-CN" altLang="en-US" sz="2800" dirty="0">
              <a:solidFill>
                <a:srgbClr val="FF0000"/>
              </a:solidFill>
            </a:endParaRPr>
          </a:p>
        </p:txBody>
      </p:sp>
      <p:pic>
        <p:nvPicPr>
          <p:cNvPr id="3074" name="Picture 2" descr="天天酷跑高分攻略_天天酷跑官方合作网站">
            <a:extLst>
              <a:ext uri="{FF2B5EF4-FFF2-40B4-BE49-F238E27FC236}">
                <a16:creationId xmlns:a16="http://schemas.microsoft.com/office/drawing/2014/main" id="{772E817D-02D5-78C3-5D30-B24771D046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762" y="3689195"/>
            <a:ext cx="4570482" cy="3046988"/>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3">
            <a:extLst>
              <a:ext uri="{FF2B5EF4-FFF2-40B4-BE49-F238E27FC236}">
                <a16:creationId xmlns:a16="http://schemas.microsoft.com/office/drawing/2014/main" id="{45AEAAF4-28C8-3AC8-BC7D-DA35DBE3516C}"/>
              </a:ext>
            </a:extLst>
          </p:cNvPr>
          <p:cNvPicPr>
            <a:picLocks noChangeAspect="1"/>
          </p:cNvPicPr>
          <p:nvPr/>
        </p:nvPicPr>
        <p:blipFill>
          <a:blip r:embed="rId3"/>
          <a:stretch>
            <a:fillRect/>
          </a:stretch>
        </p:blipFill>
        <p:spPr>
          <a:xfrm>
            <a:off x="6222380" y="1845671"/>
            <a:ext cx="5554522" cy="4443618"/>
          </a:xfrm>
          <a:prstGeom prst="rect">
            <a:avLst/>
          </a:prstGeom>
        </p:spPr>
      </p:pic>
    </p:spTree>
    <p:extLst>
      <p:ext uri="{BB962C8B-B14F-4D97-AF65-F5344CB8AC3E}">
        <p14:creationId xmlns:p14="http://schemas.microsoft.com/office/powerpoint/2010/main" val="36183602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A39E96-4539-BBD6-D970-00B591AAC8EB}"/>
            </a:ext>
          </a:extLst>
        </p:cNvPr>
        <p:cNvGrpSpPr/>
        <p:nvPr/>
      </p:nvGrpSpPr>
      <p:grpSpPr>
        <a:xfrm>
          <a:off x="0" y="0"/>
          <a:ext cx="0" cy="0"/>
          <a:chOff x="0" y="0"/>
          <a:chExt cx="0" cy="0"/>
        </a:xfrm>
      </p:grpSpPr>
      <p:sp>
        <p:nvSpPr>
          <p:cNvPr id="3" name="文本框 2">
            <a:extLst>
              <a:ext uri="{FF2B5EF4-FFF2-40B4-BE49-F238E27FC236}">
                <a16:creationId xmlns:a16="http://schemas.microsoft.com/office/drawing/2014/main" id="{27346B6D-88D8-E00C-E0B6-8C961BEEC970}"/>
              </a:ext>
            </a:extLst>
          </p:cNvPr>
          <p:cNvSpPr txBox="1"/>
          <p:nvPr/>
        </p:nvSpPr>
        <p:spPr>
          <a:xfrm>
            <a:off x="148683" y="582067"/>
            <a:ext cx="6096000" cy="6186309"/>
          </a:xfrm>
          <a:prstGeom prst="rect">
            <a:avLst/>
          </a:prstGeom>
          <a:noFill/>
        </p:spPr>
        <p:txBody>
          <a:bodyPr wrap="square">
            <a:spAutoFit/>
          </a:bodyPr>
          <a:lstStyle/>
          <a:p>
            <a:r>
              <a:rPr lang="en-US" altLang="zh-CN" sz="4000" b="1" i="0" dirty="0">
                <a:solidFill>
                  <a:schemeClr val="accent1"/>
                </a:solidFill>
                <a:effectLst/>
                <a:latin typeface="PingFang SC"/>
              </a:rPr>
              <a:t>4. The explosive growth period (2015 - 2017): </a:t>
            </a:r>
            <a:br>
              <a:rPr lang="en-US" altLang="zh-CN" sz="4000" b="1" dirty="0">
                <a:solidFill>
                  <a:schemeClr val="accent1"/>
                </a:solidFill>
              </a:rPr>
            </a:br>
            <a:br>
              <a:rPr lang="en-US" altLang="zh-CN" sz="2800" dirty="0"/>
            </a:br>
            <a:r>
              <a:rPr lang="en-US" altLang="zh-CN" sz="2800" b="0" i="0" dirty="0">
                <a:solidFill>
                  <a:srgbClr val="2A2F45"/>
                </a:solidFill>
                <a:effectLst/>
                <a:latin typeface="PingFang SC"/>
              </a:rPr>
              <a:t>The release of </a:t>
            </a:r>
            <a:r>
              <a:rPr lang="en-US" altLang="zh-CN" sz="2800" b="0" i="0" dirty="0">
                <a:solidFill>
                  <a:srgbClr val="FF0000"/>
                </a:solidFill>
                <a:effectLst/>
                <a:latin typeface="PingFang SC"/>
              </a:rPr>
              <a:t>"Honor of Kings" </a:t>
            </a:r>
            <a:r>
              <a:rPr lang="en-US" altLang="zh-CN" sz="2800" b="0" i="0" dirty="0">
                <a:solidFill>
                  <a:srgbClr val="2A2F45"/>
                </a:solidFill>
                <a:effectLst/>
                <a:latin typeface="PingFang SC"/>
              </a:rPr>
              <a:t>made it a phenomenon-level game and promoted the popularity of MOBA games. </a:t>
            </a:r>
            <a:r>
              <a:rPr lang="en-US" altLang="zh-CN" sz="2800" b="0" i="0" dirty="0">
                <a:solidFill>
                  <a:srgbClr val="FF0000"/>
                </a:solidFill>
                <a:effectLst/>
                <a:latin typeface="PingFang SC"/>
              </a:rPr>
              <a:t>The free-to-play plus in-game purchase model became widespread, </a:t>
            </a:r>
            <a:r>
              <a:rPr lang="en-US" altLang="zh-CN" sz="2800" b="0" i="0" dirty="0">
                <a:solidFill>
                  <a:srgbClr val="2A2F45"/>
                </a:solidFill>
                <a:effectLst/>
                <a:latin typeface="PingFang SC"/>
              </a:rPr>
              <a:t>and the economy of advertisements and skins emerged. The government began to strengthen supervision, implementing real-name registration and anti-addiction systems.</a:t>
            </a:r>
            <a:endParaRPr lang="zh-CN" altLang="en-US" sz="2800" dirty="0"/>
          </a:p>
        </p:txBody>
      </p:sp>
      <p:pic>
        <p:nvPicPr>
          <p:cNvPr id="4098" name="Picture 2" descr="新闻资讯 - 王者荣耀官方网站 - 腾讯游戏">
            <a:extLst>
              <a:ext uri="{FF2B5EF4-FFF2-40B4-BE49-F238E27FC236}">
                <a16:creationId xmlns:a16="http://schemas.microsoft.com/office/drawing/2014/main" id="{613CAE8A-5244-6D21-90AA-F9567F66E4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99353" y="3518674"/>
            <a:ext cx="4874233" cy="299782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王者荣耀》iPhone定制机登场，本周五限量开售-王者荣耀官方网站-腾讯游戏">
            <a:extLst>
              <a:ext uri="{FF2B5EF4-FFF2-40B4-BE49-F238E27FC236}">
                <a16:creationId xmlns:a16="http://schemas.microsoft.com/office/drawing/2014/main" id="{C28B8B84-6241-3644-E099-1FEF20DC1A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9513" y="341506"/>
            <a:ext cx="4508809" cy="2818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53066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252512-2568-770D-869C-AE1E4A4AB30E}"/>
            </a:ext>
          </a:extLst>
        </p:cNvPr>
        <p:cNvGrpSpPr/>
        <p:nvPr/>
      </p:nvGrpSpPr>
      <p:grpSpPr>
        <a:xfrm>
          <a:off x="0" y="0"/>
          <a:ext cx="0" cy="0"/>
          <a:chOff x="0" y="0"/>
          <a:chExt cx="0" cy="0"/>
        </a:xfrm>
      </p:grpSpPr>
      <p:sp>
        <p:nvSpPr>
          <p:cNvPr id="3" name="文本框 2">
            <a:extLst>
              <a:ext uri="{FF2B5EF4-FFF2-40B4-BE49-F238E27FC236}">
                <a16:creationId xmlns:a16="http://schemas.microsoft.com/office/drawing/2014/main" id="{8634A3BC-6CAB-6E5A-7DDF-60E622FC365F}"/>
              </a:ext>
            </a:extLst>
          </p:cNvPr>
          <p:cNvSpPr txBox="1"/>
          <p:nvPr/>
        </p:nvSpPr>
        <p:spPr>
          <a:xfrm>
            <a:off x="148683" y="240096"/>
            <a:ext cx="6096000" cy="6494085"/>
          </a:xfrm>
          <a:prstGeom prst="rect">
            <a:avLst/>
          </a:prstGeom>
          <a:noFill/>
        </p:spPr>
        <p:txBody>
          <a:bodyPr wrap="square">
            <a:spAutoFit/>
          </a:bodyPr>
          <a:lstStyle/>
          <a:p>
            <a:r>
              <a:rPr lang="en-US" altLang="zh-CN" sz="4000" b="1" i="0" dirty="0">
                <a:solidFill>
                  <a:schemeClr val="accent1"/>
                </a:solidFill>
                <a:effectLst/>
                <a:latin typeface="PingFang SC"/>
              </a:rPr>
              <a:t>5. Maturity Period (2018 to present): </a:t>
            </a:r>
            <a:br>
              <a:rPr lang="en-US" altLang="zh-CN" sz="4000" b="1" dirty="0">
                <a:solidFill>
                  <a:schemeClr val="accent1"/>
                </a:solidFill>
              </a:rPr>
            </a:br>
            <a:br>
              <a:rPr lang="en-US" altLang="zh-CN" sz="2800" dirty="0"/>
            </a:br>
            <a:r>
              <a:rPr lang="en-US" altLang="zh-CN" sz="2800" b="0" i="0" dirty="0">
                <a:solidFill>
                  <a:srgbClr val="2A2F45"/>
                </a:solidFill>
                <a:effectLst/>
                <a:latin typeface="PingFang SC"/>
              </a:rPr>
              <a:t>Diversified development has led to the emergence of hardcore games like </a:t>
            </a:r>
            <a:r>
              <a:rPr lang="en-US" altLang="zh-CN" sz="2800" b="0" i="0" dirty="0">
                <a:solidFill>
                  <a:srgbClr val="FF0000"/>
                </a:solidFill>
                <a:effectLst/>
                <a:latin typeface="PingFang SC"/>
              </a:rPr>
              <a:t>"Genshin Impact" </a:t>
            </a:r>
            <a:r>
              <a:rPr lang="en-US" altLang="zh-CN" sz="2800" b="0" i="0" dirty="0">
                <a:solidFill>
                  <a:srgbClr val="2A2F45"/>
                </a:solidFill>
                <a:effectLst/>
                <a:latin typeface="PingFang SC"/>
              </a:rPr>
              <a:t>and open-world games such as "Genshin Impact". </a:t>
            </a:r>
            <a:r>
              <a:rPr lang="en-US" altLang="zh-CN" sz="2800" b="0" i="0" dirty="0">
                <a:solidFill>
                  <a:srgbClr val="FF0000"/>
                </a:solidFill>
                <a:effectLst/>
                <a:latin typeface="PingFang SC"/>
              </a:rPr>
              <a:t>The internationalization process has accelerated, and Chinese mobile games have achieved success in overseas markets</a:t>
            </a:r>
            <a:r>
              <a:rPr lang="en-US" altLang="zh-CN" sz="2800" b="0" i="0" dirty="0">
                <a:solidFill>
                  <a:srgbClr val="2A2F45"/>
                </a:solidFill>
                <a:effectLst/>
                <a:latin typeface="PingFang SC"/>
              </a:rPr>
              <a:t>. Policies have been further tightened, restricting the gaming time of minors, and the industry has entered a stage of standardization.</a:t>
            </a:r>
            <a:endParaRPr lang="zh-CN" altLang="en-US" sz="2800" dirty="0"/>
          </a:p>
        </p:txBody>
      </p:sp>
      <p:pic>
        <p:nvPicPr>
          <p:cNvPr id="5122" name="Picture 2" descr="《原神》勇夺中美韩畅销榜冠军，创行业纪录居然靠“她”？ | 游戏大观 | GameLook.com.cn">
            <a:extLst>
              <a:ext uri="{FF2B5EF4-FFF2-40B4-BE49-F238E27FC236}">
                <a16:creationId xmlns:a16="http://schemas.microsoft.com/office/drawing/2014/main" id="{AF96476F-11AF-7AD0-3A1F-9D19FFD0D6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0205" y="334072"/>
            <a:ext cx="4698380" cy="229413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原神》PC版本4K分辨率展示截图曝光- DoNews游戏">
            <a:extLst>
              <a:ext uri="{FF2B5EF4-FFF2-40B4-BE49-F238E27FC236}">
                <a16:creationId xmlns:a16="http://schemas.microsoft.com/office/drawing/2014/main" id="{94F42817-8967-E06B-580C-3C00048D3C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6407" y="3248723"/>
            <a:ext cx="5616910" cy="3159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98410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FF4F18-A502-980B-4128-1223C7B8B904}"/>
            </a:ext>
          </a:extLst>
        </p:cNvPr>
        <p:cNvGrpSpPr/>
        <p:nvPr/>
      </p:nvGrpSpPr>
      <p:grpSpPr>
        <a:xfrm>
          <a:off x="0" y="0"/>
          <a:ext cx="0" cy="0"/>
          <a:chOff x="0" y="0"/>
          <a:chExt cx="0" cy="0"/>
        </a:xfrm>
      </p:grpSpPr>
      <p:sp>
        <p:nvSpPr>
          <p:cNvPr id="4" name="文本框 3">
            <a:extLst>
              <a:ext uri="{FF2B5EF4-FFF2-40B4-BE49-F238E27FC236}">
                <a16:creationId xmlns:a16="http://schemas.microsoft.com/office/drawing/2014/main" id="{A2760F38-BF39-0F52-D521-ADF74506BF7F}"/>
              </a:ext>
            </a:extLst>
          </p:cNvPr>
          <p:cNvSpPr txBox="1"/>
          <p:nvPr/>
        </p:nvSpPr>
        <p:spPr>
          <a:xfrm>
            <a:off x="460915" y="208156"/>
            <a:ext cx="9738733" cy="707886"/>
          </a:xfrm>
          <a:prstGeom prst="rect">
            <a:avLst/>
          </a:prstGeom>
          <a:noFill/>
        </p:spPr>
        <p:txBody>
          <a:bodyPr wrap="square" rtlCol="0">
            <a:spAutoFit/>
          </a:bodyPr>
          <a:lstStyle/>
          <a:p>
            <a:r>
              <a:rPr lang="en-US" altLang="zh-CN" sz="4000" b="1" dirty="0">
                <a:solidFill>
                  <a:schemeClr val="accent1"/>
                </a:solidFill>
              </a:rPr>
              <a:t>Features of Chinese mobile games:</a:t>
            </a:r>
            <a:endParaRPr lang="zh-CN" altLang="en-US" sz="4000" b="1" dirty="0">
              <a:solidFill>
                <a:schemeClr val="accent1"/>
              </a:solidFill>
            </a:endParaRPr>
          </a:p>
        </p:txBody>
      </p:sp>
      <p:sp>
        <p:nvSpPr>
          <p:cNvPr id="6" name="文本框 5">
            <a:extLst>
              <a:ext uri="{FF2B5EF4-FFF2-40B4-BE49-F238E27FC236}">
                <a16:creationId xmlns:a16="http://schemas.microsoft.com/office/drawing/2014/main" id="{BC05CA0B-928A-3258-716A-4EE543DA75CF}"/>
              </a:ext>
            </a:extLst>
          </p:cNvPr>
          <p:cNvSpPr txBox="1"/>
          <p:nvPr/>
        </p:nvSpPr>
        <p:spPr>
          <a:xfrm>
            <a:off x="215589" y="1208191"/>
            <a:ext cx="3635299" cy="3170099"/>
          </a:xfrm>
          <a:prstGeom prst="rect">
            <a:avLst/>
          </a:prstGeom>
          <a:noFill/>
        </p:spPr>
        <p:txBody>
          <a:bodyPr wrap="square">
            <a:spAutoFit/>
          </a:bodyPr>
          <a:lstStyle/>
          <a:p>
            <a:r>
              <a:rPr lang="en-US" altLang="zh-CN" sz="2800" b="1" dirty="0">
                <a:solidFill>
                  <a:schemeClr val="accent1"/>
                </a:solidFill>
              </a:rPr>
              <a:t>1.</a:t>
            </a:r>
            <a:r>
              <a:rPr lang="zh-CN" altLang="en-US" sz="2800" b="1" dirty="0">
                <a:solidFill>
                  <a:schemeClr val="accent1"/>
                </a:solidFill>
              </a:rPr>
              <a:t>Massive Market &amp; Revenue </a:t>
            </a:r>
            <a:r>
              <a:rPr lang="en-US" altLang="zh-CN" sz="2800" b="1" dirty="0">
                <a:solidFill>
                  <a:schemeClr val="accent1"/>
                </a:solidFill>
              </a:rPr>
              <a:t>:</a:t>
            </a:r>
          </a:p>
          <a:p>
            <a:r>
              <a:rPr lang="zh-CN" altLang="en-US" sz="2400" dirty="0"/>
              <a:t>China has the world's largest mobile gaming market, generating billions in annual revenue driven by a vast user base and high engagement.</a:t>
            </a:r>
          </a:p>
        </p:txBody>
      </p:sp>
      <p:sp>
        <p:nvSpPr>
          <p:cNvPr id="8" name="文本框 7">
            <a:extLst>
              <a:ext uri="{FF2B5EF4-FFF2-40B4-BE49-F238E27FC236}">
                <a16:creationId xmlns:a16="http://schemas.microsoft.com/office/drawing/2014/main" id="{2B6062CE-2B97-0154-3D54-0A1F95C3CC37}"/>
              </a:ext>
            </a:extLst>
          </p:cNvPr>
          <p:cNvSpPr txBox="1"/>
          <p:nvPr/>
        </p:nvSpPr>
        <p:spPr>
          <a:xfrm>
            <a:off x="4007005" y="1208190"/>
            <a:ext cx="4244897" cy="3170099"/>
          </a:xfrm>
          <a:prstGeom prst="rect">
            <a:avLst/>
          </a:prstGeom>
          <a:noFill/>
        </p:spPr>
        <p:txBody>
          <a:bodyPr wrap="square">
            <a:spAutoFit/>
          </a:bodyPr>
          <a:lstStyle/>
          <a:p>
            <a:r>
              <a:rPr lang="zh-CN" altLang="en-US" dirty="0"/>
              <a:t> </a:t>
            </a:r>
            <a:r>
              <a:rPr lang="en-US" altLang="zh-CN" sz="2800" b="1" dirty="0">
                <a:solidFill>
                  <a:schemeClr val="accent1"/>
                </a:solidFill>
              </a:rPr>
              <a:t>2.</a:t>
            </a:r>
            <a:r>
              <a:rPr lang="zh-CN" altLang="en-US" sz="2800" b="1" dirty="0">
                <a:solidFill>
                  <a:schemeClr val="accent1"/>
                </a:solidFill>
              </a:rPr>
              <a:t>Free-to-Play </a:t>
            </a:r>
            <a:r>
              <a:rPr lang="en-US" altLang="zh-CN" sz="2800" b="1" dirty="0">
                <a:solidFill>
                  <a:schemeClr val="accent1"/>
                </a:solidFill>
              </a:rPr>
              <a:t>&amp;</a:t>
            </a:r>
            <a:r>
              <a:rPr lang="zh-CN" altLang="en-US" sz="2800" b="1" dirty="0">
                <a:solidFill>
                  <a:schemeClr val="accent1"/>
                </a:solidFill>
              </a:rPr>
              <a:t> </a:t>
            </a:r>
            <a:r>
              <a:rPr lang="en-US" altLang="zh-CN" sz="2800" b="1" dirty="0">
                <a:solidFill>
                  <a:schemeClr val="accent1"/>
                </a:solidFill>
              </a:rPr>
              <a:t>in-game purchase model:</a:t>
            </a:r>
          </a:p>
          <a:p>
            <a:r>
              <a:rPr lang="zh-CN" altLang="en-US" sz="2400" dirty="0"/>
              <a:t>Most games adopt a free-to-play model, </a:t>
            </a:r>
            <a:r>
              <a:rPr lang="en-US" altLang="zh-CN" sz="2400" dirty="0"/>
              <a:t>make profit</a:t>
            </a:r>
            <a:r>
              <a:rPr lang="zh-CN" altLang="en-US" sz="2400" dirty="0"/>
              <a:t> through in-</a:t>
            </a:r>
            <a:r>
              <a:rPr lang="en-US" altLang="zh-CN" sz="2400" dirty="0"/>
              <a:t>game</a:t>
            </a:r>
            <a:r>
              <a:rPr lang="zh-CN" altLang="en-US" sz="2400" dirty="0"/>
              <a:t> purchases (e.g., skins, characters) and gacha mechanics ("loot boxes"). </a:t>
            </a:r>
          </a:p>
        </p:txBody>
      </p:sp>
      <p:sp>
        <p:nvSpPr>
          <p:cNvPr id="10" name="文本框 9">
            <a:extLst>
              <a:ext uri="{FF2B5EF4-FFF2-40B4-BE49-F238E27FC236}">
                <a16:creationId xmlns:a16="http://schemas.microsoft.com/office/drawing/2014/main" id="{57C7BF54-04C1-A2D1-B538-7EFED33213D6}"/>
              </a:ext>
            </a:extLst>
          </p:cNvPr>
          <p:cNvSpPr txBox="1"/>
          <p:nvPr/>
        </p:nvSpPr>
        <p:spPr>
          <a:xfrm>
            <a:off x="8341114" y="1208190"/>
            <a:ext cx="3568391" cy="2800767"/>
          </a:xfrm>
          <a:prstGeom prst="rect">
            <a:avLst/>
          </a:prstGeom>
          <a:noFill/>
        </p:spPr>
        <p:txBody>
          <a:bodyPr wrap="square">
            <a:spAutoFit/>
          </a:bodyPr>
          <a:lstStyle/>
          <a:p>
            <a:r>
              <a:rPr lang="en-US" altLang="zh-CN" sz="2800" b="1" dirty="0">
                <a:solidFill>
                  <a:schemeClr val="accent1"/>
                </a:solidFill>
              </a:rPr>
              <a:t>3.Social Integration &amp; Community Focus:</a:t>
            </a:r>
          </a:p>
          <a:p>
            <a:r>
              <a:rPr lang="en-US" altLang="zh-CN" sz="2400" dirty="0"/>
              <a:t>Multiplayer features (teams, guilds), real-time chats, and social media sharing (e.g., WeChat) enhance player retention. </a:t>
            </a:r>
            <a:endParaRPr lang="zh-CN" altLang="en-US" sz="2400" dirty="0"/>
          </a:p>
        </p:txBody>
      </p:sp>
      <p:sp>
        <p:nvSpPr>
          <p:cNvPr id="12" name="文本框 11">
            <a:extLst>
              <a:ext uri="{FF2B5EF4-FFF2-40B4-BE49-F238E27FC236}">
                <a16:creationId xmlns:a16="http://schemas.microsoft.com/office/drawing/2014/main" id="{788F619E-90F0-E044-4CB6-3935AE6335FF}"/>
              </a:ext>
            </a:extLst>
          </p:cNvPr>
          <p:cNvSpPr txBox="1"/>
          <p:nvPr/>
        </p:nvSpPr>
        <p:spPr>
          <a:xfrm>
            <a:off x="260195" y="4488120"/>
            <a:ext cx="3746810" cy="2369880"/>
          </a:xfrm>
          <a:prstGeom prst="rect">
            <a:avLst/>
          </a:prstGeom>
          <a:noFill/>
        </p:spPr>
        <p:txBody>
          <a:bodyPr wrap="square">
            <a:spAutoFit/>
          </a:bodyPr>
          <a:lstStyle/>
          <a:p>
            <a:r>
              <a:rPr lang="en-US" altLang="zh-CN" sz="2400" b="1" dirty="0">
                <a:solidFill>
                  <a:schemeClr val="accent1"/>
                </a:solidFill>
              </a:rPr>
              <a:t>4</a:t>
            </a:r>
            <a:r>
              <a:rPr lang="zh-CN" altLang="en-US" sz="2400" b="1" dirty="0">
                <a:solidFill>
                  <a:schemeClr val="accent1"/>
                </a:solidFill>
              </a:rPr>
              <a:t>.E-sports &amp; Live Streaming Synergy</a:t>
            </a:r>
            <a:r>
              <a:rPr lang="en-US" altLang="zh-CN" sz="2400" b="1" dirty="0">
                <a:solidFill>
                  <a:schemeClr val="accent1"/>
                </a:solidFill>
              </a:rPr>
              <a:t>:</a:t>
            </a:r>
          </a:p>
          <a:p>
            <a:r>
              <a:rPr lang="zh-CN" altLang="en-US" sz="2000" dirty="0"/>
              <a:t>Titles like </a:t>
            </a:r>
            <a:r>
              <a:rPr lang="en-US" altLang="zh-CN" sz="2000" dirty="0"/>
              <a:t>“</a:t>
            </a:r>
            <a:r>
              <a:rPr lang="zh-CN" altLang="en-US" sz="2000" dirty="0"/>
              <a:t>Honor of Kings</a:t>
            </a:r>
            <a:r>
              <a:rPr lang="en-US" altLang="zh-CN" sz="2000" dirty="0"/>
              <a:t>”</a:t>
            </a:r>
            <a:r>
              <a:rPr lang="zh-CN" altLang="en-US" sz="2000" dirty="0"/>
              <a:t> and </a:t>
            </a:r>
            <a:r>
              <a:rPr lang="en-US" altLang="zh-CN" sz="2000" dirty="0"/>
              <a:t>“</a:t>
            </a:r>
            <a:r>
              <a:rPr lang="zh-CN" altLang="en-US" sz="2000" dirty="0"/>
              <a:t>Game for Peace</a:t>
            </a:r>
            <a:r>
              <a:rPr lang="en-US" altLang="zh-CN" sz="2000" dirty="0"/>
              <a:t>”</a:t>
            </a:r>
            <a:r>
              <a:rPr lang="zh-CN" altLang="en-US" sz="2000" dirty="0"/>
              <a:t> dominate e-sports leagues and live-streaming platforms (e.g., Douyu, Bilibili). </a:t>
            </a:r>
          </a:p>
        </p:txBody>
      </p:sp>
      <p:pic>
        <p:nvPicPr>
          <p:cNvPr id="6146" name="Picture 2" descr="KPL游戏剪辑_大雄小雄-站酷ZCOOL">
            <a:extLst>
              <a:ext uri="{FF2B5EF4-FFF2-40B4-BE49-F238E27FC236}">
                <a16:creationId xmlns:a16="http://schemas.microsoft.com/office/drawing/2014/main" id="{006CC286-D8EF-96F7-B423-F7432D8F41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589" y="4358071"/>
            <a:ext cx="3479182" cy="2499929"/>
          </a:xfrm>
          <a:prstGeom prst="rect">
            <a:avLst/>
          </a:prstGeom>
          <a:noFill/>
          <a:extLst>
            <a:ext uri="{909E8E84-426E-40DD-AFC4-6F175D3DCCD1}">
              <a14:hiddenFill xmlns:a14="http://schemas.microsoft.com/office/drawing/2010/main">
                <a:solidFill>
                  <a:srgbClr val="FFFFFF"/>
                </a:solidFill>
              </a14:hiddenFill>
            </a:ext>
          </a:extLst>
        </p:spPr>
      </p:pic>
      <p:sp>
        <p:nvSpPr>
          <p:cNvPr id="13" name="文本框 12">
            <a:extLst>
              <a:ext uri="{FF2B5EF4-FFF2-40B4-BE49-F238E27FC236}">
                <a16:creationId xmlns:a16="http://schemas.microsoft.com/office/drawing/2014/main" id="{AFA82A6B-4045-5E87-772D-18888F8DAA6B}"/>
              </a:ext>
            </a:extLst>
          </p:cNvPr>
          <p:cNvSpPr txBox="1"/>
          <p:nvPr/>
        </p:nvSpPr>
        <p:spPr>
          <a:xfrm>
            <a:off x="8251905" y="4488119"/>
            <a:ext cx="3657600" cy="830997"/>
          </a:xfrm>
          <a:prstGeom prst="rect">
            <a:avLst/>
          </a:prstGeom>
          <a:noFill/>
        </p:spPr>
        <p:txBody>
          <a:bodyPr wrap="square" rtlCol="0">
            <a:spAutoFit/>
          </a:bodyPr>
          <a:lstStyle/>
          <a:p>
            <a:r>
              <a:rPr lang="en-US" altLang="zh-CN" sz="2400" b="1" dirty="0">
                <a:solidFill>
                  <a:schemeClr val="accent1"/>
                </a:solidFill>
              </a:rPr>
              <a:t>6.From domestic market to international market:</a:t>
            </a:r>
            <a:endParaRPr lang="zh-CN" altLang="en-US" sz="2400" b="1" dirty="0">
              <a:solidFill>
                <a:schemeClr val="accent1"/>
              </a:solidFill>
            </a:endParaRPr>
          </a:p>
        </p:txBody>
      </p:sp>
      <p:sp>
        <p:nvSpPr>
          <p:cNvPr id="14" name="文本框 13">
            <a:extLst>
              <a:ext uri="{FF2B5EF4-FFF2-40B4-BE49-F238E27FC236}">
                <a16:creationId xmlns:a16="http://schemas.microsoft.com/office/drawing/2014/main" id="{20262941-3EB8-DDF3-D380-9E48CC4F20BD}"/>
              </a:ext>
            </a:extLst>
          </p:cNvPr>
          <p:cNvSpPr txBox="1"/>
          <p:nvPr/>
        </p:nvSpPr>
        <p:spPr>
          <a:xfrm>
            <a:off x="4051611" y="4488119"/>
            <a:ext cx="3746810" cy="2369880"/>
          </a:xfrm>
          <a:prstGeom prst="rect">
            <a:avLst/>
          </a:prstGeom>
          <a:noFill/>
        </p:spPr>
        <p:txBody>
          <a:bodyPr wrap="square" rtlCol="0">
            <a:spAutoFit/>
          </a:bodyPr>
          <a:lstStyle/>
          <a:p>
            <a:r>
              <a:rPr lang="en-US" altLang="zh-CN" sz="2400" b="1" dirty="0">
                <a:solidFill>
                  <a:schemeClr val="accent1"/>
                </a:solidFill>
              </a:rPr>
              <a:t>5.From imitation to innovation:</a:t>
            </a:r>
          </a:p>
          <a:p>
            <a:r>
              <a:rPr lang="en-US" altLang="zh-CN" sz="2000" dirty="0"/>
              <a:t>It was initially introduced from abroad(e.g.,</a:t>
            </a:r>
            <a:r>
              <a:rPr lang="en-US" altLang="zh-CN" sz="2000" b="0" i="0" dirty="0">
                <a:effectLst/>
                <a:latin typeface="PingFang SC"/>
              </a:rPr>
              <a:t> </a:t>
            </a:r>
            <a:r>
              <a:rPr lang="en-US" altLang="zh-CN" sz="2000" dirty="0"/>
              <a:t>"Angry Birds“,</a:t>
            </a:r>
            <a:r>
              <a:rPr lang="en-US" altLang="zh-CN" sz="2000" dirty="0">
                <a:effectLst/>
                <a:latin typeface="PingFang SC"/>
              </a:rPr>
              <a:t> </a:t>
            </a:r>
            <a:r>
              <a:rPr lang="en-US" altLang="zh-CN" sz="2000" dirty="0"/>
              <a:t>"Plants vs. Zombies" ) and gradually shifted towards independent innovation.</a:t>
            </a:r>
            <a:endParaRPr lang="zh-CN" altLang="en-US" sz="2000" dirty="0"/>
          </a:p>
        </p:txBody>
      </p:sp>
      <p:sp>
        <p:nvSpPr>
          <p:cNvPr id="16" name="文本框 15">
            <a:extLst>
              <a:ext uri="{FF2B5EF4-FFF2-40B4-BE49-F238E27FC236}">
                <a16:creationId xmlns:a16="http://schemas.microsoft.com/office/drawing/2014/main" id="{2534D86B-3208-007C-5666-4DEC24DA0AE7}"/>
              </a:ext>
            </a:extLst>
          </p:cNvPr>
          <p:cNvSpPr txBox="1"/>
          <p:nvPr/>
        </p:nvSpPr>
        <p:spPr>
          <a:xfrm>
            <a:off x="8277921" y="5278212"/>
            <a:ext cx="3843454" cy="1631216"/>
          </a:xfrm>
          <a:prstGeom prst="rect">
            <a:avLst/>
          </a:prstGeom>
          <a:noFill/>
        </p:spPr>
        <p:txBody>
          <a:bodyPr wrap="square">
            <a:spAutoFit/>
          </a:bodyPr>
          <a:lstStyle/>
          <a:p>
            <a:r>
              <a:rPr lang="zh-CN" altLang="en-US" sz="2000" dirty="0"/>
              <a:t>An increasing number of Chinese games have been successfully launched overseas, taking up a significant share of the overseas market.</a:t>
            </a:r>
          </a:p>
        </p:txBody>
      </p:sp>
    </p:spTree>
    <p:extLst>
      <p:ext uri="{BB962C8B-B14F-4D97-AF65-F5344CB8AC3E}">
        <p14:creationId xmlns:p14="http://schemas.microsoft.com/office/powerpoint/2010/main" val="386484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additive="base">
                                        <p:cTn id="7" dur="500" fill="hold"/>
                                        <p:tgtEl>
                                          <p:spTgt spid="6146"/>
                                        </p:tgtEl>
                                        <p:attrNameLst>
                                          <p:attrName>ppt_x</p:attrName>
                                        </p:attrNameLst>
                                      </p:cBhvr>
                                      <p:tavLst>
                                        <p:tav tm="0">
                                          <p:val>
                                            <p:strVal val="#ppt_x"/>
                                          </p:val>
                                        </p:tav>
                                        <p:tav tm="100000">
                                          <p:val>
                                            <p:strVal val="#ppt_x"/>
                                          </p:val>
                                        </p:tav>
                                      </p:tavLst>
                                    </p:anim>
                                    <p:anim calcmode="lin" valueType="num">
                                      <p:cBhvr additive="base">
                                        <p:cTn id="8" dur="500" fill="hold"/>
                                        <p:tgtEl>
                                          <p:spTgt spid="61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0A20BC-ABF7-4919-C4E5-8DE5F9720114}"/>
            </a:ext>
          </a:extLst>
        </p:cNvPr>
        <p:cNvGrpSpPr/>
        <p:nvPr/>
      </p:nvGrpSpPr>
      <p:grpSpPr>
        <a:xfrm>
          <a:off x="0" y="0"/>
          <a:ext cx="0" cy="0"/>
          <a:chOff x="0" y="0"/>
          <a:chExt cx="0" cy="0"/>
        </a:xfrm>
      </p:grpSpPr>
      <p:sp>
        <p:nvSpPr>
          <p:cNvPr id="2" name="文本框 1">
            <a:extLst>
              <a:ext uri="{FF2B5EF4-FFF2-40B4-BE49-F238E27FC236}">
                <a16:creationId xmlns:a16="http://schemas.microsoft.com/office/drawing/2014/main" id="{8366D4EE-C20D-D79C-97F5-9E1779D62DD0}"/>
              </a:ext>
            </a:extLst>
          </p:cNvPr>
          <p:cNvSpPr txBox="1"/>
          <p:nvPr/>
        </p:nvSpPr>
        <p:spPr>
          <a:xfrm>
            <a:off x="626991" y="103655"/>
            <a:ext cx="6735336" cy="707886"/>
          </a:xfrm>
          <a:prstGeom prst="rect">
            <a:avLst/>
          </a:prstGeom>
          <a:noFill/>
        </p:spPr>
        <p:txBody>
          <a:bodyPr wrap="square" rtlCol="0">
            <a:spAutoFit/>
          </a:bodyPr>
          <a:lstStyle/>
          <a:p>
            <a:r>
              <a:rPr lang="en-US" altLang="zh-CN" sz="4000" b="1" dirty="0">
                <a:solidFill>
                  <a:schemeClr val="accent1"/>
                </a:solidFill>
              </a:rPr>
              <a:t>From game to art &amp; culture:</a:t>
            </a:r>
            <a:endParaRPr lang="zh-CN" altLang="en-US" sz="4000" b="1" dirty="0">
              <a:solidFill>
                <a:schemeClr val="accent1"/>
              </a:solidFill>
            </a:endParaRPr>
          </a:p>
        </p:txBody>
      </p:sp>
      <p:pic>
        <p:nvPicPr>
          <p:cNvPr id="7170" name="Picture 2" descr="云瑾 - 堆糖，美图壁纸兴趣社区">
            <a:extLst>
              <a:ext uri="{FF2B5EF4-FFF2-40B4-BE49-F238E27FC236}">
                <a16:creationId xmlns:a16="http://schemas.microsoft.com/office/drawing/2014/main" id="{232F1C4E-8EE0-8503-5D2F-3E72A4E406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83725" y="0"/>
            <a:ext cx="270827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6">
            <a:extLst>
              <a:ext uri="{FF2B5EF4-FFF2-40B4-BE49-F238E27FC236}">
                <a16:creationId xmlns:a16="http://schemas.microsoft.com/office/drawing/2014/main" id="{CC53C82D-A852-89E8-5ED4-E346F990FFC0}"/>
              </a:ext>
            </a:extLst>
          </p:cNvPr>
          <p:cNvPicPr>
            <a:picLocks noChangeAspect="1"/>
          </p:cNvPicPr>
          <p:nvPr/>
        </p:nvPicPr>
        <p:blipFill>
          <a:blip r:embed="rId4"/>
          <a:stretch>
            <a:fillRect/>
          </a:stretch>
        </p:blipFill>
        <p:spPr>
          <a:xfrm>
            <a:off x="4875864" y="3951248"/>
            <a:ext cx="4407874" cy="2839845"/>
          </a:xfrm>
          <a:prstGeom prst="rect">
            <a:avLst/>
          </a:prstGeom>
        </p:spPr>
      </p:pic>
      <p:pic>
        <p:nvPicPr>
          <p:cNvPr id="9" name="图片 8">
            <a:extLst>
              <a:ext uri="{FF2B5EF4-FFF2-40B4-BE49-F238E27FC236}">
                <a16:creationId xmlns:a16="http://schemas.microsoft.com/office/drawing/2014/main" id="{4A83FB22-71A1-9456-32F7-B85C1FFA7DB3}"/>
              </a:ext>
            </a:extLst>
          </p:cNvPr>
          <p:cNvPicPr>
            <a:picLocks noChangeAspect="1"/>
          </p:cNvPicPr>
          <p:nvPr/>
        </p:nvPicPr>
        <p:blipFill>
          <a:blip r:embed="rId5"/>
          <a:stretch>
            <a:fillRect/>
          </a:stretch>
        </p:blipFill>
        <p:spPr>
          <a:xfrm>
            <a:off x="5371449" y="866886"/>
            <a:ext cx="3416704" cy="2934011"/>
          </a:xfrm>
          <a:prstGeom prst="rect">
            <a:avLst/>
          </a:prstGeom>
        </p:spPr>
      </p:pic>
      <p:sp>
        <p:nvSpPr>
          <p:cNvPr id="10" name="文本框 9">
            <a:extLst>
              <a:ext uri="{FF2B5EF4-FFF2-40B4-BE49-F238E27FC236}">
                <a16:creationId xmlns:a16="http://schemas.microsoft.com/office/drawing/2014/main" id="{370441E2-C071-DC61-4012-34D5EC7F9085}"/>
              </a:ext>
            </a:extLst>
          </p:cNvPr>
          <p:cNvSpPr txBox="1"/>
          <p:nvPr/>
        </p:nvSpPr>
        <p:spPr>
          <a:xfrm>
            <a:off x="610283" y="1137423"/>
            <a:ext cx="3917795" cy="5262979"/>
          </a:xfrm>
          <a:prstGeom prst="rect">
            <a:avLst/>
          </a:prstGeom>
          <a:noFill/>
        </p:spPr>
        <p:txBody>
          <a:bodyPr wrap="square" rtlCol="0">
            <a:spAutoFit/>
          </a:bodyPr>
          <a:lstStyle/>
          <a:p>
            <a:r>
              <a:rPr lang="en-US" altLang="zh-CN" sz="2400" dirty="0"/>
              <a:t>This character from “Genshin impact”,named Yun Jin,has </a:t>
            </a:r>
            <a:r>
              <a:rPr lang="en-US" altLang="zh-CN" sz="2400" dirty="0">
                <a:solidFill>
                  <a:srgbClr val="FF0000"/>
                </a:solidFill>
              </a:rPr>
              <a:t>led the trend for foreign gamers to learn about traditional Chinese Peking Oprea culture. </a:t>
            </a:r>
            <a:r>
              <a:rPr lang="en-US" altLang="zh-CN" sz="2400" dirty="0"/>
              <a:t>This incident was reported by many well-known official Chinese media outlets, including the Liberation Daily and the Culture Daily. </a:t>
            </a:r>
            <a:r>
              <a:rPr lang="en-US" altLang="zh-CN" sz="2400" dirty="0">
                <a:solidFill>
                  <a:srgbClr val="FF0000"/>
                </a:solidFill>
              </a:rPr>
              <a:t>The game is hailed as a new cultural symbol that has gone global.</a:t>
            </a:r>
            <a:endParaRPr lang="zh-CN" altLang="en-US" sz="2400" dirty="0">
              <a:solidFill>
                <a:srgbClr val="FF0000"/>
              </a:solidFill>
            </a:endParaRPr>
          </a:p>
        </p:txBody>
      </p:sp>
      <p:pic>
        <p:nvPicPr>
          <p:cNvPr id="4" name="图片 3">
            <a:extLst>
              <a:ext uri="{FF2B5EF4-FFF2-40B4-BE49-F238E27FC236}">
                <a16:creationId xmlns:a16="http://schemas.microsoft.com/office/drawing/2014/main" id="{D38CC267-3F41-0489-8FDC-12DA9073E556}"/>
              </a:ext>
            </a:extLst>
          </p:cNvPr>
          <p:cNvPicPr>
            <a:picLocks noChangeAspect="1"/>
          </p:cNvPicPr>
          <p:nvPr/>
        </p:nvPicPr>
        <p:blipFill>
          <a:blip r:embed="rId6"/>
          <a:stretch>
            <a:fillRect/>
          </a:stretch>
        </p:blipFill>
        <p:spPr>
          <a:xfrm>
            <a:off x="80584" y="38687"/>
            <a:ext cx="9055355" cy="6780626"/>
          </a:xfrm>
          <a:prstGeom prst="rect">
            <a:avLst/>
          </a:prstGeom>
        </p:spPr>
      </p:pic>
      <p:pic>
        <p:nvPicPr>
          <p:cNvPr id="5" name="图片 4">
            <a:extLst>
              <a:ext uri="{FF2B5EF4-FFF2-40B4-BE49-F238E27FC236}">
                <a16:creationId xmlns:a16="http://schemas.microsoft.com/office/drawing/2014/main" id="{0AD0F7AF-D629-0C1B-9FA6-AC552D10C1A1}"/>
              </a:ext>
            </a:extLst>
          </p:cNvPr>
          <p:cNvPicPr>
            <a:picLocks noChangeAspect="1"/>
          </p:cNvPicPr>
          <p:nvPr/>
        </p:nvPicPr>
        <p:blipFill>
          <a:blip r:embed="rId7"/>
          <a:stretch>
            <a:fillRect/>
          </a:stretch>
        </p:blipFill>
        <p:spPr>
          <a:xfrm>
            <a:off x="15386" y="718512"/>
            <a:ext cx="9294446" cy="5175708"/>
          </a:xfrm>
          <a:prstGeom prst="rect">
            <a:avLst/>
          </a:prstGeom>
        </p:spPr>
      </p:pic>
    </p:spTree>
    <p:extLst>
      <p:ext uri="{BB962C8B-B14F-4D97-AF65-F5344CB8AC3E}">
        <p14:creationId xmlns:p14="http://schemas.microsoft.com/office/powerpoint/2010/main" val="3264533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fltVal val="0"/>
                                          </p:val>
                                        </p:tav>
                                        <p:tav tm="100000">
                                          <p:val>
                                            <p:strVal val="#ppt_w"/>
                                          </p:val>
                                        </p:tav>
                                      </p:tavLst>
                                    </p:anim>
                                    <p:anim calcmode="lin" valueType="num">
                                      <p:cBhvr>
                                        <p:cTn id="15" dur="1000" fill="hold"/>
                                        <p:tgtEl>
                                          <p:spTgt spid="5"/>
                                        </p:tgtEl>
                                        <p:attrNameLst>
                                          <p:attrName>ppt_h</p:attrName>
                                        </p:attrNameLst>
                                      </p:cBhvr>
                                      <p:tavLst>
                                        <p:tav tm="0">
                                          <p:val>
                                            <p:fltVal val="0"/>
                                          </p:val>
                                        </p:tav>
                                        <p:tav tm="100000">
                                          <p:val>
                                            <p:strVal val="#ppt_h"/>
                                          </p:val>
                                        </p:tav>
                                      </p:tavLst>
                                    </p:anim>
                                    <p:anim calcmode="lin" valueType="num">
                                      <p:cBhvr>
                                        <p:cTn id="16" dur="1000" fill="hold"/>
                                        <p:tgtEl>
                                          <p:spTgt spid="5"/>
                                        </p:tgtEl>
                                        <p:attrNameLst>
                                          <p:attrName>style.rotation</p:attrName>
                                        </p:attrNameLst>
                                      </p:cBhvr>
                                      <p:tavLst>
                                        <p:tav tm="0">
                                          <p:val>
                                            <p:fltVal val="90"/>
                                          </p:val>
                                        </p:tav>
                                        <p:tav tm="100000">
                                          <p:val>
                                            <p:fltVal val="0"/>
                                          </p:val>
                                        </p:tav>
                                      </p:tavLst>
                                    </p:anim>
                                    <p:animEffect transition="in" filter="fade">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6A2C2B-BD1F-F29E-8D01-8980F1421FCC}"/>
            </a:ext>
          </a:extLst>
        </p:cNvPr>
        <p:cNvGrpSpPr/>
        <p:nvPr/>
      </p:nvGrpSpPr>
      <p:grpSpPr>
        <a:xfrm>
          <a:off x="0" y="0"/>
          <a:ext cx="0" cy="0"/>
          <a:chOff x="0" y="0"/>
          <a:chExt cx="0" cy="0"/>
        </a:xfrm>
      </p:grpSpPr>
      <p:sp>
        <p:nvSpPr>
          <p:cNvPr id="2" name="文本框 1">
            <a:extLst>
              <a:ext uri="{FF2B5EF4-FFF2-40B4-BE49-F238E27FC236}">
                <a16:creationId xmlns:a16="http://schemas.microsoft.com/office/drawing/2014/main" id="{7B7AEB74-54F6-C23B-02B7-14BF231BCCD9}"/>
              </a:ext>
            </a:extLst>
          </p:cNvPr>
          <p:cNvSpPr txBox="1"/>
          <p:nvPr/>
        </p:nvSpPr>
        <p:spPr>
          <a:xfrm>
            <a:off x="715818" y="100043"/>
            <a:ext cx="10033853" cy="707886"/>
          </a:xfrm>
          <a:prstGeom prst="rect">
            <a:avLst/>
          </a:prstGeom>
          <a:noFill/>
        </p:spPr>
        <p:txBody>
          <a:bodyPr wrap="square" rtlCol="0">
            <a:spAutoFit/>
          </a:bodyPr>
          <a:lstStyle/>
          <a:p>
            <a:r>
              <a:rPr lang="en-US" altLang="zh-CN" sz="4000" b="1" dirty="0">
                <a:solidFill>
                  <a:schemeClr val="accent1"/>
                </a:solidFill>
              </a:rPr>
              <a:t>Achievement &amp; International recognition:</a:t>
            </a:r>
            <a:endParaRPr lang="zh-CN" altLang="en-US" sz="4000" b="1" dirty="0">
              <a:solidFill>
                <a:schemeClr val="accent1"/>
              </a:solidFill>
            </a:endParaRPr>
          </a:p>
        </p:txBody>
      </p:sp>
      <p:pic>
        <p:nvPicPr>
          <p:cNvPr id="1026" name="Picture 2" descr="游侠网1">
            <a:extLst>
              <a:ext uri="{FF2B5EF4-FFF2-40B4-BE49-F238E27FC236}">
                <a16:creationId xmlns:a16="http://schemas.microsoft.com/office/drawing/2014/main" id="{34E28AD6-58E6-BFD9-B5E9-AF646A6BD2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145" y="959499"/>
            <a:ext cx="5562600" cy="27813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游侠网26">
            <a:extLst>
              <a:ext uri="{FF2B5EF4-FFF2-40B4-BE49-F238E27FC236}">
                <a16:creationId xmlns:a16="http://schemas.microsoft.com/office/drawing/2014/main" id="{4FD9F8CF-631F-BB3C-BCA4-ADE8403CAE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2745" y="2566055"/>
            <a:ext cx="6459255" cy="3484016"/>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2">
            <a:extLst>
              <a:ext uri="{FF2B5EF4-FFF2-40B4-BE49-F238E27FC236}">
                <a16:creationId xmlns:a16="http://schemas.microsoft.com/office/drawing/2014/main" id="{A837DA3A-038A-A12B-0C58-4C5B3EFDCE94}"/>
              </a:ext>
            </a:extLst>
          </p:cNvPr>
          <p:cNvSpPr txBox="1"/>
          <p:nvPr/>
        </p:nvSpPr>
        <p:spPr>
          <a:xfrm>
            <a:off x="402052" y="3892369"/>
            <a:ext cx="4814324" cy="2585323"/>
          </a:xfrm>
          <a:prstGeom prst="rect">
            <a:avLst/>
          </a:prstGeom>
          <a:noFill/>
        </p:spPr>
        <p:txBody>
          <a:bodyPr wrap="square" rtlCol="0">
            <a:spAutoFit/>
          </a:bodyPr>
          <a:lstStyle/>
          <a:p>
            <a:r>
              <a:rPr lang="en-US" altLang="zh-CN" dirty="0"/>
              <a:t>The Game Awards (TGA) </a:t>
            </a:r>
            <a:r>
              <a:rPr lang="en-US" altLang="zh-CN" dirty="0">
                <a:solidFill>
                  <a:srgbClr val="FF0000"/>
                </a:solidFill>
              </a:rPr>
              <a:t>is one of the most influential annual events in the global gaming industry and is hailed as the "Oscar of the gaming world".</a:t>
            </a:r>
            <a:r>
              <a:rPr lang="en-US" altLang="zh-CN" dirty="0"/>
              <a:t> Since its establishment in 2014, TGA has become an important benchmark for measuring the quality and innovation of game works through its authoritative selection mechanism, diverse award settings, and keen perception of industry trends.</a:t>
            </a:r>
            <a:endParaRPr lang="zh-CN" altLang="en-US" dirty="0"/>
          </a:p>
        </p:txBody>
      </p:sp>
      <p:pic>
        <p:nvPicPr>
          <p:cNvPr id="4" name="Picture 8">
            <a:extLst>
              <a:ext uri="{FF2B5EF4-FFF2-40B4-BE49-F238E27FC236}">
                <a16:creationId xmlns:a16="http://schemas.microsoft.com/office/drawing/2014/main" id="{26C8466D-F553-F6A2-701D-BCDD66784E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9401" y="943850"/>
            <a:ext cx="10325100" cy="52387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C6D788A-BFC8-54EC-3E63-482ABE3775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5818" y="1029350"/>
            <a:ext cx="10543040" cy="4508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6001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fltVal val="0"/>
                                          </p:val>
                                        </p:tav>
                                        <p:tav tm="100000">
                                          <p:val>
                                            <p:strVal val="#ppt_w"/>
                                          </p:val>
                                        </p:tav>
                                      </p:tavLst>
                                    </p:anim>
                                    <p:anim calcmode="lin" valueType="num">
                                      <p:cBhvr>
                                        <p:cTn id="15" dur="1000" fill="hold"/>
                                        <p:tgtEl>
                                          <p:spTgt spid="5"/>
                                        </p:tgtEl>
                                        <p:attrNameLst>
                                          <p:attrName>ppt_h</p:attrName>
                                        </p:attrNameLst>
                                      </p:cBhvr>
                                      <p:tavLst>
                                        <p:tav tm="0">
                                          <p:val>
                                            <p:fltVal val="0"/>
                                          </p:val>
                                        </p:tav>
                                        <p:tav tm="100000">
                                          <p:val>
                                            <p:strVal val="#ppt_h"/>
                                          </p:val>
                                        </p:tav>
                                      </p:tavLst>
                                    </p:anim>
                                    <p:anim calcmode="lin" valueType="num">
                                      <p:cBhvr>
                                        <p:cTn id="16" dur="1000" fill="hold"/>
                                        <p:tgtEl>
                                          <p:spTgt spid="5"/>
                                        </p:tgtEl>
                                        <p:attrNameLst>
                                          <p:attrName>style.rotation</p:attrName>
                                        </p:attrNameLst>
                                      </p:cBhvr>
                                      <p:tavLst>
                                        <p:tav tm="0">
                                          <p:val>
                                            <p:fltVal val="90"/>
                                          </p:val>
                                        </p:tav>
                                        <p:tav tm="100000">
                                          <p:val>
                                            <p:fltVal val="0"/>
                                          </p:val>
                                        </p:tav>
                                      </p:tavLst>
                                    </p:anim>
                                    <p:animEffect transition="in" filter="fade">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EBAECD-D2DA-17C6-C964-53CB3B6DE643}"/>
            </a:ext>
          </a:extLst>
        </p:cNvPr>
        <p:cNvGrpSpPr/>
        <p:nvPr/>
      </p:nvGrpSpPr>
      <p:grpSpPr>
        <a:xfrm>
          <a:off x="0" y="0"/>
          <a:ext cx="0" cy="0"/>
          <a:chOff x="0" y="0"/>
          <a:chExt cx="0" cy="0"/>
        </a:xfrm>
      </p:grpSpPr>
      <p:sp>
        <p:nvSpPr>
          <p:cNvPr id="2" name="文本框 1">
            <a:extLst>
              <a:ext uri="{FF2B5EF4-FFF2-40B4-BE49-F238E27FC236}">
                <a16:creationId xmlns:a16="http://schemas.microsoft.com/office/drawing/2014/main" id="{6FED3933-8FD3-ED6F-7A20-9D70C9E29B85}"/>
              </a:ext>
            </a:extLst>
          </p:cNvPr>
          <p:cNvSpPr txBox="1"/>
          <p:nvPr/>
        </p:nvSpPr>
        <p:spPr>
          <a:xfrm>
            <a:off x="889853" y="215058"/>
            <a:ext cx="4007404" cy="707886"/>
          </a:xfrm>
          <a:prstGeom prst="rect">
            <a:avLst/>
          </a:prstGeom>
          <a:noFill/>
        </p:spPr>
        <p:txBody>
          <a:bodyPr wrap="square" rtlCol="0">
            <a:spAutoFit/>
          </a:bodyPr>
          <a:lstStyle/>
          <a:p>
            <a:r>
              <a:rPr lang="en-US" altLang="zh-CN" sz="4000" b="1" dirty="0">
                <a:solidFill>
                  <a:schemeClr val="accent1"/>
                </a:solidFill>
              </a:rPr>
              <a:t>Conclusion</a:t>
            </a:r>
            <a:r>
              <a:rPr lang="zh-CN" altLang="en-US" sz="4000" b="1" dirty="0">
                <a:solidFill>
                  <a:schemeClr val="accent1"/>
                </a:solidFill>
              </a:rPr>
              <a:t>：</a:t>
            </a:r>
          </a:p>
        </p:txBody>
      </p:sp>
      <p:sp>
        <p:nvSpPr>
          <p:cNvPr id="4" name="文本框 3">
            <a:extLst>
              <a:ext uri="{FF2B5EF4-FFF2-40B4-BE49-F238E27FC236}">
                <a16:creationId xmlns:a16="http://schemas.microsoft.com/office/drawing/2014/main" id="{3824AB7A-22AE-4C94-36A4-0A2D3DF4A4E8}"/>
              </a:ext>
            </a:extLst>
          </p:cNvPr>
          <p:cNvSpPr txBox="1"/>
          <p:nvPr/>
        </p:nvSpPr>
        <p:spPr>
          <a:xfrm>
            <a:off x="668872" y="979853"/>
            <a:ext cx="10420477" cy="5663089"/>
          </a:xfrm>
          <a:prstGeom prst="rect">
            <a:avLst/>
          </a:prstGeom>
          <a:noFill/>
        </p:spPr>
        <p:txBody>
          <a:bodyPr wrap="square">
            <a:spAutoFit/>
          </a:bodyPr>
          <a:lstStyle/>
          <a:p>
            <a:r>
              <a:rPr lang="en-US" altLang="zh-CN" sz="2800" b="0" i="0" dirty="0">
                <a:solidFill>
                  <a:schemeClr val="accent1"/>
                </a:solidFill>
                <a:effectLst/>
                <a:latin typeface="PingFang SC"/>
              </a:rPr>
              <a:t>The game industry has become a significant engine driving technological progress, economic growth, and cultural dissemination. </a:t>
            </a:r>
            <a:endParaRPr lang="en-US" altLang="zh-CN" sz="2800" dirty="0">
              <a:solidFill>
                <a:schemeClr val="accent1"/>
              </a:solidFill>
              <a:latin typeface="PingFang SC"/>
            </a:endParaRPr>
          </a:p>
          <a:p>
            <a:r>
              <a:rPr lang="en-US" altLang="zh-CN" b="0" i="0" dirty="0">
                <a:solidFill>
                  <a:srgbClr val="FF0000"/>
                </a:solidFill>
                <a:effectLst/>
                <a:latin typeface="PingFang SC"/>
              </a:rPr>
              <a:t>From a technological perspective, games serve as a testing ground for cutting-edge technologies, accelerating the iteration and application of AI, cloud computing, VR/AR, and other technologies. </a:t>
            </a:r>
            <a:r>
              <a:rPr lang="en-US" altLang="zh-CN" b="0" i="0" dirty="0">
                <a:solidFill>
                  <a:srgbClr val="2A2F45"/>
                </a:solidFill>
                <a:effectLst/>
                <a:latin typeface="PingFang SC"/>
              </a:rPr>
              <a:t>For instance, AI-generated content (AIGC) technology enhances the interactive experience of games, while cloud gaming revolutionizes the content distribution model and feeds back into cross-industry fields such as industrial simulation and healthcare.</a:t>
            </a:r>
          </a:p>
          <a:p>
            <a:r>
              <a:rPr lang="en-US" altLang="zh-CN" b="0" i="0" dirty="0">
                <a:solidFill>
                  <a:srgbClr val="FF0000"/>
                </a:solidFill>
                <a:effectLst/>
                <a:latin typeface="PingFang SC"/>
              </a:rPr>
              <a:t>Economically, games have built a vast digital economy ecosystem. </a:t>
            </a:r>
            <a:r>
              <a:rPr lang="en-US" altLang="zh-CN" b="0" i="0" dirty="0">
                <a:solidFill>
                  <a:srgbClr val="2A2F45"/>
                </a:solidFill>
                <a:effectLst/>
                <a:latin typeface="PingFang SC"/>
              </a:rPr>
              <a:t>In 2024, the scale of China's game market exceeded 300 billion yuan, driving the coordinated development of the entire industrial chain, including hardware manufacturing, e-sports, and IP derivatives, creating millions of jobs, and facilitating the overseas expansion of domestic games to generate foreign exchange, such as "Genshin Impact" and "Black Myth: Wu Kong" achieving dual breakthroughs in global revenue and cultural export.</a:t>
            </a:r>
          </a:p>
          <a:p>
            <a:r>
              <a:rPr lang="en-US" altLang="zh-CN" b="0" i="0" dirty="0">
                <a:solidFill>
                  <a:srgbClr val="FF0000"/>
                </a:solidFill>
                <a:effectLst/>
                <a:latin typeface="PingFang SC"/>
              </a:rPr>
              <a:t>Culturally, games reconstruct traditional culture through youthful narratives, such as “</a:t>
            </a:r>
            <a:r>
              <a:rPr lang="en-US" altLang="zh-CN" dirty="0">
                <a:solidFill>
                  <a:srgbClr val="FF0000"/>
                </a:solidFill>
                <a:latin typeface="PingFang SC"/>
              </a:rPr>
              <a:t>Genshin impact</a:t>
            </a:r>
            <a:r>
              <a:rPr lang="en-US" altLang="zh-CN" b="0" i="0" dirty="0">
                <a:solidFill>
                  <a:srgbClr val="FF0000"/>
                </a:solidFill>
                <a:effectLst/>
                <a:latin typeface="PingFang SC"/>
              </a:rPr>
              <a:t>" revitalizing </a:t>
            </a:r>
            <a:r>
              <a:rPr lang="en-US" altLang="zh-CN" dirty="0">
                <a:solidFill>
                  <a:srgbClr val="FF0000"/>
                </a:solidFill>
                <a:latin typeface="PingFang SC"/>
              </a:rPr>
              <a:t>Chinese traditional culture</a:t>
            </a:r>
            <a:r>
              <a:rPr lang="en-US" altLang="zh-CN" b="0" i="0" dirty="0">
                <a:solidFill>
                  <a:srgbClr val="FF0000"/>
                </a:solidFill>
                <a:effectLst/>
                <a:latin typeface="PingFang SC"/>
              </a:rPr>
              <a:t>, while attracting global users with oriental aesthetic symbols like </a:t>
            </a:r>
            <a:r>
              <a:rPr lang="en-US" altLang="zh-CN" dirty="0">
                <a:solidFill>
                  <a:srgbClr val="FF0000"/>
                </a:solidFill>
                <a:latin typeface="PingFang SC"/>
              </a:rPr>
              <a:t>P</a:t>
            </a:r>
            <a:r>
              <a:rPr lang="en-US" altLang="zh-CN" b="0" i="0" dirty="0">
                <a:solidFill>
                  <a:srgbClr val="FF0000"/>
                </a:solidFill>
                <a:effectLst/>
                <a:latin typeface="PingFang SC"/>
              </a:rPr>
              <a:t>eking O</a:t>
            </a:r>
            <a:r>
              <a:rPr lang="en-US" altLang="zh-CN" dirty="0">
                <a:solidFill>
                  <a:srgbClr val="FF0000"/>
                </a:solidFill>
                <a:latin typeface="PingFang SC"/>
              </a:rPr>
              <a:t>prea</a:t>
            </a:r>
            <a:r>
              <a:rPr lang="en-US" altLang="zh-CN" b="0" i="0" dirty="0">
                <a:solidFill>
                  <a:srgbClr val="FF0000"/>
                </a:solidFill>
                <a:effectLst/>
                <a:latin typeface="PingFang SC"/>
              </a:rPr>
              <a:t> and other traditional </a:t>
            </a:r>
            <a:r>
              <a:rPr lang="en-US" altLang="zh-CN" dirty="0">
                <a:solidFill>
                  <a:srgbClr val="FF0000"/>
                </a:solidFill>
                <a:latin typeface="PingFang SC"/>
              </a:rPr>
              <a:t>custom</a:t>
            </a:r>
            <a:r>
              <a:rPr lang="en-US" altLang="zh-CN" b="0" i="0" dirty="0">
                <a:solidFill>
                  <a:srgbClr val="FF0000"/>
                </a:solidFill>
                <a:effectLst/>
                <a:latin typeface="PingFang SC"/>
              </a:rPr>
              <a:t>, becoming a "digital bridge" for cross-cultural communication. </a:t>
            </a:r>
          </a:p>
          <a:p>
            <a:r>
              <a:rPr lang="en-US" altLang="zh-CN" sz="2400" b="0" i="0" dirty="0">
                <a:solidFill>
                  <a:schemeClr val="accent1"/>
                </a:solidFill>
                <a:effectLst/>
                <a:latin typeface="PingFang SC"/>
              </a:rPr>
              <a:t>The synergy of these three aspects is transforming games from mere entertainment tools into comprehensive social carriers that possess technological driving force, economic value, and cultural missions.</a:t>
            </a:r>
            <a:endParaRPr lang="zh-CN" altLang="en-US" sz="2400" dirty="0">
              <a:solidFill>
                <a:schemeClr val="accent1"/>
              </a:solidFill>
            </a:endParaRPr>
          </a:p>
        </p:txBody>
      </p:sp>
    </p:spTree>
    <p:extLst>
      <p:ext uri="{BB962C8B-B14F-4D97-AF65-F5344CB8AC3E}">
        <p14:creationId xmlns:p14="http://schemas.microsoft.com/office/powerpoint/2010/main" val="27544715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F29115-E6EE-6790-B0B5-068F7AEAC37C}"/>
            </a:ext>
          </a:extLst>
        </p:cNvPr>
        <p:cNvGrpSpPr/>
        <p:nvPr/>
      </p:nvGrpSpPr>
      <p:grpSpPr>
        <a:xfrm>
          <a:off x="0" y="0"/>
          <a:ext cx="0" cy="0"/>
          <a:chOff x="0" y="0"/>
          <a:chExt cx="0" cy="0"/>
        </a:xfrm>
      </p:grpSpPr>
      <p:sp>
        <p:nvSpPr>
          <p:cNvPr id="2" name="文本框 1">
            <a:extLst>
              <a:ext uri="{FF2B5EF4-FFF2-40B4-BE49-F238E27FC236}">
                <a16:creationId xmlns:a16="http://schemas.microsoft.com/office/drawing/2014/main" id="{9AE60C73-3A1F-1387-1DBC-8B692ED70615}"/>
              </a:ext>
            </a:extLst>
          </p:cNvPr>
          <p:cNvSpPr txBox="1"/>
          <p:nvPr/>
        </p:nvSpPr>
        <p:spPr>
          <a:xfrm>
            <a:off x="1589461" y="2321004"/>
            <a:ext cx="9315834" cy="2215991"/>
          </a:xfrm>
          <a:prstGeom prst="rect">
            <a:avLst/>
          </a:prstGeom>
          <a:noFill/>
        </p:spPr>
        <p:txBody>
          <a:bodyPr wrap="square" rtlCol="0">
            <a:spAutoFit/>
          </a:bodyPr>
          <a:lstStyle/>
          <a:p>
            <a:r>
              <a:rPr lang="en-US" altLang="zh-CN" sz="13800" b="1" dirty="0">
                <a:solidFill>
                  <a:schemeClr val="accent1"/>
                </a:solidFill>
              </a:rPr>
              <a:t>Thank  you</a:t>
            </a:r>
            <a:endParaRPr lang="zh-CN" altLang="en-US" sz="13800" b="1" dirty="0">
              <a:solidFill>
                <a:schemeClr val="accent1"/>
              </a:solidFill>
            </a:endParaRPr>
          </a:p>
        </p:txBody>
      </p:sp>
    </p:spTree>
    <p:extLst>
      <p:ext uri="{BB962C8B-B14F-4D97-AF65-F5344CB8AC3E}">
        <p14:creationId xmlns:p14="http://schemas.microsoft.com/office/powerpoint/2010/main" val="18327780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847FB8-11F1-5D06-4535-0BE1F2CF6BE5}"/>
            </a:ext>
          </a:extLst>
        </p:cNvPr>
        <p:cNvGrpSpPr/>
        <p:nvPr/>
      </p:nvGrpSpPr>
      <p:grpSpPr>
        <a:xfrm>
          <a:off x="0" y="0"/>
          <a:ext cx="0" cy="0"/>
          <a:chOff x="0" y="0"/>
          <a:chExt cx="0" cy="0"/>
        </a:xfrm>
      </p:grpSpPr>
      <p:sp>
        <p:nvSpPr>
          <p:cNvPr id="2" name="矩形 1">
            <a:extLst>
              <a:ext uri="{FF2B5EF4-FFF2-40B4-BE49-F238E27FC236}">
                <a16:creationId xmlns:a16="http://schemas.microsoft.com/office/drawing/2014/main" id="{22A9317B-B85E-D8E0-BA71-483CEBF2FEE5}"/>
              </a:ext>
            </a:extLst>
          </p:cNvPr>
          <p:cNvSpPr/>
          <p:nvPr/>
        </p:nvSpPr>
        <p:spPr>
          <a:xfrm>
            <a:off x="5193071" y="0"/>
            <a:ext cx="6507976" cy="954152"/>
          </a:xfrm>
          <a:prstGeom prst="rect">
            <a:avLst/>
          </a:prstGeom>
          <a:noFill/>
        </p:spPr>
        <p:txBody>
          <a:bodyPr wrap="square" lIns="91440" tIns="45720" rIns="91440" bIns="45720">
            <a:spAutoFit/>
          </a:bodyPr>
          <a:lstStyle/>
          <a:p>
            <a:pPr algn="ctr"/>
            <a:r>
              <a:rPr lang="en-US" altLang="zh-CN" sz="5400" b="1" dirty="0">
                <a:ln w="22225">
                  <a:solidFill>
                    <a:schemeClr val="accent2"/>
                  </a:solidFill>
                  <a:prstDash val="solid"/>
                </a:ln>
                <a:solidFill>
                  <a:schemeClr val="accent2">
                    <a:lumMod val="40000"/>
                    <a:lumOff val="60000"/>
                  </a:schemeClr>
                </a:solidFill>
              </a:rPr>
              <a:t>Do you play games?</a:t>
            </a:r>
            <a:endParaRPr lang="zh-CN" altLang="en-US" sz="5400" b="1" cap="none" spc="0" dirty="0">
              <a:ln w="22225">
                <a:solidFill>
                  <a:schemeClr val="accent2"/>
                </a:solidFill>
                <a:prstDash val="solid"/>
              </a:ln>
              <a:solidFill>
                <a:schemeClr val="accent2">
                  <a:lumMod val="40000"/>
                  <a:lumOff val="60000"/>
                </a:schemeClr>
              </a:solidFill>
              <a:effectLst/>
            </a:endParaRPr>
          </a:p>
        </p:txBody>
      </p:sp>
      <p:pic>
        <p:nvPicPr>
          <p:cNvPr id="3" name="图片 2">
            <a:extLst>
              <a:ext uri="{FF2B5EF4-FFF2-40B4-BE49-F238E27FC236}">
                <a16:creationId xmlns:a16="http://schemas.microsoft.com/office/drawing/2014/main" id="{FAC0AFFF-B8A3-BEF1-D7BC-4998DBAE4C71}"/>
              </a:ext>
            </a:extLst>
          </p:cNvPr>
          <p:cNvPicPr>
            <a:picLocks noChangeAspect="1"/>
          </p:cNvPicPr>
          <p:nvPr/>
        </p:nvPicPr>
        <p:blipFill>
          <a:blip r:embed="rId3"/>
          <a:srcRect b="813"/>
          <a:stretch/>
        </p:blipFill>
        <p:spPr>
          <a:xfrm>
            <a:off x="0" y="0"/>
            <a:ext cx="4880128" cy="6802244"/>
          </a:xfrm>
          <a:prstGeom prst="rect">
            <a:avLst/>
          </a:prstGeom>
        </p:spPr>
      </p:pic>
      <p:sp>
        <p:nvSpPr>
          <p:cNvPr id="4" name="矩形 3">
            <a:extLst>
              <a:ext uri="{FF2B5EF4-FFF2-40B4-BE49-F238E27FC236}">
                <a16:creationId xmlns:a16="http://schemas.microsoft.com/office/drawing/2014/main" id="{658ECF00-176C-DE65-02C6-B00BA017A948}"/>
              </a:ext>
            </a:extLst>
          </p:cNvPr>
          <p:cNvSpPr/>
          <p:nvPr/>
        </p:nvSpPr>
        <p:spPr>
          <a:xfrm>
            <a:off x="5656534" y="1219785"/>
            <a:ext cx="5024132" cy="923330"/>
          </a:xfrm>
          <a:prstGeom prst="rect">
            <a:avLst/>
          </a:prstGeom>
          <a:noFill/>
        </p:spPr>
        <p:txBody>
          <a:bodyPr wrap="none" lIns="91440" tIns="45720" rIns="91440" bIns="45720">
            <a:spAutoFit/>
          </a:bodyPr>
          <a:lstStyle/>
          <a:p>
            <a:pPr algn="ctr"/>
            <a:r>
              <a:rPr lang="en-US" altLang="zh-CN" sz="5400" b="1" cap="none" spc="0" dirty="0">
                <a:ln w="22225">
                  <a:solidFill>
                    <a:schemeClr val="accent2"/>
                  </a:solidFill>
                  <a:prstDash val="solid"/>
                </a:ln>
                <a:solidFill>
                  <a:schemeClr val="accent2">
                    <a:lumMod val="40000"/>
                    <a:lumOff val="60000"/>
                  </a:schemeClr>
                </a:solidFill>
                <a:effectLst/>
              </a:rPr>
              <a:t>Can you guess?</a:t>
            </a:r>
            <a:endParaRPr lang="zh-CN" altLang="en-US" sz="5400" b="1" cap="none" spc="0" dirty="0">
              <a:ln w="22225">
                <a:solidFill>
                  <a:schemeClr val="accent2"/>
                </a:solidFill>
                <a:prstDash val="solid"/>
              </a:ln>
              <a:solidFill>
                <a:schemeClr val="accent2">
                  <a:lumMod val="40000"/>
                  <a:lumOff val="60000"/>
                </a:schemeClr>
              </a:solidFill>
              <a:effectLst/>
            </a:endParaRPr>
          </a:p>
        </p:txBody>
      </p:sp>
      <p:sp>
        <p:nvSpPr>
          <p:cNvPr id="6" name="矩形 5">
            <a:extLst>
              <a:ext uri="{FF2B5EF4-FFF2-40B4-BE49-F238E27FC236}">
                <a16:creationId xmlns:a16="http://schemas.microsoft.com/office/drawing/2014/main" id="{A8884C11-BFD5-8643-03E3-55EB5F98C23B}"/>
              </a:ext>
            </a:extLst>
          </p:cNvPr>
          <p:cNvSpPr/>
          <p:nvPr/>
        </p:nvSpPr>
        <p:spPr>
          <a:xfrm>
            <a:off x="4682920" y="2408749"/>
            <a:ext cx="7741222" cy="1754326"/>
          </a:xfrm>
          <a:prstGeom prst="rect">
            <a:avLst/>
          </a:prstGeom>
          <a:noFill/>
        </p:spPr>
        <p:txBody>
          <a:bodyPr wrap="none" lIns="91440" tIns="45720" rIns="91440" bIns="45720">
            <a:spAutoFit/>
          </a:bodyPr>
          <a:lstStyle/>
          <a:p>
            <a:pPr algn="ctr"/>
            <a:r>
              <a:rPr lang="en-US" altLang="zh-CN" sz="5400" b="1" dirty="0">
                <a:ln w="22225">
                  <a:solidFill>
                    <a:schemeClr val="accent2"/>
                  </a:solidFill>
                  <a:prstDash val="solid"/>
                </a:ln>
                <a:solidFill>
                  <a:schemeClr val="accent2">
                    <a:lumMod val="40000"/>
                    <a:lumOff val="60000"/>
                  </a:schemeClr>
                </a:solidFill>
              </a:rPr>
              <a:t>A Chinese mobile game </a:t>
            </a:r>
          </a:p>
          <a:p>
            <a:pPr algn="ctr"/>
            <a:r>
              <a:rPr lang="en-US" altLang="zh-CN" sz="5400" b="1" dirty="0">
                <a:ln w="22225">
                  <a:solidFill>
                    <a:schemeClr val="accent2"/>
                  </a:solidFill>
                  <a:prstDash val="solid"/>
                </a:ln>
                <a:solidFill>
                  <a:schemeClr val="accent2">
                    <a:lumMod val="40000"/>
                    <a:lumOff val="60000"/>
                  </a:schemeClr>
                </a:solidFill>
              </a:rPr>
              <a:t>ranked first in the world</a:t>
            </a:r>
            <a:endParaRPr lang="zh-CN" altLang="en-US" sz="5400" b="1" cap="none" spc="0" dirty="0">
              <a:ln w="22225">
                <a:solidFill>
                  <a:schemeClr val="accent2"/>
                </a:solidFill>
                <a:prstDash val="solid"/>
              </a:ln>
              <a:solidFill>
                <a:schemeClr val="accent2">
                  <a:lumMod val="40000"/>
                  <a:lumOff val="60000"/>
                </a:schemeClr>
              </a:solidFill>
              <a:effectLst/>
            </a:endParaRPr>
          </a:p>
        </p:txBody>
      </p:sp>
      <p:sp>
        <p:nvSpPr>
          <p:cNvPr id="7" name="矩形 6">
            <a:extLst>
              <a:ext uri="{FF2B5EF4-FFF2-40B4-BE49-F238E27FC236}">
                <a16:creationId xmlns:a16="http://schemas.microsoft.com/office/drawing/2014/main" id="{54040152-604F-51C9-2CEF-BD19B535D744}"/>
              </a:ext>
            </a:extLst>
          </p:cNvPr>
          <p:cNvSpPr/>
          <p:nvPr/>
        </p:nvSpPr>
        <p:spPr>
          <a:xfrm>
            <a:off x="5092044" y="4163075"/>
            <a:ext cx="6450805" cy="2585323"/>
          </a:xfrm>
          <a:prstGeom prst="rect">
            <a:avLst/>
          </a:prstGeom>
          <a:noFill/>
        </p:spPr>
        <p:txBody>
          <a:bodyPr wrap="none" lIns="91440" tIns="45720" rIns="91440" bIns="45720">
            <a:spAutoFit/>
          </a:bodyPr>
          <a:lstStyle/>
          <a:p>
            <a:pPr algn="ctr"/>
            <a:r>
              <a:rPr lang="en-US" altLang="zh-CN" sz="5400" b="1" cap="none" spc="0" dirty="0">
                <a:ln w="22225">
                  <a:solidFill>
                    <a:schemeClr val="accent2"/>
                  </a:solidFill>
                  <a:prstDash val="solid"/>
                </a:ln>
                <a:solidFill>
                  <a:schemeClr val="accent2">
                    <a:lumMod val="40000"/>
                    <a:lumOff val="60000"/>
                  </a:schemeClr>
                </a:solidFill>
                <a:effectLst/>
              </a:rPr>
              <a:t>MOBA</a:t>
            </a:r>
          </a:p>
          <a:p>
            <a:pPr algn="ctr"/>
            <a:r>
              <a:rPr lang="en-US" altLang="zh-CN" sz="5400" b="1" cap="none" spc="0" dirty="0">
                <a:ln w="22225">
                  <a:solidFill>
                    <a:schemeClr val="accent2"/>
                  </a:solidFill>
                  <a:prstDash val="solid"/>
                </a:ln>
                <a:solidFill>
                  <a:schemeClr val="accent2">
                    <a:lumMod val="40000"/>
                    <a:lumOff val="60000"/>
                  </a:schemeClr>
                </a:solidFill>
                <a:effectLst/>
              </a:rPr>
              <a:t>(Multiplayer Online </a:t>
            </a:r>
          </a:p>
          <a:p>
            <a:pPr algn="ctr"/>
            <a:r>
              <a:rPr lang="en-US" altLang="zh-CN" sz="5400" b="1" cap="none" spc="0" dirty="0">
                <a:ln w="22225">
                  <a:solidFill>
                    <a:schemeClr val="accent2"/>
                  </a:solidFill>
                  <a:prstDash val="solid"/>
                </a:ln>
                <a:solidFill>
                  <a:schemeClr val="accent2">
                    <a:lumMod val="40000"/>
                    <a:lumOff val="60000"/>
                  </a:schemeClr>
                </a:solidFill>
                <a:effectLst/>
              </a:rPr>
              <a:t>Battle Arena)</a:t>
            </a:r>
            <a:endParaRPr lang="zh-CN" altLang="en-US" sz="5400" b="1" cap="none" spc="0" dirty="0">
              <a:ln w="22225">
                <a:solidFill>
                  <a:schemeClr val="accent2"/>
                </a:solidFill>
                <a:prstDash val="solid"/>
              </a:ln>
              <a:solidFill>
                <a:schemeClr val="accent2">
                  <a:lumMod val="40000"/>
                  <a:lumOff val="60000"/>
                </a:schemeClr>
              </a:solidFill>
              <a:effectLst/>
            </a:endParaRPr>
          </a:p>
        </p:txBody>
      </p:sp>
      <p:pic>
        <p:nvPicPr>
          <p:cNvPr id="1026" name="Picture 2" descr="王者荣耀、法师、排行榜_37手游">
            <a:extLst>
              <a:ext uri="{FF2B5EF4-FFF2-40B4-BE49-F238E27FC236}">
                <a16:creationId xmlns:a16="http://schemas.microsoft.com/office/drawing/2014/main" id="{CB81F8EE-6F5E-BA60-E103-5F04B77E9D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40064" y="8801"/>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a:extLst>
              <a:ext uri="{FF2B5EF4-FFF2-40B4-BE49-F238E27FC236}">
                <a16:creationId xmlns:a16="http://schemas.microsoft.com/office/drawing/2014/main" id="{0D97E5F6-DE96-0528-9AC3-D7CFF0130494}"/>
              </a:ext>
            </a:extLst>
          </p:cNvPr>
          <p:cNvSpPr/>
          <p:nvPr/>
        </p:nvSpPr>
        <p:spPr>
          <a:xfrm>
            <a:off x="3324087" y="5382852"/>
            <a:ext cx="5129930" cy="923330"/>
          </a:xfrm>
          <a:prstGeom prst="rect">
            <a:avLst/>
          </a:prstGeom>
          <a:noFill/>
        </p:spPr>
        <p:txBody>
          <a:bodyPr wrap="none" lIns="91440" tIns="45720" rIns="91440" bIns="45720">
            <a:spAutoFit/>
          </a:bodyPr>
          <a:lstStyle/>
          <a:p>
            <a:pPr algn="ctr"/>
            <a:r>
              <a:rPr lang="en-US" altLang="zh-CN" sz="5400" b="1" dirty="0">
                <a:solidFill>
                  <a:srgbClr val="FF0000"/>
                </a:solidFill>
                <a:highlight>
                  <a:srgbClr val="FFFF00"/>
                </a:highlight>
              </a:rPr>
              <a:t> Honor of Kings</a:t>
            </a:r>
            <a:endParaRPr lang="zh-CN" altLang="en-US" sz="5400" b="1" dirty="0">
              <a:solidFill>
                <a:srgbClr val="FF0000"/>
              </a:solidFill>
              <a:highlight>
                <a:srgbClr val="FFFF00"/>
              </a:highlight>
            </a:endParaRPr>
          </a:p>
        </p:txBody>
      </p:sp>
    </p:spTree>
    <p:extLst>
      <p:ext uri="{BB962C8B-B14F-4D97-AF65-F5344CB8AC3E}">
        <p14:creationId xmlns:p14="http://schemas.microsoft.com/office/powerpoint/2010/main" val="4140321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1026"/>
                                        </p:tgtEl>
                                        <p:attrNameLst>
                                          <p:attrName>style.visibility</p:attrName>
                                        </p:attrNameLst>
                                      </p:cBhvr>
                                      <p:to>
                                        <p:strVal val="visible"/>
                                      </p:to>
                                    </p:set>
                                    <p:anim calcmode="lin" valueType="num">
                                      <p:cBhvr>
                                        <p:cTn id="32" dur="500" fill="hold"/>
                                        <p:tgtEl>
                                          <p:spTgt spid="1026"/>
                                        </p:tgtEl>
                                        <p:attrNameLst>
                                          <p:attrName>ppt_w</p:attrName>
                                        </p:attrNameLst>
                                      </p:cBhvr>
                                      <p:tavLst>
                                        <p:tav tm="0">
                                          <p:val>
                                            <p:fltVal val="0"/>
                                          </p:val>
                                        </p:tav>
                                        <p:tav tm="100000">
                                          <p:val>
                                            <p:strVal val="#ppt_w"/>
                                          </p:val>
                                        </p:tav>
                                      </p:tavLst>
                                    </p:anim>
                                    <p:anim calcmode="lin" valueType="num">
                                      <p:cBhvr>
                                        <p:cTn id="33" dur="500" fill="hold"/>
                                        <p:tgtEl>
                                          <p:spTgt spid="1026"/>
                                        </p:tgtEl>
                                        <p:attrNameLst>
                                          <p:attrName>ppt_h</p:attrName>
                                        </p:attrNameLst>
                                      </p:cBhvr>
                                      <p:tavLst>
                                        <p:tav tm="0">
                                          <p:val>
                                            <p:fltVal val="0"/>
                                          </p:val>
                                        </p:tav>
                                        <p:tav tm="100000">
                                          <p:val>
                                            <p:strVal val="#ppt_h"/>
                                          </p:val>
                                        </p:tav>
                                      </p:tavLst>
                                    </p:anim>
                                    <p:animEffect transition="in" filter="fade">
                                      <p:cBhvr>
                                        <p:cTn id="34" dur="500"/>
                                        <p:tgtEl>
                                          <p:spTgt spid="1026"/>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p:cTn id="39" dur="500" fill="hold"/>
                                        <p:tgtEl>
                                          <p:spTgt spid="5"/>
                                        </p:tgtEl>
                                        <p:attrNameLst>
                                          <p:attrName>ppt_w</p:attrName>
                                        </p:attrNameLst>
                                      </p:cBhvr>
                                      <p:tavLst>
                                        <p:tav tm="0">
                                          <p:val>
                                            <p:fltVal val="0"/>
                                          </p:val>
                                        </p:tav>
                                        <p:tav tm="100000">
                                          <p:val>
                                            <p:strVal val="#ppt_w"/>
                                          </p:val>
                                        </p:tav>
                                      </p:tavLst>
                                    </p:anim>
                                    <p:anim calcmode="lin" valueType="num">
                                      <p:cBhvr>
                                        <p:cTn id="40" dur="500" fill="hold"/>
                                        <p:tgtEl>
                                          <p:spTgt spid="5"/>
                                        </p:tgtEl>
                                        <p:attrNameLst>
                                          <p:attrName>ppt_h</p:attrName>
                                        </p:attrNameLst>
                                      </p:cBhvr>
                                      <p:tavLst>
                                        <p:tav tm="0">
                                          <p:val>
                                            <p:fltVal val="0"/>
                                          </p:val>
                                        </p:tav>
                                        <p:tav tm="100000">
                                          <p:val>
                                            <p:strVal val="#ppt_h"/>
                                          </p:val>
                                        </p:tav>
                                      </p:tavLst>
                                    </p:anim>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P spid="7"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69BEF4-876D-61C3-15A8-D00CD0C22C4B}"/>
            </a:ext>
          </a:extLst>
        </p:cNvPr>
        <p:cNvGrpSpPr/>
        <p:nvPr/>
      </p:nvGrpSpPr>
      <p:grpSpPr>
        <a:xfrm>
          <a:off x="0" y="0"/>
          <a:ext cx="0" cy="0"/>
          <a:chOff x="0" y="0"/>
          <a:chExt cx="0" cy="0"/>
        </a:xfrm>
      </p:grpSpPr>
      <p:pic>
        <p:nvPicPr>
          <p:cNvPr id="3074" name="Picture 2">
            <a:extLst>
              <a:ext uri="{FF2B5EF4-FFF2-40B4-BE49-F238E27FC236}">
                <a16:creationId xmlns:a16="http://schemas.microsoft.com/office/drawing/2014/main" id="{6E9C96D7-5481-35DB-A975-2C134D9C84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525"/>
            <a:ext cx="4762500" cy="684847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383BBA21-0A8B-AE4C-2D4B-839FDA56E9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0908" y="0"/>
            <a:ext cx="4762500" cy="670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49776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7F0E944-54A6-3326-4B22-EA540CE7FF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12" y="0"/>
            <a:ext cx="12066976" cy="6858000"/>
          </a:xfrm>
          <a:prstGeom prst="rect">
            <a:avLst/>
          </a:prstGeom>
        </p:spPr>
      </p:pic>
    </p:spTree>
    <p:extLst>
      <p:ext uri="{BB962C8B-B14F-4D97-AF65-F5344CB8AC3E}">
        <p14:creationId xmlns:p14="http://schemas.microsoft.com/office/powerpoint/2010/main" val="25322957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C9AA28-FC19-A6E9-125E-77F95103B7BB}"/>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034CBDCD-741F-E541-E77B-071FE4CE448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pic>
        <p:nvPicPr>
          <p:cNvPr id="6" name="图片 5">
            <a:extLst>
              <a:ext uri="{FF2B5EF4-FFF2-40B4-BE49-F238E27FC236}">
                <a16:creationId xmlns:a16="http://schemas.microsoft.com/office/drawing/2014/main" id="{771CE144-4EA0-0574-E8C7-A854FE5111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05999"/>
            <a:ext cx="12192000" cy="5192504"/>
          </a:xfrm>
          <a:prstGeom prst="rect">
            <a:avLst/>
          </a:prstGeom>
        </p:spPr>
      </p:pic>
      <p:sp>
        <p:nvSpPr>
          <p:cNvPr id="7" name="矩形 6">
            <a:extLst>
              <a:ext uri="{FF2B5EF4-FFF2-40B4-BE49-F238E27FC236}">
                <a16:creationId xmlns:a16="http://schemas.microsoft.com/office/drawing/2014/main" id="{60B3DE2E-76E8-DF95-BFBF-501E96A97338}"/>
              </a:ext>
            </a:extLst>
          </p:cNvPr>
          <p:cNvSpPr/>
          <p:nvPr/>
        </p:nvSpPr>
        <p:spPr>
          <a:xfrm>
            <a:off x="75761" y="205724"/>
            <a:ext cx="12040477" cy="923330"/>
          </a:xfrm>
          <a:prstGeom prst="rect">
            <a:avLst/>
          </a:prstGeom>
          <a:noFill/>
        </p:spPr>
        <p:txBody>
          <a:bodyPr wrap="none" lIns="91440" tIns="45720" rIns="91440" bIns="45720">
            <a:spAutoFit/>
          </a:bodyPr>
          <a:lstStyle/>
          <a:p>
            <a:pPr algn="ctr"/>
            <a:r>
              <a:rPr lang="en-US" altLang="zh-CN" sz="5400" b="1" cap="none" spc="0" dirty="0">
                <a:ln w="22225">
                  <a:solidFill>
                    <a:schemeClr val="accent2"/>
                  </a:solidFill>
                  <a:prstDash val="solid"/>
                </a:ln>
                <a:solidFill>
                  <a:schemeClr val="accent2">
                    <a:lumMod val="40000"/>
                    <a:lumOff val="60000"/>
                  </a:schemeClr>
                </a:solidFill>
                <a:effectLst/>
              </a:rPr>
              <a:t>Different countries’ Game market size</a:t>
            </a:r>
            <a:endParaRPr lang="zh-CN" altLang="en-US" sz="5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8994000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C0B4FE-0514-8B8B-0601-1CCACBCEEC56}"/>
            </a:ext>
          </a:extLst>
        </p:cNvPr>
        <p:cNvGrpSpPr/>
        <p:nvPr/>
      </p:nvGrpSpPr>
      <p:grpSpPr>
        <a:xfrm>
          <a:off x="0" y="0"/>
          <a:ext cx="0" cy="0"/>
          <a:chOff x="0" y="0"/>
          <a:chExt cx="0" cy="0"/>
        </a:xfrm>
      </p:grpSpPr>
      <p:pic>
        <p:nvPicPr>
          <p:cNvPr id="3" name="图片 2">
            <a:extLst>
              <a:ext uri="{FF2B5EF4-FFF2-40B4-BE49-F238E27FC236}">
                <a16:creationId xmlns:a16="http://schemas.microsoft.com/office/drawing/2014/main" id="{15140E5A-DA3E-C219-5A73-622893F217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5764" y="583423"/>
            <a:ext cx="8684712" cy="5464538"/>
          </a:xfrm>
          <a:prstGeom prst="rect">
            <a:avLst/>
          </a:prstGeom>
        </p:spPr>
      </p:pic>
      <p:sp>
        <p:nvSpPr>
          <p:cNvPr id="2" name="矩形 1">
            <a:extLst>
              <a:ext uri="{FF2B5EF4-FFF2-40B4-BE49-F238E27FC236}">
                <a16:creationId xmlns:a16="http://schemas.microsoft.com/office/drawing/2014/main" id="{4AEDFB9A-5681-8FFD-BD69-76F4A445833A}"/>
              </a:ext>
            </a:extLst>
          </p:cNvPr>
          <p:cNvSpPr/>
          <p:nvPr/>
        </p:nvSpPr>
        <p:spPr>
          <a:xfrm>
            <a:off x="0" y="1935886"/>
            <a:ext cx="3300608" cy="1323439"/>
          </a:xfrm>
          <a:prstGeom prst="rect">
            <a:avLst/>
          </a:prstGeom>
          <a:noFill/>
        </p:spPr>
        <p:txBody>
          <a:bodyPr wrap="square" lIns="91440" tIns="45720" rIns="91440" bIns="45720">
            <a:spAutoFit/>
          </a:bodyPr>
          <a:lstStyle/>
          <a:p>
            <a:pPr algn="ctr"/>
            <a:r>
              <a:rPr lang="en-US" altLang="zh-CN" sz="4000" b="1" cap="none" spc="0" dirty="0">
                <a:ln w="0"/>
                <a:solidFill>
                  <a:schemeClr val="accent1"/>
                </a:solidFill>
                <a:effectLst>
                  <a:outerShdw blurRad="38100" dist="25400" dir="5400000" algn="ctr" rotWithShape="0">
                    <a:srgbClr val="6E747A">
                      <a:alpha val="43000"/>
                    </a:srgbClr>
                  </a:outerShdw>
                </a:effectLst>
              </a:rPr>
              <a:t>Economic </a:t>
            </a:r>
          </a:p>
          <a:p>
            <a:pPr algn="ctr"/>
            <a:r>
              <a:rPr lang="en-US" altLang="zh-CN" sz="4000" b="1" dirty="0">
                <a:ln w="0"/>
                <a:solidFill>
                  <a:schemeClr val="accent1"/>
                </a:solidFill>
                <a:effectLst>
                  <a:outerShdw blurRad="38100" dist="25400" dir="5400000" algn="ctr" rotWithShape="0">
                    <a:srgbClr val="6E747A">
                      <a:alpha val="43000"/>
                    </a:srgbClr>
                  </a:outerShdw>
                </a:effectLst>
              </a:rPr>
              <a:t>P</a:t>
            </a:r>
            <a:r>
              <a:rPr lang="en-US" altLang="zh-CN" sz="4000" b="1" cap="none" spc="0" dirty="0">
                <a:ln w="0"/>
                <a:solidFill>
                  <a:schemeClr val="accent1"/>
                </a:solidFill>
                <a:effectLst>
                  <a:outerShdw blurRad="38100" dist="25400" dir="5400000" algn="ctr" rotWithShape="0">
                    <a:srgbClr val="6E747A">
                      <a:alpha val="43000"/>
                    </a:srgbClr>
                  </a:outerShdw>
                </a:effectLst>
              </a:rPr>
              <a:t>henomenon</a:t>
            </a:r>
            <a:endParaRPr lang="zh-CN" altLang="en-US" sz="4000" b="1" cap="none"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2060894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115461-7E2D-5AC1-73DF-EDC1DEBB7633}"/>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EAC0AD63-AC57-8EC4-8AC5-580D85C63F35}"/>
              </a:ext>
            </a:extLst>
          </p:cNvPr>
          <p:cNvSpPr/>
          <p:nvPr/>
        </p:nvSpPr>
        <p:spPr>
          <a:xfrm>
            <a:off x="2476213" y="520659"/>
            <a:ext cx="7430239" cy="1754326"/>
          </a:xfrm>
          <a:prstGeom prst="rect">
            <a:avLst/>
          </a:prstGeom>
          <a:noFill/>
        </p:spPr>
        <p:txBody>
          <a:bodyPr wrap="none" lIns="91440" tIns="45720" rIns="91440" bIns="45720">
            <a:spAutoFit/>
          </a:bodyPr>
          <a:lstStyle/>
          <a:p>
            <a:pPr algn="ctr"/>
            <a:r>
              <a:rPr lang="en-US" altLang="zh-CN" sz="5400" b="1" cap="none" spc="0" dirty="0">
                <a:ln w="0"/>
                <a:solidFill>
                  <a:schemeClr val="accent1"/>
                </a:solidFill>
                <a:effectLst>
                  <a:outerShdw blurRad="38100" dist="25400" dir="5400000" algn="ctr" rotWithShape="0">
                    <a:srgbClr val="6E747A">
                      <a:alpha val="43000"/>
                    </a:srgbClr>
                  </a:outerShdw>
                </a:effectLst>
              </a:rPr>
              <a:t>The history</a:t>
            </a:r>
            <a:r>
              <a:rPr lang="zh-CN" altLang="en-US" sz="5400" b="1" dirty="0">
                <a:ln w="0"/>
                <a:solidFill>
                  <a:schemeClr val="accent1"/>
                </a:solidFill>
                <a:effectLst>
                  <a:outerShdw blurRad="38100" dist="25400" dir="5400000" algn="ctr" rotWithShape="0">
                    <a:srgbClr val="6E747A">
                      <a:alpha val="43000"/>
                    </a:srgbClr>
                  </a:outerShdw>
                </a:effectLst>
              </a:rPr>
              <a:t> </a:t>
            </a:r>
            <a:r>
              <a:rPr lang="en-US" altLang="zh-CN" sz="5400" b="1" dirty="0">
                <a:ln w="0"/>
                <a:solidFill>
                  <a:schemeClr val="accent1"/>
                </a:solidFill>
                <a:effectLst>
                  <a:outerShdw blurRad="38100" dist="25400" dir="5400000" algn="ctr" rotWithShape="0">
                    <a:srgbClr val="6E747A">
                      <a:alpha val="43000"/>
                    </a:srgbClr>
                  </a:outerShdw>
                </a:effectLst>
              </a:rPr>
              <a:t>of</a:t>
            </a:r>
            <a:r>
              <a:rPr lang="zh-CN" altLang="en-US" sz="5400" b="1" dirty="0">
                <a:ln w="0"/>
                <a:solidFill>
                  <a:schemeClr val="accent1"/>
                </a:solidFill>
                <a:effectLst>
                  <a:outerShdw blurRad="38100" dist="25400" dir="5400000" algn="ctr" rotWithShape="0">
                    <a:srgbClr val="6E747A">
                      <a:alpha val="43000"/>
                    </a:srgbClr>
                  </a:outerShdw>
                </a:effectLst>
              </a:rPr>
              <a:t> </a:t>
            </a:r>
            <a:r>
              <a:rPr lang="en-US" altLang="zh-CN" sz="5400" b="1" dirty="0">
                <a:ln w="0"/>
                <a:solidFill>
                  <a:schemeClr val="accent1"/>
                </a:solidFill>
                <a:effectLst>
                  <a:outerShdw blurRad="38100" dist="25400" dir="5400000" algn="ctr" rotWithShape="0">
                    <a:srgbClr val="6E747A">
                      <a:alpha val="43000"/>
                    </a:srgbClr>
                  </a:outerShdw>
                </a:effectLst>
              </a:rPr>
              <a:t>the</a:t>
            </a:r>
            <a:r>
              <a:rPr lang="zh-CN" altLang="en-US" sz="5400" b="1" dirty="0">
                <a:ln w="0"/>
                <a:solidFill>
                  <a:schemeClr val="accent1"/>
                </a:solidFill>
                <a:effectLst>
                  <a:outerShdw blurRad="38100" dist="25400" dir="5400000" algn="ctr" rotWithShape="0">
                    <a:srgbClr val="6E747A">
                      <a:alpha val="43000"/>
                    </a:srgbClr>
                  </a:outerShdw>
                </a:effectLst>
              </a:rPr>
              <a:t> </a:t>
            </a:r>
            <a:endParaRPr lang="en-US" altLang="zh-CN" sz="5400" b="1" dirty="0">
              <a:ln w="0"/>
              <a:solidFill>
                <a:schemeClr val="accent1"/>
              </a:solidFill>
              <a:effectLst>
                <a:outerShdw blurRad="38100" dist="25400" dir="5400000" algn="ctr" rotWithShape="0">
                  <a:srgbClr val="6E747A">
                    <a:alpha val="43000"/>
                  </a:srgbClr>
                </a:outerShdw>
              </a:effectLst>
            </a:endParaRPr>
          </a:p>
          <a:p>
            <a:pPr algn="ctr"/>
            <a:r>
              <a:rPr lang="en-US" altLang="zh-CN" sz="5400" b="1" dirty="0">
                <a:ln w="0"/>
                <a:solidFill>
                  <a:schemeClr val="accent1"/>
                </a:solidFill>
                <a:effectLst>
                  <a:outerShdw blurRad="38100" dist="25400" dir="5400000" algn="ctr" rotWithShape="0">
                    <a:srgbClr val="6E747A">
                      <a:alpha val="43000"/>
                    </a:srgbClr>
                  </a:outerShdw>
                </a:effectLst>
              </a:rPr>
              <a:t>development</a:t>
            </a:r>
            <a:r>
              <a:rPr lang="zh-CN" altLang="en-US" sz="5400" b="1" dirty="0">
                <a:ln w="0"/>
                <a:solidFill>
                  <a:schemeClr val="accent1"/>
                </a:solidFill>
                <a:effectLst>
                  <a:outerShdw blurRad="38100" dist="25400" dir="5400000" algn="ctr" rotWithShape="0">
                    <a:srgbClr val="6E747A">
                      <a:alpha val="43000"/>
                    </a:srgbClr>
                  </a:outerShdw>
                </a:effectLst>
              </a:rPr>
              <a:t> </a:t>
            </a:r>
            <a:r>
              <a:rPr lang="en-US" altLang="zh-CN" sz="5400" b="1" dirty="0">
                <a:ln w="0"/>
                <a:solidFill>
                  <a:schemeClr val="accent1"/>
                </a:solidFill>
                <a:effectLst>
                  <a:outerShdw blurRad="38100" dist="25400" dir="5400000" algn="ctr" rotWithShape="0">
                    <a:srgbClr val="6E747A">
                      <a:alpha val="43000"/>
                    </a:srgbClr>
                  </a:outerShdw>
                </a:effectLst>
              </a:rPr>
              <a:t>of</a:t>
            </a:r>
            <a:r>
              <a:rPr lang="zh-CN" altLang="en-US" sz="5400" b="1" dirty="0">
                <a:ln w="0"/>
                <a:solidFill>
                  <a:schemeClr val="accent1"/>
                </a:solidFill>
                <a:effectLst>
                  <a:outerShdw blurRad="38100" dist="25400" dir="5400000" algn="ctr" rotWithShape="0">
                    <a:srgbClr val="6E747A">
                      <a:alpha val="43000"/>
                    </a:srgbClr>
                  </a:outerShdw>
                </a:effectLst>
              </a:rPr>
              <a:t> </a:t>
            </a:r>
            <a:r>
              <a:rPr lang="en-US" altLang="zh-CN" sz="5400" b="1" dirty="0">
                <a:ln w="0"/>
                <a:solidFill>
                  <a:schemeClr val="accent1"/>
                </a:solidFill>
                <a:effectLst>
                  <a:outerShdw blurRad="38100" dist="25400" dir="5400000" algn="ctr" rotWithShape="0">
                    <a:srgbClr val="6E747A">
                      <a:alpha val="43000"/>
                    </a:srgbClr>
                  </a:outerShdw>
                </a:effectLst>
              </a:rPr>
              <a:t>games</a:t>
            </a:r>
            <a:endParaRPr lang="zh-CN" altLang="en-US" sz="5400" b="1" cap="none" spc="0" dirty="0">
              <a:ln w="0"/>
              <a:solidFill>
                <a:schemeClr val="accent1"/>
              </a:solidFill>
              <a:effectLst>
                <a:outerShdw blurRad="38100" dist="25400" dir="5400000" algn="ctr" rotWithShape="0">
                  <a:srgbClr val="6E747A">
                    <a:alpha val="43000"/>
                  </a:srgbClr>
                </a:outerShdw>
              </a:effectLst>
            </a:endParaRPr>
          </a:p>
        </p:txBody>
      </p:sp>
      <p:grpSp>
        <p:nvGrpSpPr>
          <p:cNvPr id="5" name="组合 4">
            <a:extLst>
              <a:ext uri="{FF2B5EF4-FFF2-40B4-BE49-F238E27FC236}">
                <a16:creationId xmlns:a16="http://schemas.microsoft.com/office/drawing/2014/main" id="{580DDA52-C130-0232-DF92-4618048F8518}"/>
              </a:ext>
            </a:extLst>
          </p:cNvPr>
          <p:cNvGrpSpPr>
            <a:grpSpLocks noChangeAspect="1"/>
          </p:cNvGrpSpPr>
          <p:nvPr>
            <p:custDataLst>
              <p:tags r:id="rId1"/>
            </p:custDataLst>
          </p:nvPr>
        </p:nvGrpSpPr>
        <p:grpSpPr>
          <a:xfrm>
            <a:off x="112593" y="2810107"/>
            <a:ext cx="11966814" cy="2873130"/>
            <a:chOff x="753086" y="2041142"/>
            <a:chExt cx="8840987" cy="2122646"/>
          </a:xfrm>
        </p:grpSpPr>
        <p:grpSp>
          <p:nvGrpSpPr>
            <p:cNvPr id="6" name="组合 5">
              <a:extLst>
                <a:ext uri="{FF2B5EF4-FFF2-40B4-BE49-F238E27FC236}">
                  <a16:creationId xmlns:a16="http://schemas.microsoft.com/office/drawing/2014/main" id="{8D8B51A3-95B5-F802-EC9B-5C04E7F53D8D}"/>
                </a:ext>
              </a:extLst>
            </p:cNvPr>
            <p:cNvGrpSpPr/>
            <p:nvPr/>
          </p:nvGrpSpPr>
          <p:grpSpPr>
            <a:xfrm>
              <a:off x="753086" y="2041142"/>
              <a:ext cx="1513902" cy="2118575"/>
              <a:chOff x="753086" y="2041142"/>
              <a:chExt cx="1513902" cy="2118575"/>
            </a:xfrm>
          </p:grpSpPr>
          <p:sp>
            <p:nvSpPr>
              <p:cNvPr id="27" name="Index-1">
                <a:extLst>
                  <a:ext uri="{FF2B5EF4-FFF2-40B4-BE49-F238E27FC236}">
                    <a16:creationId xmlns:a16="http://schemas.microsoft.com/office/drawing/2014/main" id="{E322A274-13FC-37FA-FE50-2D4A82A22B8C}"/>
                  </a:ext>
                </a:extLst>
              </p:cNvPr>
              <p:cNvSpPr/>
              <p:nvPr>
                <p:custDataLst>
                  <p:tags r:id="rId18"/>
                </p:custDataLst>
              </p:nvPr>
            </p:nvSpPr>
            <p:spPr>
              <a:xfrm>
                <a:off x="1077111" y="2041142"/>
                <a:ext cx="865852" cy="865852"/>
              </a:xfrm>
              <a:prstGeom prst="ellipse">
                <a:avLst/>
              </a:prstGeom>
              <a:gradFill>
                <a:gsLst>
                  <a:gs pos="0">
                    <a:schemeClr val="accent1">
                      <a:lumMod val="60000"/>
                      <a:lumOff val="40000"/>
                    </a:schemeClr>
                  </a:gs>
                  <a:gs pos="60000">
                    <a:schemeClr val="accent1"/>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3200" b="1" dirty="0">
                    <a:latin typeface="+mn-ea"/>
                  </a:rPr>
                  <a:t>01</a:t>
                </a:r>
                <a:endParaRPr lang="zh-CN" altLang="en-US" sz="3200" b="1" dirty="0">
                  <a:latin typeface="+mn-ea"/>
                </a:endParaRPr>
              </a:p>
            </p:txBody>
          </p:sp>
          <p:sp>
            <p:nvSpPr>
              <p:cNvPr id="28" name="Title-1">
                <a:extLst>
                  <a:ext uri="{FF2B5EF4-FFF2-40B4-BE49-F238E27FC236}">
                    <a16:creationId xmlns:a16="http://schemas.microsoft.com/office/drawing/2014/main" id="{043B2222-C883-E2C1-B31A-F1F4DE253717}"/>
                  </a:ext>
                </a:extLst>
              </p:cNvPr>
              <p:cNvSpPr/>
              <p:nvPr>
                <p:custDataLst>
                  <p:tags r:id="rId19"/>
                </p:custDataLst>
              </p:nvPr>
            </p:nvSpPr>
            <p:spPr>
              <a:xfrm>
                <a:off x="810100" y="3103006"/>
                <a:ext cx="1399875" cy="65924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b="1" dirty="0">
                    <a:latin typeface="+mn-ea"/>
                  </a:rPr>
                  <a:t>Early exploration</a:t>
                </a:r>
                <a:r>
                  <a:rPr kumimoji="1" lang="zh-CN" altLang="en-US" b="1" dirty="0">
                    <a:latin typeface="+mn-ea"/>
                  </a:rPr>
                  <a:t> </a:t>
                </a:r>
                <a:r>
                  <a:rPr kumimoji="1" lang="en-US" altLang="zh-CN" b="1" dirty="0">
                    <a:latin typeface="+mn-ea"/>
                  </a:rPr>
                  <a:t>stage</a:t>
                </a:r>
                <a:endParaRPr kumimoji="1" lang="zh-CN" altLang="en-US" b="1" dirty="0">
                  <a:latin typeface="+mn-ea"/>
                </a:endParaRPr>
              </a:p>
            </p:txBody>
          </p:sp>
          <p:sp>
            <p:nvSpPr>
              <p:cNvPr id="29" name="Body-1">
                <a:extLst>
                  <a:ext uri="{FF2B5EF4-FFF2-40B4-BE49-F238E27FC236}">
                    <a16:creationId xmlns:a16="http://schemas.microsoft.com/office/drawing/2014/main" id="{13A82620-F6B8-6A0F-BA25-09DD492E853C}"/>
                  </a:ext>
                </a:extLst>
              </p:cNvPr>
              <p:cNvSpPr txBox="1"/>
              <p:nvPr>
                <p:custDataLst>
                  <p:tags r:id="rId20"/>
                </p:custDataLst>
              </p:nvPr>
            </p:nvSpPr>
            <p:spPr>
              <a:xfrm>
                <a:off x="753086" y="3836360"/>
                <a:ext cx="1513902" cy="323357"/>
              </a:xfrm>
              <a:prstGeom prst="rect">
                <a:avLst/>
              </a:prstGeom>
              <a:noFill/>
            </p:spPr>
            <p:txBody>
              <a:bodyPr wrap="square" rtlCol="0">
                <a:spAutoFit/>
              </a:bodyPr>
              <a:lstStyle/>
              <a:p>
                <a:pPr algn="ctr">
                  <a:lnSpc>
                    <a:spcPct val="120000"/>
                  </a:lnSpc>
                </a:pPr>
                <a:r>
                  <a:rPr lang="en-US" altLang="zh-CN" sz="2000" i="0" dirty="0">
                    <a:effectLst/>
                    <a:latin typeface="PingFang SC"/>
                  </a:rPr>
                  <a:t>(before 2000)</a:t>
                </a:r>
                <a:endParaRPr kumimoji="0" lang="zh-CN" altLang="en-US" sz="2000" i="0" u="none" strike="noStrike" kern="1200" cap="none" spc="0" normalizeH="0" baseline="0" noProof="0" dirty="0">
                  <a:ln>
                    <a:noFill/>
                  </a:ln>
                  <a:effectLst/>
                  <a:uLnTx/>
                  <a:uFillTx/>
                  <a:latin typeface="+mn-ea"/>
                </a:endParaRPr>
              </a:p>
            </p:txBody>
          </p:sp>
        </p:grpSp>
        <p:grpSp>
          <p:nvGrpSpPr>
            <p:cNvPr id="7" name="组合 6">
              <a:extLst>
                <a:ext uri="{FF2B5EF4-FFF2-40B4-BE49-F238E27FC236}">
                  <a16:creationId xmlns:a16="http://schemas.microsoft.com/office/drawing/2014/main" id="{5EE5064B-8DD2-0786-5760-7479A1FD7441}"/>
                </a:ext>
              </a:extLst>
            </p:cNvPr>
            <p:cNvGrpSpPr/>
            <p:nvPr/>
          </p:nvGrpSpPr>
          <p:grpSpPr>
            <a:xfrm>
              <a:off x="2351687" y="2041142"/>
              <a:ext cx="1747075" cy="2122646"/>
              <a:chOff x="2351687" y="2041142"/>
              <a:chExt cx="1747075" cy="2122646"/>
            </a:xfrm>
          </p:grpSpPr>
          <p:sp>
            <p:nvSpPr>
              <p:cNvPr id="23" name="Index-2">
                <a:extLst>
                  <a:ext uri="{FF2B5EF4-FFF2-40B4-BE49-F238E27FC236}">
                    <a16:creationId xmlns:a16="http://schemas.microsoft.com/office/drawing/2014/main" id="{D0BA63EE-51EB-2C4F-E7B4-9D7817146948}"/>
                  </a:ext>
                </a:extLst>
              </p:cNvPr>
              <p:cNvSpPr/>
              <p:nvPr>
                <p:custDataLst>
                  <p:tags r:id="rId14"/>
                </p:custDataLst>
              </p:nvPr>
            </p:nvSpPr>
            <p:spPr>
              <a:xfrm>
                <a:off x="2908885" y="2041142"/>
                <a:ext cx="865852" cy="865852"/>
              </a:xfrm>
              <a:prstGeom prst="ellipse">
                <a:avLst/>
              </a:prstGeom>
              <a:gradFill flip="none" rotWithShape="1">
                <a:gsLst>
                  <a:gs pos="0">
                    <a:schemeClr val="accent2">
                      <a:lumMod val="60000"/>
                      <a:lumOff val="40000"/>
                    </a:schemeClr>
                  </a:gs>
                  <a:gs pos="60000">
                    <a:schemeClr val="accent2"/>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3200" b="1" dirty="0">
                    <a:latin typeface="+mn-ea"/>
                  </a:rPr>
                  <a:t>02</a:t>
                </a:r>
                <a:endParaRPr lang="zh-CN" altLang="en-US" sz="3200" b="1" dirty="0">
                  <a:latin typeface="+mn-ea"/>
                </a:endParaRPr>
              </a:p>
            </p:txBody>
          </p:sp>
          <p:sp>
            <p:nvSpPr>
              <p:cNvPr id="24" name="Title-2">
                <a:extLst>
                  <a:ext uri="{FF2B5EF4-FFF2-40B4-BE49-F238E27FC236}">
                    <a16:creationId xmlns:a16="http://schemas.microsoft.com/office/drawing/2014/main" id="{E5D667A6-3650-D197-5CF1-3DC5E0DAC9CB}"/>
                  </a:ext>
                </a:extLst>
              </p:cNvPr>
              <p:cNvSpPr/>
              <p:nvPr>
                <p:custDataLst>
                  <p:tags r:id="rId15"/>
                </p:custDataLst>
              </p:nvPr>
            </p:nvSpPr>
            <p:spPr>
              <a:xfrm>
                <a:off x="2641874" y="3103006"/>
                <a:ext cx="1399875" cy="6592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b="1" dirty="0">
                    <a:latin typeface="+mn-ea"/>
                  </a:rPr>
                  <a:t>Transition period </a:t>
                </a:r>
                <a:endParaRPr kumimoji="1" lang="zh-CN" altLang="en-US" b="1" dirty="0">
                  <a:latin typeface="+mn-ea"/>
                </a:endParaRPr>
              </a:p>
            </p:txBody>
          </p:sp>
          <p:sp>
            <p:nvSpPr>
              <p:cNvPr id="25" name="Body-2">
                <a:extLst>
                  <a:ext uri="{FF2B5EF4-FFF2-40B4-BE49-F238E27FC236}">
                    <a16:creationId xmlns:a16="http://schemas.microsoft.com/office/drawing/2014/main" id="{F36C9682-1324-BD46-2FFD-201D13210019}"/>
                  </a:ext>
                </a:extLst>
              </p:cNvPr>
              <p:cNvSpPr txBox="1"/>
              <p:nvPr>
                <p:custDataLst>
                  <p:tags r:id="rId16"/>
                </p:custDataLst>
              </p:nvPr>
            </p:nvSpPr>
            <p:spPr>
              <a:xfrm>
                <a:off x="2584860" y="3840904"/>
                <a:ext cx="1513902" cy="322884"/>
              </a:xfrm>
              <a:prstGeom prst="rect">
                <a:avLst/>
              </a:prstGeom>
              <a:noFill/>
            </p:spPr>
            <p:txBody>
              <a:bodyPr wrap="square" rtlCol="0">
                <a:spAutoFit/>
              </a:bodyPr>
              <a:lstStyle/>
              <a:p>
                <a:pPr algn="ctr">
                  <a:lnSpc>
                    <a:spcPct val="120000"/>
                  </a:lnSpc>
                </a:pPr>
                <a:r>
                  <a:rPr lang="en-US" altLang="zh-CN" sz="2000" dirty="0">
                    <a:solidFill>
                      <a:srgbClr val="2A2F45"/>
                    </a:solidFill>
                    <a:latin typeface="PingFang SC"/>
                  </a:rPr>
                  <a:t>(</a:t>
                </a:r>
                <a:r>
                  <a:rPr lang="en-US" altLang="zh-CN" sz="2000" dirty="0">
                    <a:latin typeface="PingFang SC"/>
                  </a:rPr>
                  <a:t>2007-2012</a:t>
                </a:r>
                <a:r>
                  <a:rPr lang="en-US" altLang="zh-CN" sz="2000" dirty="0">
                    <a:solidFill>
                      <a:srgbClr val="2A2F45"/>
                    </a:solidFill>
                    <a:latin typeface="PingFang SC"/>
                  </a:rPr>
                  <a:t>)</a:t>
                </a:r>
                <a:endParaRPr kumimoji="0" lang="zh-CN" altLang="en-US" sz="1400" i="0" u="none" strike="noStrike" kern="1200" cap="none" spc="0" normalizeH="0" baseline="0" noProof="0" dirty="0">
                  <a:ln>
                    <a:noFill/>
                  </a:ln>
                  <a:effectLst/>
                  <a:uLnTx/>
                  <a:uFillTx/>
                  <a:latin typeface="+mn-ea"/>
                </a:endParaRPr>
              </a:p>
            </p:txBody>
          </p:sp>
          <p:sp>
            <p:nvSpPr>
              <p:cNvPr id="26" name="2">
                <a:extLst>
                  <a:ext uri="{FF2B5EF4-FFF2-40B4-BE49-F238E27FC236}">
                    <a16:creationId xmlns:a16="http://schemas.microsoft.com/office/drawing/2014/main" id="{5266548C-92E9-333F-CFA5-C19E4ED90E2E}"/>
                  </a:ext>
                </a:extLst>
              </p:cNvPr>
              <p:cNvSpPr/>
              <p:nvPr>
                <p:custDataLst>
                  <p:tags r:id="rId17"/>
                </p:custDataLst>
              </p:nvPr>
            </p:nvSpPr>
            <p:spPr>
              <a:xfrm rot="5400000">
                <a:off x="2340892" y="3361748"/>
                <a:ext cx="156540" cy="134949"/>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grpSp>
        <p:grpSp>
          <p:nvGrpSpPr>
            <p:cNvPr id="8" name="组合 7">
              <a:extLst>
                <a:ext uri="{FF2B5EF4-FFF2-40B4-BE49-F238E27FC236}">
                  <a16:creationId xmlns:a16="http://schemas.microsoft.com/office/drawing/2014/main" id="{0DF760BE-81E1-015A-8ECA-70A3549D1A85}"/>
                </a:ext>
              </a:extLst>
            </p:cNvPr>
            <p:cNvGrpSpPr/>
            <p:nvPr/>
          </p:nvGrpSpPr>
          <p:grpSpPr>
            <a:xfrm>
              <a:off x="4196987" y="2041142"/>
              <a:ext cx="1745497" cy="2118101"/>
              <a:chOff x="4196987" y="2041142"/>
              <a:chExt cx="1745497" cy="2118101"/>
            </a:xfrm>
          </p:grpSpPr>
          <p:sp>
            <p:nvSpPr>
              <p:cNvPr id="19" name="Index-3">
                <a:extLst>
                  <a:ext uri="{FF2B5EF4-FFF2-40B4-BE49-F238E27FC236}">
                    <a16:creationId xmlns:a16="http://schemas.microsoft.com/office/drawing/2014/main" id="{472196E9-8872-AED5-BBF1-357F4A9C3BA7}"/>
                  </a:ext>
                </a:extLst>
              </p:cNvPr>
              <p:cNvSpPr/>
              <p:nvPr>
                <p:custDataLst>
                  <p:tags r:id="rId10"/>
                </p:custDataLst>
              </p:nvPr>
            </p:nvSpPr>
            <p:spPr>
              <a:xfrm>
                <a:off x="4740658" y="2041142"/>
                <a:ext cx="865854" cy="865852"/>
              </a:xfrm>
              <a:prstGeom prst="ellipse">
                <a:avLst/>
              </a:prstGeom>
              <a:gradFill>
                <a:gsLst>
                  <a:gs pos="0">
                    <a:schemeClr val="accent3">
                      <a:lumMod val="20000"/>
                      <a:lumOff val="80000"/>
                    </a:schemeClr>
                  </a:gs>
                  <a:gs pos="59000">
                    <a:schemeClr val="accent3"/>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3200" b="1" dirty="0">
                    <a:latin typeface="+mn-ea"/>
                  </a:rPr>
                  <a:t>03</a:t>
                </a:r>
                <a:endParaRPr lang="zh-CN" altLang="en-US" sz="3200" b="1" dirty="0">
                  <a:latin typeface="+mn-ea"/>
                </a:endParaRPr>
              </a:p>
            </p:txBody>
          </p:sp>
          <p:sp>
            <p:nvSpPr>
              <p:cNvPr id="20" name="Title-3">
                <a:extLst>
                  <a:ext uri="{FF2B5EF4-FFF2-40B4-BE49-F238E27FC236}">
                    <a16:creationId xmlns:a16="http://schemas.microsoft.com/office/drawing/2014/main" id="{ACF08C78-0EDA-0958-9CEC-F09F24550EFF}"/>
                  </a:ext>
                </a:extLst>
              </p:cNvPr>
              <p:cNvSpPr/>
              <p:nvPr>
                <p:custDataLst>
                  <p:tags r:id="rId11"/>
                </p:custDataLst>
              </p:nvPr>
            </p:nvSpPr>
            <p:spPr>
              <a:xfrm>
                <a:off x="4473647" y="3103006"/>
                <a:ext cx="1399875" cy="65924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b="1" dirty="0">
                    <a:latin typeface="+mn-ea"/>
                  </a:rPr>
                  <a:t> Rapid development period</a:t>
                </a:r>
                <a:endParaRPr kumimoji="1" lang="zh-CN" altLang="en-US" b="1" dirty="0">
                  <a:latin typeface="+mn-ea"/>
                </a:endParaRPr>
              </a:p>
            </p:txBody>
          </p:sp>
          <p:sp>
            <p:nvSpPr>
              <p:cNvPr id="21" name="Body-3">
                <a:extLst>
                  <a:ext uri="{FF2B5EF4-FFF2-40B4-BE49-F238E27FC236}">
                    <a16:creationId xmlns:a16="http://schemas.microsoft.com/office/drawing/2014/main" id="{7A389A1C-32C2-3540-34EB-E244200ABDF2}"/>
                  </a:ext>
                </a:extLst>
              </p:cNvPr>
              <p:cNvSpPr txBox="1"/>
              <p:nvPr>
                <p:custDataLst>
                  <p:tags r:id="rId12"/>
                </p:custDataLst>
              </p:nvPr>
            </p:nvSpPr>
            <p:spPr>
              <a:xfrm>
                <a:off x="4428582" y="3836359"/>
                <a:ext cx="1513902" cy="322884"/>
              </a:xfrm>
              <a:prstGeom prst="rect">
                <a:avLst/>
              </a:prstGeom>
              <a:noFill/>
            </p:spPr>
            <p:txBody>
              <a:bodyPr wrap="square" rtlCol="0">
                <a:spAutoFit/>
              </a:bodyPr>
              <a:lstStyle/>
              <a:p>
                <a:pPr algn="ctr">
                  <a:lnSpc>
                    <a:spcPct val="120000"/>
                  </a:lnSpc>
                </a:pPr>
                <a:r>
                  <a:rPr lang="en-US" altLang="zh-CN" sz="2000" dirty="0">
                    <a:solidFill>
                      <a:srgbClr val="2A2F45"/>
                    </a:solidFill>
                    <a:latin typeface="PingFang SC"/>
                  </a:rPr>
                  <a:t>(</a:t>
                </a:r>
                <a:r>
                  <a:rPr lang="en-US" altLang="zh-CN" sz="2000" dirty="0">
                    <a:latin typeface="PingFang SC"/>
                  </a:rPr>
                  <a:t>2013-2015)</a:t>
                </a:r>
                <a:endParaRPr kumimoji="0" lang="zh-CN" altLang="en-US" sz="1400" i="0" u="none" strike="noStrike" kern="1200" cap="none" spc="0" normalizeH="0" baseline="0" noProof="0" dirty="0">
                  <a:ln>
                    <a:noFill/>
                  </a:ln>
                  <a:effectLst/>
                  <a:uLnTx/>
                  <a:uFillTx/>
                  <a:latin typeface="+mn-ea"/>
                </a:endParaRPr>
              </a:p>
            </p:txBody>
          </p:sp>
          <p:sp>
            <p:nvSpPr>
              <p:cNvPr id="22" name="3">
                <a:extLst>
                  <a:ext uri="{FF2B5EF4-FFF2-40B4-BE49-F238E27FC236}">
                    <a16:creationId xmlns:a16="http://schemas.microsoft.com/office/drawing/2014/main" id="{1B1E9D7E-C283-EBFC-0FDA-0B29D933E32B}"/>
                  </a:ext>
                </a:extLst>
              </p:cNvPr>
              <p:cNvSpPr/>
              <p:nvPr>
                <p:custDataLst>
                  <p:tags r:id="rId13"/>
                </p:custDataLst>
              </p:nvPr>
            </p:nvSpPr>
            <p:spPr>
              <a:xfrm rot="5400000">
                <a:off x="4186192" y="3361748"/>
                <a:ext cx="156540" cy="134949"/>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grpSp>
        <p:grpSp>
          <p:nvGrpSpPr>
            <p:cNvPr id="9" name="组合 8">
              <a:extLst>
                <a:ext uri="{FF2B5EF4-FFF2-40B4-BE49-F238E27FC236}">
                  <a16:creationId xmlns:a16="http://schemas.microsoft.com/office/drawing/2014/main" id="{563F2902-CBCB-2574-3691-71579316B596}"/>
                </a:ext>
              </a:extLst>
            </p:cNvPr>
            <p:cNvGrpSpPr/>
            <p:nvPr/>
          </p:nvGrpSpPr>
          <p:grpSpPr>
            <a:xfrm>
              <a:off x="6028754" y="2041142"/>
              <a:ext cx="1733547" cy="2118102"/>
              <a:chOff x="6028754" y="2041142"/>
              <a:chExt cx="1733547" cy="2118102"/>
            </a:xfrm>
          </p:grpSpPr>
          <p:sp>
            <p:nvSpPr>
              <p:cNvPr id="15" name="Index-4">
                <a:extLst>
                  <a:ext uri="{FF2B5EF4-FFF2-40B4-BE49-F238E27FC236}">
                    <a16:creationId xmlns:a16="http://schemas.microsoft.com/office/drawing/2014/main" id="{F636899D-C1D2-4301-ABE9-7CD5E517CB0B}"/>
                  </a:ext>
                </a:extLst>
              </p:cNvPr>
              <p:cNvSpPr/>
              <p:nvPr>
                <p:custDataLst>
                  <p:tags r:id="rId6"/>
                </p:custDataLst>
              </p:nvPr>
            </p:nvSpPr>
            <p:spPr>
              <a:xfrm>
                <a:off x="6572425" y="2041142"/>
                <a:ext cx="865852" cy="865852"/>
              </a:xfrm>
              <a:prstGeom prst="ellipse">
                <a:avLst/>
              </a:prstGeom>
              <a:gradFill>
                <a:gsLst>
                  <a:gs pos="0">
                    <a:schemeClr val="accent4">
                      <a:lumMod val="20000"/>
                      <a:lumOff val="80000"/>
                    </a:schemeClr>
                  </a:gs>
                  <a:gs pos="60000">
                    <a:schemeClr val="accent4"/>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3200" b="1" dirty="0">
                    <a:latin typeface="+mn-ea"/>
                  </a:rPr>
                  <a:t>04</a:t>
                </a:r>
                <a:endParaRPr lang="zh-CN" altLang="en-US" sz="3200" b="1">
                  <a:latin typeface="+mn-ea"/>
                </a:endParaRPr>
              </a:p>
            </p:txBody>
          </p:sp>
          <p:sp>
            <p:nvSpPr>
              <p:cNvPr id="16" name="Title-4">
                <a:extLst>
                  <a:ext uri="{FF2B5EF4-FFF2-40B4-BE49-F238E27FC236}">
                    <a16:creationId xmlns:a16="http://schemas.microsoft.com/office/drawing/2014/main" id="{1A35DAC7-A488-7D2F-D03B-43E16868817F}"/>
                  </a:ext>
                </a:extLst>
              </p:cNvPr>
              <p:cNvSpPr/>
              <p:nvPr>
                <p:custDataLst>
                  <p:tags r:id="rId7"/>
                </p:custDataLst>
              </p:nvPr>
            </p:nvSpPr>
            <p:spPr>
              <a:xfrm>
                <a:off x="6305414" y="3103007"/>
                <a:ext cx="1399875" cy="65924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b="1" dirty="0">
                    <a:latin typeface="+mn-ea"/>
                  </a:rPr>
                  <a:t>Explosive</a:t>
                </a:r>
                <a:r>
                  <a:rPr kumimoji="1" lang="zh-CN" altLang="en-US" b="1" dirty="0">
                    <a:latin typeface="+mn-ea"/>
                  </a:rPr>
                  <a:t> </a:t>
                </a:r>
                <a:r>
                  <a:rPr kumimoji="1" lang="en-US" altLang="zh-CN" b="1" dirty="0">
                    <a:latin typeface="+mn-ea"/>
                  </a:rPr>
                  <a:t>growth</a:t>
                </a:r>
                <a:r>
                  <a:rPr kumimoji="1" lang="zh-CN" altLang="en-US" b="1" dirty="0">
                    <a:latin typeface="+mn-ea"/>
                  </a:rPr>
                  <a:t> </a:t>
                </a:r>
                <a:r>
                  <a:rPr kumimoji="1" lang="en-US" altLang="zh-CN" b="1" dirty="0">
                    <a:latin typeface="+mn-ea"/>
                  </a:rPr>
                  <a:t>period</a:t>
                </a:r>
                <a:endParaRPr kumimoji="1" lang="zh-CN" altLang="en-US" b="1" dirty="0">
                  <a:latin typeface="+mn-ea"/>
                </a:endParaRPr>
              </a:p>
            </p:txBody>
          </p:sp>
          <p:sp>
            <p:nvSpPr>
              <p:cNvPr id="17" name="Body-4">
                <a:extLst>
                  <a:ext uri="{FF2B5EF4-FFF2-40B4-BE49-F238E27FC236}">
                    <a16:creationId xmlns:a16="http://schemas.microsoft.com/office/drawing/2014/main" id="{A71CA6FB-527B-9DB1-EE15-56BE23A91FC1}"/>
                  </a:ext>
                </a:extLst>
              </p:cNvPr>
              <p:cNvSpPr txBox="1"/>
              <p:nvPr>
                <p:custDataLst>
                  <p:tags r:id="rId8"/>
                </p:custDataLst>
              </p:nvPr>
            </p:nvSpPr>
            <p:spPr>
              <a:xfrm>
                <a:off x="6248399" y="3836360"/>
                <a:ext cx="1513902" cy="322884"/>
              </a:xfrm>
              <a:prstGeom prst="rect">
                <a:avLst/>
              </a:prstGeom>
              <a:noFill/>
            </p:spPr>
            <p:txBody>
              <a:bodyPr wrap="square" rtlCol="0">
                <a:spAutoFit/>
              </a:bodyPr>
              <a:lstStyle/>
              <a:p>
                <a:pPr algn="ctr">
                  <a:lnSpc>
                    <a:spcPct val="120000"/>
                  </a:lnSpc>
                </a:pPr>
                <a:r>
                  <a:rPr lang="en-US" altLang="zh-CN" sz="2000" dirty="0">
                    <a:latin typeface="PingFang SC"/>
                  </a:rPr>
                  <a:t>(2015 - 2017)</a:t>
                </a:r>
                <a:endParaRPr lang="zh-CN" altLang="en-US" sz="2000" dirty="0">
                  <a:latin typeface="PingFang SC"/>
                </a:endParaRPr>
              </a:p>
            </p:txBody>
          </p:sp>
          <p:sp>
            <p:nvSpPr>
              <p:cNvPr id="18" name="4">
                <a:extLst>
                  <a:ext uri="{FF2B5EF4-FFF2-40B4-BE49-F238E27FC236}">
                    <a16:creationId xmlns:a16="http://schemas.microsoft.com/office/drawing/2014/main" id="{F1E335DF-F598-515D-6F4A-FCA817B13F81}"/>
                  </a:ext>
                </a:extLst>
              </p:cNvPr>
              <p:cNvSpPr/>
              <p:nvPr>
                <p:custDataLst>
                  <p:tags r:id="rId9"/>
                </p:custDataLst>
              </p:nvPr>
            </p:nvSpPr>
            <p:spPr>
              <a:xfrm rot="5400000">
                <a:off x="6017959" y="3361748"/>
                <a:ext cx="156540" cy="134949"/>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grpSp>
        <p:grpSp>
          <p:nvGrpSpPr>
            <p:cNvPr id="10" name="组合 9">
              <a:extLst>
                <a:ext uri="{FF2B5EF4-FFF2-40B4-BE49-F238E27FC236}">
                  <a16:creationId xmlns:a16="http://schemas.microsoft.com/office/drawing/2014/main" id="{77F5AC35-F824-1F7A-7D05-1AD9BDF722B0}"/>
                </a:ext>
              </a:extLst>
            </p:cNvPr>
            <p:cNvGrpSpPr/>
            <p:nvPr/>
          </p:nvGrpSpPr>
          <p:grpSpPr>
            <a:xfrm>
              <a:off x="7853762" y="2041142"/>
              <a:ext cx="1740311" cy="2118102"/>
              <a:chOff x="7853762" y="2041142"/>
              <a:chExt cx="1740311" cy="2118102"/>
            </a:xfrm>
          </p:grpSpPr>
          <p:sp>
            <p:nvSpPr>
              <p:cNvPr id="11" name="Index-5">
                <a:extLst>
                  <a:ext uri="{FF2B5EF4-FFF2-40B4-BE49-F238E27FC236}">
                    <a16:creationId xmlns:a16="http://schemas.microsoft.com/office/drawing/2014/main" id="{3AF4B446-6D7C-E8D8-215F-B1E698337292}"/>
                  </a:ext>
                </a:extLst>
              </p:cNvPr>
              <p:cNvSpPr/>
              <p:nvPr>
                <p:custDataLst>
                  <p:tags r:id="rId2"/>
                </p:custDataLst>
              </p:nvPr>
            </p:nvSpPr>
            <p:spPr>
              <a:xfrm>
                <a:off x="8404195" y="2041142"/>
                <a:ext cx="865854" cy="865852"/>
              </a:xfrm>
              <a:prstGeom prst="ellipse">
                <a:avLst/>
              </a:prstGeom>
              <a:gradFill>
                <a:gsLst>
                  <a:gs pos="0">
                    <a:schemeClr val="accent5">
                      <a:lumMod val="60000"/>
                      <a:lumOff val="40000"/>
                    </a:schemeClr>
                  </a:gs>
                  <a:gs pos="60000">
                    <a:schemeClr val="accent5"/>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3200" b="1" dirty="0">
                    <a:latin typeface="+mn-ea"/>
                  </a:rPr>
                  <a:t>05</a:t>
                </a:r>
                <a:endParaRPr lang="zh-CN" altLang="en-US" sz="3200" b="1" dirty="0">
                  <a:latin typeface="+mn-ea"/>
                </a:endParaRPr>
              </a:p>
            </p:txBody>
          </p:sp>
          <p:sp>
            <p:nvSpPr>
              <p:cNvPr id="12" name="Title-5">
                <a:extLst>
                  <a:ext uri="{FF2B5EF4-FFF2-40B4-BE49-F238E27FC236}">
                    <a16:creationId xmlns:a16="http://schemas.microsoft.com/office/drawing/2014/main" id="{A8553D8B-D600-6580-A981-5003266FE8F4}"/>
                  </a:ext>
                </a:extLst>
              </p:cNvPr>
              <p:cNvSpPr/>
              <p:nvPr>
                <p:custDataLst>
                  <p:tags r:id="rId3"/>
                </p:custDataLst>
              </p:nvPr>
            </p:nvSpPr>
            <p:spPr>
              <a:xfrm>
                <a:off x="8137184" y="3103007"/>
                <a:ext cx="1399875" cy="65924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b="1" dirty="0">
                    <a:latin typeface="+mn-ea"/>
                  </a:rPr>
                  <a:t>Maturity period</a:t>
                </a:r>
                <a:endParaRPr kumimoji="1" lang="zh-CN" altLang="en-US" b="1" dirty="0">
                  <a:latin typeface="+mn-ea"/>
                </a:endParaRPr>
              </a:p>
            </p:txBody>
          </p:sp>
          <p:sp>
            <p:nvSpPr>
              <p:cNvPr id="13" name="Body-5">
                <a:extLst>
                  <a:ext uri="{FF2B5EF4-FFF2-40B4-BE49-F238E27FC236}">
                    <a16:creationId xmlns:a16="http://schemas.microsoft.com/office/drawing/2014/main" id="{C20D8FD3-DACA-5B7B-A8B9-6DE9762AC2CF}"/>
                  </a:ext>
                </a:extLst>
              </p:cNvPr>
              <p:cNvSpPr txBox="1"/>
              <p:nvPr>
                <p:custDataLst>
                  <p:tags r:id="rId4"/>
                </p:custDataLst>
              </p:nvPr>
            </p:nvSpPr>
            <p:spPr>
              <a:xfrm>
                <a:off x="8080171" y="3836360"/>
                <a:ext cx="1513902" cy="322884"/>
              </a:xfrm>
              <a:prstGeom prst="rect">
                <a:avLst/>
              </a:prstGeom>
              <a:noFill/>
            </p:spPr>
            <p:txBody>
              <a:bodyPr wrap="square" rtlCol="0">
                <a:spAutoFit/>
              </a:bodyPr>
              <a:lstStyle/>
              <a:p>
                <a:pPr algn="ctr">
                  <a:lnSpc>
                    <a:spcPct val="120000"/>
                  </a:lnSpc>
                </a:pPr>
                <a:r>
                  <a:rPr lang="en-US" altLang="zh-CN" sz="1400" b="0" i="0" dirty="0">
                    <a:solidFill>
                      <a:srgbClr val="2A2F45"/>
                    </a:solidFill>
                    <a:effectLst/>
                    <a:latin typeface="PingFang SC"/>
                  </a:rPr>
                  <a:t>(</a:t>
                </a:r>
                <a:r>
                  <a:rPr lang="en-US" altLang="zh-CN" sz="2000" dirty="0">
                    <a:latin typeface="PingFang SC"/>
                  </a:rPr>
                  <a:t>2018 to present)</a:t>
                </a:r>
                <a:endParaRPr lang="zh-CN" altLang="en-US" sz="2000" dirty="0">
                  <a:latin typeface="PingFang SC"/>
                </a:endParaRPr>
              </a:p>
            </p:txBody>
          </p:sp>
          <p:sp>
            <p:nvSpPr>
              <p:cNvPr id="14" name="5">
                <a:extLst>
                  <a:ext uri="{FF2B5EF4-FFF2-40B4-BE49-F238E27FC236}">
                    <a16:creationId xmlns:a16="http://schemas.microsoft.com/office/drawing/2014/main" id="{66F9C529-A415-854F-BAA9-51AA1636EEE4}"/>
                  </a:ext>
                </a:extLst>
              </p:cNvPr>
              <p:cNvSpPr/>
              <p:nvPr>
                <p:custDataLst>
                  <p:tags r:id="rId5"/>
                </p:custDataLst>
              </p:nvPr>
            </p:nvSpPr>
            <p:spPr>
              <a:xfrm rot="5400000">
                <a:off x="7842967" y="3361748"/>
                <a:ext cx="156540" cy="134949"/>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grpSp>
      </p:grpSp>
    </p:spTree>
    <p:extLst>
      <p:ext uri="{BB962C8B-B14F-4D97-AF65-F5344CB8AC3E}">
        <p14:creationId xmlns:p14="http://schemas.microsoft.com/office/powerpoint/2010/main" val="3370220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D9A0D7-E558-8EFD-4429-C16113736B09}"/>
            </a:ext>
          </a:extLst>
        </p:cNvPr>
        <p:cNvGrpSpPr/>
        <p:nvPr/>
      </p:nvGrpSpPr>
      <p:grpSpPr>
        <a:xfrm>
          <a:off x="0" y="0"/>
          <a:ext cx="0" cy="0"/>
          <a:chOff x="0" y="0"/>
          <a:chExt cx="0" cy="0"/>
        </a:xfrm>
      </p:grpSpPr>
      <p:sp>
        <p:nvSpPr>
          <p:cNvPr id="3" name="文本框 2">
            <a:extLst>
              <a:ext uri="{FF2B5EF4-FFF2-40B4-BE49-F238E27FC236}">
                <a16:creationId xmlns:a16="http://schemas.microsoft.com/office/drawing/2014/main" id="{E9B52656-6894-B5A5-7889-A99271E8FDC3}"/>
              </a:ext>
            </a:extLst>
          </p:cNvPr>
          <p:cNvSpPr txBox="1"/>
          <p:nvPr/>
        </p:nvSpPr>
        <p:spPr>
          <a:xfrm>
            <a:off x="401444" y="661705"/>
            <a:ext cx="5114693" cy="4770537"/>
          </a:xfrm>
          <a:prstGeom prst="rect">
            <a:avLst/>
          </a:prstGeom>
          <a:noFill/>
        </p:spPr>
        <p:txBody>
          <a:bodyPr wrap="square">
            <a:spAutoFit/>
          </a:bodyPr>
          <a:lstStyle/>
          <a:p>
            <a:r>
              <a:rPr lang="en-US" altLang="zh-CN" sz="4000" b="1" i="0" dirty="0">
                <a:solidFill>
                  <a:schemeClr val="accent1"/>
                </a:solidFill>
                <a:effectLst/>
                <a:latin typeface="PingFang SC"/>
              </a:rPr>
              <a:t>1. Early exploration stage (before 2000): </a:t>
            </a:r>
            <a:br>
              <a:rPr lang="en-US" altLang="zh-CN" sz="2800" dirty="0"/>
            </a:br>
            <a:br>
              <a:rPr lang="en-US" altLang="zh-CN" sz="2800" dirty="0"/>
            </a:br>
            <a:r>
              <a:rPr lang="en-US" altLang="zh-CN" sz="2800" b="0" i="0" dirty="0">
                <a:solidFill>
                  <a:srgbClr val="2A2F45"/>
                </a:solidFill>
                <a:effectLst/>
                <a:latin typeface="PingFang SC"/>
              </a:rPr>
              <a:t>During the </a:t>
            </a:r>
            <a:r>
              <a:rPr lang="en-US" altLang="zh-CN" sz="2800" b="0" i="0" dirty="0">
                <a:solidFill>
                  <a:srgbClr val="FF0000"/>
                </a:solidFill>
                <a:effectLst/>
                <a:latin typeface="PingFang SC"/>
              </a:rPr>
              <a:t>feature phone era, </a:t>
            </a:r>
            <a:r>
              <a:rPr lang="en-US" altLang="zh-CN" sz="2800" b="0" i="0" dirty="0">
                <a:solidFill>
                  <a:srgbClr val="2A2F45"/>
                </a:solidFill>
                <a:effectLst/>
                <a:latin typeface="PingFang SC"/>
              </a:rPr>
              <a:t>games like </a:t>
            </a:r>
            <a:r>
              <a:rPr lang="en-US" altLang="zh-CN" sz="2800" b="0" i="0" dirty="0">
                <a:solidFill>
                  <a:srgbClr val="FF0000"/>
                </a:solidFill>
                <a:effectLst/>
                <a:latin typeface="PingFang SC"/>
              </a:rPr>
              <a:t>"Snake" </a:t>
            </a:r>
            <a:r>
              <a:rPr lang="en-US" altLang="zh-CN" sz="2800" b="0" i="0" dirty="0">
                <a:solidFill>
                  <a:srgbClr val="2A2F45"/>
                </a:solidFill>
                <a:effectLst/>
                <a:latin typeface="PingFang SC"/>
              </a:rPr>
              <a:t>and </a:t>
            </a:r>
            <a:r>
              <a:rPr lang="en-US" altLang="zh-CN" sz="2800" b="0" i="0" dirty="0">
                <a:solidFill>
                  <a:srgbClr val="FF0000"/>
                </a:solidFill>
                <a:effectLst/>
                <a:latin typeface="PingFang SC"/>
              </a:rPr>
              <a:t>"Tetris" </a:t>
            </a:r>
            <a:r>
              <a:rPr lang="en-US" altLang="zh-CN" sz="2800" b="0" i="0" dirty="0">
                <a:solidFill>
                  <a:srgbClr val="2A2F45"/>
                </a:solidFill>
                <a:effectLst/>
                <a:latin typeface="PingFang SC"/>
              </a:rPr>
              <a:t>were popular, which were simple single-player games. The game development and distribution channels were not yet mature, and the market size was limited.</a:t>
            </a:r>
            <a:endParaRPr lang="zh-CN" altLang="en-US" sz="2800" dirty="0"/>
          </a:p>
        </p:txBody>
      </p:sp>
      <p:pic>
        <p:nvPicPr>
          <p:cNvPr id="1026" name="Picture 2">
            <a:extLst>
              <a:ext uri="{FF2B5EF4-FFF2-40B4-BE49-F238E27FC236}">
                <a16:creationId xmlns:a16="http://schemas.microsoft.com/office/drawing/2014/main" id="{A10FB7A2-6844-7B6D-8B58-5089CB57AA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525" b="7455"/>
          <a:stretch/>
        </p:blipFill>
        <p:spPr bwMode="auto">
          <a:xfrm>
            <a:off x="5268718" y="661705"/>
            <a:ext cx="2267416" cy="31743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nake EVO - 苹果iPhone贪吃蛇游戏 - 苹果家园">
            <a:extLst>
              <a:ext uri="{FF2B5EF4-FFF2-40B4-BE49-F238E27FC236}">
                <a16:creationId xmlns:a16="http://schemas.microsoft.com/office/drawing/2014/main" id="{9643D3D1-7292-1E19-69B2-F6A898D7952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6450"/>
          <a:stretch/>
        </p:blipFill>
        <p:spPr bwMode="auto">
          <a:xfrm>
            <a:off x="7660424" y="117785"/>
            <a:ext cx="2018835" cy="43624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nake EVO - 苹果iPhone贪吃蛇游戏 - 苹果家园">
            <a:extLst>
              <a:ext uri="{FF2B5EF4-FFF2-40B4-BE49-F238E27FC236}">
                <a16:creationId xmlns:a16="http://schemas.microsoft.com/office/drawing/2014/main" id="{E6EE0D11-A664-C15E-A7FD-88ACBD938CD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6450"/>
          <a:stretch/>
        </p:blipFill>
        <p:spPr bwMode="auto">
          <a:xfrm>
            <a:off x="9927840" y="117785"/>
            <a:ext cx="2018835" cy="43624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ive-Action Sci-Fi Tetris Movie in the Works | Collider">
            <a:extLst>
              <a:ext uri="{FF2B5EF4-FFF2-40B4-BE49-F238E27FC236}">
                <a16:creationId xmlns:a16="http://schemas.microsoft.com/office/drawing/2014/main" id="{B1429B6A-45FB-9971-B1E8-949E26F1DF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48353" y="4598020"/>
            <a:ext cx="2876243" cy="2259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1592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8D2FE2-FEBD-37C8-1D21-D4D968417FDA}"/>
            </a:ext>
          </a:extLst>
        </p:cNvPr>
        <p:cNvGrpSpPr/>
        <p:nvPr/>
      </p:nvGrpSpPr>
      <p:grpSpPr>
        <a:xfrm>
          <a:off x="0" y="0"/>
          <a:ext cx="0" cy="0"/>
          <a:chOff x="0" y="0"/>
          <a:chExt cx="0" cy="0"/>
        </a:xfrm>
      </p:grpSpPr>
      <p:sp>
        <p:nvSpPr>
          <p:cNvPr id="3" name="文本框 2">
            <a:extLst>
              <a:ext uri="{FF2B5EF4-FFF2-40B4-BE49-F238E27FC236}">
                <a16:creationId xmlns:a16="http://schemas.microsoft.com/office/drawing/2014/main" id="{05355C91-1FFE-7D23-7717-60F4DB2D296C}"/>
              </a:ext>
            </a:extLst>
          </p:cNvPr>
          <p:cNvSpPr txBox="1"/>
          <p:nvPr/>
        </p:nvSpPr>
        <p:spPr>
          <a:xfrm>
            <a:off x="148683" y="151179"/>
            <a:ext cx="6096000" cy="6555641"/>
          </a:xfrm>
          <a:prstGeom prst="rect">
            <a:avLst/>
          </a:prstGeom>
          <a:noFill/>
        </p:spPr>
        <p:txBody>
          <a:bodyPr wrap="square">
            <a:spAutoFit/>
          </a:bodyPr>
          <a:lstStyle/>
          <a:p>
            <a:r>
              <a:rPr lang="en-US" altLang="zh-CN" sz="4000" b="1" i="0" dirty="0">
                <a:solidFill>
                  <a:schemeClr val="accent1"/>
                </a:solidFill>
                <a:effectLst/>
                <a:latin typeface="PingFang SC"/>
              </a:rPr>
              <a:t>2. Transition period (2007-2012): </a:t>
            </a:r>
            <a:br>
              <a:rPr lang="en-US" altLang="zh-CN" sz="2400" dirty="0"/>
            </a:br>
            <a:br>
              <a:rPr lang="en-US" altLang="zh-CN" sz="2400" dirty="0"/>
            </a:br>
            <a:r>
              <a:rPr lang="en-US" altLang="zh-CN" sz="2800" b="0" i="0" dirty="0">
                <a:solidFill>
                  <a:srgbClr val="2A2F45"/>
                </a:solidFill>
                <a:effectLst/>
                <a:latin typeface="PingFang SC"/>
              </a:rPr>
              <a:t>The </a:t>
            </a:r>
            <a:r>
              <a:rPr lang="en-US" altLang="zh-CN" sz="2800" b="0" i="0" dirty="0">
                <a:solidFill>
                  <a:srgbClr val="FF0000"/>
                </a:solidFill>
                <a:effectLst/>
                <a:latin typeface="PingFang SC"/>
              </a:rPr>
              <a:t>popularity of smartphones, </a:t>
            </a:r>
            <a:r>
              <a:rPr lang="en-US" altLang="zh-CN" sz="2800" b="0" i="0" dirty="0">
                <a:solidFill>
                  <a:srgbClr val="2A2F45"/>
                </a:solidFill>
                <a:effectLst/>
                <a:latin typeface="PingFang SC"/>
              </a:rPr>
              <a:t>especially the rise of iPhone and Android systems, has brought new opportunities to mobile games.</a:t>
            </a:r>
            <a:br>
              <a:rPr lang="en-US" altLang="zh-CN" sz="2800" dirty="0"/>
            </a:br>
            <a:r>
              <a:rPr lang="en-US" altLang="zh-CN" sz="2800" b="0" i="0" dirty="0">
                <a:solidFill>
                  <a:srgbClr val="2A2F45"/>
                </a:solidFill>
                <a:effectLst/>
                <a:latin typeface="PingFang SC"/>
              </a:rPr>
              <a:t>In 2011, the hit of </a:t>
            </a:r>
            <a:r>
              <a:rPr lang="en-US" altLang="zh-CN" sz="2800" b="0" i="0" dirty="0">
                <a:solidFill>
                  <a:srgbClr val="FF0000"/>
                </a:solidFill>
                <a:effectLst/>
                <a:latin typeface="PingFang SC"/>
              </a:rPr>
              <a:t>"Angry Birds" </a:t>
            </a:r>
            <a:r>
              <a:rPr lang="en-US" altLang="zh-CN" sz="2800" b="0" i="0" dirty="0">
                <a:solidFill>
                  <a:srgbClr val="2A2F45"/>
                </a:solidFill>
                <a:effectLst/>
                <a:latin typeface="PingFang SC"/>
              </a:rPr>
              <a:t>in China marked the beginning of mobile games entering the mainstream.</a:t>
            </a:r>
            <a:br>
              <a:rPr lang="en-US" altLang="zh-CN" sz="2800" dirty="0"/>
            </a:br>
            <a:r>
              <a:rPr lang="en-US" altLang="zh-CN" sz="2800" b="0" i="0" dirty="0">
                <a:solidFill>
                  <a:srgbClr val="FF0000"/>
                </a:solidFill>
                <a:effectLst/>
                <a:latin typeface="PingFang SC"/>
              </a:rPr>
              <a:t>The rise of social platforms such as WeChat has provided channels for the spread of social games,</a:t>
            </a:r>
            <a:r>
              <a:rPr lang="en-US" altLang="zh-CN" sz="2800" b="0" i="0" dirty="0">
                <a:solidFill>
                  <a:srgbClr val="2A2F45"/>
                </a:solidFill>
                <a:effectLst/>
                <a:latin typeface="PingFang SC"/>
              </a:rPr>
              <a:t> such as </a:t>
            </a:r>
            <a:r>
              <a:rPr lang="en-US" altLang="zh-CN" sz="2800" b="0" i="0" dirty="0">
                <a:solidFill>
                  <a:srgbClr val="FF0000"/>
                </a:solidFill>
                <a:effectLst/>
                <a:latin typeface="PingFang SC"/>
              </a:rPr>
              <a:t>"Happy Elimination".</a:t>
            </a:r>
            <a:endParaRPr lang="zh-CN" altLang="en-US" sz="2400" dirty="0">
              <a:solidFill>
                <a:srgbClr val="FF0000"/>
              </a:solidFill>
            </a:endParaRPr>
          </a:p>
        </p:txBody>
      </p:sp>
      <p:pic>
        <p:nvPicPr>
          <p:cNvPr id="2050" name="Picture 2" descr="愤怒的小鸟2 电脑版下载_愤怒的小鸟2 PC版下载_单机游戏下载大全中文版下载_3DM单机">
            <a:extLst>
              <a:ext uri="{FF2B5EF4-FFF2-40B4-BE49-F238E27FC236}">
                <a16:creationId xmlns:a16="http://schemas.microsoft.com/office/drawing/2014/main" id="{C4379794-7A18-E52D-8895-E37FEC0595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9722" y="151179"/>
            <a:ext cx="5365440" cy="3033464"/>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3">
            <a:extLst>
              <a:ext uri="{FF2B5EF4-FFF2-40B4-BE49-F238E27FC236}">
                <a16:creationId xmlns:a16="http://schemas.microsoft.com/office/drawing/2014/main" id="{65D8610F-EB25-42AB-2A39-6E73C1BBA466}"/>
              </a:ext>
            </a:extLst>
          </p:cNvPr>
          <p:cNvPicPr>
            <a:picLocks noChangeAspect="1"/>
          </p:cNvPicPr>
          <p:nvPr/>
        </p:nvPicPr>
        <p:blipFill>
          <a:blip r:embed="rId3"/>
          <a:stretch>
            <a:fillRect/>
          </a:stretch>
        </p:blipFill>
        <p:spPr>
          <a:xfrm>
            <a:off x="8317005" y="3308195"/>
            <a:ext cx="1995146" cy="3549805"/>
          </a:xfrm>
          <a:prstGeom prst="rect">
            <a:avLst/>
          </a:prstGeom>
        </p:spPr>
      </p:pic>
    </p:spTree>
    <p:extLst>
      <p:ext uri="{BB962C8B-B14F-4D97-AF65-F5344CB8AC3E}">
        <p14:creationId xmlns:p14="http://schemas.microsoft.com/office/powerpoint/2010/main" val="229211793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DATA_TYPE" val="OfficePlusSmartComponent"/>
  <p:tag name="OP_SCP_TAG_VERSION" val="1.0"/>
  <p:tag name="OP_SCP_CHANGE_COLOR" val="N"/>
  <p:tag name="OP_SCP_COMPONENT_TYPE" val="Relation"/>
  <p:tag name="OP_SCP_CONTENT_ID" val="MatlComponentContent-227"/>
  <p:tag name="OP_SCP_COMPONENT_INFO" val="{&quot;title&quot;:&quot;渐变5项流程PPT组件&quot;,&quot;description&quot;:&quot;渐变5项流程PPT组件&quot;,&quot;keywords&quot;:[&quot;渐变&quot;,&quot;5项&quot;,&quot;流程&quot;,&quot;PPT组件&quot;],&quot;labels&quot;:[]}"/>
  <p:tag name="OP_SCP_GROUP_ID" val="4ca9eeef-6849-fa4d-e332-3e3621188d1e"/>
  <p:tag name="OP_SCP_ITEM_COUNT" val="5"/>
</p:tagLst>
</file>

<file path=ppt/tags/tag10.xml><?xml version="1.0" encoding="utf-8"?>
<p:tagLst xmlns:a="http://schemas.openxmlformats.org/drawingml/2006/main" xmlns:r="http://schemas.openxmlformats.org/officeDocument/2006/relationships" xmlns:p="http://schemas.openxmlformats.org/presentationml/2006/main">
  <p:tag name="OP_SCP_SHAPE_TYPE" val="Index"/>
  <p:tag name="OP_SCP_ITEM_INDEX" val="3"/>
  <p:tag name="OP_SCP_DEFAULT_TEXT" val="03"/>
</p:tagLst>
</file>

<file path=ppt/tags/tag11.xml><?xml version="1.0" encoding="utf-8"?>
<p:tagLst xmlns:a="http://schemas.openxmlformats.org/drawingml/2006/main" xmlns:r="http://schemas.openxmlformats.org/officeDocument/2006/relationships" xmlns:p="http://schemas.openxmlformats.org/presentationml/2006/main">
  <p:tag name="OP_SCP_SHAPE_TYPE" val="Title"/>
  <p:tag name="OP_SCP_ITEM_INDEX" val="3"/>
  <p:tag name="OP_SCP_DEFAULT_TEXT" val="添加标题"/>
</p:tagLst>
</file>

<file path=ppt/tags/tag12.xml><?xml version="1.0" encoding="utf-8"?>
<p:tagLst xmlns:a="http://schemas.openxmlformats.org/drawingml/2006/main" xmlns:r="http://schemas.openxmlformats.org/officeDocument/2006/relationships" xmlns:p="http://schemas.openxmlformats.org/presentationml/2006/main">
  <p:tag name="OP_SCP_SHAPE_TYPE" val="Body"/>
  <p:tag name="OP_SCP_ITEM_INDEX" val="3"/>
  <p:tag name="OP_SCP_DEFAULT_TEXT" val="单击此处添加文本，单击此处添加文本，单击此处添加文本，单击此处添加文本。"/>
</p:tagLst>
</file>

<file path=ppt/tags/tag13.xml><?xml version="1.0" encoding="utf-8"?>
<p:tagLst xmlns:a="http://schemas.openxmlformats.org/drawingml/2006/main" xmlns:r="http://schemas.openxmlformats.org/officeDocument/2006/relationships" xmlns:p="http://schemas.openxmlformats.org/presentationml/2006/main">
  <p:tag name="OP_SCP_ITEM_INDEX" val="3"/>
</p:tagLst>
</file>

<file path=ppt/tags/tag14.xml><?xml version="1.0" encoding="utf-8"?>
<p:tagLst xmlns:a="http://schemas.openxmlformats.org/drawingml/2006/main" xmlns:r="http://schemas.openxmlformats.org/officeDocument/2006/relationships" xmlns:p="http://schemas.openxmlformats.org/presentationml/2006/main">
  <p:tag name="OP_SCP_SHAPE_TYPE" val="Index"/>
  <p:tag name="OP_SCP_ITEM_INDEX" val="2"/>
  <p:tag name="OP_SCP_DEFAULT_TEXT" val="02"/>
</p:tagLst>
</file>

<file path=ppt/tags/tag15.xml><?xml version="1.0" encoding="utf-8"?>
<p:tagLst xmlns:a="http://schemas.openxmlformats.org/drawingml/2006/main" xmlns:r="http://schemas.openxmlformats.org/officeDocument/2006/relationships" xmlns:p="http://schemas.openxmlformats.org/presentationml/2006/main">
  <p:tag name="OP_SCP_SHAPE_TYPE" val="Title"/>
  <p:tag name="OP_SCP_ITEM_INDEX" val="2"/>
  <p:tag name="OP_SCP_DEFAULT_TEXT" val="添加标题"/>
</p:tagLst>
</file>

<file path=ppt/tags/tag16.xml><?xml version="1.0" encoding="utf-8"?>
<p:tagLst xmlns:a="http://schemas.openxmlformats.org/drawingml/2006/main" xmlns:r="http://schemas.openxmlformats.org/officeDocument/2006/relationships" xmlns:p="http://schemas.openxmlformats.org/presentationml/2006/main">
  <p:tag name="OP_SCP_SHAPE_TYPE" val="Body"/>
  <p:tag name="OP_SCP_ITEM_INDEX" val="2"/>
  <p:tag name="OP_SCP_DEFAULT_TEXT" val="单击此处添加文本，单击此处添加文本，单击此处添加文本，单击此处添加文本。"/>
</p:tagLst>
</file>

<file path=ppt/tags/tag17.xml><?xml version="1.0" encoding="utf-8"?>
<p:tagLst xmlns:a="http://schemas.openxmlformats.org/drawingml/2006/main" xmlns:r="http://schemas.openxmlformats.org/officeDocument/2006/relationships" xmlns:p="http://schemas.openxmlformats.org/presentationml/2006/main">
  <p:tag name="OP_SCP_ITEM_INDEX" val="2"/>
</p:tagLst>
</file>

<file path=ppt/tags/tag18.xml><?xml version="1.0" encoding="utf-8"?>
<p:tagLst xmlns:a="http://schemas.openxmlformats.org/drawingml/2006/main" xmlns:r="http://schemas.openxmlformats.org/officeDocument/2006/relationships" xmlns:p="http://schemas.openxmlformats.org/presentationml/2006/main">
  <p:tag name="OP_SCP_SHAPE_TYPE" val="Index"/>
  <p:tag name="OP_SCP_ITEM_INDEX" val="1"/>
  <p:tag name="OP_SCP_DEFAULT_TEXT" val="01"/>
</p:tagLst>
</file>

<file path=ppt/tags/tag19.xml><?xml version="1.0" encoding="utf-8"?>
<p:tagLst xmlns:a="http://schemas.openxmlformats.org/drawingml/2006/main" xmlns:r="http://schemas.openxmlformats.org/officeDocument/2006/relationships" xmlns:p="http://schemas.openxmlformats.org/presentationml/2006/main">
  <p:tag name="OP_SCP_SHAPE_TYPE" val="Title"/>
  <p:tag name="OP_SCP_ITEM_INDEX" val="1"/>
  <p:tag name="OP_SCP_DEFAULT_TEXT" val="添加标题"/>
</p:tagLst>
</file>

<file path=ppt/tags/tag2.xml><?xml version="1.0" encoding="utf-8"?>
<p:tagLst xmlns:a="http://schemas.openxmlformats.org/drawingml/2006/main" xmlns:r="http://schemas.openxmlformats.org/officeDocument/2006/relationships" xmlns:p="http://schemas.openxmlformats.org/presentationml/2006/main">
  <p:tag name="OP_SCP_SHAPE_TYPE" val="Index"/>
  <p:tag name="OP_SCP_ITEM_INDEX" val="5"/>
  <p:tag name="OP_SCP_DEFAULT_TEXT" val="05"/>
</p:tagLst>
</file>

<file path=ppt/tags/tag20.xml><?xml version="1.0" encoding="utf-8"?>
<p:tagLst xmlns:a="http://schemas.openxmlformats.org/drawingml/2006/main" xmlns:r="http://schemas.openxmlformats.org/officeDocument/2006/relationships" xmlns:p="http://schemas.openxmlformats.org/presentationml/2006/main">
  <p:tag name="OP_SCP_SHAPE_TYPE" val="Body"/>
  <p:tag name="OP_SCP_ITEM_INDEX" val="1"/>
  <p:tag name="OP_SCP_DEFAULT_TEXT" val="单击此处添加文本，单击此处添加文本，单击此处添加文本，单击此处添加文本。"/>
</p:tagLst>
</file>

<file path=ppt/tags/tag3.xml><?xml version="1.0" encoding="utf-8"?>
<p:tagLst xmlns:a="http://schemas.openxmlformats.org/drawingml/2006/main" xmlns:r="http://schemas.openxmlformats.org/officeDocument/2006/relationships" xmlns:p="http://schemas.openxmlformats.org/presentationml/2006/main">
  <p:tag name="OP_SCP_SHAPE_TYPE" val="Title"/>
  <p:tag name="OP_SCP_ITEM_INDEX" val="5"/>
  <p:tag name="OP_SCP_DEFAULT_TEXT" val="添加标题"/>
</p:tagLst>
</file>

<file path=ppt/tags/tag4.xml><?xml version="1.0" encoding="utf-8"?>
<p:tagLst xmlns:a="http://schemas.openxmlformats.org/drawingml/2006/main" xmlns:r="http://schemas.openxmlformats.org/officeDocument/2006/relationships" xmlns:p="http://schemas.openxmlformats.org/presentationml/2006/main">
  <p:tag name="OP_SCP_SHAPE_TYPE" val="Body"/>
  <p:tag name="OP_SCP_ITEM_INDEX" val="5"/>
  <p:tag name="OP_SCP_DEFAULT_TEXT" val="单击此处添加文本，单击此处添加文本，单击此处添加文本，单击此处添加文本。"/>
</p:tagLst>
</file>

<file path=ppt/tags/tag5.xml><?xml version="1.0" encoding="utf-8"?>
<p:tagLst xmlns:a="http://schemas.openxmlformats.org/drawingml/2006/main" xmlns:r="http://schemas.openxmlformats.org/officeDocument/2006/relationships" xmlns:p="http://schemas.openxmlformats.org/presentationml/2006/main">
  <p:tag name="OP_SCP_ITEM_INDEX" val="5"/>
</p:tagLst>
</file>

<file path=ppt/tags/tag6.xml><?xml version="1.0" encoding="utf-8"?>
<p:tagLst xmlns:a="http://schemas.openxmlformats.org/drawingml/2006/main" xmlns:r="http://schemas.openxmlformats.org/officeDocument/2006/relationships" xmlns:p="http://schemas.openxmlformats.org/presentationml/2006/main">
  <p:tag name="OP_SCP_SHAPE_TYPE" val="Index"/>
  <p:tag name="OP_SCP_ITEM_INDEX" val="4"/>
  <p:tag name="OP_SCP_DEFAULT_TEXT" val="04"/>
</p:tagLst>
</file>

<file path=ppt/tags/tag7.xml><?xml version="1.0" encoding="utf-8"?>
<p:tagLst xmlns:a="http://schemas.openxmlformats.org/drawingml/2006/main" xmlns:r="http://schemas.openxmlformats.org/officeDocument/2006/relationships" xmlns:p="http://schemas.openxmlformats.org/presentationml/2006/main">
  <p:tag name="OP_SCP_SHAPE_TYPE" val="Title"/>
  <p:tag name="OP_SCP_ITEM_INDEX" val="4"/>
  <p:tag name="OP_SCP_DEFAULT_TEXT" val="添加标题"/>
</p:tagLst>
</file>

<file path=ppt/tags/tag8.xml><?xml version="1.0" encoding="utf-8"?>
<p:tagLst xmlns:a="http://schemas.openxmlformats.org/drawingml/2006/main" xmlns:r="http://schemas.openxmlformats.org/officeDocument/2006/relationships" xmlns:p="http://schemas.openxmlformats.org/presentationml/2006/main">
  <p:tag name="OP_SCP_SHAPE_TYPE" val="Body"/>
  <p:tag name="OP_SCP_ITEM_INDEX" val="4"/>
  <p:tag name="OP_SCP_DEFAULT_TEXT" val="单击此处添加文本，单击此处添加文本，单击此处添加文本，单击此处添加文本。"/>
</p:tagLst>
</file>

<file path=ppt/tags/tag9.xml><?xml version="1.0" encoding="utf-8"?>
<p:tagLst xmlns:a="http://schemas.openxmlformats.org/drawingml/2006/main" xmlns:r="http://schemas.openxmlformats.org/officeDocument/2006/relationships" xmlns:p="http://schemas.openxmlformats.org/presentationml/2006/main">
  <p:tag name="OP_SCP_ITEM_INDEX" val="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494</TotalTime>
  <Words>1036</Words>
  <Application>Microsoft Office PowerPoint</Application>
  <PresentationFormat>宽屏</PresentationFormat>
  <Paragraphs>64</Paragraphs>
  <Slides>17</Slides>
  <Notes>3</Notes>
  <HiddenSlides>0</HiddenSlides>
  <MMClips>0</MMClips>
  <ScaleCrop>false</ScaleCrop>
  <HeadingPairs>
    <vt:vector size="6" baseType="variant">
      <vt:variant>
        <vt:lpstr>已用的字体</vt:lpstr>
      </vt:variant>
      <vt:variant>
        <vt:i4>4</vt:i4>
      </vt:variant>
      <vt:variant>
        <vt:lpstr>主题</vt:lpstr>
      </vt:variant>
      <vt:variant>
        <vt:i4>1</vt:i4>
      </vt:variant>
      <vt:variant>
        <vt:lpstr>幻灯片标题</vt:lpstr>
      </vt:variant>
      <vt:variant>
        <vt:i4>17</vt:i4>
      </vt:variant>
    </vt:vector>
  </HeadingPairs>
  <TitlesOfParts>
    <vt:vector size="22" baseType="lpstr">
      <vt:lpstr>PingFang SC</vt:lpstr>
      <vt:lpstr>等线</vt:lpstr>
      <vt:lpstr>等线 Light</vt:lpstr>
      <vt:lpstr>Arial</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金诚 吴</dc:creator>
  <cp:lastModifiedBy>金诚 吴</cp:lastModifiedBy>
  <cp:revision>14</cp:revision>
  <dcterms:created xsi:type="dcterms:W3CDTF">2025-03-10T04:05:11Z</dcterms:created>
  <dcterms:modified xsi:type="dcterms:W3CDTF">2025-03-16T11:27:09Z</dcterms:modified>
</cp:coreProperties>
</file>