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00" r:id="rId4"/>
    <p:sldId id="279" r:id="rId5"/>
    <p:sldId id="301" r:id="rId6"/>
    <p:sldId id="259" r:id="rId7"/>
    <p:sldId id="302" r:id="rId8"/>
    <p:sldId id="260" r:id="rId9"/>
    <p:sldId id="304" r:id="rId10"/>
    <p:sldId id="262" r:id="rId11"/>
    <p:sldId id="263" r:id="rId12"/>
    <p:sldId id="305" r:id="rId13"/>
    <p:sldId id="266" r:id="rId14"/>
    <p:sldId id="307" r:id="rId15"/>
    <p:sldId id="27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74" d="100"/>
          <a:sy n="74" d="100"/>
        </p:scale>
        <p:origin x="-1092" y="-90"/>
      </p:cViewPr>
      <p:guideLst>
        <p:guide orient="horz" pos="2088"/>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7.jpe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tags" Target="../tags/tag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tags" Target="../tags/tag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2.png"/><Relationship Id="rId2" Type="http://schemas.openxmlformats.org/officeDocument/2006/relationships/tags" Target="../tags/tag3.xml"/><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5.jpe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78406" y="3807625"/>
            <a:ext cx="2059305" cy="481965"/>
          </a:xfrm>
          <a:prstGeom prst="rect">
            <a:avLst/>
          </a:prstGeom>
        </p:spPr>
        <p:txBody>
          <a:bodyPr vert="horz" wrap="square" lIns="91440" tIns="45720" rIns="91440" bIns="45720" rtlCol="0" anchor="t" anchorCtr="0">
            <a:normAutofit/>
          </a:bodyPr>
          <a:lstStyle/>
          <a:p>
            <a:pPr>
              <a:lnSpc>
                <a:spcPct val="120000"/>
              </a:lnSpc>
              <a:spcBef>
                <a:spcPts val="375"/>
              </a:spcBef>
            </a:pPr>
            <a:r>
              <a:rPr lang="en-US" sz="1950">
                <a:solidFill>
                  <a:schemeClr val="lt2">
                    <a:alpha val="100000"/>
                  </a:schemeClr>
                </a:solidFill>
                <a:latin typeface="微软雅黑" panose="020B0503020204020204" charset="-122"/>
                <a:ea typeface="微软雅黑" panose="020B0503020204020204" charset="-122"/>
                <a:cs typeface="微软雅黑" panose="020B0503020204020204" charset="-122"/>
              </a:rPr>
              <a:t>汇报人：</a:t>
            </a:r>
            <a:r>
              <a:rPr lang="zh-CN" altLang="en-US" sz="1950">
                <a:solidFill>
                  <a:schemeClr val="lt2">
                    <a:alpha val="100000"/>
                  </a:schemeClr>
                </a:solidFill>
                <a:latin typeface="微软雅黑" panose="020B0503020204020204" charset="-122"/>
                <a:ea typeface="微软雅黑" panose="020B0503020204020204" charset="-122"/>
                <a:cs typeface="微软雅黑" panose="020B0503020204020204" charset="-122"/>
              </a:rPr>
              <a:t>陶</a:t>
            </a:r>
            <a:r>
              <a:rPr lang="zh-CN" altLang="en-US" sz="1950">
                <a:solidFill>
                  <a:schemeClr val="lt2">
                    <a:alpha val="100000"/>
                  </a:schemeClr>
                </a:solidFill>
                <a:latin typeface="微软雅黑" panose="020B0503020204020204" charset="-122"/>
                <a:ea typeface="微软雅黑" panose="020B0503020204020204" charset="-122"/>
                <a:cs typeface="微软雅黑" panose="020B0503020204020204" charset="-122"/>
              </a:rPr>
              <a:t>瑜</a:t>
            </a:r>
            <a:endParaRPr lang="zh-CN" altLang="en-US" sz="1950">
              <a:solidFill>
                <a:schemeClr val="lt2">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3" name="TextBox 3"/>
          <p:cNvSpPr txBox="1"/>
          <p:nvPr/>
        </p:nvSpPr>
        <p:spPr>
          <a:xfrm>
            <a:off x="3350895" y="3807625"/>
            <a:ext cx="1971010" cy="481965"/>
          </a:xfrm>
          <a:prstGeom prst="rect">
            <a:avLst/>
          </a:prstGeom>
        </p:spPr>
        <p:txBody>
          <a:bodyPr vert="horz" wrap="square" lIns="91440" tIns="45720" rIns="91440" bIns="45720" rtlCol="0" anchor="t" anchorCtr="0">
            <a:normAutofit/>
          </a:bodyPr>
          <a:lstStyle/>
          <a:p>
            <a:pPr algn="l">
              <a:lnSpc>
                <a:spcPct val="120000"/>
              </a:lnSpc>
              <a:spcBef>
                <a:spcPts val="375"/>
              </a:spcBef>
            </a:pPr>
            <a:r>
              <a:rPr lang="en-US" altLang="zh-CN" sz="1950">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lang="zh-CN" altLang="en-US" sz="1950">
                <a:solidFill>
                  <a:schemeClr val="accent1">
                    <a:alpha val="100000"/>
                  </a:schemeClr>
                </a:solidFill>
                <a:latin typeface="微软雅黑" panose="020B0503020204020204" charset="-122"/>
                <a:ea typeface="微软雅黑" panose="020B0503020204020204" charset="-122"/>
                <a:cs typeface="微软雅黑" panose="020B0503020204020204" charset="-122"/>
              </a:rPr>
              <a:t>日语笔译</a:t>
            </a:r>
            <a:endParaRPr lang="zh-CN" altLang="en-US" sz="1950">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4" name="TextBox 4"/>
          <p:cNvSpPr txBox="1"/>
          <p:nvPr/>
        </p:nvSpPr>
        <p:spPr>
          <a:xfrm>
            <a:off x="763747" y="1807375"/>
            <a:ext cx="6503541" cy="2000250"/>
          </a:xfrm>
          <a:prstGeom prst="rect">
            <a:avLst/>
          </a:prstGeom>
        </p:spPr>
        <p:txBody>
          <a:bodyPr vert="horz" wrap="square" lIns="114300" tIns="57150" rIns="114300" bIns="57150" rtlCol="0" anchor="ctr" anchorCtr="0">
            <a:normAutofit/>
          </a:bodyPr>
          <a:lstStyle/>
          <a:p>
            <a:pPr algn="ctr">
              <a:lnSpc>
                <a:spcPct val="100000"/>
              </a:lnSpc>
              <a:spcBef>
                <a:spcPct val="0"/>
              </a:spcBef>
            </a:pPr>
            <a:r>
              <a:rPr lang="en-US" sz="3600" b="1">
                <a:solidFill>
                  <a:schemeClr val="dk1">
                    <a:alpha val="100000"/>
                  </a:schemeClr>
                </a:solidFill>
                <a:latin typeface="微软雅黑" panose="020B0503020204020204" charset="-122"/>
                <a:ea typeface="微软雅黑" panose="020B0503020204020204" charset="-122"/>
                <a:cs typeface="微软雅黑" panose="020B0503020204020204" charset="-122"/>
              </a:rPr>
              <a:t>Education</a:t>
            </a:r>
            <a:r>
              <a:rPr lang="zh-CN" altLang="en-US" sz="3600" b="1">
                <a:solidFill>
                  <a:schemeClr val="dk1">
                    <a:alpha val="100000"/>
                  </a:schemeClr>
                </a:solidFill>
                <a:latin typeface="微软雅黑" panose="020B0503020204020204" charset="-122"/>
                <a:ea typeface="宋体" panose="02010600030101010101" pitchFamily="2" charset="-122"/>
                <a:cs typeface="微软雅黑" panose="020B0503020204020204" charset="-122"/>
              </a:rPr>
              <a:t>：</a:t>
            </a:r>
            <a:r>
              <a:rPr lang="en-US" sz="3600" b="1">
                <a:solidFill>
                  <a:schemeClr val="dk1">
                    <a:alpha val="100000"/>
                  </a:schemeClr>
                </a:solidFill>
                <a:latin typeface="微软雅黑" panose="020B0503020204020204" charset="-122"/>
                <a:ea typeface="微软雅黑" panose="020B0503020204020204" charset="-122"/>
                <a:cs typeface="微软雅黑" panose="020B0503020204020204" charset="-122"/>
              </a:rPr>
              <a:t>Chicken Child</a:t>
            </a:r>
            <a:endParaRPr lang="en-US" sz="3600" b="1">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algn="ctr">
              <a:lnSpc>
                <a:spcPct val="100000"/>
              </a:lnSpc>
              <a:spcBef>
                <a:spcPct val="0"/>
              </a:spcBef>
            </a:pPr>
            <a:r>
              <a:rPr lang="en-US" sz="2800" b="1">
                <a:solidFill>
                  <a:schemeClr val="dk1">
                    <a:alpha val="100000"/>
                  </a:schemeClr>
                </a:solidFill>
                <a:latin typeface="微软雅黑" panose="020B0503020204020204" charset="-122"/>
                <a:ea typeface="微软雅黑" panose="020B0503020204020204" charset="-122"/>
                <a:cs typeface="微软雅黑" panose="020B0503020204020204" charset="-122"/>
              </a:rPr>
              <a:t>Fired-up Child</a:t>
            </a:r>
            <a:endParaRPr lang="en-US" sz="2800" b="1">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pic>
        <p:nvPicPr>
          <p:cNvPr id="13" name="图片 12" descr="IMG_2651"/>
          <p:cNvPicPr>
            <a:picLocks noChangeAspect="1"/>
          </p:cNvPicPr>
          <p:nvPr/>
        </p:nvPicPr>
        <p:blipFill>
          <a:blip r:embed="rId2"/>
          <a:stretch>
            <a:fillRect/>
          </a:stretch>
        </p:blipFill>
        <p:spPr>
          <a:xfrm>
            <a:off x="0" y="0"/>
            <a:ext cx="4664710" cy="6858000"/>
          </a:xfrm>
          <a:prstGeom prst="rect">
            <a:avLst/>
          </a:prstGeom>
        </p:spPr>
      </p:pic>
      <p:sp>
        <p:nvSpPr>
          <p:cNvPr id="14" name="AutoShape 2"/>
          <p:cNvSpPr/>
          <p:nvPr/>
        </p:nvSpPr>
        <p:spPr>
          <a:xfrm>
            <a:off x="4751070" y="2019300"/>
            <a:ext cx="7206615" cy="4331970"/>
          </a:xfrm>
          <a:prstGeom prst="roundRect">
            <a:avLst>
              <a:gd name="adj" fmla="val 5952"/>
            </a:avLst>
          </a:prstGeom>
          <a:solidFill>
            <a:schemeClr val="lt2">
              <a:alpha val="80000"/>
            </a:schemeClr>
          </a:solidFill>
        </p:spPr>
      </p:sp>
      <p:sp>
        <p:nvSpPr>
          <p:cNvPr id="15" name="TextBox 4"/>
          <p:cNvSpPr txBox="1"/>
          <p:nvPr/>
        </p:nvSpPr>
        <p:spPr>
          <a:xfrm>
            <a:off x="4955540" y="914400"/>
            <a:ext cx="7002145" cy="738505"/>
          </a:xfrm>
          <a:prstGeom prst="rect">
            <a:avLst/>
          </a:prstGeom>
        </p:spPr>
        <p:txBody>
          <a:bodyPr vert="horz" wrap="square" lIns="123825" tIns="123825" rIns="57150" bIns="123825" rtlCol="0" anchor="ctr" anchorCtr="0">
            <a:noAutofit/>
          </a:bodyPr>
          <a:p>
            <a:pPr algn="ctr">
              <a:lnSpc>
                <a:spcPct val="150000"/>
              </a:lnSpc>
            </a:pPr>
            <a:r>
              <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Diploma depreciation</a:t>
            </a:r>
            <a:endPar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16" name="TextBox 6"/>
          <p:cNvSpPr txBox="1"/>
          <p:nvPr/>
        </p:nvSpPr>
        <p:spPr>
          <a:xfrm>
            <a:off x="4876800" y="2183765"/>
            <a:ext cx="7080885" cy="3596640"/>
          </a:xfrm>
          <a:prstGeom prst="rect">
            <a:avLst/>
          </a:prstGeom>
        </p:spPr>
        <p:txBody>
          <a:bodyPr vert="horz" wrap="square" lIns="66008" tIns="33052" rIns="66008" bIns="33052" rtlCol="0" anchor="t" anchorCtr="0">
            <a:noAutofit/>
          </a:bodyPr>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Twenty years ago, China had just over a million university graduates annually. Many from the ’70s and ’80s generation benefited greatly from having a bachelor’s degree.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Today, however, more than ten million students graduate from universities each year, facing intense competition. academic degrees have significantly lost their value. Even a degree from a prestigious university is no longer a ticket to success.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5" name="AutoShape 2"/>
          <p:cNvSpPr/>
          <p:nvPr/>
        </p:nvSpPr>
        <p:spPr>
          <a:xfrm>
            <a:off x="533400" y="3733800"/>
            <a:ext cx="11134090" cy="3029585"/>
          </a:xfrm>
          <a:prstGeom prst="roundRect">
            <a:avLst>
              <a:gd name="adj" fmla="val 5952"/>
            </a:avLst>
          </a:prstGeom>
          <a:solidFill>
            <a:schemeClr val="lt2">
              <a:alpha val="80000"/>
            </a:schemeClr>
          </a:solidFill>
        </p:spPr>
      </p:sp>
      <p:sp>
        <p:nvSpPr>
          <p:cNvPr id="6" name="TextBox 6"/>
          <p:cNvSpPr txBox="1"/>
          <p:nvPr/>
        </p:nvSpPr>
        <p:spPr>
          <a:xfrm>
            <a:off x="713105" y="3883660"/>
            <a:ext cx="10885805" cy="2748280"/>
          </a:xfrm>
          <a:prstGeom prst="rect">
            <a:avLst/>
          </a:prstGeom>
        </p:spPr>
        <p:txBody>
          <a:bodyPr vert="horz" wrap="square" lIns="66008" tIns="33052" rIns="66008" bIns="33052" rtlCol="0" anchor="t" anchorCtr="0">
            <a:noAutofit/>
          </a:bodyPr>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Recent social trends reflect this reality. The popular meme about “Kong Yiji’s long gown” sparked widespread discussion. It symbolizes how some graduates feel burdened by their degrees, which haven’t delivered the expected rewards.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Another example is the widespread criticism and controversy triggered by the TikTok influencer "Yang Maoyue" after he posted a sarcastic video about the difficulties faced by university students in finding employment.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p:cNvPicPr/>
          <p:nvPr/>
        </p:nvPicPr>
        <p:blipFill>
          <a:blip r:embed="rId2"/>
          <a:stretch>
            <a:fillRect/>
          </a:stretch>
        </p:blipFill>
        <p:spPr>
          <a:xfrm>
            <a:off x="1346835" y="726440"/>
            <a:ext cx="4528820" cy="2708275"/>
          </a:xfrm>
          <a:prstGeom prst="rect">
            <a:avLst/>
          </a:prstGeom>
        </p:spPr>
      </p:pic>
      <p:pic>
        <p:nvPicPr>
          <p:cNvPr id="8" name="图片 7"/>
          <p:cNvPicPr>
            <a:picLocks noChangeAspect="1"/>
          </p:cNvPicPr>
          <p:nvPr/>
        </p:nvPicPr>
        <p:blipFill>
          <a:blip r:embed="rId3"/>
          <a:stretch>
            <a:fillRect/>
          </a:stretch>
        </p:blipFill>
        <p:spPr>
          <a:xfrm>
            <a:off x="7010400" y="419100"/>
            <a:ext cx="3362325" cy="30156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4" name="TextBox 2"/>
          <p:cNvSpPr txBox="1"/>
          <p:nvPr/>
        </p:nvSpPr>
        <p:spPr>
          <a:xfrm>
            <a:off x="1828800" y="2286000"/>
            <a:ext cx="7580630" cy="1654810"/>
          </a:xfrm>
          <a:prstGeom prst="rect">
            <a:avLst/>
          </a:prstGeom>
        </p:spPr>
        <p:txBody>
          <a:bodyPr vert="horz" wrap="square" lIns="66008" tIns="33052" rIns="66008" bIns="33052" rtlCol="0" anchor="ctr" anchorCtr="0">
            <a:noAutofit/>
          </a:bodyPr>
          <a:p>
            <a:pPr indent="0" algn="l" fontAlgn="auto">
              <a:lnSpc>
                <a:spcPct val="150000"/>
              </a:lnSpc>
            </a:pPr>
            <a:r>
              <a:rPr lang="en-US" altLang="zh-CN"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     Every child has their own pace and talents. Real success comes from nurturing who they truly are, not who we expect them to be.  </a:t>
            </a:r>
            <a:endParaRPr lang="en-US" altLang="zh-CN" sz="24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8305800" y="882650"/>
            <a:ext cx="3463290" cy="4982845"/>
          </a:xfrm>
          <a:prstGeom prst="rect">
            <a:avLst/>
          </a:prstGeom>
        </p:spPr>
      </p:pic>
      <p:pic>
        <p:nvPicPr>
          <p:cNvPr id="5" name="图片 4"/>
          <p:cNvPicPr>
            <a:picLocks noChangeAspect="1"/>
          </p:cNvPicPr>
          <p:nvPr/>
        </p:nvPicPr>
        <p:blipFill>
          <a:blip r:embed="rId2"/>
          <a:srcRect b="7731"/>
          <a:stretch>
            <a:fillRect/>
          </a:stretch>
        </p:blipFill>
        <p:spPr>
          <a:xfrm>
            <a:off x="457200" y="882650"/>
            <a:ext cx="3212465" cy="4953000"/>
          </a:xfrm>
          <a:prstGeom prst="rect">
            <a:avLst/>
          </a:prstGeom>
        </p:spPr>
      </p:pic>
      <p:sp>
        <p:nvSpPr>
          <p:cNvPr id="7" name="文本框 6"/>
          <p:cNvSpPr txBox="1"/>
          <p:nvPr/>
        </p:nvSpPr>
        <p:spPr>
          <a:xfrm>
            <a:off x="990600" y="6248400"/>
            <a:ext cx="2092960" cy="398780"/>
          </a:xfrm>
          <a:prstGeom prst="rect">
            <a:avLst/>
          </a:prstGeom>
          <a:noFill/>
        </p:spPr>
        <p:txBody>
          <a:bodyPr wrap="square" rtlCol="0" anchor="t">
            <a:spAutoFit/>
          </a:bodyPr>
          <a:p>
            <a:pPr algn="ctr"/>
            <a:r>
              <a:rPr lang="zh-CN" altLang="en-US" sz="20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《小欢喜》</a:t>
            </a:r>
            <a:endParaRPr lang="zh-CN" altLang="en-US" sz="2000"/>
          </a:p>
        </p:txBody>
      </p:sp>
      <p:pic>
        <p:nvPicPr>
          <p:cNvPr id="8" name="图片 7"/>
          <p:cNvPicPr>
            <a:picLocks noChangeAspect="1"/>
          </p:cNvPicPr>
          <p:nvPr/>
        </p:nvPicPr>
        <p:blipFill>
          <a:blip r:embed="rId3"/>
          <a:stretch>
            <a:fillRect/>
          </a:stretch>
        </p:blipFill>
        <p:spPr>
          <a:xfrm>
            <a:off x="4191000" y="882650"/>
            <a:ext cx="3585845" cy="4953000"/>
          </a:xfrm>
          <a:prstGeom prst="rect">
            <a:avLst/>
          </a:prstGeom>
        </p:spPr>
      </p:pic>
      <p:sp>
        <p:nvSpPr>
          <p:cNvPr id="9" name="文本框 8"/>
          <p:cNvSpPr txBox="1"/>
          <p:nvPr/>
        </p:nvSpPr>
        <p:spPr>
          <a:xfrm>
            <a:off x="4724400" y="6248400"/>
            <a:ext cx="2452370" cy="398780"/>
          </a:xfrm>
          <a:prstGeom prst="rect">
            <a:avLst/>
          </a:prstGeom>
          <a:noFill/>
        </p:spPr>
        <p:txBody>
          <a:bodyPr wrap="square" rtlCol="0" anchor="t">
            <a:spAutoFit/>
          </a:bodyPr>
          <a:p>
            <a:pPr algn="ctr"/>
            <a:r>
              <a:rPr lang="zh-CN" altLang="en-US" sz="20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《小别离》</a:t>
            </a:r>
            <a:endParaRPr lang="zh-CN" altLang="en-US" sz="2000"/>
          </a:p>
        </p:txBody>
      </p:sp>
      <p:sp>
        <p:nvSpPr>
          <p:cNvPr id="10" name="文本框 9"/>
          <p:cNvSpPr txBox="1"/>
          <p:nvPr/>
        </p:nvSpPr>
        <p:spPr>
          <a:xfrm>
            <a:off x="9026525" y="6278880"/>
            <a:ext cx="2350770" cy="398780"/>
          </a:xfrm>
          <a:prstGeom prst="rect">
            <a:avLst/>
          </a:prstGeom>
          <a:noFill/>
        </p:spPr>
        <p:txBody>
          <a:bodyPr wrap="square" rtlCol="0" anchor="t">
            <a:spAutoFit/>
          </a:bodyPr>
          <a:p>
            <a:pPr algn="ctr"/>
            <a:r>
              <a:rPr lang="zh-CN" altLang="en-US" sz="2000" b="1">
                <a:solidFill>
                  <a:schemeClr val="accent1">
                    <a:alpha val="100000"/>
                  </a:schemeClr>
                </a:solidFill>
                <a:latin typeface="微软雅黑" panose="020B0503020204020204" charset="-122"/>
                <a:ea typeface="微软雅黑" panose="020B0503020204020204" charset="-122"/>
                <a:cs typeface="微软雅黑" panose="020B0503020204020204" charset="-122"/>
                <a:sym typeface="+mn-ea"/>
              </a:rPr>
              <a:t>《小舍得》</a:t>
            </a:r>
            <a:endParaRPr lang="zh-CN" altLang="en-US" sz="2000"/>
          </a:p>
        </p:txBody>
      </p:sp>
      <p:sp>
        <p:nvSpPr>
          <p:cNvPr id="2" name="TextBox 2"/>
          <p:cNvSpPr txBox="1"/>
          <p:nvPr/>
        </p:nvSpPr>
        <p:spPr>
          <a:xfrm>
            <a:off x="457200" y="152400"/>
            <a:ext cx="11311255" cy="555625"/>
          </a:xfrm>
          <a:prstGeom prst="rect">
            <a:avLst/>
          </a:prstGeom>
        </p:spPr>
        <p:txBody>
          <a:bodyPr vert="horz" wrap="square" lIns="0" tIns="0" rIns="0" bIns="0" rtlCol="0" anchor="b" anchorCtr="0">
            <a:noAutofit/>
          </a:bodyPr>
          <a:p>
            <a:pPr>
              <a:lnSpc>
                <a:spcPct val="120000"/>
              </a:lnSpc>
            </a:pP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Q</a:t>
            </a:r>
            <a:r>
              <a:rPr lang="zh-CN" alt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sz="2400" b="1">
                <a:solidFill>
                  <a:schemeClr val="accent1">
                    <a:alpha val="100000"/>
                  </a:schemeClr>
                </a:solidFill>
                <a:latin typeface="微软雅黑" panose="020B0503020204020204" charset="-122"/>
                <a:ea typeface="微软雅黑" panose="020B0503020204020204" charset="-122"/>
                <a:cs typeface="微软雅黑" panose="020B0503020204020204" charset="-122"/>
              </a:rPr>
              <a:t>A</a:t>
            </a:r>
            <a:r>
              <a:rPr 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lang="en-US" altLang="zh-CN" b="1">
                <a:solidFill>
                  <a:schemeClr val="accent1">
                    <a:alpha val="100000"/>
                  </a:schemeClr>
                </a:solidFill>
                <a:latin typeface="微软雅黑" panose="020B0503020204020204" charset="-122"/>
                <a:ea typeface="微软雅黑" panose="020B0503020204020204" charset="-122"/>
                <a:cs typeface="微软雅黑" panose="020B0503020204020204" charset="-122"/>
              </a:rPr>
              <a:t>Can you name the English titles of the TV dramas</a:t>
            </a:r>
            <a:r>
              <a:rPr lang="en-US" alt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lang="zh-CN" alt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《小欢喜》</a:t>
            </a:r>
            <a:r>
              <a:rPr lang="en-US" altLang="zh-CN" b="1">
                <a:solidFill>
                  <a:schemeClr val="accent1">
                    <a:alpha val="100000"/>
                  </a:schemeClr>
                </a:solidFill>
                <a:latin typeface="微软雅黑" panose="020B0503020204020204" charset="-122"/>
                <a:ea typeface="微软雅黑" panose="020B0503020204020204" charset="-122"/>
                <a:cs typeface="微软雅黑" panose="020B0503020204020204" charset="-122"/>
              </a:rPr>
              <a:t>,</a:t>
            </a:r>
            <a:r>
              <a:rPr lang="en-US" alt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lang="zh-CN" alt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《小别离》</a:t>
            </a:r>
            <a:r>
              <a:rPr lang="en-US" altLang="zh-CN" b="1">
                <a:solidFill>
                  <a:schemeClr val="accent1">
                    <a:alpha val="100000"/>
                  </a:schemeClr>
                </a:solidFill>
                <a:latin typeface="微软雅黑" panose="020B0503020204020204" charset="-122"/>
                <a:ea typeface="微软雅黑" panose="020B0503020204020204" charset="-122"/>
                <a:cs typeface="微软雅黑" panose="020B0503020204020204" charset="-122"/>
              </a:rPr>
              <a:t>, and</a:t>
            </a:r>
            <a:r>
              <a:rPr lang="en-US" alt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r>
              <a:rPr lang="zh-CN" altLang="en-US" b="1">
                <a:solidFill>
                  <a:schemeClr val="accent1">
                    <a:alpha val="100000"/>
                  </a:schemeClr>
                </a:solidFill>
                <a:latin typeface="微软雅黑" panose="020B0503020204020204" charset="-122"/>
                <a:ea typeface="微软雅黑" panose="020B0503020204020204" charset="-122"/>
                <a:cs typeface="微软雅黑" panose="020B0503020204020204" charset="-122"/>
              </a:rPr>
              <a:t>《小舍得》</a:t>
            </a:r>
            <a:r>
              <a:rPr lang="en-US" altLang="zh-CN" b="1">
                <a:solidFill>
                  <a:schemeClr val="accent1">
                    <a:alpha val="100000"/>
                  </a:schemeClr>
                </a:solidFill>
                <a:latin typeface="微软雅黑" panose="020B0503020204020204" charset="-122"/>
                <a:ea typeface="微软雅黑" panose="020B0503020204020204" charset="-122"/>
                <a:cs typeface="微软雅黑" panose="020B0503020204020204" charset="-122"/>
              </a:rPr>
              <a:t>? </a:t>
            </a:r>
            <a:endParaRPr lang="en-US" altLang="zh-CN"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940575" y="3179172"/>
            <a:ext cx="5676900" cy="1343025"/>
          </a:xfrm>
          <a:prstGeom prst="rect">
            <a:avLst/>
          </a:prstGeom>
        </p:spPr>
        <p:txBody>
          <a:bodyPr vert="horz" wrap="square" lIns="114300" tIns="57150" rIns="114300" bIns="57150" rtlCol="0" anchor="ctr" anchorCtr="0">
            <a:spAutoFit/>
          </a:bodyPr>
          <a:lstStyle/>
          <a:p>
            <a:pPr algn="l">
              <a:lnSpc>
                <a:spcPct val="64000"/>
              </a:lnSpc>
            </a:pPr>
            <a:r>
              <a:rPr lang="en-US" sz="8775" b="1">
                <a:solidFill>
                  <a:srgbClr val="000000">
                    <a:alpha val="100000"/>
                  </a:srgbClr>
                </a:solidFill>
                <a:latin typeface="微软雅黑" panose="020B0503020204020204" charset="-122"/>
                <a:ea typeface="微软雅黑" panose="020B0503020204020204" charset="-122"/>
                <a:cs typeface="微软雅黑" panose="020B0503020204020204" charset="-122"/>
              </a:rPr>
              <a:t>THANKS</a:t>
            </a:r>
            <a:endParaRPr lang="en-US" sz="8775" b="1">
              <a:solidFill>
                <a:srgbClr val="000000">
                  <a:alpha val="100000"/>
                </a:srgbClr>
              </a:solidFill>
              <a:latin typeface="微软雅黑" panose="020B0503020204020204" charset="-122"/>
              <a:ea typeface="微软雅黑" panose="020B0503020204020204" charset="-122"/>
              <a:cs typeface="微软雅黑" panose="020B0503020204020204" charset="-122"/>
            </a:endParaRPr>
          </a:p>
        </p:txBody>
      </p:sp>
      <p:sp>
        <p:nvSpPr>
          <p:cNvPr id="3" name="TextBox 3"/>
          <p:cNvSpPr txBox="1"/>
          <p:nvPr/>
        </p:nvSpPr>
        <p:spPr>
          <a:xfrm>
            <a:off x="1503283" y="2536698"/>
            <a:ext cx="3248025" cy="467995"/>
          </a:xfrm>
          <a:prstGeom prst="rect">
            <a:avLst/>
          </a:prstGeom>
        </p:spPr>
        <p:txBody>
          <a:bodyPr vert="horz" wrap="square" lIns="114300" tIns="57150" rIns="114300" bIns="57150" rtlCol="0" anchor="ctr" anchorCtr="0">
            <a:spAutoFit/>
          </a:bodyPr>
          <a:lstStyle/>
          <a:p>
            <a:pPr algn="l">
              <a:lnSpc>
                <a:spcPct val="64000"/>
              </a:lnSpc>
            </a:pPr>
            <a:r>
              <a:rPr lang="en-US" sz="3600" b="1">
                <a:solidFill>
                  <a:srgbClr val="FFFFFF">
                    <a:alpha val="100000"/>
                  </a:srgbClr>
                </a:solidFill>
                <a:latin typeface="微软雅黑" panose="020B0503020204020204" charset="-122"/>
                <a:ea typeface="微软雅黑" panose="020B0503020204020204" charset="-122"/>
                <a:cs typeface="微软雅黑" panose="020B0503020204020204" charset="-122"/>
              </a:rPr>
              <a:t>感谢您的</a:t>
            </a:r>
            <a:r>
              <a:rPr lang="zh-CN" altLang="en-US" sz="3600" b="1">
                <a:solidFill>
                  <a:srgbClr val="FFFFFF">
                    <a:alpha val="100000"/>
                  </a:srgbClr>
                </a:solidFill>
                <a:latin typeface="微软雅黑" panose="020B0503020204020204" charset="-122"/>
                <a:ea typeface="微软雅黑" panose="020B0503020204020204" charset="-122"/>
                <a:cs typeface="微软雅黑" panose="020B0503020204020204" charset="-122"/>
              </a:rPr>
              <a:t>聆听</a:t>
            </a:r>
            <a:endParaRPr lang="zh-CN" altLang="en-US" sz="3600" b="1">
              <a:solidFill>
                <a:srgbClr val="FFFFFF">
                  <a:alpha val="100000"/>
                </a:srgb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TextBox 6"/>
          <p:cNvSpPr txBox="1"/>
          <p:nvPr/>
        </p:nvSpPr>
        <p:spPr>
          <a:xfrm>
            <a:off x="762000" y="1702435"/>
            <a:ext cx="10489565" cy="1507490"/>
          </a:xfrm>
          <a:prstGeom prst="rect">
            <a:avLst/>
          </a:prstGeom>
        </p:spPr>
        <p:txBody>
          <a:bodyPr vert="horz" wrap="square" lIns="66008" tIns="33052" rIns="66008" bIns="33052" rtlCol="0" anchor="t" anchorCtr="0">
            <a:noAutofit/>
          </a:bodyPr>
          <a:p>
            <a:pPr indent="457200" algn="l" fontAlgn="auto">
              <a:lnSpc>
                <a:spcPct val="140000"/>
              </a:lnSpc>
            </a:pPr>
            <a:r>
              <a:rPr lang="en-US" altLang="zh-CN" sz="2400">
                <a:solidFill>
                  <a:schemeClr val="dk1">
                    <a:alpha val="100000"/>
                  </a:schemeClr>
                </a:solidFill>
                <a:latin typeface="微软雅黑" panose="020B0503020204020204" charset="-122"/>
                <a:ea typeface="微软雅黑" panose="020B0503020204020204" charset="-122"/>
                <a:cs typeface="微软雅黑" panose="020B0503020204020204" charset="-122"/>
              </a:rPr>
              <a:t>How many of you have taken extracurricular tutoring classes during elementary, middle, or high school? </a:t>
            </a:r>
            <a:endParaRPr lang="en-US" altLang="zh-CN" sz="24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indent="457200" algn="l" fontAlgn="auto">
              <a:lnSpc>
                <a:spcPct val="140000"/>
              </a:lnSpc>
            </a:pPr>
            <a:r>
              <a:rPr lang="en-US" altLang="zh-CN" sz="2400">
                <a:solidFill>
                  <a:schemeClr val="dk1">
                    <a:alpha val="100000"/>
                  </a:schemeClr>
                </a:solidFill>
                <a:latin typeface="微软雅黑" panose="020B0503020204020204" charset="-122"/>
                <a:ea typeface="微软雅黑" panose="020B0503020204020204" charset="-122"/>
                <a:cs typeface="微软雅黑" panose="020B0503020204020204" charset="-122"/>
              </a:rPr>
              <a:t>If you have, please raise your hand.</a:t>
            </a:r>
            <a:endParaRPr lang="en-US" altLang="zh-CN" sz="24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1219200" y="685800"/>
            <a:ext cx="3595370" cy="645160"/>
          </a:xfrm>
          <a:prstGeom prst="rect">
            <a:avLst/>
          </a:prstGeom>
        </p:spPr>
        <p:txBody>
          <a:bodyPr wrap="square">
            <a:spAutoFit/>
          </a:bodyPr>
          <a:p>
            <a:pPr defTabSz="266700"/>
            <a:r>
              <a:rPr lang="en-US" sz="3600" b="1">
                <a:effectLst>
                  <a:outerShdw blurRad="38100" dist="38100" dir="2700000" algn="tl">
                    <a:srgbClr val="000000">
                      <a:alpha val="43137"/>
                    </a:srgbClr>
                  </a:outerShdw>
                </a:effectLst>
                <a:latin typeface="Calibri" panose="020F0502020204030204"/>
                <a:ea typeface="宋体" panose="02010600030101010101" pitchFamily="2" charset="-122"/>
              </a:rPr>
              <a:t>A quick survey</a:t>
            </a:r>
            <a:endParaRPr lang="en-US" altLang="zh-CN" sz="3600" b="1">
              <a:effectLst>
                <a:outerShdw blurRad="38100" dist="38100" dir="2700000" algn="tl">
                  <a:srgbClr val="000000">
                    <a:alpha val="43137"/>
                  </a:srgbClr>
                </a:outerShdw>
              </a:effectLst>
              <a:latin typeface="Calibri" panose="020F0502020204030204"/>
              <a:ea typeface="宋体" panose="02010600030101010101" pitchFamily="2" charset="-122"/>
            </a:endParaRPr>
          </a:p>
        </p:txBody>
      </p:sp>
      <p:pic>
        <p:nvPicPr>
          <p:cNvPr id="4" name="图片 3"/>
          <p:cNvPicPr/>
          <p:nvPr/>
        </p:nvPicPr>
        <p:blipFill>
          <a:blip r:embed="rId1"/>
          <a:stretch>
            <a:fillRect/>
          </a:stretch>
        </p:blipFill>
        <p:spPr>
          <a:xfrm>
            <a:off x="1143000" y="3886200"/>
            <a:ext cx="4445000" cy="2527300"/>
          </a:xfrm>
          <a:prstGeom prst="rect">
            <a:avLst/>
          </a:prstGeom>
        </p:spPr>
      </p:pic>
      <p:pic>
        <p:nvPicPr>
          <p:cNvPr id="5" name="图片 4"/>
          <p:cNvPicPr/>
          <p:nvPr/>
        </p:nvPicPr>
        <p:blipFill>
          <a:blip r:embed="rId2"/>
          <a:srcRect t="11724" b="6082"/>
          <a:stretch>
            <a:fillRect/>
          </a:stretch>
        </p:blipFill>
        <p:spPr>
          <a:xfrm>
            <a:off x="6781800" y="3886200"/>
            <a:ext cx="4129405" cy="25514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8305800" y="273050"/>
            <a:ext cx="3463290" cy="4982845"/>
          </a:xfrm>
          <a:prstGeom prst="rect">
            <a:avLst/>
          </a:prstGeom>
        </p:spPr>
      </p:pic>
      <p:pic>
        <p:nvPicPr>
          <p:cNvPr id="5" name="图片 4"/>
          <p:cNvPicPr>
            <a:picLocks noChangeAspect="1"/>
          </p:cNvPicPr>
          <p:nvPr/>
        </p:nvPicPr>
        <p:blipFill>
          <a:blip r:embed="rId2"/>
          <a:srcRect b="7731"/>
          <a:stretch>
            <a:fillRect/>
          </a:stretch>
        </p:blipFill>
        <p:spPr>
          <a:xfrm>
            <a:off x="457200" y="273050"/>
            <a:ext cx="3212465" cy="4953000"/>
          </a:xfrm>
          <a:prstGeom prst="rect">
            <a:avLst/>
          </a:prstGeom>
        </p:spPr>
      </p:pic>
      <p:sp>
        <p:nvSpPr>
          <p:cNvPr id="7" name="文本框 6"/>
          <p:cNvSpPr txBox="1"/>
          <p:nvPr/>
        </p:nvSpPr>
        <p:spPr>
          <a:xfrm>
            <a:off x="990600" y="5638800"/>
            <a:ext cx="2092960" cy="398780"/>
          </a:xfrm>
          <a:prstGeom prst="rect">
            <a:avLst/>
          </a:prstGeom>
          <a:noFill/>
        </p:spPr>
        <p:txBody>
          <a:bodyPr wrap="square" rtlCol="0" anchor="t">
            <a:spAutoFit/>
          </a:bodyPr>
          <a:p>
            <a:pPr algn="ctr"/>
            <a:r>
              <a:rPr lang="zh-CN" altLang="en-US" sz="2000"/>
              <a:t>A Little Reunion</a:t>
            </a:r>
            <a:endParaRPr lang="zh-CN" altLang="en-US" sz="2000"/>
          </a:p>
        </p:txBody>
      </p:sp>
      <p:pic>
        <p:nvPicPr>
          <p:cNvPr id="8" name="图片 7"/>
          <p:cNvPicPr>
            <a:picLocks noChangeAspect="1"/>
          </p:cNvPicPr>
          <p:nvPr/>
        </p:nvPicPr>
        <p:blipFill>
          <a:blip r:embed="rId3"/>
          <a:stretch>
            <a:fillRect/>
          </a:stretch>
        </p:blipFill>
        <p:spPr>
          <a:xfrm>
            <a:off x="4191000" y="273050"/>
            <a:ext cx="3585845" cy="4953000"/>
          </a:xfrm>
          <a:prstGeom prst="rect">
            <a:avLst/>
          </a:prstGeom>
        </p:spPr>
      </p:pic>
      <p:sp>
        <p:nvSpPr>
          <p:cNvPr id="9" name="文本框 8"/>
          <p:cNvSpPr txBox="1"/>
          <p:nvPr/>
        </p:nvSpPr>
        <p:spPr>
          <a:xfrm>
            <a:off x="4724400" y="5638800"/>
            <a:ext cx="2452370" cy="398780"/>
          </a:xfrm>
          <a:prstGeom prst="rect">
            <a:avLst/>
          </a:prstGeom>
          <a:noFill/>
        </p:spPr>
        <p:txBody>
          <a:bodyPr wrap="square" rtlCol="0" anchor="t">
            <a:spAutoFit/>
          </a:bodyPr>
          <a:p>
            <a:r>
              <a:rPr lang="zh-CN" altLang="en-US" sz="2000"/>
              <a:t>A Love For Separation</a:t>
            </a:r>
            <a:endParaRPr lang="zh-CN" altLang="en-US" sz="2000"/>
          </a:p>
        </p:txBody>
      </p:sp>
      <p:sp>
        <p:nvSpPr>
          <p:cNvPr id="10" name="文本框 9"/>
          <p:cNvSpPr txBox="1"/>
          <p:nvPr/>
        </p:nvSpPr>
        <p:spPr>
          <a:xfrm>
            <a:off x="9026525" y="5669280"/>
            <a:ext cx="2350770" cy="398780"/>
          </a:xfrm>
          <a:prstGeom prst="rect">
            <a:avLst/>
          </a:prstGeom>
          <a:noFill/>
        </p:spPr>
        <p:txBody>
          <a:bodyPr wrap="square" rtlCol="0" anchor="t">
            <a:spAutoFit/>
          </a:bodyPr>
          <a:p>
            <a:r>
              <a:rPr lang="zh-CN" altLang="en-US" sz="2000"/>
              <a:t>A Little Dilemma</a:t>
            </a:r>
            <a:endParaRPr lang="zh-CN" altLang="en-US" sz="2000"/>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pic>
        <p:nvPicPr>
          <p:cNvPr id="2" name="12月5日_compressed_compressed_compressed">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2006600" y="0"/>
            <a:ext cx="81788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9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AutoShape 2"/>
          <p:cNvSpPr/>
          <p:nvPr/>
        </p:nvSpPr>
        <p:spPr>
          <a:xfrm>
            <a:off x="4751070" y="1562100"/>
            <a:ext cx="7206615" cy="3418840"/>
          </a:xfrm>
          <a:prstGeom prst="roundRect">
            <a:avLst>
              <a:gd name="adj" fmla="val 5952"/>
            </a:avLst>
          </a:prstGeom>
          <a:solidFill>
            <a:schemeClr val="lt2">
              <a:alpha val="80000"/>
            </a:schemeClr>
          </a:solidFill>
        </p:spPr>
      </p:sp>
      <p:sp>
        <p:nvSpPr>
          <p:cNvPr id="5" name="TextBox 5"/>
          <p:cNvSpPr txBox="1"/>
          <p:nvPr/>
        </p:nvSpPr>
        <p:spPr>
          <a:xfrm>
            <a:off x="5911215" y="609600"/>
            <a:ext cx="4845050" cy="490220"/>
          </a:xfrm>
          <a:prstGeom prst="rect">
            <a:avLst/>
          </a:prstGeom>
        </p:spPr>
        <p:txBody>
          <a:bodyPr vert="horz" wrap="square" lIns="66008" tIns="33052" rIns="66008" bIns="33052" rtlCol="0" anchor="ctr" anchorCtr="0">
            <a:noAutofit/>
          </a:bodyPr>
          <a:lstStyle/>
          <a:p>
            <a:pPr algn="ctr">
              <a:lnSpc>
                <a:spcPct val="120000"/>
              </a:lnSpc>
            </a:pPr>
            <a:r>
              <a:rPr lang="en-US"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What is “</a:t>
            </a:r>
            <a:r>
              <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Chicken Parenting</a:t>
            </a:r>
            <a:r>
              <a:rPr lang="en-US"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a:t>
            </a:r>
            <a:endParaRPr lang="en-US"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4876800" y="1676400"/>
            <a:ext cx="7080885" cy="3032125"/>
          </a:xfrm>
          <a:prstGeom prst="rect">
            <a:avLst/>
          </a:prstGeom>
        </p:spPr>
        <p:txBody>
          <a:bodyPr vert="horz" wrap="square" lIns="66008" tIns="33052" rIns="66008" bIns="33052" rtlCol="0" anchor="t" anchorCtr="0">
            <a:noAutofit/>
          </a:bodyPr>
          <a:lstStyle/>
          <a:p>
            <a:pPr indent="457200" algn="l" fontAlgn="auto">
              <a:lnSpc>
                <a:spcPct val="140000"/>
              </a:lnSpc>
            </a:pPr>
            <a:r>
              <a:rPr lang="en-US" sz="2000">
                <a:solidFill>
                  <a:schemeClr val="dk1">
                    <a:alpha val="100000"/>
                  </a:schemeClr>
                </a:solidFill>
                <a:latin typeface="微软雅黑" panose="020B0503020204020204" charset="-122"/>
                <a:ea typeface="微软雅黑" panose="020B0503020204020204" charset="-122"/>
                <a:cs typeface="微软雅黑" panose="020B0503020204020204" charset="-122"/>
              </a:rPr>
              <a:t>The term “chicken parenting”  means constantly pushing kids to their limits, like injecting them with “chicken blood” to keep them motivated. </a:t>
            </a:r>
            <a:endParaRPr lang="en-US"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indent="457200" algn="l" fontAlgn="auto">
              <a:lnSpc>
                <a:spcPct val="140000"/>
              </a:lnSpc>
            </a:pPr>
            <a:r>
              <a:rPr lang="en-US" sz="2000">
                <a:solidFill>
                  <a:schemeClr val="dk1">
                    <a:alpha val="100000"/>
                  </a:schemeClr>
                </a:solidFill>
                <a:latin typeface="微软雅黑" panose="020B0503020204020204" charset="-122"/>
                <a:ea typeface="微软雅黑" panose="020B0503020204020204" charset="-122"/>
                <a:cs typeface="微软雅黑" panose="020B0503020204020204" charset="-122"/>
              </a:rPr>
              <a:t>  Parents, often called “tiger moms” or “wolf dads,” relentlessly arrange extra lessons and activities for their children, hoping they’ll stand out in the fierce competition and succeed.</a:t>
            </a:r>
            <a:endParaRPr lang="en-US"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11" name="图片 10"/>
          <p:cNvPicPr>
            <a:picLocks noChangeAspect="1"/>
          </p:cNvPicPr>
          <p:nvPr>
            <p:custDataLst>
              <p:tags r:id="rId2"/>
            </p:custDataLst>
          </p:nvPr>
        </p:nvPicPr>
        <p:blipFill>
          <a:blip r:embed="rId3"/>
          <a:stretch>
            <a:fillRect/>
          </a:stretch>
        </p:blipFill>
        <p:spPr>
          <a:xfrm>
            <a:off x="228600" y="1676400"/>
            <a:ext cx="4222750" cy="3147695"/>
          </a:xfrm>
          <a:prstGeom prst="rect">
            <a:avLst/>
          </a:prstGeom>
        </p:spPr>
      </p:pic>
      <p:pic>
        <p:nvPicPr>
          <p:cNvPr id="12" name="图片 11"/>
          <p:cNvPicPr>
            <a:picLocks noChangeAspect="1"/>
          </p:cNvPicPr>
          <p:nvPr/>
        </p:nvPicPr>
        <p:blipFill>
          <a:blip r:embed="rId4"/>
          <a:stretch>
            <a:fillRect/>
          </a:stretch>
        </p:blipFill>
        <p:spPr>
          <a:xfrm>
            <a:off x="2286000" y="-3276600"/>
            <a:ext cx="3862705" cy="31292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5" name="AutoShape 2"/>
          <p:cNvSpPr/>
          <p:nvPr/>
        </p:nvSpPr>
        <p:spPr>
          <a:xfrm>
            <a:off x="4751070" y="2019300"/>
            <a:ext cx="7206615" cy="2807335"/>
          </a:xfrm>
          <a:prstGeom prst="roundRect">
            <a:avLst>
              <a:gd name="adj" fmla="val 5952"/>
            </a:avLst>
          </a:prstGeom>
          <a:solidFill>
            <a:schemeClr val="lt2">
              <a:alpha val="80000"/>
            </a:schemeClr>
          </a:solidFill>
        </p:spPr>
      </p:sp>
      <p:sp>
        <p:nvSpPr>
          <p:cNvPr id="4" name="TextBox 4"/>
          <p:cNvSpPr txBox="1"/>
          <p:nvPr/>
        </p:nvSpPr>
        <p:spPr>
          <a:xfrm>
            <a:off x="4955540" y="914400"/>
            <a:ext cx="7002145" cy="738505"/>
          </a:xfrm>
          <a:prstGeom prst="rect">
            <a:avLst/>
          </a:prstGeom>
        </p:spPr>
        <p:txBody>
          <a:bodyPr vert="horz" wrap="square" lIns="123825" tIns="123825" rIns="57150" bIns="123825" rtlCol="0" anchor="ctr" anchorCtr="0">
            <a:noAutofit/>
          </a:bodyPr>
          <a:lstStyle/>
          <a:p>
            <a:pPr>
              <a:lnSpc>
                <a:spcPct val="150000"/>
              </a:lnSpc>
            </a:pPr>
            <a:r>
              <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the essence behind the “Chicken Parenting”</a:t>
            </a:r>
            <a:endPar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pic>
        <p:nvPicPr>
          <p:cNvPr id="17" name="图片 16"/>
          <p:cNvPicPr>
            <a:picLocks noChangeAspect="1"/>
          </p:cNvPicPr>
          <p:nvPr>
            <p:custDataLst>
              <p:tags r:id="rId2"/>
            </p:custDataLst>
          </p:nvPr>
        </p:nvPicPr>
        <p:blipFill>
          <a:blip r:embed="rId3"/>
          <a:srcRect t="5338" b="4702"/>
          <a:stretch>
            <a:fillRect/>
          </a:stretch>
        </p:blipFill>
        <p:spPr>
          <a:xfrm>
            <a:off x="304800" y="2057400"/>
            <a:ext cx="4192270" cy="2514600"/>
          </a:xfrm>
          <a:prstGeom prst="rect">
            <a:avLst/>
          </a:prstGeom>
        </p:spPr>
      </p:pic>
      <p:sp>
        <p:nvSpPr>
          <p:cNvPr id="6" name="TextBox 6"/>
          <p:cNvSpPr txBox="1"/>
          <p:nvPr/>
        </p:nvSpPr>
        <p:spPr>
          <a:xfrm>
            <a:off x="4876800" y="2336165"/>
            <a:ext cx="7080885" cy="2395855"/>
          </a:xfrm>
          <a:prstGeom prst="rect">
            <a:avLst/>
          </a:prstGeom>
        </p:spPr>
        <p:txBody>
          <a:bodyPr vert="horz" wrap="square" lIns="66008" tIns="33052" rIns="66008" bIns="33052" rtlCol="0" anchor="t" anchorCtr="0">
            <a:noAutofit/>
          </a:bodyPr>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This trend is a reflection of deep-seated educational competition, or what we call "involution".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And it reveals widespread educational anxiety, especially prevalent among the middle class and well-educated families.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5" name="AutoShape 2"/>
          <p:cNvSpPr/>
          <p:nvPr/>
        </p:nvSpPr>
        <p:spPr>
          <a:xfrm>
            <a:off x="4751070" y="2019300"/>
            <a:ext cx="7206615" cy="3029585"/>
          </a:xfrm>
          <a:prstGeom prst="roundRect">
            <a:avLst>
              <a:gd name="adj" fmla="val 5952"/>
            </a:avLst>
          </a:prstGeom>
          <a:solidFill>
            <a:schemeClr val="lt2">
              <a:alpha val="80000"/>
            </a:schemeClr>
          </a:solidFill>
        </p:spPr>
      </p:sp>
      <p:sp>
        <p:nvSpPr>
          <p:cNvPr id="4" name="TextBox 4"/>
          <p:cNvSpPr txBox="1"/>
          <p:nvPr/>
        </p:nvSpPr>
        <p:spPr>
          <a:xfrm>
            <a:off x="4955540" y="914400"/>
            <a:ext cx="7002145" cy="738505"/>
          </a:xfrm>
          <a:prstGeom prst="rect">
            <a:avLst/>
          </a:prstGeom>
        </p:spPr>
        <p:txBody>
          <a:bodyPr vert="horz" wrap="square" lIns="123825" tIns="123825" rIns="57150" bIns="123825" rtlCol="0" anchor="ctr" anchorCtr="0">
            <a:noAutofit/>
          </a:bodyPr>
          <a:lstStyle/>
          <a:p>
            <a:pPr>
              <a:lnSpc>
                <a:spcPct val="150000"/>
              </a:lnSpc>
            </a:pPr>
            <a:r>
              <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the essence behind the “Chicken Parenting”</a:t>
            </a:r>
            <a:endPar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4876800" y="2183765"/>
            <a:ext cx="7080885" cy="2800985"/>
          </a:xfrm>
          <a:prstGeom prst="rect">
            <a:avLst/>
          </a:prstGeom>
        </p:spPr>
        <p:txBody>
          <a:bodyPr vert="horz" wrap="square" lIns="66008" tIns="33052" rIns="66008" bIns="33052" rtlCol="0" anchor="t" anchorCtr="0">
            <a:noAutofit/>
          </a:bodyPr>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These families don’t push their children merely for academic excellence. Beneath this drive lies a profound fear of downward social mobility. They hope that through intense education, their children can maintain a competitive edge in society and safeguard the family’s social status.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2" name="图片 1"/>
          <p:cNvPicPr/>
          <p:nvPr/>
        </p:nvPicPr>
        <p:blipFill>
          <a:blip r:embed="rId2"/>
          <a:stretch>
            <a:fillRect/>
          </a:stretch>
        </p:blipFill>
        <p:spPr>
          <a:xfrm>
            <a:off x="304800" y="3810000"/>
            <a:ext cx="4192270" cy="2518410"/>
          </a:xfrm>
          <a:prstGeom prst="rect">
            <a:avLst/>
          </a:prstGeom>
        </p:spPr>
      </p:pic>
      <p:pic>
        <p:nvPicPr>
          <p:cNvPr id="13" name="图片 12"/>
          <p:cNvPicPr/>
          <p:nvPr/>
        </p:nvPicPr>
        <p:blipFill>
          <a:blip r:embed="rId3"/>
          <a:stretch>
            <a:fillRect/>
          </a:stretch>
        </p:blipFill>
        <p:spPr>
          <a:xfrm>
            <a:off x="304800" y="1056640"/>
            <a:ext cx="4192270" cy="23583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5" name="AutoShape 2"/>
          <p:cNvSpPr/>
          <p:nvPr/>
        </p:nvSpPr>
        <p:spPr>
          <a:xfrm>
            <a:off x="4751070" y="2019300"/>
            <a:ext cx="7206615" cy="3803015"/>
          </a:xfrm>
          <a:prstGeom prst="roundRect">
            <a:avLst>
              <a:gd name="adj" fmla="val 5952"/>
            </a:avLst>
          </a:prstGeom>
          <a:solidFill>
            <a:schemeClr val="lt2">
              <a:alpha val="80000"/>
            </a:schemeClr>
          </a:solidFill>
        </p:spPr>
      </p:sp>
      <p:sp>
        <p:nvSpPr>
          <p:cNvPr id="4" name="TextBox 4"/>
          <p:cNvSpPr txBox="1"/>
          <p:nvPr/>
        </p:nvSpPr>
        <p:spPr>
          <a:xfrm>
            <a:off x="4955540" y="914400"/>
            <a:ext cx="7002145" cy="738505"/>
          </a:xfrm>
          <a:prstGeom prst="rect">
            <a:avLst/>
          </a:prstGeom>
        </p:spPr>
        <p:txBody>
          <a:bodyPr vert="horz" wrap="square" lIns="123825" tIns="123825" rIns="57150" bIns="123825" rtlCol="0" anchor="ctr" anchorCtr="0">
            <a:noAutofit/>
          </a:bodyPr>
          <a:lstStyle/>
          <a:p>
            <a:pPr>
              <a:lnSpc>
                <a:spcPct val="150000"/>
              </a:lnSpc>
            </a:pPr>
            <a:r>
              <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rPr>
              <a:t>the essence behind the “Chicken Parenting”</a:t>
            </a:r>
            <a:endParaRPr lang="en-US" altLang="zh-CN" sz="2400" b="1">
              <a:solidFill>
                <a:schemeClr val="accent1">
                  <a:alpha val="100000"/>
                </a:schemeClr>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endParaRPr>
          </a:p>
        </p:txBody>
      </p:sp>
      <p:sp>
        <p:nvSpPr>
          <p:cNvPr id="6" name="TextBox 6"/>
          <p:cNvSpPr txBox="1"/>
          <p:nvPr/>
        </p:nvSpPr>
        <p:spPr>
          <a:xfrm>
            <a:off x="4876800" y="2183765"/>
            <a:ext cx="7080885" cy="3596640"/>
          </a:xfrm>
          <a:prstGeom prst="rect">
            <a:avLst/>
          </a:prstGeom>
        </p:spPr>
        <p:txBody>
          <a:bodyPr vert="horz" wrap="square" lIns="66008" tIns="33052" rIns="66008" bIns="33052" rtlCol="0" anchor="t" anchorCtr="0">
            <a:noAutofit/>
          </a:bodyPr>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China’s so-called “new middle class” is burdened by hefty mortgages, high debt levels, and limited cash reserves, leaving them vulnerable to economic risks.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a:p>
            <a:pPr indent="457200" algn="l" fontAlgn="auto">
              <a:lnSpc>
                <a:spcPct val="140000"/>
              </a:lnSpc>
            </a:pPr>
            <a:r>
              <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rPr>
              <a:t>Realizing that ordinary educational resources might not be enough, they invest considerable time, effort, and money in their children’s education, hoping this “chicken parenting” strategy will tip the scales in their favor. </a:t>
            </a:r>
            <a:endParaRPr lang="en-US" altLang="zh-CN" sz="2000">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pic>
        <p:nvPicPr>
          <p:cNvPr id="3" name="图片 2" descr="EA74F63BFD9AE2796FC382F707B2C6C7"/>
          <p:cNvPicPr>
            <a:picLocks noChangeAspect="1"/>
          </p:cNvPicPr>
          <p:nvPr/>
        </p:nvPicPr>
        <p:blipFill>
          <a:blip r:embed="rId2"/>
          <a:srcRect t="10000" b="10000"/>
          <a:stretch>
            <a:fillRect/>
          </a:stretch>
        </p:blipFill>
        <p:spPr>
          <a:xfrm>
            <a:off x="457200" y="152400"/>
            <a:ext cx="3807460" cy="660463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alphaModFix amt="100000"/>
          </a:blip>
          <a:srcRect/>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3124200" y="1905000"/>
            <a:ext cx="5970270" cy="1139190"/>
          </a:xfrm>
          <a:prstGeom prst="rect">
            <a:avLst/>
          </a:prstGeom>
        </p:spPr>
        <p:txBody>
          <a:bodyPr vert="horz" wrap="square" lIns="66008" tIns="33052" rIns="66008" bIns="33052" rtlCol="0" anchor="ctr" anchorCtr="0">
            <a:noAutofit/>
          </a:bodyPr>
          <a:lstStyle/>
          <a:p>
            <a:pPr algn="ctr">
              <a:lnSpc>
                <a:spcPct val="100000"/>
              </a:lnSpc>
            </a:pPr>
            <a:r>
              <a:rPr lang="en-US" altLang="zh-CN" sz="4000" b="1">
                <a:solidFill>
                  <a:schemeClr val="accent1">
                    <a:alpha val="100000"/>
                  </a:schemeClr>
                </a:solidFill>
                <a:latin typeface="微软雅黑" panose="020B0503020204020204" charset="-122"/>
                <a:ea typeface="微软雅黑" panose="020B0503020204020204" charset="-122"/>
                <a:cs typeface="微软雅黑" panose="020B0503020204020204" charset="-122"/>
              </a:rPr>
              <a:t>My personal view</a:t>
            </a:r>
            <a:endParaRPr lang="en-US" altLang="zh-CN" sz="4000" b="1">
              <a:solidFill>
                <a:schemeClr val="accent1">
                  <a:alpha val="100000"/>
                </a:schemeClr>
              </a:solidFill>
              <a:latin typeface="微软雅黑" panose="020B0503020204020204" charset="-122"/>
              <a:ea typeface="微软雅黑" panose="020B0503020204020204" charset="-122"/>
              <a:cs typeface="微软雅黑" panose="020B0503020204020204" charset="-122"/>
            </a:endParaRPr>
          </a:p>
        </p:txBody>
      </p:sp>
      <p:sp>
        <p:nvSpPr>
          <p:cNvPr id="3" name="TextBox 3"/>
          <p:cNvSpPr txBox="1"/>
          <p:nvPr/>
        </p:nvSpPr>
        <p:spPr>
          <a:xfrm>
            <a:off x="3124200" y="2923540"/>
            <a:ext cx="6164580" cy="1010920"/>
          </a:xfrm>
          <a:prstGeom prst="rect">
            <a:avLst/>
          </a:prstGeom>
        </p:spPr>
        <p:txBody>
          <a:bodyPr vert="horz" wrap="square" lIns="91440" tIns="45720" rIns="91440" bIns="45720" rtlCol="0" anchor="ctr" anchorCtr="0">
            <a:normAutofit lnSpcReduction="10000"/>
          </a:bodyPr>
          <a:lstStyle/>
          <a:p>
            <a:pPr algn="l">
              <a:lnSpc>
                <a:spcPct val="140000"/>
              </a:lnSpc>
              <a:spcBef>
                <a:spcPct val="0"/>
              </a:spcBef>
            </a:pPr>
            <a:r>
              <a:rPr lang="en-US" altLang="zh-CN" sz="4500" b="1">
                <a:solidFill>
                  <a:schemeClr val="dk1">
                    <a:alpha val="100000"/>
                  </a:schemeClr>
                </a:solidFill>
                <a:latin typeface="微软雅黑" panose="020B0503020204020204" charset="-122"/>
                <a:ea typeface="微软雅黑" panose="020B0503020204020204" charset="-122"/>
                <a:cs typeface="微软雅黑" panose="020B0503020204020204" charset="-122"/>
              </a:rPr>
              <a:t>times have changed</a:t>
            </a:r>
            <a:endParaRPr lang="en-US" altLang="zh-CN" sz="4500" b="1">
              <a:solidFill>
                <a:schemeClr val="dk1">
                  <a:alpha val="100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500">
        <p159:morph option="byObject"/>
      </p:transition>
    </mc:Choice>
    <mc:Fallback>
      <p:transition>
        <p:fade/>
      </p:transition>
    </mc:Fallback>
  </mc:AlternateContent>
</p:sld>
</file>

<file path=ppt/tags/tag1.xml><?xml version="1.0" encoding="utf-8"?>
<p:tagLst xmlns:p="http://schemas.openxmlformats.org/presentationml/2006/main">
  <p:tag name="KSO_WM_MEDIACOVER_FLAG" val="1"/>
  <p:tag name="KSO_WM_UNIT_MEDIACOVER_BTN_STATE" val="1"/>
  <p:tag name="KSO_WM_UNIT_MEDIACOVER_BTNRECT" val="0*0*0*0"/>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rgbClr val="010103"/>
      </a:dk1>
      <a:lt1>
        <a:srgbClr val="F6F6FE"/>
      </a:lt1>
      <a:dk2>
        <a:srgbClr val="010103"/>
      </a:dk2>
      <a:lt2>
        <a:srgbClr val="D9DCFF"/>
      </a:lt2>
      <a:accent1>
        <a:srgbClr val="4F5EF7"/>
      </a:accent1>
      <a:accent2>
        <a:srgbClr val="3AB9AB"/>
      </a:accent2>
      <a:accent3>
        <a:srgbClr val="4E5AD8"/>
      </a:accent3>
      <a:accent4>
        <a:srgbClr val="3945BF"/>
      </a:accent4>
      <a:accent5>
        <a:srgbClr val="2733A8"/>
      </a:accent5>
      <a:accent6>
        <a:srgbClr val="19259B"/>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2785</Words>
  <Application>WPS 演示</Application>
  <PresentationFormat>On-screen Show (4:3)</PresentationFormat>
  <Paragraphs>63</Paragraphs>
  <Slides>14</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14</vt:i4>
      </vt:variant>
    </vt:vector>
  </HeadingPairs>
  <TitlesOfParts>
    <vt:vector size="21" baseType="lpstr">
      <vt:lpstr>Arial</vt:lpstr>
      <vt:lpstr>宋体</vt:lpstr>
      <vt:lpstr>Wingdings</vt:lpstr>
      <vt:lpstr>微软雅黑</vt:lpstr>
      <vt:lpstr>Calibri</vt:lpstr>
      <vt:lpstr>Arial Unicode MS</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Tony带水君</cp:lastModifiedBy>
  <cp:revision>13</cp:revision>
  <dcterms:created xsi:type="dcterms:W3CDTF">2024-12-04T13:57:00Z</dcterms:created>
  <dcterms:modified xsi:type="dcterms:W3CDTF">2024-12-05T07:07:30Z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7546657505454D05B3FF166F11701FBD_13</vt:lpwstr>
  </property>
  <property fmtid="{D5CDD505-2E9C-101B-9397-08002B2CF9AE}" pid="3" name="KSOProductBuildVer">
    <vt:lpwstr>2052-12.1.0.19302</vt:lpwstr>
  </property>
</Properties>
</file>