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2" r:id="rId3"/>
  </p:sldMasterIdLst>
  <p:notesMasterIdLst>
    <p:notesMasterId r:id="rId6"/>
  </p:notesMasterIdLst>
  <p:sldIdLst>
    <p:sldId id="292" r:id="rId4"/>
    <p:sldId id="261" r:id="rId5"/>
    <p:sldId id="262" r:id="rId7"/>
    <p:sldId id="266" r:id="rId8"/>
    <p:sldId id="267" r:id="rId9"/>
    <p:sldId id="270" r:id="rId10"/>
    <p:sldId id="268" r:id="rId11"/>
    <p:sldId id="293" r:id="rId12"/>
    <p:sldId id="286" r:id="rId13"/>
    <p:sldId id="295" r:id="rId14"/>
    <p:sldId id="287" r:id="rId15"/>
    <p:sldId id="269" r:id="rId16"/>
    <p:sldId id="296" r:id="rId17"/>
    <p:sldId id="297" r:id="rId18"/>
    <p:sldId id="288" r:id="rId19"/>
    <p:sldId id="276" r:id="rId20"/>
    <p:sldId id="301" r:id="rId21"/>
    <p:sldId id="298" r:id="rId22"/>
    <p:sldId id="299" r:id="rId23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87C71"/>
    <a:srgbClr val="2D3633"/>
    <a:srgbClr val="0C0306"/>
    <a:srgbClr val="263937"/>
    <a:srgbClr val="974975"/>
    <a:srgbClr val="0404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39" autoAdjust="0"/>
    <p:restoredTop sz="96314" autoAdjust="0"/>
  </p:normalViewPr>
  <p:slideViewPr>
    <p:cSldViewPr snapToGrid="0" showGuides="1">
      <p:cViewPr varScale="1">
        <p:scale>
          <a:sx n="63" d="100"/>
          <a:sy n="63" d="100"/>
        </p:scale>
        <p:origin x="261" y="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gs" Target="tags/tag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77BA8E-D23D-4AA6-AAF5-D2997172B2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5A7E6-8466-460F-99D0-7FDF2BA043C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5A7E6-8466-460F-99D0-7FDF2BA04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5A7E6-8466-460F-99D0-7FDF2BA04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5A7E6-8466-460F-99D0-7FDF2BA04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5A7E6-8466-460F-99D0-7FDF2BA04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5A7E6-8466-460F-99D0-7FDF2BA04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5A7E6-8466-460F-99D0-7FDF2BA04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5A7E6-8466-460F-99D0-7FDF2BA04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5A7E6-8466-460F-99D0-7FDF2BA04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5A7E6-8466-460F-99D0-7FDF2BA04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5A7E6-8466-460F-99D0-7FDF2BA04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5A7E6-8466-460F-99D0-7FDF2BA043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E9BCD-EE88-43D9-9C04-C86947094D3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47AB9-9498-42FF-B09B-BC779672D8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71" b="55847"/>
          <a:stretch>
            <a:fillRect/>
          </a:stretch>
        </p:blipFill>
        <p:spPr>
          <a:xfrm>
            <a:off x="-12" y="0"/>
            <a:ext cx="3807514" cy="30280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84" t="-1530" r="-4507" b="44766"/>
          <a:stretch>
            <a:fillRect/>
          </a:stretch>
        </p:blipFill>
        <p:spPr>
          <a:xfrm>
            <a:off x="9761927" y="-44970"/>
            <a:ext cx="2989868" cy="389286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1" t="60547" r="-573" b="-4633"/>
          <a:stretch>
            <a:fillRect/>
          </a:stretch>
        </p:blipFill>
        <p:spPr>
          <a:xfrm>
            <a:off x="8134499" y="4122295"/>
            <a:ext cx="4117461" cy="3023430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391160" y="406400"/>
            <a:ext cx="11424920" cy="6055360"/>
            <a:chOff x="391160" y="406400"/>
            <a:chExt cx="11424920" cy="6055360"/>
          </a:xfrm>
        </p:grpSpPr>
        <p:sp>
          <p:nvSpPr>
            <p:cNvPr id="13" name="矩形 12"/>
            <p:cNvSpPr/>
            <p:nvPr/>
          </p:nvSpPr>
          <p:spPr>
            <a:xfrm>
              <a:off x="391160" y="406400"/>
              <a:ext cx="11424920" cy="6055360"/>
            </a:xfrm>
            <a:prstGeom prst="rect">
              <a:avLst/>
            </a:prstGeom>
            <a:solidFill>
              <a:schemeClr val="bg1"/>
            </a:solidFill>
            <a:ln w="15875">
              <a:noFill/>
            </a:ln>
            <a:effectLst>
              <a:outerShdw blurRad="114300" dist="38100" dir="2700000" algn="tl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660400" y="660399"/>
              <a:ext cx="10886440" cy="5547361"/>
            </a:xfrm>
            <a:prstGeom prst="rect">
              <a:avLst/>
            </a:prstGeom>
            <a:noFill/>
            <a:ln w="41275">
              <a:solidFill>
                <a:schemeClr val="accent4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5033010" y="406400"/>
              <a:ext cx="2141220" cy="583585"/>
              <a:chOff x="5033010" y="406400"/>
              <a:chExt cx="2141220" cy="583585"/>
            </a:xfrm>
          </p:grpSpPr>
          <p:sp>
            <p:nvSpPr>
              <p:cNvPr id="16" name="同侧圆角矩形 15"/>
              <p:cNvSpPr/>
              <p:nvPr/>
            </p:nvSpPr>
            <p:spPr>
              <a:xfrm flipV="1">
                <a:off x="5033010" y="406400"/>
                <a:ext cx="2141220" cy="583585"/>
              </a:xfrm>
              <a:prstGeom prst="round2SameRect">
                <a:avLst/>
              </a:prstGeom>
              <a:solidFill>
                <a:srgbClr val="687C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5153660" y="467359"/>
                <a:ext cx="18999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spc="600" dirty="0">
                    <a:solidFill>
                      <a:schemeClr val="bg1"/>
                    </a:solidFill>
                    <a:latin typeface="华文行楷" panose="02010800040101010101" pitchFamily="2" charset="-122"/>
                    <a:ea typeface="华文行楷" panose="02010800040101010101" pitchFamily="2" charset="-122"/>
                  </a:rPr>
                  <a:t>第二章节</a:t>
                </a:r>
                <a:endParaRPr lang="zh-CN" altLang="en-US" sz="2400" spc="600" dirty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71" b="55847"/>
          <a:stretch>
            <a:fillRect/>
          </a:stretch>
        </p:blipFill>
        <p:spPr>
          <a:xfrm>
            <a:off x="-12" y="0"/>
            <a:ext cx="3807514" cy="30280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84" t="-1530" r="-4507" b="44766"/>
          <a:stretch>
            <a:fillRect/>
          </a:stretch>
        </p:blipFill>
        <p:spPr>
          <a:xfrm>
            <a:off x="9761927" y="-44970"/>
            <a:ext cx="2989868" cy="389286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1" t="60547" r="-573" b="-4633"/>
          <a:stretch>
            <a:fillRect/>
          </a:stretch>
        </p:blipFill>
        <p:spPr>
          <a:xfrm>
            <a:off x="8134499" y="4122295"/>
            <a:ext cx="4117461" cy="3023430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391160" y="406400"/>
            <a:ext cx="11424920" cy="6055360"/>
            <a:chOff x="391160" y="406400"/>
            <a:chExt cx="11424920" cy="6055360"/>
          </a:xfrm>
        </p:grpSpPr>
        <p:sp>
          <p:nvSpPr>
            <p:cNvPr id="13" name="矩形 12"/>
            <p:cNvSpPr/>
            <p:nvPr/>
          </p:nvSpPr>
          <p:spPr>
            <a:xfrm>
              <a:off x="391160" y="406400"/>
              <a:ext cx="11424920" cy="6055360"/>
            </a:xfrm>
            <a:prstGeom prst="rect">
              <a:avLst/>
            </a:prstGeom>
            <a:solidFill>
              <a:schemeClr val="bg1"/>
            </a:solidFill>
            <a:ln w="15875">
              <a:noFill/>
            </a:ln>
            <a:effectLst>
              <a:outerShdw blurRad="114300" dist="38100" dir="2700000" algn="tl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660400" y="660399"/>
              <a:ext cx="10886440" cy="5547361"/>
            </a:xfrm>
            <a:prstGeom prst="rect">
              <a:avLst/>
            </a:prstGeom>
            <a:noFill/>
            <a:ln w="41275">
              <a:solidFill>
                <a:schemeClr val="accent4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5033010" y="406400"/>
              <a:ext cx="2141220" cy="583585"/>
              <a:chOff x="5033010" y="406400"/>
              <a:chExt cx="2141220" cy="583585"/>
            </a:xfrm>
          </p:grpSpPr>
          <p:sp>
            <p:nvSpPr>
              <p:cNvPr id="16" name="同侧圆角矩形 15"/>
              <p:cNvSpPr/>
              <p:nvPr/>
            </p:nvSpPr>
            <p:spPr>
              <a:xfrm flipV="1">
                <a:off x="5033010" y="406400"/>
                <a:ext cx="2141220" cy="583585"/>
              </a:xfrm>
              <a:prstGeom prst="round2SameRect">
                <a:avLst/>
              </a:prstGeom>
              <a:solidFill>
                <a:srgbClr val="687C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5153660" y="467359"/>
                <a:ext cx="18999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spc="600" dirty="0">
                    <a:solidFill>
                      <a:schemeClr val="bg1"/>
                    </a:solidFill>
                    <a:latin typeface="华文行楷" panose="02010800040101010101" pitchFamily="2" charset="-122"/>
                    <a:ea typeface="华文行楷" panose="02010800040101010101" pitchFamily="2" charset="-122"/>
                  </a:rPr>
                  <a:t>第三章节</a:t>
                </a:r>
                <a:endParaRPr lang="zh-CN" altLang="en-US" sz="2400" spc="600" dirty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71" b="55847"/>
          <a:stretch>
            <a:fillRect/>
          </a:stretch>
        </p:blipFill>
        <p:spPr>
          <a:xfrm>
            <a:off x="-12" y="0"/>
            <a:ext cx="3807514" cy="302801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84" t="-1530" r="-4507" b="44766"/>
          <a:stretch>
            <a:fillRect/>
          </a:stretch>
        </p:blipFill>
        <p:spPr>
          <a:xfrm>
            <a:off x="9761927" y="-44970"/>
            <a:ext cx="2989868" cy="389286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1" t="60547" r="-573" b="-4633"/>
          <a:stretch>
            <a:fillRect/>
          </a:stretch>
        </p:blipFill>
        <p:spPr>
          <a:xfrm>
            <a:off x="8134499" y="4122295"/>
            <a:ext cx="4117461" cy="302343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391160" y="406400"/>
            <a:ext cx="11424920" cy="6055360"/>
            <a:chOff x="391160" y="406400"/>
            <a:chExt cx="11424920" cy="6055360"/>
          </a:xfrm>
        </p:grpSpPr>
        <p:sp>
          <p:nvSpPr>
            <p:cNvPr id="12" name="矩形 11"/>
            <p:cNvSpPr/>
            <p:nvPr/>
          </p:nvSpPr>
          <p:spPr>
            <a:xfrm>
              <a:off x="391160" y="406400"/>
              <a:ext cx="11424920" cy="6055360"/>
            </a:xfrm>
            <a:prstGeom prst="rect">
              <a:avLst/>
            </a:prstGeom>
            <a:solidFill>
              <a:schemeClr val="bg1"/>
            </a:solidFill>
            <a:ln w="15875">
              <a:noFill/>
            </a:ln>
            <a:effectLst>
              <a:outerShdw blurRad="114300" dist="38100" dir="2700000" algn="tl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660400" y="660399"/>
              <a:ext cx="10886440" cy="5547361"/>
            </a:xfrm>
            <a:prstGeom prst="rect">
              <a:avLst/>
            </a:prstGeom>
            <a:noFill/>
            <a:ln w="41275">
              <a:solidFill>
                <a:schemeClr val="accent4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5033010" y="406400"/>
              <a:ext cx="2141220" cy="583585"/>
              <a:chOff x="5033010" y="406400"/>
              <a:chExt cx="2141220" cy="583585"/>
            </a:xfrm>
          </p:grpSpPr>
          <p:sp>
            <p:nvSpPr>
              <p:cNvPr id="15" name="同侧圆角矩形 14"/>
              <p:cNvSpPr/>
              <p:nvPr/>
            </p:nvSpPr>
            <p:spPr>
              <a:xfrm flipV="1">
                <a:off x="5033010" y="406400"/>
                <a:ext cx="2141220" cy="583585"/>
              </a:xfrm>
              <a:prstGeom prst="round2SameRect">
                <a:avLst/>
              </a:prstGeom>
              <a:solidFill>
                <a:srgbClr val="687C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5153660" y="467359"/>
                <a:ext cx="18999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spc="600" dirty="0">
                    <a:solidFill>
                      <a:schemeClr val="bg1"/>
                    </a:solidFill>
                    <a:latin typeface="华文行楷" panose="02010800040101010101" pitchFamily="2" charset="-122"/>
                    <a:ea typeface="华文行楷" panose="02010800040101010101" pitchFamily="2" charset="-122"/>
                  </a:rPr>
                  <a:t>第四章节</a:t>
                </a:r>
                <a:endParaRPr lang="zh-CN" altLang="en-US" sz="2400" spc="600" dirty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E9BCD-EE88-43D9-9C04-C86947094D3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47AB9-9498-42FF-B09B-BC779672D8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E9BCD-EE88-43D9-9C04-C86947094D3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47AB9-9498-42FF-B09B-BC779672D8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E9BCD-EE88-43D9-9C04-C86947094D3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47AB9-9498-42FF-B09B-BC779672D8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E9BCD-EE88-43D9-9C04-C86947094D3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47AB9-9498-42FF-B09B-BC779672D8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E9BCD-EE88-43D9-9C04-C86947094D3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47AB9-9498-42FF-B09B-BC779672D8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E9BCD-EE88-43D9-9C04-C86947094D3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47AB9-9498-42FF-B09B-BC779672D855}" type="slidenum">
              <a:rPr lang="zh-CN" altLang="en-US" smtClean="0"/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2277" y="673957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E9BCD-EE88-43D9-9C04-C86947094D3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47AB9-9498-42FF-B09B-BC779672D8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71" b="55847"/>
          <a:stretch>
            <a:fillRect/>
          </a:stretch>
        </p:blipFill>
        <p:spPr>
          <a:xfrm>
            <a:off x="-12" y="0"/>
            <a:ext cx="3807514" cy="30280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84" t="-1530" r="-4507" b="44766"/>
          <a:stretch>
            <a:fillRect/>
          </a:stretch>
        </p:blipFill>
        <p:spPr>
          <a:xfrm>
            <a:off x="9761927" y="-44970"/>
            <a:ext cx="2989868" cy="38928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1" t="60547" r="-573" b="-4633"/>
          <a:stretch>
            <a:fillRect/>
          </a:stretch>
        </p:blipFill>
        <p:spPr>
          <a:xfrm>
            <a:off x="8134499" y="4122295"/>
            <a:ext cx="4117461" cy="3023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71" b="55847"/>
          <a:stretch>
            <a:fillRect/>
          </a:stretch>
        </p:blipFill>
        <p:spPr>
          <a:xfrm>
            <a:off x="-12" y="0"/>
            <a:ext cx="3807514" cy="30280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84" t="-1530" r="-4507" b="44766"/>
          <a:stretch>
            <a:fillRect/>
          </a:stretch>
        </p:blipFill>
        <p:spPr>
          <a:xfrm>
            <a:off x="9761927" y="-44970"/>
            <a:ext cx="2989868" cy="38928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1" t="60547" r="-573" b="-4633"/>
          <a:stretch>
            <a:fillRect/>
          </a:stretch>
        </p:blipFill>
        <p:spPr>
          <a:xfrm>
            <a:off x="8134499" y="4122295"/>
            <a:ext cx="4117461" cy="3023430"/>
          </a:xfrm>
          <a:prstGeom prst="rect">
            <a:avLst/>
          </a:prstGeom>
        </p:spPr>
      </p:pic>
      <p:grpSp>
        <p:nvGrpSpPr>
          <p:cNvPr id="9" name="组合 8"/>
          <p:cNvGrpSpPr/>
          <p:nvPr userDrawn="1"/>
        </p:nvGrpSpPr>
        <p:grpSpPr>
          <a:xfrm>
            <a:off x="391160" y="406400"/>
            <a:ext cx="11424920" cy="6055360"/>
            <a:chOff x="391160" y="406400"/>
            <a:chExt cx="11424920" cy="6055360"/>
          </a:xfrm>
        </p:grpSpPr>
        <p:sp>
          <p:nvSpPr>
            <p:cNvPr id="10" name="矩形 9"/>
            <p:cNvSpPr/>
            <p:nvPr/>
          </p:nvSpPr>
          <p:spPr>
            <a:xfrm>
              <a:off x="391160" y="406400"/>
              <a:ext cx="11424920" cy="6055360"/>
            </a:xfrm>
            <a:prstGeom prst="rect">
              <a:avLst/>
            </a:prstGeom>
            <a:solidFill>
              <a:schemeClr val="bg1"/>
            </a:solidFill>
            <a:ln w="15875">
              <a:noFill/>
            </a:ln>
            <a:effectLst>
              <a:outerShdw blurRad="114300" dist="38100" dir="2700000" algn="tl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660400" y="660399"/>
              <a:ext cx="10886440" cy="5547361"/>
            </a:xfrm>
            <a:prstGeom prst="rect">
              <a:avLst/>
            </a:prstGeom>
            <a:noFill/>
            <a:ln w="41275">
              <a:solidFill>
                <a:schemeClr val="accent4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5033010" y="406400"/>
              <a:ext cx="2141220" cy="583585"/>
              <a:chOff x="5033010" y="406400"/>
              <a:chExt cx="2141220" cy="583585"/>
            </a:xfrm>
          </p:grpSpPr>
          <p:sp>
            <p:nvSpPr>
              <p:cNvPr id="13" name="同侧圆角矩形 12"/>
              <p:cNvSpPr/>
              <p:nvPr/>
            </p:nvSpPr>
            <p:spPr>
              <a:xfrm flipV="1">
                <a:off x="5033010" y="406400"/>
                <a:ext cx="2141220" cy="583585"/>
              </a:xfrm>
              <a:prstGeom prst="round2SameRect">
                <a:avLst/>
              </a:prstGeom>
              <a:solidFill>
                <a:srgbClr val="687C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5153660" y="467359"/>
                <a:ext cx="18999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spc="600" dirty="0">
                    <a:solidFill>
                      <a:schemeClr val="bg1"/>
                    </a:solidFill>
                    <a:latin typeface="华文行楷" panose="02010800040101010101" pitchFamily="2" charset="-122"/>
                    <a:ea typeface="华文行楷" panose="02010800040101010101" pitchFamily="2" charset="-122"/>
                  </a:rPr>
                  <a:t>第一章节</a:t>
                </a:r>
                <a:endParaRPr lang="zh-CN" altLang="en-US" sz="2400" spc="600" dirty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endParaRPr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943628" y="2522373"/>
            <a:ext cx="6312131" cy="1320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400" b="1" dirty="0">
                <a:solidFill>
                  <a:schemeClr val="accent1">
                    <a:lumMod val="50000"/>
                    <a:alpha val="0"/>
                  </a:schemeClr>
                </a:solidFill>
                <a:latin typeface="文泉驿等宽微米黑" panose="020B0606030804020204" pitchFamily="34" charset="-122"/>
                <a:ea typeface="文泉驿等宽微米黑" panose="020B0606030804020204" pitchFamily="34" charset="-122"/>
                <a:cs typeface="文泉驿等宽微米黑" panose="020B0606030804020204" pitchFamily="34" charset="-122"/>
                <a:sym typeface="逐浪细阁体" panose="03000509000000000000" pitchFamily="65" charset="-122"/>
              </a:rPr>
              <a:t>感谢您下载包图网平台上提供的</a:t>
            </a:r>
            <a:r>
              <a:rPr lang="en-US" altLang="zh-CN" sz="1400" b="1" dirty="0">
                <a:solidFill>
                  <a:schemeClr val="accent1">
                    <a:lumMod val="50000"/>
                    <a:alpha val="0"/>
                  </a:schemeClr>
                </a:solidFill>
                <a:latin typeface="文泉驿等宽微米黑" panose="020B0606030804020204" pitchFamily="34" charset="-122"/>
                <a:ea typeface="文泉驿等宽微米黑" panose="020B0606030804020204" pitchFamily="34" charset="-122"/>
                <a:cs typeface="文泉驿等宽微米黑" panose="020B0606030804020204" pitchFamily="34" charset="-122"/>
                <a:sym typeface="逐浪细阁体" panose="03000509000000000000" pitchFamily="65" charset="-122"/>
              </a:rPr>
              <a:t>PPT</a:t>
            </a:r>
            <a:r>
              <a:rPr lang="zh-CN" altLang="en-US" sz="1400" b="1" dirty="0">
                <a:solidFill>
                  <a:schemeClr val="accent1">
                    <a:lumMod val="50000"/>
                    <a:alpha val="0"/>
                  </a:schemeClr>
                </a:solidFill>
                <a:latin typeface="文泉驿等宽微米黑" panose="020B0606030804020204" pitchFamily="34" charset="-122"/>
                <a:ea typeface="文泉驿等宽微米黑" panose="020B0606030804020204" pitchFamily="34" charset="-122"/>
                <a:cs typeface="文泉驿等宽微米黑" panose="020B0606030804020204" pitchFamily="34" charset="-122"/>
                <a:sym typeface="逐浪细阁体" panose="03000509000000000000" pitchFamily="65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1400" b="1" dirty="0">
              <a:solidFill>
                <a:schemeClr val="accent1">
                  <a:lumMod val="50000"/>
                  <a:alpha val="0"/>
                </a:schemeClr>
              </a:solidFill>
              <a:latin typeface="文泉驿等宽微米黑" panose="020B0606030804020204" pitchFamily="34" charset="-122"/>
              <a:ea typeface="文泉驿等宽微米黑" panose="020B0606030804020204" pitchFamily="34" charset="-122"/>
              <a:cs typeface="文泉驿等宽微米黑" panose="020B0606030804020204" pitchFamily="34" charset="-122"/>
              <a:sym typeface="逐浪细阁体" panose="03000509000000000000" pitchFamily="65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1.png"/><Relationship Id="rId1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8.xml"/><Relationship Id="rId4" Type="http://schemas.openxmlformats.org/officeDocument/2006/relationships/themeOverride" Target="../theme/themeOverride1.xml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9.pn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0.pn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9.xml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462219" y="818431"/>
            <a:ext cx="1633781" cy="1831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300" b="1" dirty="0">
                <a:solidFill>
                  <a:schemeClr val="bg1"/>
                </a:solidFill>
                <a:effectLst>
                  <a:outerShdw dist="38100" dir="2700000" algn="tl">
                    <a:srgbClr val="000000">
                      <a:alpha val="30000"/>
                    </a:srgbClr>
                  </a:outerShdw>
                </a:effectLst>
                <a:cs typeface="+mn-ea"/>
                <a:sym typeface="+mn-lt"/>
              </a:rPr>
              <a:t>文</a:t>
            </a:r>
            <a:endParaRPr lang="zh-CN" altLang="en-US" sz="11300" b="1" dirty="0">
              <a:solidFill>
                <a:schemeClr val="bg1"/>
              </a:solidFill>
              <a:effectLst>
                <a:outerShdw dist="38100" dir="2700000" algn="tl">
                  <a:srgbClr val="000000">
                    <a:alpha val="30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17147" y="2095737"/>
            <a:ext cx="1633781" cy="1831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300" b="1" dirty="0">
                <a:solidFill>
                  <a:schemeClr val="bg1"/>
                </a:solidFill>
                <a:effectLst>
                  <a:outerShdw dist="38100" dir="2700000" algn="tl">
                    <a:srgbClr val="000000">
                      <a:alpha val="30000"/>
                    </a:srgbClr>
                  </a:outerShdw>
                </a:effectLst>
                <a:cs typeface="+mn-ea"/>
                <a:sym typeface="+mn-lt"/>
              </a:rPr>
              <a:t>化</a:t>
            </a:r>
            <a:endParaRPr lang="zh-CN" altLang="en-US" sz="13500" b="1" dirty="0">
              <a:solidFill>
                <a:schemeClr val="bg1"/>
              </a:solidFill>
              <a:effectLst>
                <a:outerShdw dist="38100" dir="2700000" algn="tl">
                  <a:srgbClr val="000000">
                    <a:alpha val="30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43467" y="3185791"/>
            <a:ext cx="1852533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300" b="1" dirty="0">
                <a:solidFill>
                  <a:schemeClr val="bg1"/>
                </a:solidFill>
                <a:effectLst>
                  <a:outerShdw dist="38100" dir="2700000" algn="tl">
                    <a:srgbClr val="000000">
                      <a:alpha val="30000"/>
                    </a:srgbClr>
                  </a:outerShdw>
                </a:effectLst>
                <a:cs typeface="+mn-ea"/>
                <a:sym typeface="+mn-lt"/>
              </a:rPr>
              <a:t>经</a:t>
            </a:r>
            <a:endParaRPr lang="zh-CN" altLang="en-US" sz="13600" b="1" dirty="0">
              <a:solidFill>
                <a:schemeClr val="bg1"/>
              </a:solidFill>
              <a:effectLst>
                <a:outerShdw dist="38100" dir="2700000" algn="tl">
                  <a:srgbClr val="000000">
                    <a:alpha val="30000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36486" y="151682"/>
            <a:ext cx="2933906" cy="221673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555247" y="4347476"/>
            <a:ext cx="1633781" cy="1831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300" b="1" dirty="0">
                <a:solidFill>
                  <a:schemeClr val="bg1"/>
                </a:solidFill>
                <a:effectLst>
                  <a:outerShdw dist="38100" dir="2700000" algn="tl">
                    <a:srgbClr val="000000">
                      <a:alpha val="30000"/>
                    </a:srgbClr>
                  </a:outerShdw>
                </a:effectLst>
                <a:cs typeface="+mn-ea"/>
                <a:sym typeface="+mn-lt"/>
              </a:rPr>
              <a:t>典</a:t>
            </a:r>
            <a:endParaRPr lang="zh-CN" altLang="en-US" sz="11300" b="1" dirty="0">
              <a:solidFill>
                <a:schemeClr val="bg1"/>
              </a:solidFill>
              <a:effectLst>
                <a:outerShdw dist="38100" dir="2700000" algn="tl">
                  <a:srgbClr val="000000">
                    <a:alpha val="30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6220" y="5947914"/>
            <a:ext cx="210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汇报人：刘珍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22900" y="1013460"/>
            <a:ext cx="9692640" cy="4563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文学经典建构的因素是多种多样的，起码要有如下几个要素 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endParaRPr lang="en-US" altLang="zh-CN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endParaRPr lang="en-US" altLang="zh-CN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（一）文学作品的</a:t>
            </a:r>
            <a:r>
              <a:rPr lang="zh-CN" altLang="en-US" sz="24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艺术价值</a:t>
            </a:r>
            <a:endParaRPr lang="en-US" altLang="zh-CN" sz="2400" b="1" dirty="0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（二）文学作品的</a:t>
            </a:r>
            <a:r>
              <a:rPr lang="zh-CN" altLang="en-US" sz="24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可阐释的空间</a:t>
            </a:r>
            <a:endParaRPr lang="en-US" altLang="zh-CN" sz="2400" b="1" dirty="0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（三）</a:t>
            </a:r>
            <a:r>
              <a:rPr lang="zh-CN" altLang="en-US" sz="24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意识形态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和</a:t>
            </a:r>
            <a:r>
              <a:rPr lang="zh-CN" altLang="en-US" sz="24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文化权力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变动</a:t>
            </a:r>
            <a:endParaRPr lang="en-US" altLang="zh-CN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（四）</a:t>
            </a:r>
            <a:r>
              <a:rPr lang="zh-CN" altLang="en-US" sz="24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文学理论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和</a:t>
            </a:r>
            <a:r>
              <a:rPr lang="zh-CN" altLang="en-US" sz="24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批评的价值取向</a:t>
            </a:r>
            <a:endParaRPr lang="en-US" altLang="zh-CN" sz="2400" b="1" dirty="0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（五）特定时期读者的</a:t>
            </a:r>
            <a:r>
              <a:rPr lang="zh-CN" altLang="en-US" sz="24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期待视野</a:t>
            </a:r>
            <a:endParaRPr lang="en-US" altLang="zh-CN" sz="2400" b="1" dirty="0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（六）</a:t>
            </a:r>
            <a:r>
              <a:rPr lang="zh-CN" altLang="en-US" sz="24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发现人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（又可称为‘赞助人’）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6101" y="2032823"/>
            <a:ext cx="1579001" cy="443827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99258" y="-25847"/>
            <a:ext cx="969264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499360" y="619760"/>
            <a:ext cx="9204960" cy="5659120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8549639" y="1912620"/>
            <a:ext cx="2575561" cy="245364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3403" t="-10354" r="-54967" b="-8104"/>
            </a:stretch>
          </a:blip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dirty="0">
              <a:solidFill>
                <a:schemeClr val="accent2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194511" y="1960114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lt"/>
              </a:rPr>
              <a:t>第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792043" y="2620679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lt"/>
              </a:rPr>
              <a:t>三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194511" y="3354816"/>
            <a:ext cx="877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lt"/>
              </a:rPr>
              <a:t>章</a:t>
            </a:r>
            <a:endParaRPr lang="zh-CN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11326" r="44087" b="66379"/>
          <a:stretch>
            <a:fillRect/>
          </a:stretch>
        </p:blipFill>
        <p:spPr>
          <a:xfrm>
            <a:off x="9475339" y="1294392"/>
            <a:ext cx="1834136" cy="138579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05192" y="2805345"/>
            <a:ext cx="460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文化经典在当代</a:t>
            </a:r>
            <a:endParaRPr lang="zh-CN" altLang="en-US" sz="4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06780" y="1120140"/>
            <a:ext cx="5928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文学经典借助新媒体焕发出新活力</a:t>
            </a:r>
            <a:endParaRPr lang="zh-CN" altLang="en-US" sz="2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t="1415" b="14321"/>
          <a:stretch>
            <a:fillRect/>
          </a:stretch>
        </p:blipFill>
        <p:spPr>
          <a:xfrm>
            <a:off x="1203325" y="2015659"/>
            <a:ext cx="2943900" cy="4343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l="20222" r="27407"/>
          <a:stretch>
            <a:fillRect/>
          </a:stretch>
        </p:blipFill>
        <p:spPr>
          <a:xfrm>
            <a:off x="6954874" y="2106464"/>
            <a:ext cx="4309872" cy="4343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11580" y="1280160"/>
            <a:ext cx="6141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文学经典借助新媒体焕发出新活力</a:t>
            </a:r>
            <a:endParaRPr lang="zh-CN" altLang="en-US" sz="2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07732" y="403860"/>
            <a:ext cx="4031957" cy="60479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908" y="403860"/>
            <a:ext cx="4396570" cy="604793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882140" y="2705100"/>
            <a:ext cx="305562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影视剧</a:t>
            </a:r>
            <a:endParaRPr lang="en-US" altLang="zh-CN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动画动漫</a:t>
            </a:r>
            <a:endParaRPr lang="en-US" altLang="zh-CN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综艺</a:t>
            </a:r>
            <a:endParaRPr lang="en-US" altLang="zh-CN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dirty="0"/>
          </a:p>
          <a:p>
            <a:endParaRPr lang="en-US" altLang="zh-CN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629" y="403860"/>
            <a:ext cx="4537786" cy="604793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629" y="403860"/>
            <a:ext cx="4547235" cy="6876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47769" y="972525"/>
            <a:ext cx="3907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中国经典作品面向世界</a:t>
            </a:r>
            <a:endParaRPr lang="zh-CN" altLang="en-US" sz="2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图片 3" descr="C:\Users\李欣\Desktop\图片2.png图片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709478" y="1949024"/>
            <a:ext cx="2624455" cy="4238416"/>
          </a:xfrm>
          <a:prstGeom prst="rect">
            <a:avLst/>
          </a:prstGeom>
        </p:spPr>
      </p:pic>
      <p:pic>
        <p:nvPicPr>
          <p:cNvPr id="5" name="图片 4" descr="C:\Users\李欣\Desktop\图片1.png图片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8925" y="1949024"/>
            <a:ext cx="2613660" cy="4296420"/>
          </a:xfrm>
          <a:prstGeom prst="rect">
            <a:avLst/>
          </a:prstGeom>
        </p:spPr>
      </p:pic>
      <p:pic>
        <p:nvPicPr>
          <p:cNvPr id="6" name="图片 5" descr="C:\Users\李欣\Desktop\图片3.png图片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53057" y="1993052"/>
            <a:ext cx="2962103" cy="415036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99258" y="-25847"/>
            <a:ext cx="969264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499360" y="619760"/>
            <a:ext cx="9204960" cy="5659120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8652008" y="2095760"/>
            <a:ext cx="2641600" cy="26416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3403" t="-10354" r="-54967" b="-8104"/>
            </a:stretch>
          </a:blip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dirty="0">
              <a:solidFill>
                <a:schemeClr val="accent2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089682" y="2221943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lt"/>
              </a:rPr>
              <a:t>第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816311" y="2831320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lt"/>
              </a:rPr>
              <a:t>四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327809" y="3694413"/>
            <a:ext cx="877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lt"/>
              </a:rPr>
              <a:t>章</a:t>
            </a:r>
            <a:endParaRPr lang="zh-CN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11326" r="44087" b="66379"/>
          <a:stretch>
            <a:fillRect/>
          </a:stretch>
        </p:blipFill>
        <p:spPr>
          <a:xfrm>
            <a:off x="9301291" y="1529047"/>
            <a:ext cx="1834136" cy="138579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355128" y="2221943"/>
            <a:ext cx="5296829" cy="2026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文化经典在当代</a:t>
            </a:r>
            <a:endParaRPr lang="en-US" altLang="zh-CN" sz="4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面临的困难</a:t>
            </a:r>
            <a:endParaRPr lang="zh-CN" altLang="en-US" sz="4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1" t="5165" b="39679"/>
          <a:stretch>
            <a:fillRect/>
          </a:stretch>
        </p:blipFill>
        <p:spPr>
          <a:xfrm flipH="1">
            <a:off x="-132080" y="4472940"/>
            <a:ext cx="2341880" cy="262068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64920" y="1516380"/>
            <a:ext cx="10271760" cy="336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在网络上，曾有网民评出“</a:t>
            </a:r>
            <a:r>
              <a:rPr lang="zh-CN" altLang="en-US" sz="24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死活读不下去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”的十大文学名著，它们是：</a:t>
            </a:r>
            <a:endParaRPr lang="en-US" altLang="zh-CN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endParaRPr lang="en-US" altLang="zh-CN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红楼梦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百年孤独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三国演义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4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追忆似水年华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5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瓦尔登湖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6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水浒传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7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不能承受的生命之轻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endParaRPr lang="en-US" altLang="zh-CN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8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西游记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9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钢铁是怎样炼成的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10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尤利西斯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endParaRPr lang="en-US" altLang="zh-CN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endParaRPr lang="en-US" altLang="zh-CN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798" y="3832746"/>
            <a:ext cx="2347163" cy="262150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366260" y="2910840"/>
            <a:ext cx="390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碎片文化受害者</a:t>
            </a:r>
            <a:endParaRPr lang="zh-CN" altLang="en-US" sz="36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200" y="3002280"/>
            <a:ext cx="3011039" cy="33629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91610" y="1120140"/>
            <a:ext cx="7633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新媒体时代背景下，文学经典阅读的背景现状</a:t>
            </a:r>
            <a:endParaRPr lang="zh-CN" altLang="en-US" sz="2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40380" y="2179320"/>
            <a:ext cx="45110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一）阅读多元化</a:t>
            </a:r>
            <a:endParaRPr lang="en-US" altLang="zh-CN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二）阅读大众化</a:t>
            </a:r>
            <a:endParaRPr lang="en-US" altLang="zh-CN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三）阅读娱乐化</a:t>
            </a:r>
            <a:endParaRPr lang="en-US" altLang="zh-CN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7240" y="2141220"/>
            <a:ext cx="10492740" cy="3690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[1]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孙雪梅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.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新媒体环境下文学经典阅读的选择与背离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[J].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辽宁师范大学学报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社会科学版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),2018,v.41;No.238(02):78-84.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[2]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宋剑华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.《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骆驼祥子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是怎样成为文学经典的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?[J].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东吴学术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,2018,No.44(01):49-61.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0" i="0" dirty="0">
                <a:solidFill>
                  <a:srgbClr val="333333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[3]</a:t>
            </a:r>
            <a:r>
              <a:rPr lang="zh-CN" altLang="en-US" sz="2000" b="0" i="0" dirty="0">
                <a:solidFill>
                  <a:srgbClr val="333333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汪娟</a:t>
            </a:r>
            <a:r>
              <a:rPr lang="en-US" altLang="zh-CN" sz="2000" b="0" i="0" dirty="0">
                <a:solidFill>
                  <a:srgbClr val="333333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.</a:t>
            </a:r>
            <a:r>
              <a:rPr lang="zh-CN" altLang="en-US" sz="2000" b="0" i="0" dirty="0">
                <a:solidFill>
                  <a:srgbClr val="333333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经典如何成为经典</a:t>
            </a:r>
            <a:r>
              <a:rPr lang="en-US" altLang="zh-CN" sz="2000" b="0" i="0" dirty="0">
                <a:solidFill>
                  <a:srgbClr val="333333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?——</a:t>
            </a:r>
            <a:r>
              <a:rPr lang="zh-CN" altLang="en-US" sz="2000" b="0" i="0" dirty="0">
                <a:solidFill>
                  <a:srgbClr val="333333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论中国当代文学经典问题研究的三个维度</a:t>
            </a:r>
            <a:r>
              <a:rPr lang="en-US" altLang="zh-CN" sz="2000" b="0" i="0" dirty="0">
                <a:solidFill>
                  <a:srgbClr val="333333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[J].</a:t>
            </a:r>
            <a:r>
              <a:rPr lang="zh-CN" altLang="en-US" sz="2000" b="0" i="0" dirty="0">
                <a:solidFill>
                  <a:srgbClr val="333333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嘉兴学院学报</a:t>
            </a:r>
            <a:r>
              <a:rPr lang="en-US" altLang="zh-CN" sz="2000" b="0" i="0" dirty="0">
                <a:solidFill>
                  <a:srgbClr val="333333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,2021,v.33;No.191(05):57-63.</a:t>
            </a:r>
            <a:endParaRPr lang="en-US" altLang="zh-CN" sz="2000" dirty="0">
              <a:solidFill>
                <a:srgbClr val="333333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0" i="0" dirty="0">
                <a:solidFill>
                  <a:srgbClr val="333333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[4]</a:t>
            </a:r>
            <a:r>
              <a:rPr lang="zh-CN" altLang="en-US" sz="2000" b="0" i="0" dirty="0">
                <a:solidFill>
                  <a:srgbClr val="333333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雷鸣</a:t>
            </a:r>
            <a:r>
              <a:rPr lang="en-US" altLang="zh-CN" sz="2000" b="0" i="0" dirty="0">
                <a:solidFill>
                  <a:srgbClr val="333333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.</a:t>
            </a:r>
            <a:r>
              <a:rPr lang="zh-CN" altLang="en-US" sz="2000" b="0" i="0" dirty="0">
                <a:solidFill>
                  <a:srgbClr val="333333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莫言小说的经典化路径考述</a:t>
            </a:r>
            <a:r>
              <a:rPr lang="en-US" altLang="zh-CN" sz="2000" b="0" i="0" dirty="0">
                <a:solidFill>
                  <a:srgbClr val="333333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[J].</a:t>
            </a:r>
            <a:r>
              <a:rPr lang="zh-CN" altLang="en-US" sz="2000" b="0" i="0" dirty="0">
                <a:solidFill>
                  <a:srgbClr val="333333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山东社会科学</a:t>
            </a:r>
            <a:r>
              <a:rPr lang="en-US" altLang="zh-CN" sz="2000" b="0" i="0" dirty="0">
                <a:solidFill>
                  <a:srgbClr val="333333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,2018,No.271(03):81-89.</a:t>
            </a:r>
            <a:endParaRPr lang="en-US" altLang="zh-CN" sz="2000" b="0" i="0" dirty="0">
              <a:solidFill>
                <a:srgbClr val="333333"/>
              </a:solidFill>
              <a:effectLst/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33333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[5]</a:t>
            </a:r>
            <a:r>
              <a:rPr lang="zh-CN" altLang="en-US" sz="2000" dirty="0">
                <a:solidFill>
                  <a:srgbClr val="33333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刘诗杨</a:t>
            </a:r>
            <a:r>
              <a:rPr lang="en-US" altLang="zh-CN" sz="2000" dirty="0">
                <a:solidFill>
                  <a:srgbClr val="33333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,</a:t>
            </a:r>
            <a:r>
              <a:rPr lang="zh-CN" altLang="en-US" sz="2000" dirty="0">
                <a:solidFill>
                  <a:srgbClr val="33333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唐杨</a:t>
            </a:r>
            <a:r>
              <a:rPr lang="en-US" altLang="zh-CN" sz="2000" dirty="0">
                <a:solidFill>
                  <a:srgbClr val="33333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.</a:t>
            </a:r>
            <a:r>
              <a:rPr lang="zh-CN" altLang="en-US" sz="2000" dirty="0">
                <a:solidFill>
                  <a:srgbClr val="33333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文学经典影视化：融合、困境与出路</a:t>
            </a:r>
            <a:r>
              <a:rPr lang="en-US" altLang="zh-CN" sz="2000" dirty="0">
                <a:solidFill>
                  <a:srgbClr val="33333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[J].</a:t>
            </a:r>
            <a:r>
              <a:rPr lang="zh-CN" altLang="en-US" sz="2000" dirty="0">
                <a:solidFill>
                  <a:srgbClr val="33333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戏剧之家</a:t>
            </a:r>
            <a:r>
              <a:rPr lang="en-US" altLang="zh-CN" sz="2000" dirty="0">
                <a:solidFill>
                  <a:srgbClr val="33333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,2021,No.398(26):137-138.</a:t>
            </a:r>
            <a:endParaRPr lang="en-US" altLang="zh-CN" sz="2000" dirty="0">
              <a:solidFill>
                <a:srgbClr val="333333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777240" y="1026218"/>
            <a:ext cx="3002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参考文献</a:t>
            </a:r>
            <a:endParaRPr lang="zh-CN" altLang="en-US" sz="2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5522" y="5315709"/>
            <a:ext cx="8747778" cy="123749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9222" y="835660"/>
            <a:ext cx="12192000" cy="543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C0306"/>
              </a:solidFill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5870" y="1087120"/>
            <a:ext cx="11500260" cy="4704080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-263866" y="2162555"/>
            <a:ext cx="2112986" cy="2532890"/>
            <a:chOff x="-263866" y="2162555"/>
            <a:chExt cx="2112986" cy="2532890"/>
          </a:xfrm>
        </p:grpSpPr>
        <p:grpSp>
          <p:nvGrpSpPr>
            <p:cNvPr id="10" name="组合 9"/>
            <p:cNvGrpSpPr/>
            <p:nvPr/>
          </p:nvGrpSpPr>
          <p:grpSpPr>
            <a:xfrm>
              <a:off x="824482" y="2162555"/>
              <a:ext cx="1024638" cy="2532890"/>
              <a:chOff x="5091682" y="2496310"/>
              <a:chExt cx="749772" cy="1865380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 rotWithShape="1">
              <a:blip r:embed="rId2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0855"/>
              <a:stretch>
                <a:fillRect/>
              </a:stretch>
            </p:blipFill>
            <p:spPr>
              <a:xfrm>
                <a:off x="5091682" y="2496310"/>
                <a:ext cx="384558" cy="1865380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2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0855"/>
              <a:stretch>
                <a:fillRect/>
              </a:stretch>
            </p:blipFill>
            <p:spPr>
              <a:xfrm flipH="1">
                <a:off x="5456896" y="2496310"/>
                <a:ext cx="384558" cy="1865380"/>
              </a:xfrm>
              <a:prstGeom prst="rect">
                <a:avLst/>
              </a:prstGeom>
            </p:spPr>
          </p:pic>
        </p:grpSp>
        <p:sp>
          <p:nvSpPr>
            <p:cNvPr id="11" name="文本框 10"/>
            <p:cNvSpPr txBox="1"/>
            <p:nvPr/>
          </p:nvSpPr>
          <p:spPr>
            <a:xfrm>
              <a:off x="-263866" y="2401031"/>
              <a:ext cx="2031325" cy="210972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5400" b="1" spc="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+mn-ea"/>
                  <a:sym typeface="+mn-lt"/>
                </a:rPr>
                <a:t>目录</a:t>
              </a:r>
              <a:endParaRPr lang="zh-CN" altLang="en-US" sz="54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818108" y="1205550"/>
            <a:ext cx="927996" cy="4379910"/>
            <a:chOff x="3683863" y="1686016"/>
            <a:chExt cx="927996" cy="4319521"/>
          </a:xfrm>
        </p:grpSpPr>
        <p:sp>
          <p:nvSpPr>
            <p:cNvPr id="19" name="椭圆 18"/>
            <p:cNvSpPr/>
            <p:nvPr/>
          </p:nvSpPr>
          <p:spPr>
            <a:xfrm>
              <a:off x="3683863" y="1686016"/>
              <a:ext cx="927996" cy="927996"/>
            </a:xfrm>
            <a:prstGeom prst="ellips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4523" t="-11674" r="-54941" b="-740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楷体" panose="02010600040101010101" pitchFamily="2" charset="-122"/>
                  <a:ea typeface="华文楷体" panose="02010600040101010101" pitchFamily="2" charset="-122"/>
                  <a:cs typeface="+mn-ea"/>
                  <a:sym typeface="+mn-lt"/>
                </a:rPr>
                <a:t>一</a:t>
              </a:r>
              <a:endPara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lt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687582" y="2749740"/>
              <a:ext cx="677108" cy="325579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2D3633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+mn-ea"/>
                  <a:sym typeface="+mn-lt"/>
                </a:rPr>
                <a:t>何为文化经典</a:t>
              </a:r>
              <a:endParaRPr lang="zh-CN" altLang="en-US" sz="3200" b="1" dirty="0">
                <a:solidFill>
                  <a:srgbClr val="2D3633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907804" y="1252252"/>
            <a:ext cx="978932" cy="4869212"/>
            <a:chOff x="7894058" y="1520021"/>
            <a:chExt cx="978932" cy="4869212"/>
          </a:xfrm>
        </p:grpSpPr>
        <p:sp>
          <p:nvSpPr>
            <p:cNvPr id="32" name="椭圆 31"/>
            <p:cNvSpPr/>
            <p:nvPr/>
          </p:nvSpPr>
          <p:spPr>
            <a:xfrm>
              <a:off x="7894058" y="1520021"/>
              <a:ext cx="927996" cy="943332"/>
            </a:xfrm>
            <a:prstGeom prst="ellips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4523" t="-11674" r="-54941" b="-740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楷体" panose="02010600040101010101" pitchFamily="2" charset="-122"/>
                  <a:ea typeface="华文楷体" panose="02010600040101010101" pitchFamily="2" charset="-122"/>
                  <a:cs typeface="+mn-ea"/>
                  <a:sym typeface="+mn-lt"/>
                </a:rPr>
                <a:t>三</a:t>
              </a:r>
              <a:endPara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7949660" y="2414289"/>
              <a:ext cx="923330" cy="397494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200" b="1" dirty="0">
                  <a:solidFill>
                    <a:srgbClr val="2D3633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+mn-ea"/>
                  <a:sym typeface="+mn-lt"/>
                </a:rPr>
                <a:t>经典作品在当下</a:t>
              </a:r>
              <a:endParaRPr lang="zh-CN" altLang="en-US" sz="3200" b="1" dirty="0">
                <a:solidFill>
                  <a:srgbClr val="2D3633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825471" y="1245669"/>
            <a:ext cx="927996" cy="3663640"/>
            <a:chOff x="5802851" y="1514301"/>
            <a:chExt cx="927996" cy="3663640"/>
          </a:xfrm>
        </p:grpSpPr>
        <p:sp>
          <p:nvSpPr>
            <p:cNvPr id="31" name="椭圆 30"/>
            <p:cNvSpPr/>
            <p:nvPr/>
          </p:nvSpPr>
          <p:spPr>
            <a:xfrm>
              <a:off x="5802851" y="1514301"/>
              <a:ext cx="927996" cy="927996"/>
            </a:xfrm>
            <a:prstGeom prst="ellips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4523" t="-11674" r="-54941" b="-740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楷体" panose="02010600040101010101" pitchFamily="2" charset="-122"/>
                  <a:ea typeface="华文楷体" panose="02010600040101010101" pitchFamily="2" charset="-122"/>
                  <a:cs typeface="+mn-ea"/>
                  <a:sym typeface="+mn-lt"/>
                </a:rPr>
                <a:t>二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lt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5807517" y="2772561"/>
              <a:ext cx="923330" cy="240538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200" b="1" dirty="0">
                  <a:solidFill>
                    <a:srgbClr val="2D3633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+mn-ea"/>
                  <a:sym typeface="+mn-lt"/>
                </a:rPr>
                <a:t>影响因素</a:t>
              </a:r>
              <a:endParaRPr lang="zh-CN" altLang="en-US" sz="3200" b="1" dirty="0">
                <a:solidFill>
                  <a:srgbClr val="2D3633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9990137" y="1231153"/>
            <a:ext cx="959381" cy="4194286"/>
            <a:chOff x="9935481" y="1504826"/>
            <a:chExt cx="959381" cy="4067055"/>
          </a:xfrm>
        </p:grpSpPr>
        <p:sp>
          <p:nvSpPr>
            <p:cNvPr id="33" name="椭圆 32"/>
            <p:cNvSpPr/>
            <p:nvPr/>
          </p:nvSpPr>
          <p:spPr>
            <a:xfrm>
              <a:off x="9935481" y="1504826"/>
              <a:ext cx="927996" cy="927996"/>
            </a:xfrm>
            <a:prstGeom prst="ellips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4523" t="-11674" r="-54941" b="-740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楷体" panose="02010600040101010101" pitchFamily="2" charset="-122"/>
                  <a:ea typeface="华文楷体" panose="02010600040101010101" pitchFamily="2" charset="-122"/>
                  <a:cs typeface="+mn-ea"/>
                  <a:sym typeface="+mn-lt"/>
                </a:rPr>
                <a:t>四</a:t>
              </a:r>
              <a:endPara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lt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9971532" y="2844899"/>
              <a:ext cx="923330" cy="272698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200" b="1" dirty="0">
                  <a:solidFill>
                    <a:srgbClr val="2D3633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+mn-ea"/>
                  <a:sym typeface="+mn-lt"/>
                </a:rPr>
                <a:t>面临的困难</a:t>
              </a:r>
              <a:endParaRPr lang="zh-CN" altLang="en-US" sz="3200" b="1" dirty="0">
                <a:solidFill>
                  <a:srgbClr val="2D3633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55520" y="20320"/>
            <a:ext cx="969264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499360" y="619760"/>
            <a:ext cx="9204960" cy="5659120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8593672" y="2097598"/>
            <a:ext cx="2641600" cy="26416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3403" t="-10354" r="-54967" b="-8104"/>
            </a:stretch>
          </a:blip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dirty="0">
              <a:solidFill>
                <a:schemeClr val="accent2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967706" y="2136376"/>
            <a:ext cx="10326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lt"/>
              </a:rPr>
              <a:t>第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452103" y="2747800"/>
            <a:ext cx="10326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lt"/>
              </a:rPr>
              <a:t>一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198653" y="3418398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lt"/>
              </a:rPr>
              <a:t>章</a:t>
            </a:r>
            <a:endParaRPr lang="zh-CN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11326" r="44087" b="66379"/>
          <a:stretch>
            <a:fillRect/>
          </a:stretch>
        </p:blipFill>
        <p:spPr>
          <a:xfrm>
            <a:off x="9567690" y="1443480"/>
            <a:ext cx="1834136" cy="138579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632566" y="2956733"/>
            <a:ext cx="5116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什么是文化经典？</a:t>
            </a:r>
            <a:endParaRPr lang="zh-CN" altLang="en-US" sz="5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160" y="4651958"/>
            <a:ext cx="1887220" cy="18098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55420" y="2024224"/>
            <a:ext cx="9745980" cy="2809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zh-CN" altLang="en-US" sz="24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经典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”一词最早源于拉丁语“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classicus”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，意思是“极好的”或“一流的”，与中国古代的“经书典籍”同义 ；</a:t>
            </a:r>
            <a:endParaRPr lang="en-US" altLang="zh-CN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endParaRPr lang="en-US" altLang="zh-CN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而所谓的“</a:t>
            </a:r>
            <a:r>
              <a:rPr lang="zh-CN" altLang="en-US" sz="24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文学经典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”，则是指“公认的、堪称楷模的优秀文学和艺术作品，对本国和世界文化具有永恒的价值。”</a:t>
            </a:r>
            <a:endParaRPr lang="zh-CN" altLang="en-US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55420" y="117348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什么是“经典”？</a:t>
            </a:r>
            <a:endParaRPr lang="zh-CN" altLang="en-US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840" y="73659"/>
            <a:ext cx="2628086" cy="36880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96340" y="1211580"/>
            <a:ext cx="9654540" cy="391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文学经典的形成，是一个</a:t>
            </a:r>
            <a:r>
              <a:rPr lang="zh-CN" altLang="en-US" sz="24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漫长而复杂的历史过程</a:t>
            </a:r>
            <a:endParaRPr lang="en-US" altLang="zh-CN" sz="2400" b="1" dirty="0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经过反复不断地</a:t>
            </a:r>
            <a:r>
              <a:rPr lang="zh-CN" altLang="en-US" sz="24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被阅读、被解释、被评价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，然后其价值才能逐渐被认定，也才能最终成为后人心目中的‘经典’。</a:t>
            </a:r>
            <a:endParaRPr lang="zh-CN" altLang="en-US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具有丰厚的</a:t>
            </a:r>
            <a:r>
              <a:rPr lang="zh-CN" altLang="en-US" sz="24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人生意蕴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和永恒的</a:t>
            </a:r>
            <a:r>
              <a:rPr lang="zh-CN" altLang="en-US" sz="24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艺术价值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，为一代又一代读者反复阅读、欣赏，体现民族审美风尚和美学精神，深具原创性的文学作品。</a:t>
            </a:r>
            <a:endParaRPr lang="zh-CN" altLang="en-US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660400" y="4335780"/>
            <a:ext cx="1808480" cy="1823729"/>
            <a:chOff x="660400" y="1139834"/>
            <a:chExt cx="4516120" cy="501967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0400" y="1139834"/>
              <a:ext cx="3219450" cy="5019675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279" y="1988496"/>
              <a:ext cx="1474241" cy="1153176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80000">
              <a:off x="3773563" y="4646929"/>
              <a:ext cx="737641" cy="576995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1112520" y="998220"/>
            <a:ext cx="4099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我们为什么要读经典？</a:t>
            </a:r>
            <a:endParaRPr lang="zh-CN" altLang="en-US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84899" y="2067124"/>
            <a:ext cx="63547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文学经典是人认识自身和自身处境的最好方式。</a:t>
            </a:r>
            <a:endParaRPr lang="en-US" altLang="zh-CN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buFont typeface="+mj-lt"/>
              <a:buAutoNum type="alphaLcParenR"/>
            </a:pPr>
            <a:endParaRPr lang="en-US" altLang="zh-CN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buFont typeface="+mj-lt"/>
              <a:buAutoNum type="alphaLcParenR"/>
            </a:pP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阅读经典是族群自我认同的需要。</a:t>
            </a:r>
            <a:endParaRPr lang="en-US" altLang="zh-CN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buFont typeface="+mj-lt"/>
              <a:buAutoNum type="alphaLcParenR"/>
            </a:pPr>
            <a:endParaRPr lang="zh-CN" altLang="en-US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buFont typeface="+mj-lt"/>
              <a:buAutoNum type="alphaLcParenR"/>
            </a:pP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阅读经典是文化自我更新的需要。</a:t>
            </a:r>
            <a:endParaRPr lang="zh-CN" altLang="en-US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3721" y="395977"/>
            <a:ext cx="4218798" cy="60660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58" y="4518660"/>
            <a:ext cx="1871980" cy="18719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49680" y="112014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经典化作品代表</a:t>
            </a:r>
            <a:endParaRPr lang="zh-CN" altLang="en-US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l="18243" t="10419" r="12967" b="11765"/>
          <a:stretch>
            <a:fillRect/>
          </a:stretch>
        </p:blipFill>
        <p:spPr>
          <a:xfrm>
            <a:off x="751757" y="2065019"/>
            <a:ext cx="2060687" cy="267889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8416" y="2207882"/>
            <a:ext cx="1795742" cy="23793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l="11369" r="11079"/>
          <a:stretch>
            <a:fillRect/>
          </a:stretch>
        </p:blipFill>
        <p:spPr>
          <a:xfrm>
            <a:off x="4931813" y="2120186"/>
            <a:ext cx="1961219" cy="2528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9456" y="2145004"/>
            <a:ext cx="1676404" cy="24422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3535" y="1926367"/>
            <a:ext cx="2060687" cy="28720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22985" y="1133594"/>
            <a:ext cx="37776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经典文学代表作</a:t>
            </a:r>
            <a:endParaRPr lang="zh-CN" altLang="en-US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81100" y="1783080"/>
            <a:ext cx="9723120" cy="32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诗经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》《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红楼梦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曹雪芹 著　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三国演义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罗贯中 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水浒传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施耐庵、罗贯中 著    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西游记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吴承恩 著   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喻世明言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》 《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警世通言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》 《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醒世恒言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冯梦龙 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拍案惊奇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凌濛初 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儒林外史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吴敬梓 著    张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聊斋志异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蒲松龄 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镜花缘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李汝珍 著    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封神演义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许仲琳 编   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官场现形记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李宝嘉 著   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二十年目睹之怪现状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吴趼人 著     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老残游记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刘鹗 著    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孽海花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曾朴著</a:t>
            </a:r>
            <a:endParaRPr lang="en-US" altLang="zh-CN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活着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》 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余华 著   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围城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》 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钱钟书 著   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边城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》 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沈从文 著   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四世同堂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》 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老舍 著</a:t>
            </a:r>
            <a:endParaRPr lang="en-US" altLang="zh-CN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呼兰河传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》 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萧红 著  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丰乳肥臀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》 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莫言 著  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黄金时代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》 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王小波 著</a:t>
            </a:r>
            <a:endParaRPr lang="zh-CN" altLang="en-US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99258" y="-25847"/>
            <a:ext cx="969264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499360" y="619760"/>
            <a:ext cx="9204960" cy="5659120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8501074" y="2108200"/>
            <a:ext cx="2641600" cy="26416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3403" t="-10354" r="-54967" b="-8104"/>
            </a:stretch>
          </a:blip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dirty="0">
              <a:solidFill>
                <a:schemeClr val="accent2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100619" y="2280216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lt"/>
              </a:rPr>
              <a:t>第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740845" y="2883522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lt"/>
              </a:rPr>
              <a:t>二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135369" y="3493991"/>
            <a:ext cx="1044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lt"/>
              </a:rPr>
              <a:t>章</a:t>
            </a:r>
            <a:endParaRPr lang="zh-CN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11326" r="44087" b="66379"/>
          <a:stretch>
            <a:fillRect/>
          </a:stretch>
        </p:blipFill>
        <p:spPr>
          <a:xfrm>
            <a:off x="9573950" y="1554927"/>
            <a:ext cx="1938065" cy="146431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696670" y="3157017"/>
            <a:ext cx="6596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文学经典建构的因素</a:t>
            </a:r>
            <a:endParaRPr lang="zh-CN" altLang="en-US" sz="4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1" grpId="0"/>
    </p:bldLst>
  </p:timing>
</p:sld>
</file>

<file path=ppt/tags/tag1.xml><?xml version="1.0" encoding="utf-8"?>
<p:tagLst xmlns:p="http://schemas.openxmlformats.org/presentationml/2006/main">
  <p:tag name="ISPRING_PRESENTATION_TITLE" val="素雅中国风.pptx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526D74"/>
      </a:accent1>
      <a:accent2>
        <a:srgbClr val="C7B69D"/>
      </a:accent2>
      <a:accent3>
        <a:srgbClr val="6F786D"/>
      </a:accent3>
      <a:accent4>
        <a:srgbClr val="637986"/>
      </a:accent4>
      <a:accent5>
        <a:srgbClr val="F9DBB4"/>
      </a:accent5>
      <a:accent6>
        <a:srgbClr val="5A6258"/>
      </a:accent6>
      <a:hlink>
        <a:srgbClr val="566562"/>
      </a:hlink>
      <a:folHlink>
        <a:srgbClr val="436064"/>
      </a:folHlink>
    </a:clrScheme>
    <a:fontScheme name="bxf2z2ob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26D74"/>
    </a:accent1>
    <a:accent2>
      <a:srgbClr val="C7B69D"/>
    </a:accent2>
    <a:accent3>
      <a:srgbClr val="6F786D"/>
    </a:accent3>
    <a:accent4>
      <a:srgbClr val="637986"/>
    </a:accent4>
    <a:accent5>
      <a:srgbClr val="F9DBB4"/>
    </a:accent5>
    <a:accent6>
      <a:srgbClr val="5A6258"/>
    </a:accent6>
    <a:hlink>
      <a:srgbClr val="566562"/>
    </a:hlink>
    <a:folHlink>
      <a:srgbClr val="43606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1388</Words>
  <Application>WPS 演示</Application>
  <PresentationFormat>宽屏</PresentationFormat>
  <Paragraphs>136</Paragraphs>
  <Slides>19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4" baseType="lpstr">
      <vt:lpstr>Arial</vt:lpstr>
      <vt:lpstr>宋体</vt:lpstr>
      <vt:lpstr>Wingdings</vt:lpstr>
      <vt:lpstr>文泉驿等宽微米黑</vt:lpstr>
      <vt:lpstr>黑体</vt:lpstr>
      <vt:lpstr>逐浪细阁体</vt:lpstr>
      <vt:lpstr>微软雅黑</vt:lpstr>
      <vt:lpstr>华文行楷</vt:lpstr>
      <vt:lpstr>华文楷体</vt:lpstr>
      <vt:lpstr>义启小魏楷</vt:lpstr>
      <vt:lpstr>Arial Unicode MS</vt:lpstr>
      <vt:lpstr>等线</vt:lpstr>
      <vt:lpstr>Calibri</vt:lpstr>
      <vt:lpstr>第一PPT，www.1ppt.com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花鸟中国风</dc:title>
  <dc:creator/>
  <cp:keywords>www.1ppt.com</cp:keywords>
  <dc:description>www.1ppt.com</dc:description>
  <cp:lastModifiedBy>巫言l</cp:lastModifiedBy>
  <cp:revision>8</cp:revision>
  <dcterms:created xsi:type="dcterms:W3CDTF">2018-12-18T09:12:00Z</dcterms:created>
  <dcterms:modified xsi:type="dcterms:W3CDTF">2022-03-04T03:01:27Z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DF7B186B97F5480291D81DBB8116047A</vt:lpwstr>
  </property>
  <property fmtid="{D5CDD505-2E9C-101B-9397-08002B2CF9AE}" pid="3" name="KSOProductBuildVer">
    <vt:lpwstr>2052-11.1.0.11365</vt:lpwstr>
  </property>
</Properties>
</file>