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5" r:id="rId2"/>
    <p:sldId id="265" r:id="rId3"/>
    <p:sldId id="269" r:id="rId4"/>
    <p:sldId id="264" r:id="rId5"/>
    <p:sldId id="3973" r:id="rId6"/>
    <p:sldId id="357" r:id="rId7"/>
    <p:sldId id="3974" r:id="rId8"/>
    <p:sldId id="277" r:id="rId9"/>
    <p:sldId id="267" r:id="rId10"/>
    <p:sldId id="358" r:id="rId11"/>
    <p:sldId id="3969" r:id="rId12"/>
    <p:sldId id="359" r:id="rId13"/>
    <p:sldId id="270" r:id="rId14"/>
    <p:sldId id="3975" r:id="rId15"/>
    <p:sldId id="35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D90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B8DF-A268-486C-889D-37D2C74E5F60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E05-E047-4DAB-B5B1-819B3EDEB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DE9FA-5BC1-4FE7-88F1-0D29B85C38D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7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746D60-CE54-4540-BA9D-546BBA285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34CDFD3-30B2-43BB-9516-E3EFD7A4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EB4667-F251-4095-8CF1-1E135D95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812D84-7FF1-40F5-8F79-3A129EDF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EC5152-F977-4EE6-BA97-D5199E7E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BBF25E-DEDE-4D5C-BF36-D94B6A76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22408A6-EE71-4FCD-A97C-FE81C5EBE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354EC74-5AA6-43B2-A5D0-8A10F808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22A53C-2120-4302-AE3D-E17D1841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2531D6-31D6-44B8-B017-2662B25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7C4C9BB-FA36-4AFC-86BC-EE46207F0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D0D450A-A3CF-4D06-840A-FBEEE6E96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014E9D-2E41-47D5-809E-B14EF775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C71020C-0344-448B-85B7-3A1F7CA8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19C93D-524D-419E-95EC-6D7E0806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F7242-DE27-4459-9C6C-FD720947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4A8D48-826B-4123-8E0E-97ED00EC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2319D1-54D2-4F46-AAD6-EDB37D5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8AFC12-14C3-4B2E-A84A-2735496C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8F05BC-3613-48A1-9F91-45D689D4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99500A-1D4F-4186-AE66-802A4510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83541C6-92A2-4393-81E6-9DE30BCB3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1A4544C-17E6-4F15-8E03-E84DEDFA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B6B28B-8CE6-4D9E-B20D-C1C5934C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6E7F857-14D9-4626-885B-64E224E1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C5C07D-B926-43F1-B000-15399CBB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64EF798-63CD-41F7-9D37-983C3686C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A01EE18-2893-41EE-8203-AE831035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423ACF-65F2-418D-ABAC-1FD8CCFA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DE5EBE5-05AD-4297-8943-C35BD1C4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2FA50DF-90D6-4570-BB57-CE36F596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CAD33C-9A98-4407-BACE-C8766D87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2E2A65-B117-4409-8475-8F29BF73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C000473-99B5-4CF7-9B44-E34B71B80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DF4A8BC-0367-48C9-BD4F-187DF255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871F1E6-D364-40B3-9B74-CBB0963B7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160E262-0A5D-40EB-8C09-DC7F9D2C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57273C0-BD5F-4BD4-9860-EF289B68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E9A998-89CF-46B3-9F61-4C7A74E0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9C047D-9DBC-4162-A296-C5D29B42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2B3697D-BCE0-46F4-B9CF-44707655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CC5EFA5-CE75-437B-B2B3-8C5BAD46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8A474AB-B839-460D-A8D6-B4103551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0B1CFC0-AD64-4185-BFED-AE6DD8C7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64A21E8-BDC9-4DC1-B307-DA07D828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EBE2D2E-A86B-4F43-97DD-0C176E22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CAC3831-228E-46E3-A051-2E427E637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5CF840-A336-4084-983B-69E00F4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CC4FA7-2F37-43E2-BD99-8E15EFE3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98E57B5-E719-47E5-892D-48AA2846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300FAA-9356-4829-B89F-0DC62992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073005B-A92F-44D7-8130-09952F6D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4C854E-4BF7-429A-9B11-CDD30AED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4731FC-9134-4DCA-8B45-9DDF8017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895116-44B9-45EB-98E0-7DC595CE6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3C8ECD4-F307-4683-A72E-33181F14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F5CFED-255F-4AAC-A1E0-9C435421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E95A83-759E-48EC-82E0-097F67C4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6074C52-3742-4507-8DB9-FE5489D3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9A5EC0C-905A-4B14-A1B3-AD42DC44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0187E5-9162-417F-B689-672D8AA2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6ED747-BD89-4817-9E15-239011C19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6054-D6B6-4959-B383-E25520B18D0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66FB4EA-5B09-428F-B7FC-95C348BD7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61D6DCA-AF0E-41BE-A5F9-39F47E644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089B110-61F3-4D53-872A-6A6C99204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8A88F32-B481-46FB-B8FA-3F078B532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48266" r="72258" b="27540"/>
          <a:stretch/>
        </p:blipFill>
        <p:spPr>
          <a:xfrm>
            <a:off x="1285822" y="4736206"/>
            <a:ext cx="2575590" cy="15515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D722266-204C-413A-A2C7-CBB77E671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7" y="4437595"/>
            <a:ext cx="5938493" cy="2677219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56D2EFE8-64F5-4DF8-8C57-3871318F8FD0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4B9E91E-48CE-4025-BD5C-C937C2482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62248" y="1816073"/>
            <a:ext cx="1464498" cy="7945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9C96F74-924A-4B98-BF9E-D49CDE8EF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46196" y="4415123"/>
            <a:ext cx="1464498" cy="794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DC7A60A-DC19-40E1-9D32-BB2A51544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"/>
            <a:ext cx="5372100" cy="3581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5D38CD1-1DCB-4FE3-9E22-DD2D24728C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44072" r="80031" b="10366"/>
          <a:stretch/>
        </p:blipFill>
        <p:spPr>
          <a:xfrm>
            <a:off x="-37439" y="3733792"/>
            <a:ext cx="2012462" cy="31242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2F5DBB-F685-4162-9A65-96B58F5AFA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6742" r="43438" b="38980"/>
          <a:stretch/>
        </p:blipFill>
        <p:spPr>
          <a:xfrm>
            <a:off x="2281171" y="1228370"/>
            <a:ext cx="1954381" cy="2108676"/>
          </a:xfrm>
          <a:prstGeom prst="rect">
            <a:avLst/>
          </a:prstGeom>
        </p:spPr>
      </p:pic>
      <p:sp>
        <p:nvSpPr>
          <p:cNvPr id="17" name="PA_库_矩形 5">
            <a:extLst>
              <a:ext uri="{FF2B5EF4-FFF2-40B4-BE49-F238E27FC236}">
                <a16:creationId xmlns:a16="http://schemas.microsoft.com/office/drawing/2014/main" xmlns="" id="{C82C5A13-0F3B-4E40-B739-6B8D814ECE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28308" y="2585453"/>
            <a:ext cx="1431161" cy="923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5400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9D3ADD8-BD1B-4285-B0F1-3F9B527AE971}"/>
              </a:ext>
            </a:extLst>
          </p:cNvPr>
          <p:cNvSpPr txBox="1"/>
          <p:nvPr/>
        </p:nvSpPr>
        <p:spPr>
          <a:xfrm>
            <a:off x="4072226" y="1997839"/>
            <a:ext cx="4047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Minority Languages </a:t>
            </a:r>
            <a:endParaRPr lang="en-US" altLang="zh-CN" sz="6000" b="1" dirty="0" smtClean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ctr"/>
            <a:r>
              <a:rPr lang="en-US" altLang="zh-CN" sz="60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in </a:t>
            </a:r>
            <a:r>
              <a:rPr lang="en-US" altLang="zh-CN" sz="60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China</a:t>
            </a:r>
            <a:endParaRPr lang="zh-CN" altLang="en-US" sz="60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5334" y="6111240"/>
            <a:ext cx="552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Presenters: Liu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Jiayu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-- English Translation</a:t>
            </a:r>
          </a:p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Liao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Lujia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-- English Translation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Ⅲ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Significance</a:t>
            </a:r>
            <a:endParaRPr lang="zh-CN" altLang="en-US" sz="44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66DF61C-4279-4140-8F81-2619F38BC411}"/>
              </a:ext>
            </a:extLst>
          </p:cNvPr>
          <p:cNvSpPr txBox="1"/>
          <p:nvPr/>
        </p:nvSpPr>
        <p:spPr>
          <a:xfrm>
            <a:off x="4584222" y="3927009"/>
            <a:ext cx="302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Why should we protect and inherit minority languages in China?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097" y="7362"/>
            <a:ext cx="4141781" cy="2727593"/>
            <a:chOff x="8361049" y="0"/>
            <a:chExt cx="3830951" cy="222377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049" y="0"/>
              <a:ext cx="3830951" cy="2223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27" b="34547"/>
            <a:stretch/>
          </p:blipFill>
          <p:spPr bwMode="auto">
            <a:xfrm>
              <a:off x="8919211" y="1494871"/>
              <a:ext cx="2714625" cy="62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78" y="7362"/>
            <a:ext cx="4139122" cy="27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6"/>
          <a:stretch/>
        </p:blipFill>
        <p:spPr bwMode="auto">
          <a:xfrm>
            <a:off x="0" y="7362"/>
            <a:ext cx="4053368" cy="27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1096" y="3602581"/>
            <a:ext cx="81752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Why should we protect and inherit minority languages in China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important part of Chinese minority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important basis of national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identity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 important role in ethnic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unity and social stability.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903FB67-F981-4476-9AFA-95CCB1EE2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2" y="3705847"/>
            <a:ext cx="1597900" cy="2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58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Ⅳ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Measures</a:t>
            </a:r>
            <a:endParaRPr lang="zh-CN" altLang="en-US" sz="4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66DF61C-4279-4140-8F81-2619F38BC411}"/>
              </a:ext>
            </a:extLst>
          </p:cNvPr>
          <p:cNvSpPr txBox="1"/>
          <p:nvPr/>
        </p:nvSpPr>
        <p:spPr>
          <a:xfrm>
            <a:off x="4561013" y="4036117"/>
            <a:ext cx="306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How to protect and inherit minority languages?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931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65910" y="1590940"/>
            <a:ext cx="8100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Measures to protect and inherit minority languages in China? 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Sound legislation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2846387"/>
            <a:ext cx="2097088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421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9624" y="842841"/>
            <a:ext cx="92164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1]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Xiaokun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The Semantic characteristics, formation mode and syntactic function of demonstrative Words: A Statistical Analysis of Chinese Minority Languages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(9)[J]. Journal of Ethnic Languages,2021(05):27-38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[2] Huang Xing.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A Survey on the Use of Ethnic Minority Languages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[J]. Ethnic Translation,2013(03):64-78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[3] Li R.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Language and Dialects of China [AI] Explanatory draft of Atlas of Chinese Language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[J]. Journal of Chinese Dialects,1989(03):161-167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[4] Lou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Xiaoyue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On the language and culture of China's minority nationalities and their inheritance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[J]. Northwest Second Institute for Nationalities (Philosophy and Social Sciences Edition),2006(03):39-42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[5] Sun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Hongkai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The record and protection of Minority Languages and cultures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[J]. Ethnic China,2006(05):32-33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[6] Dai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Qingxia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Language protection and Ethnic minority languages in China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[J]. Folk Classics and Characters Studies,2016(02):1-7+231.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089B110-61F3-4D53-872A-6A6C99204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8A88F32-B481-46FB-B8FA-3F078B532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48266" r="72258" b="27540"/>
          <a:stretch/>
        </p:blipFill>
        <p:spPr>
          <a:xfrm>
            <a:off x="1285822" y="4736206"/>
            <a:ext cx="2575590" cy="15515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D722266-204C-413A-A2C7-CBB77E671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7" y="4437595"/>
            <a:ext cx="5938493" cy="2677219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56D2EFE8-64F5-4DF8-8C57-3871318F8FD0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4B9E91E-48CE-4025-BD5C-C937C2482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62248" y="1816073"/>
            <a:ext cx="1464498" cy="7945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9C96F74-924A-4B98-BF9E-D49CDE8EF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46196" y="4415123"/>
            <a:ext cx="1464498" cy="794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DC7A60A-DC19-40E1-9D32-BB2A51544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"/>
            <a:ext cx="5372100" cy="3581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5D38CD1-1DCB-4FE3-9E22-DD2D24728C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44072" r="80031" b="10366"/>
          <a:stretch/>
        </p:blipFill>
        <p:spPr>
          <a:xfrm>
            <a:off x="-37439" y="3733792"/>
            <a:ext cx="2012462" cy="31242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2F5DBB-F685-4162-9A65-96B58F5AFA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6742" r="43438" b="38980"/>
          <a:stretch/>
        </p:blipFill>
        <p:spPr>
          <a:xfrm>
            <a:off x="2281171" y="1228370"/>
            <a:ext cx="1954381" cy="2108676"/>
          </a:xfrm>
          <a:prstGeom prst="rect">
            <a:avLst/>
          </a:prstGeom>
        </p:spPr>
      </p:pic>
      <p:sp>
        <p:nvSpPr>
          <p:cNvPr id="17" name="PA_库_矩形 5">
            <a:extLst>
              <a:ext uri="{FF2B5EF4-FFF2-40B4-BE49-F238E27FC236}">
                <a16:creationId xmlns:a16="http://schemas.microsoft.com/office/drawing/2014/main" xmlns="" id="{C82C5A13-0F3B-4E40-B739-6B8D814ECE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28308" y="2585453"/>
            <a:ext cx="1431161" cy="923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5400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9D3ADD8-BD1B-4285-B0F1-3F9B527AE971}"/>
              </a:ext>
            </a:extLst>
          </p:cNvPr>
          <p:cNvSpPr txBox="1"/>
          <p:nvPr/>
        </p:nvSpPr>
        <p:spPr>
          <a:xfrm>
            <a:off x="4128141" y="2459504"/>
            <a:ext cx="3935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Thanks for watching!</a:t>
            </a:r>
            <a:endParaRPr lang="zh-CN" altLang="en-US" sz="60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673656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4235138" y="1726834"/>
            <a:ext cx="73080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Questions: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1. Can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you list some minority languages in China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?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2. Does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anyone know how to speak at least one minority language in China?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2221F0C-B57B-4937-B500-E9689216F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2" y="3341112"/>
            <a:ext cx="4111143" cy="29885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2" y="1783774"/>
            <a:ext cx="3810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332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44CE353-F3CF-4C8A-9BB0-2BBA68650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6444" y="559045"/>
            <a:ext cx="3105556" cy="5739909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D9F3310A-18B3-4407-B78E-986C73C5F5CB}"/>
              </a:ext>
            </a:extLst>
          </p:cNvPr>
          <p:cNvGrpSpPr/>
          <p:nvPr/>
        </p:nvGrpSpPr>
        <p:grpSpPr>
          <a:xfrm>
            <a:off x="635662" y="2762094"/>
            <a:ext cx="1471537" cy="1677239"/>
            <a:chOff x="1109338" y="1534143"/>
            <a:chExt cx="1471537" cy="1677239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8B2E4610-32D0-41F3-8D31-60E1E0798372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EF257A27-0886-4651-8CC0-B16005B5EA22}"/>
                </a:ext>
              </a:extLst>
            </p:cNvPr>
            <p:cNvSpPr txBox="1"/>
            <p:nvPr/>
          </p:nvSpPr>
          <p:spPr>
            <a:xfrm>
              <a:off x="1109338" y="2749717"/>
              <a:ext cx="147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Measures</a:t>
              </a:r>
              <a:endParaRPr lang="en-US" altLang="zh-CN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AC3DDBB-DDDA-487D-AB9B-5B432335D671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Ⅳ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061C576-EC8F-4921-9BAC-4EE8E5CFDC91}"/>
              </a:ext>
            </a:extLst>
          </p:cNvPr>
          <p:cNvGrpSpPr/>
          <p:nvPr/>
        </p:nvGrpSpPr>
        <p:grpSpPr>
          <a:xfrm>
            <a:off x="2269899" y="2762094"/>
            <a:ext cx="2042954" cy="1677239"/>
            <a:chOff x="795432" y="1534143"/>
            <a:chExt cx="2042954" cy="1677239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76E5CEEE-BE11-4028-B129-B9966717EED5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C1B7310E-2EF4-4508-B8A5-C3B90244A3C5}"/>
                </a:ext>
              </a:extLst>
            </p:cNvPr>
            <p:cNvSpPr txBox="1"/>
            <p:nvPr/>
          </p:nvSpPr>
          <p:spPr>
            <a:xfrm>
              <a:off x="795432" y="2749717"/>
              <a:ext cx="204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Significance</a:t>
              </a:r>
              <a:endParaRPr lang="en-US" altLang="zh-CN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2660FC7B-CF66-4F4F-A420-2DDAC02DE45A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Ⅲ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9A81A302-C10A-4FB8-BB09-CE8110592979}"/>
              </a:ext>
            </a:extLst>
          </p:cNvPr>
          <p:cNvGrpSpPr/>
          <p:nvPr/>
        </p:nvGrpSpPr>
        <p:grpSpPr>
          <a:xfrm>
            <a:off x="4600887" y="2762094"/>
            <a:ext cx="1060163" cy="1677239"/>
            <a:chOff x="1291381" y="1534143"/>
            <a:chExt cx="1060163" cy="1677239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669A3F24-7E7C-43AA-B2E5-156AE7BF42FF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5D00FDFC-5EB5-4C53-B3BC-B6F2ABE8BDFD}"/>
                </a:ext>
              </a:extLst>
            </p:cNvPr>
            <p:cNvSpPr txBox="1"/>
            <p:nvPr/>
          </p:nvSpPr>
          <p:spPr>
            <a:xfrm>
              <a:off x="1291381" y="2749717"/>
              <a:ext cx="105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Use</a:t>
              </a:r>
              <a:endParaRPr lang="zh-CN" altLang="en-US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065C5E29-20EF-4459-A755-726B44F6FA91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Ⅱ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6F14EAFC-EF4C-4C8D-A8FC-12A8AF0A5580}"/>
              </a:ext>
            </a:extLst>
          </p:cNvPr>
          <p:cNvGrpSpPr/>
          <p:nvPr/>
        </p:nvGrpSpPr>
        <p:grpSpPr>
          <a:xfrm>
            <a:off x="6122492" y="2762094"/>
            <a:ext cx="1637043" cy="1723407"/>
            <a:chOff x="1026586" y="1534143"/>
            <a:chExt cx="1637043" cy="1723407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36DB7C57-CF31-42A5-B3FE-C344963D492E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A52DD26A-B17C-4105-B1AD-B970A27C3115}"/>
                </a:ext>
              </a:extLst>
            </p:cNvPr>
            <p:cNvSpPr txBox="1"/>
            <p:nvPr/>
          </p:nvSpPr>
          <p:spPr>
            <a:xfrm rot="16200000">
              <a:off x="1568109" y="2162029"/>
              <a:ext cx="553998" cy="16370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Definition</a:t>
              </a:r>
              <a:endParaRPr lang="zh-CN" altLang="en-US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2B0191A9-D230-4CC6-8451-316CDB41CDF3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Ⅰ</a:t>
              </a:r>
              <a:endPara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39E313CF-B042-43AC-BA78-9F25D2F7A818}"/>
              </a:ext>
            </a:extLst>
          </p:cNvPr>
          <p:cNvSpPr txBox="1"/>
          <p:nvPr/>
        </p:nvSpPr>
        <p:spPr>
          <a:xfrm>
            <a:off x="8061083" y="2762094"/>
            <a:ext cx="389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Catalogue</a:t>
            </a:r>
            <a:endParaRPr lang="zh-CN" altLang="en-US" sz="5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52133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Ⅰ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Definition</a:t>
            </a:r>
            <a:endParaRPr lang="zh-CN" altLang="en-US" sz="4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66DF61C-4279-4140-8F81-2619F38BC411}"/>
              </a:ext>
            </a:extLst>
          </p:cNvPr>
          <p:cNvSpPr txBox="1"/>
          <p:nvPr/>
        </p:nvSpPr>
        <p:spPr>
          <a:xfrm>
            <a:off x="4907281" y="3964800"/>
            <a:ext cx="237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What is a minority language?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85538" y="3535696"/>
            <a:ext cx="195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5F4F3"/>
                </a:solidFill>
              </a:rPr>
              <a:t>https://www.ypppt.com/</a:t>
            </a:r>
            <a:endParaRPr lang="zh-CN" altLang="en-US" sz="1200" dirty="0">
              <a:solidFill>
                <a:srgbClr val="F5F4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5159459" y="1552441"/>
            <a:ext cx="5594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Definition</a:t>
            </a:r>
            <a:endParaRPr lang="en-US" altLang="zh-CN" sz="4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marL="457200" indent="-457200" algn="just">
              <a:buAutoNum type="arabicPeriod"/>
            </a:pP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minority language is an independent language system belonging to an independent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nation.</a:t>
            </a:r>
          </a:p>
          <a:p>
            <a:pPr algn="just"/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      </a:t>
            </a:r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华文新魏" pitchFamily="2" charset="-122"/>
              <a:ea typeface="华文新魏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  <a:sym typeface="iekie pocangqiong" panose="02000503000000000000" pitchFamily="2" charset="-122"/>
              </a:rPr>
              <a:t>2. 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minority languages </a:t>
            </a:r>
            <a:r>
              <a: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=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dialects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?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C31B80-A749-4C21-9911-70E6A121A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604" y="4318503"/>
            <a:ext cx="3123395" cy="26080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7" y="741046"/>
            <a:ext cx="37655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86529" y="6138788"/>
            <a:ext cx="467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Mongolian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language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  <a:sym typeface="iekie pocangqiong" panose="02000503000000000000" pitchFamily="2" charset="-122"/>
              </a:rPr>
              <a:t>（蒙古语）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华文新魏" pitchFamily="2" charset="-122"/>
              <a:ea typeface="华文新魏" pitchFamily="2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62292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Ⅱ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Use</a:t>
            </a:r>
            <a:endParaRPr lang="zh-CN" altLang="en-US" sz="44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66DF61C-4279-4140-8F81-2619F38BC411}"/>
              </a:ext>
            </a:extLst>
          </p:cNvPr>
          <p:cNvSpPr txBox="1"/>
          <p:nvPr/>
        </p:nvSpPr>
        <p:spPr>
          <a:xfrm>
            <a:off x="4393948" y="3932462"/>
            <a:ext cx="340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The general situation </a:t>
            </a:r>
          </a:p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and use of minority languages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201509" y="2369567"/>
            <a:ext cx="3032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Distribution map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of minority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languages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China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272FB90-1A09-4C17-8D53-FABFAF01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99" y="-25400"/>
            <a:ext cx="3515362" cy="67341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3" y="0"/>
            <a:ext cx="6807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3" y="0"/>
            <a:ext cx="6807907" cy="68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823086" y="5066209"/>
            <a:ext cx="6251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1: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Be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energetic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2: Energetic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or relatively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active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3: Decreased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vitality, showing an endangered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trend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4: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Lack of vitality, towards the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endangered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5: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Vitality is poor and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endangered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6: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No energy, no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communicative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function/dead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27075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7" y="13495"/>
            <a:ext cx="32432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3086" y="2245259"/>
            <a:ext cx="5622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In China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than 120 ethnic minority languages are in use, of which about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are spoken by less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10,000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people, and more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are spoken by less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1,000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These languages are basically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verge of extinction.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798337" y="5341545"/>
            <a:ext cx="1024749" cy="425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9176" y="5851039"/>
            <a:ext cx="5196689" cy="50449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64291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464</Words>
  <Application>Microsoft Office PowerPoint</Application>
  <PresentationFormat>自定义</PresentationFormat>
  <Paragraphs>76</Paragraphs>
  <Slides>15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chunhai liu</cp:lastModifiedBy>
  <cp:revision>77</cp:revision>
  <dcterms:created xsi:type="dcterms:W3CDTF">2019-05-30T07:15:29Z</dcterms:created>
  <dcterms:modified xsi:type="dcterms:W3CDTF">2022-12-23T11:00:10Z</dcterms:modified>
</cp:coreProperties>
</file>