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8"/>
  </p:notesMasterIdLst>
  <p:sldIdLst>
    <p:sldId id="256" r:id="rId2"/>
    <p:sldId id="533" r:id="rId3"/>
    <p:sldId id="529" r:id="rId4"/>
    <p:sldId id="530" r:id="rId5"/>
    <p:sldId id="534" r:id="rId6"/>
    <p:sldId id="535" r:id="rId7"/>
    <p:sldId id="430" r:id="rId8"/>
    <p:sldId id="426" r:id="rId9"/>
    <p:sldId id="427" r:id="rId10"/>
    <p:sldId id="428" r:id="rId11"/>
    <p:sldId id="429" r:id="rId12"/>
    <p:sldId id="434" r:id="rId13"/>
    <p:sldId id="433" r:id="rId14"/>
    <p:sldId id="532" r:id="rId15"/>
    <p:sldId id="443" r:id="rId16"/>
    <p:sldId id="403" r:id="rId1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B5B"/>
    <a:srgbClr val="00FF00"/>
    <a:srgbClr val="00CC00"/>
    <a:srgbClr val="0080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0642" autoAdjust="0"/>
  </p:normalViewPr>
  <p:slideViewPr>
    <p:cSldViewPr>
      <p:cViewPr varScale="1">
        <p:scale>
          <a:sx n="94" d="100"/>
          <a:sy n="94" d="100"/>
        </p:scale>
        <p:origin x="1166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097D3-BBD0-4D47-B58D-C84E7A17D7B9}" type="datetimeFigureOut">
              <a:rPr lang="de-DE" smtClean="0"/>
              <a:t>31.03.2021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A6C2-3F77-47AE-A308-E8BA5ECFF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102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16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31.03.2021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31.03.2021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31.03.2021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31.03.2021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31.03.2021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31.03.2021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31.03.2021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31.03.2021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31.03.2021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31.03.2021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31.03.2021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16F88-D5E0-4968-AE1C-8273BB90EA00}" type="datetimeFigureOut">
              <a:rPr lang="de-DE" smtClean="0"/>
              <a:t>31.03.2021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ruhr-uni-bochum.de/uvu/index.php?title=Special:Upload&amp;wpDestFile=Pipa.ppt" TargetMode="External"/><Relationship Id="rId2" Type="http://schemas.openxmlformats.org/officeDocument/2006/relationships/hyperlink" Target="https://wiki.ruhr-uni-bochum.de/uvu/index.php?title=Special:Upload&amp;wpDestFile=Marriage.pp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ki.ruhr-uni-bochum.de/uvu/index.php?title=Special:Upload&amp;wpDestFile=Cooking.ppt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ruhr-uni-bochum.de/uvu/index.php?title=Special:Upload&amp;wpDestFile=Pipa.ppt" TargetMode="External"/><Relationship Id="rId2" Type="http://schemas.openxmlformats.org/officeDocument/2006/relationships/hyperlink" Target="https://wiki.ruhr-uni-bochum.de/uvu/index.php?title=Special:Upload&amp;wpDestFile=Marriage.pp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ki.ruhr-uni-bochum.de/uvu/index.php?title=Special:Upload&amp;wpDestFile=Cooking.ppt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iki.ruhr-uni-bochum.de/uvu/index.php?title=Special:Upload&amp;wpDestFile=Marriage.pp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36649"/>
            <a:ext cx="8352928" cy="3508375"/>
          </a:xfrm>
        </p:spPr>
        <p:txBody>
          <a:bodyPr>
            <a:noAutofit/>
          </a:bodyPr>
          <a:lstStyle/>
          <a:p>
            <a:r>
              <a:rPr lang="zh-CN" altLang="de-DE" sz="9600" b="1" dirty="0"/>
              <a:t>中国文化基础</a:t>
            </a:r>
            <a:br>
              <a:rPr lang="de-DE" altLang="zh-CN" sz="59500" b="1" dirty="0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de-DE" altLang="zh-CN" sz="4800" b="1" i="1" dirty="0" err="1"/>
              <a:t>Foundation</a:t>
            </a:r>
            <a:r>
              <a:rPr lang="de-DE" altLang="zh-CN" sz="4800" b="1" i="1" dirty="0"/>
              <a:t> </a:t>
            </a:r>
            <a:r>
              <a:rPr lang="de-DE" altLang="zh-CN" sz="4800" b="1" i="1" dirty="0" err="1"/>
              <a:t>of</a:t>
            </a:r>
            <a:r>
              <a:rPr lang="de-DE" altLang="zh-CN" sz="4800" b="1" i="1" dirty="0"/>
              <a:t> Chinese Cultures</a:t>
            </a:r>
            <a:br>
              <a:rPr lang="de-DE" altLang="zh-CN" sz="4800" b="1" i="1" dirty="0"/>
            </a:br>
            <a:r>
              <a:rPr lang="de-DE" altLang="zh-CN" sz="2800" b="1" i="1" dirty="0" err="1"/>
              <a:t>for</a:t>
            </a:r>
            <a:r>
              <a:rPr lang="de-DE" altLang="zh-CN" sz="2800" b="1" i="1" dirty="0"/>
              <a:t> Bachelor </a:t>
            </a:r>
            <a:r>
              <a:rPr lang="de-DE" altLang="zh-CN" sz="2800" b="1" i="1" dirty="0" err="1"/>
              <a:t>Students</a:t>
            </a:r>
            <a:r>
              <a:rPr lang="de-DE" altLang="zh-CN" sz="2800" b="1" i="1" dirty="0"/>
              <a:t> </a:t>
            </a:r>
            <a:r>
              <a:rPr lang="de-DE" altLang="zh-CN" sz="2800" b="1" i="1" dirty="0" err="1"/>
              <a:t>of</a:t>
            </a:r>
            <a:r>
              <a:rPr lang="de-DE" altLang="zh-CN" sz="2800" b="1" i="1" dirty="0"/>
              <a:t> Translation Studies</a:t>
            </a:r>
            <a:endParaRPr lang="de-DE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8280920" cy="3024336"/>
          </a:xfrm>
        </p:spPr>
        <p:txBody>
          <a:bodyPr>
            <a:noAutofit/>
          </a:bodyPr>
          <a:lstStyle/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 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2021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-2021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b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中国文化基础 周三第七和第八节课</a:t>
            </a:r>
            <a:r>
              <a:rPr lang="de-DE" altLang="zh-CN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14:30-16:10</a:t>
            </a: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上课地点：在线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助教：刘廷阳 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Liu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Tingyang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,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wiki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zh-CN" altLang="de-DE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助教：陈柯汝</a:t>
            </a:r>
            <a:r>
              <a:rPr lang="de-DE" altLang="zh-CN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Chen </a:t>
            </a:r>
            <a:r>
              <a:rPr lang="de-DE" altLang="zh-CN" sz="2400" dirty="0" err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Keru</a:t>
            </a:r>
            <a:endParaRPr lang="de-DE" altLang="zh-CN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吴漠汀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特聘</a:t>
            </a:r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教授</a:t>
            </a:r>
            <a:r>
              <a:rPr lang="zh-CN" alt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Distinguished</a:t>
            </a:r>
            <a:r>
              <a:rPr lang="de-DE" altLang="zh-CN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Professor Dr. Martin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Woesler</a:t>
            </a:r>
            <a:endParaRPr lang="de-DE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湖南师范大学外国学院 </a:t>
            </a:r>
            <a:r>
              <a:rPr lang="de-DE" altLang="zh-CN" sz="18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Foreign</a:t>
            </a:r>
            <a:r>
              <a:rPr lang="de-DE" altLang="zh-CN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Studies College, Hunan Normal University</a:t>
            </a:r>
            <a:endParaRPr lang="de-DE" altLang="zh-CN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0C36C67-2549-44F5-AD11-07422BCBC0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5616" cy="1115616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2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981075"/>
            <a:ext cx="912813" cy="5184775"/>
          </a:xfrm>
        </p:spPr>
        <p:txBody>
          <a:bodyPr/>
          <a:lstStyle/>
          <a:p>
            <a:r>
              <a:rPr lang="zh-CN" altLang="en-US" sz="3200"/>
              <a:t>中国名菜之</a:t>
            </a:r>
            <a:br>
              <a:rPr lang="zh-CN" altLang="en-US" sz="3200"/>
            </a:br>
            <a:br>
              <a:rPr lang="zh-CN" altLang="en-US" sz="3200"/>
            </a:br>
            <a:r>
              <a:rPr lang="zh-CN" altLang="en-US" sz="3200"/>
              <a:t>羊肉火锅</a:t>
            </a:r>
          </a:p>
        </p:txBody>
      </p:sp>
      <p:pic>
        <p:nvPicPr>
          <p:cNvPr id="1210373" name="Picture 5" descr="涮羊肉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981075"/>
            <a:ext cx="6489700" cy="5443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2420" name="Rectangle 4"/>
          <p:cNvSpPr>
            <a:spLocks noGrp="1" noChangeArrowheads="1"/>
          </p:cNvSpPr>
          <p:nvPr>
            <p:ph type="title"/>
          </p:nvPr>
        </p:nvSpPr>
        <p:spPr>
          <a:xfrm>
            <a:off x="5076825" y="838200"/>
            <a:ext cx="3762375" cy="1582738"/>
          </a:xfrm>
        </p:spPr>
        <p:txBody>
          <a:bodyPr/>
          <a:lstStyle/>
          <a:p>
            <a:pPr algn="ctr"/>
            <a:r>
              <a:rPr lang="zh-CN" altLang="en-US" sz="3200"/>
              <a:t>中国名菜之  </a:t>
            </a:r>
            <a:br>
              <a:rPr lang="zh-CN" altLang="en-US" sz="3200"/>
            </a:br>
            <a:r>
              <a:rPr lang="zh-CN" altLang="en-US" sz="3200"/>
              <a:t>涮羊肉</a:t>
            </a:r>
          </a:p>
        </p:txBody>
      </p:sp>
      <p:pic>
        <p:nvPicPr>
          <p:cNvPr id="1212422" name="Picture 6" descr="涮羊肉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765175"/>
            <a:ext cx="446405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2423" name="Picture 7" descr="涮羊肉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2852738"/>
            <a:ext cx="51943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9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125538"/>
            <a:ext cx="7772400" cy="647700"/>
          </a:xfrm>
        </p:spPr>
        <p:txBody>
          <a:bodyPr/>
          <a:lstStyle/>
          <a:p>
            <a:pPr algn="ctr"/>
            <a:r>
              <a:rPr lang="zh-CN" altLang="en-US" sz="3200"/>
              <a:t>北京涮羊肉</a:t>
            </a:r>
          </a:p>
        </p:txBody>
      </p:sp>
      <p:sp>
        <p:nvSpPr>
          <p:cNvPr id="1219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 sz="2800"/>
              <a:t>据考证，我国南北朝时期已有火锅了，不过那时的火锅形状和质料并不像现在的铜质炭火锅，涮的肉也不像现在这样单一，有鸡、鱼、猪肉等。唐宋时的诗词中，不乏对火锅的吟诵。清代火锅已盛行，据载，嘉靖元年（</a:t>
            </a:r>
            <a:r>
              <a:rPr lang="en-US" altLang="zh-CN" sz="2800"/>
              <a:t>1796</a:t>
            </a:r>
            <a:r>
              <a:rPr lang="zh-CN" altLang="en-US" sz="2800"/>
              <a:t>），太上皇乾隆设的著名“千叟宴”，主菜就是涮羊肉。此宴用火锅多达</a:t>
            </a:r>
            <a:r>
              <a:rPr lang="en-US" altLang="zh-CN" sz="2800"/>
              <a:t>1550</a:t>
            </a:r>
            <a:r>
              <a:rPr lang="zh-CN" altLang="en-US" sz="2800"/>
              <a:t>多个，规模之大可以想见。第一家正式经营涮羊肉的店家，是开业于咸丰四年（</a:t>
            </a:r>
            <a:r>
              <a:rPr lang="en-US" altLang="zh-CN" sz="2800"/>
              <a:t>1854</a:t>
            </a:r>
            <a:r>
              <a:rPr lang="zh-CN" altLang="en-US" sz="2800"/>
              <a:t>）的前门外正阳楼。</a:t>
            </a:r>
            <a:r>
              <a:rPr lang="en-US" altLang="zh-CN" sz="2800"/>
              <a:t>1914</a:t>
            </a:r>
            <a:r>
              <a:rPr lang="zh-CN" altLang="en-US" sz="2800"/>
              <a:t>年，河北人丁德山开东来顺涮羊肉店。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6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484313"/>
            <a:ext cx="8154987" cy="47323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 sz="2800"/>
              <a:t>乾隆做太上皇的第一年，为了庆祝国泰民安，在这个大殿里举行了一次别开生面的盛大宴会</a:t>
            </a:r>
            <a:r>
              <a:rPr lang="en-US" altLang="zh-CN" sz="2800"/>
              <a:t>——“</a:t>
            </a:r>
            <a:r>
              <a:rPr lang="zh-CN" altLang="en-US" sz="2800" b="1"/>
              <a:t>千叟宴</a:t>
            </a:r>
            <a:r>
              <a:rPr lang="zh-CN" altLang="en-US" sz="2800"/>
              <a:t>”。这是清朝历史上规模最大、耗资最多、参加人数也最多的宴会。参加宴会的老叟有</a:t>
            </a:r>
            <a:r>
              <a:rPr lang="en-US" altLang="zh-CN" sz="2800"/>
              <a:t>3000</a:t>
            </a:r>
            <a:r>
              <a:rPr lang="zh-CN" altLang="en-US" sz="2800"/>
              <a:t>多人，故名。其实，清代一共举行过四次“千叟宴”，都是在康乾盛世时期，康熙和乾隆各有两次。这次宴会是在冬天举行的，天气很冷，而年岁最大的老人已经</a:t>
            </a:r>
            <a:r>
              <a:rPr lang="en-US" altLang="zh-CN" sz="2800"/>
              <a:t>106</a:t>
            </a:r>
            <a:r>
              <a:rPr lang="zh-CN" altLang="en-US" sz="2800"/>
              <a:t>岁了，乾隆怕把老人们冻坏了，不知吃什么好。这时，和绅提出吃火锅，又暖和又热闹。于是历史上最后一次“千叟宴”吃的就是火锅，这些老人们一边饮酒一边作诗，场面非常壮观。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第五周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Quizzes</a:t>
            </a:r>
            <a:endParaRPr lang="de-DE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l"/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Aesthetic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ideals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social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customs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Chinese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Marriage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Customs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Presentation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on 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Marriage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Customs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by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zh-CN" alt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杜心语</a:t>
            </a:r>
            <a:endParaRPr lang="zh-CN" altLang="de-DE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Music and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instruments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Pipa 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3" tooltip="Pipa.ppt"/>
              </a:rPr>
              <a:t>Presentation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3" tooltip="Pipa.ppt"/>
              </a:rPr>
              <a:t> on Music and 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3" tooltip="Pipa.ppt"/>
              </a:rPr>
              <a:t>instruments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3" tooltip="Pipa.ppt"/>
              </a:rPr>
              <a:t>: Pipa 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3" tooltip="Pipa.ppt"/>
              </a:rPr>
              <a:t>by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3" tooltip="Pipa.ppt"/>
              </a:rPr>
              <a:t> </a:t>
            </a:r>
            <a:r>
              <a:rPr lang="zh-CN" alt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3" tooltip="Pipa.ppt"/>
              </a:rPr>
              <a:t>刘卓凡</a:t>
            </a:r>
            <a:endParaRPr lang="zh-CN" altLang="de-DE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Traditional Cuisine: The Art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Chinese Cooking 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Presentation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 on 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the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 Art 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of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 Chinese Cooking 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by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 </a:t>
            </a:r>
            <a:r>
              <a:rPr lang="zh-CN" alt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戴沐雨</a:t>
            </a:r>
            <a:endParaRPr lang="zh-CN" altLang="de-DE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86590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here for you!</a:t>
            </a:r>
            <a:b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zh-CN" alt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随时</a:t>
            </a:r>
            <a:r>
              <a:rPr lang="zh-CN" altLang="de-DE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为你们服务</a:t>
            </a:r>
            <a:endParaRPr kumimoji="1" lang="zh-CN" altLang="en-US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7523" name="内容占位符 2"/>
          <p:cNvSpPr>
            <a:spLocks noGrp="1"/>
          </p:cNvSpPr>
          <p:nvPr>
            <p:ph idx="1"/>
          </p:nvPr>
        </p:nvSpPr>
        <p:spPr>
          <a:xfrm>
            <a:off x="866775" y="2603500"/>
            <a:ext cx="7053263" cy="3722688"/>
          </a:xfrm>
        </p:spPr>
        <p:txBody>
          <a:bodyPr>
            <a:normAutofit/>
          </a:bodyPr>
          <a:lstStyle/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Professor Dr. Martin </a:t>
            </a:r>
            <a:r>
              <a:rPr lang="en-US" altLang="zh-CN" sz="2400" dirty="0" err="1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Woesler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吴漠汀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湖南师范大学特聘教授，博士导师</a:t>
            </a:r>
            <a:endParaRPr lang="de-DE" altLang="zh-CN" sz="2400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Office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办公室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外国语学院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406</a:t>
            </a:r>
          </a:p>
          <a:p>
            <a:pPr marL="0" indent="0" algn="ctr">
              <a:buNone/>
            </a:pP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国际汉学中心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308</a:t>
            </a:r>
          </a:p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Phone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电话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(150) 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1138 8818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德国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+49 178 2073538)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Email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电子邮件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wmt@hunnu.edu.cn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683568" y="2435404"/>
            <a:ext cx="770485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500" dirty="0">
                <a:latin typeface="Calibri" panose="020F0502020204030204" pitchFamily="34" charset="0"/>
                <a:ea typeface="华文新魏" panose="02010800040101010101" pitchFamily="2" charset="-122"/>
              </a:rPr>
              <a:t>Thank You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第五周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629650" cy="5112568"/>
          </a:xfrm>
        </p:spPr>
        <p:txBody>
          <a:bodyPr>
            <a:normAutofit fontScale="92500"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 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and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Quizzes</a:t>
            </a:r>
            <a:endParaRPr lang="de-DE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l"/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Aesthetic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ideals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social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customs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Chinese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Marriage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Customs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Presentation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on 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Marriage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Customs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by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 </a:t>
            </a:r>
            <a:r>
              <a:rPr lang="de-DE" sz="3000" b="0" i="0" dirty="0" err="1">
                <a:effectLst/>
                <a:latin typeface="Roboto"/>
              </a:rPr>
              <a:t>Dù</a:t>
            </a:r>
            <a:r>
              <a:rPr lang="de-DE" sz="3000" b="0" i="0" dirty="0">
                <a:effectLst/>
                <a:latin typeface="Roboto"/>
              </a:rPr>
              <a:t> </a:t>
            </a:r>
            <a:r>
              <a:rPr lang="de-DE" sz="3000" b="0" i="0" dirty="0" err="1">
                <a:effectLst/>
                <a:latin typeface="Roboto"/>
              </a:rPr>
              <a:t>Xīnyǔ</a:t>
            </a:r>
            <a:r>
              <a:rPr lang="de-DE" sz="3000" b="0" i="0" dirty="0">
                <a:effectLst/>
                <a:latin typeface="Roboto"/>
              </a:rPr>
              <a:t> </a:t>
            </a:r>
            <a:r>
              <a:rPr lang="zh-CN" alt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2" tooltip="Marriage.ppt"/>
              </a:rPr>
              <a:t>杜心语</a:t>
            </a:r>
            <a:r>
              <a:rPr lang="zh-CN" alt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https://ks.wjx.top/vj/w3HDLsU.aspx</a:t>
            </a:r>
            <a:endParaRPr lang="zh-CN" altLang="de-DE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Music and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instruments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Pipa 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3" tooltip="Pipa.ppt"/>
              </a:rPr>
              <a:t>Presentation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3" tooltip="Pipa.ppt"/>
              </a:rPr>
              <a:t> on Music and 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3" tooltip="Pipa.ppt"/>
              </a:rPr>
              <a:t>instruments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3" tooltip="Pipa.ppt"/>
              </a:rPr>
              <a:t>: Pipa 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3" tooltip="Pipa.ppt"/>
              </a:rPr>
              <a:t>by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3" tooltip="Pipa.ppt"/>
              </a:rPr>
              <a:t> </a:t>
            </a:r>
            <a:r>
              <a:rPr lang="de-DE" sz="2800" b="0" i="0" dirty="0" err="1">
                <a:effectLst/>
                <a:latin typeface="Roboto"/>
              </a:rPr>
              <a:t>Liú</a:t>
            </a:r>
            <a:r>
              <a:rPr lang="de-DE" sz="2800" b="0" i="0" dirty="0">
                <a:effectLst/>
                <a:latin typeface="Roboto"/>
              </a:rPr>
              <a:t> </a:t>
            </a:r>
            <a:r>
              <a:rPr lang="de-DE" sz="2800" b="0" i="0" dirty="0" err="1">
                <a:effectLst/>
                <a:latin typeface="Roboto"/>
              </a:rPr>
              <a:t>Zhuōfán</a:t>
            </a:r>
            <a:r>
              <a:rPr lang="de-DE" sz="2800" b="0" i="0" dirty="0">
                <a:effectLst/>
                <a:latin typeface="Roboto"/>
              </a:rPr>
              <a:t> </a:t>
            </a:r>
            <a:r>
              <a:rPr lang="zh-CN" alt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3" tooltip="Pipa.ppt"/>
              </a:rPr>
              <a:t>刘卓凡</a:t>
            </a:r>
            <a:r>
              <a:rPr lang="zh-CN" alt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https://ks.wjx.top/vj/rutjD9h.aspx</a:t>
            </a:r>
            <a:endParaRPr lang="zh-CN" altLang="de-DE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Traditional Cuisine: The Art </a:t>
            </a:r>
            <a:r>
              <a:rPr lang="de-DE" sz="2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Chinese Cooking 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Presentation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 on 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the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 Art 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of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 Chinese Cooking 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b</a:t>
            </a:r>
            <a:r>
              <a:rPr lang="de-DE" sz="28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y</a:t>
            </a:r>
            <a:r>
              <a:rPr 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 </a:t>
            </a:r>
            <a:r>
              <a:rPr lang="de-DE" sz="2800" b="0" i="0" dirty="0" err="1">
                <a:effectLst/>
                <a:latin typeface="Roboto"/>
              </a:rPr>
              <a:t>Dài</a:t>
            </a:r>
            <a:r>
              <a:rPr lang="de-DE" sz="2800" b="0" i="0" dirty="0">
                <a:effectLst/>
                <a:latin typeface="Roboto"/>
              </a:rPr>
              <a:t> </a:t>
            </a:r>
            <a:r>
              <a:rPr lang="de-DE" sz="2800" b="0" i="0" dirty="0" err="1">
                <a:effectLst/>
                <a:latin typeface="Roboto"/>
              </a:rPr>
              <a:t>Mùyǔ</a:t>
            </a:r>
            <a:r>
              <a:rPr lang="de-DE" sz="2800" b="0" i="0" dirty="0">
                <a:effectLst/>
                <a:latin typeface="Roboto"/>
              </a:rPr>
              <a:t> </a:t>
            </a:r>
            <a:r>
              <a:rPr lang="zh-CN" alt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Cooking.ppt"/>
              </a:rPr>
              <a:t>戴沐雨</a:t>
            </a:r>
            <a:r>
              <a:rPr lang="zh-CN" altLang="de-DE" sz="2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zh-CN" sz="2800" b="0" i="0" u="none" strike="noStrike">
                <a:solidFill>
                  <a:srgbClr val="CC2200"/>
                </a:solidFill>
                <a:effectLst/>
                <a:latin typeface="Arial" panose="020B0604020202020204" pitchFamily="34" charset="0"/>
              </a:rPr>
              <a:t>https://ks.wjx.top/vj/Q0s0tfA.aspx</a:t>
            </a:r>
            <a:endParaRPr lang="zh-CN" altLang="de-DE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41963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5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第五周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F0CCF6A7-A137-4C3B-8516-C4B333F392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570312"/>
              </p:ext>
            </p:extLst>
          </p:nvPr>
        </p:nvGraphicFramePr>
        <p:xfrm>
          <a:off x="89500" y="1126344"/>
          <a:ext cx="8964999" cy="29016960"/>
        </p:xfrm>
        <a:graphic>
          <a:graphicData uri="http://schemas.openxmlformats.org/drawingml/2006/table">
            <a:tbl>
              <a:tblPr/>
              <a:tblGrid>
                <a:gridCol w="378044">
                  <a:extLst>
                    <a:ext uri="{9D8B030D-6E8A-4147-A177-3AD203B41FA5}">
                      <a16:colId xmlns:a16="http://schemas.microsoft.com/office/drawing/2014/main" val="304584389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41075143"/>
                    </a:ext>
                  </a:extLst>
                </a:gridCol>
                <a:gridCol w="5832648">
                  <a:extLst>
                    <a:ext uri="{9D8B030D-6E8A-4147-A177-3AD203B41FA5}">
                      <a16:colId xmlns:a16="http://schemas.microsoft.com/office/drawing/2014/main" val="3050210765"/>
                    </a:ext>
                  </a:extLst>
                </a:gridCol>
                <a:gridCol w="598881">
                  <a:extLst>
                    <a:ext uri="{9D8B030D-6E8A-4147-A177-3AD203B41FA5}">
                      <a16:colId xmlns:a16="http://schemas.microsoft.com/office/drawing/2014/main" val="1931049167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2412937340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3179490006"/>
                    </a:ext>
                  </a:extLst>
                </a:gridCol>
              </a:tblGrid>
              <a:tr h="58779"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Order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Date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effectLst/>
                        </a:rPr>
                        <a:t>Topic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Chapter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Points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Popularity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12675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effectLst/>
                        </a:rPr>
                        <a:t>Beverages</a:t>
                      </a:r>
                      <a:r>
                        <a:rPr lang="de-DE" sz="1400" dirty="0">
                          <a:effectLst/>
                        </a:rPr>
                        <a:t>: Milk Tea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8781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Traditional Cuisine: Eight Major Cuisines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84363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effectLst/>
                        </a:rPr>
                        <a:t>Beverages</a:t>
                      </a:r>
                      <a:r>
                        <a:rPr lang="de-DE" sz="1400" dirty="0">
                          <a:effectLst/>
                        </a:rPr>
                        <a:t>: Tea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67432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Architecture: Architecture and Gardens, The Forbidden City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  <a:effectLst/>
                        </a:rPr>
                        <a:t>433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  <a:effectLst/>
                        </a:rPr>
                        <a:t>72%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2660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Traditional Festivals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  <a:effectLst/>
                        </a:rPr>
                        <a:t>432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  <a:effectLst/>
                        </a:rPr>
                        <a:t>72%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0076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chemeClr val="tx1"/>
                          </a:solidFill>
                          <a:effectLst/>
                        </a:rPr>
                        <a:t>17.03.2021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Aesthetic ideals and social customs: The Four Most Handsome Men in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427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71%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86564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effectLst/>
                        </a:rPr>
                        <a:t>Traditional Cuisine: </a:t>
                      </a:r>
                      <a:r>
                        <a:rPr lang="de-DE" sz="1400" dirty="0" err="1">
                          <a:effectLst/>
                        </a:rPr>
                        <a:t>Four</a:t>
                      </a:r>
                      <a:r>
                        <a:rPr lang="de-DE" sz="1400" dirty="0">
                          <a:effectLst/>
                        </a:rPr>
                        <a:t> </a:t>
                      </a:r>
                      <a:r>
                        <a:rPr lang="de-DE" sz="1400" dirty="0" err="1">
                          <a:effectLst/>
                        </a:rPr>
                        <a:t>Distinct</a:t>
                      </a:r>
                      <a:r>
                        <a:rPr lang="de-DE" sz="1400" dirty="0">
                          <a:effectLst/>
                        </a:rPr>
                        <a:t> Regional </a:t>
                      </a:r>
                      <a:r>
                        <a:rPr lang="de-DE" sz="1400" dirty="0" err="1">
                          <a:effectLst/>
                        </a:rPr>
                        <a:t>Cuisines</a:t>
                      </a:r>
                      <a:endParaRPr lang="de-DE" sz="14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1489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Historical Figures, The Four Talented Women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79596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</a:rPr>
                        <a:t>Traditional Cuisine: Two Famous Dishes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7596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</a:rPr>
                        <a:t>Aesthetic ideals and social customs: Chinese Marriage Customs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6538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  <a:effectLst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Music and </a:t>
                      </a:r>
                      <a:r>
                        <a:rPr lang="de-DE" sz="1400" dirty="0" err="1">
                          <a:solidFill>
                            <a:srgbClr val="FF0000"/>
                          </a:solidFill>
                          <a:effectLst/>
                        </a:rPr>
                        <a:t>instruments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  <a:effectLst/>
                        </a:rPr>
                        <a:t>: Pipa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10056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  <a:effectLst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solidFill>
                            <a:srgbClr val="FF0000"/>
                          </a:solidFill>
                          <a:effectLst/>
                        </a:rPr>
                        <a:t>31.03.2021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Traditional Cuisine: The Art of Chinese Cooking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1446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effectLst/>
                        </a:rPr>
                        <a:t>Silk and </a:t>
                      </a:r>
                      <a:r>
                        <a:rPr lang="de-DE" sz="1400" dirty="0" err="1">
                          <a:effectLst/>
                        </a:rPr>
                        <a:t>porcelain</a:t>
                      </a:r>
                      <a:r>
                        <a:rPr lang="de-DE" sz="1400" dirty="0">
                          <a:effectLst/>
                        </a:rPr>
                        <a:t>: </a:t>
                      </a:r>
                      <a:r>
                        <a:rPr lang="de-DE" sz="1400" dirty="0" err="1">
                          <a:effectLst/>
                        </a:rPr>
                        <a:t>Celadon</a:t>
                      </a:r>
                      <a:r>
                        <a:rPr lang="de-DE" sz="1400" dirty="0">
                          <a:effectLst/>
                        </a:rPr>
                        <a:t> and </a:t>
                      </a:r>
                      <a:r>
                        <a:rPr lang="de-DE" sz="1400" dirty="0" err="1">
                          <a:effectLst/>
                        </a:rPr>
                        <a:t>Celadon</a:t>
                      </a:r>
                      <a:r>
                        <a:rPr lang="de-DE" sz="1400" dirty="0">
                          <a:effectLst/>
                        </a:rPr>
                        <a:t> Song 《</a:t>
                      </a:r>
                      <a:r>
                        <a:rPr lang="zh-CN" altLang="de-DE" sz="1400" dirty="0">
                          <a:effectLst/>
                        </a:rPr>
                        <a:t>青花瓷</a:t>
                      </a:r>
                      <a:r>
                        <a:rPr lang="de-DE" altLang="zh-CN" sz="1400" dirty="0">
                          <a:effectLst/>
                        </a:rPr>
                        <a:t>》</a:t>
                      </a:r>
                      <a:r>
                        <a:rPr lang="zh-CN" altLang="de-DE" sz="1400" dirty="0">
                          <a:effectLst/>
                        </a:rPr>
                        <a:t>歌词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28793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</a:rPr>
                        <a:t>Traditional Cuisine: Chinese Dining Etiquette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02698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07.04.2021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Facial Make-up: Cosmetics, Traditional Chinese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64993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Garden Culture: The Summer Palace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0096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Money culture: The tradition of Red Envelope and Lucky Money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93224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14.04.2021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Stage entertainment: Crosstalk </a:t>
                      </a:r>
                      <a:r>
                        <a:rPr lang="zh-CN" altLang="de-DE" sz="1400">
                          <a:effectLst/>
                        </a:rPr>
                        <a:t>相声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48403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Architecture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62260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Music and instruments: Guzheng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9808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Astrology: Twelve Animals of the Chinese Zodiac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906459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Ancient literature: Four Folk Stories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02699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Chinese Classical Fairy Tales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3970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28.04.2021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language: Chinese Dialects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7276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Animals: Panda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67587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Facial Make-up: Face Changing in Sichuan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6839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Mythology: Huli-jing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413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Traditional Crafts: Folk Art - Chinese Paper-cutting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5448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Douyin (Tik Tok)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66869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clothing / interieur: Chinese clothing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65741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Facial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98410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Beverages: The Liquor Culture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28203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Tang and Song (2 texts)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5348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Medicine: The Development of Chinese Medicine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164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Modern and Contemporary Literature: Qian Zhongshu (Ch'ien Chung-shu)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1136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Body movement performance: Traditional Chinese Dance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49675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Astrology: Calendar, The 24 Solar Terms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5088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Stage entertainment: Shadow Play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68343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Astrology: Chinese Astrology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7537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Writing: Chinese Characters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50682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Landscape, Five Famous Mountains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71476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Carving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8711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Tourism, Nanjing-An Ancient Capital of Six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46005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Qingming Riverside Landscspe Garden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38524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Traditional Crafts: Handcraft - Chinese Knots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7952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Fine Arts: Painting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110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clothing / interieur: Cheongsam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3503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Zhang Qian and the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035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Money culture: Currency, Jiaozi (A Paper Currency in Northern Song Dynasty)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65552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>
                          <a:effectLst/>
                        </a:rPr>
                        <a:t>Beijing Opera: Actor Mei Lanfang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8360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Education: Ancient Chinese Education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8925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language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36118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Embroidery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3745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Mythology: Gods and Immortals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6959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Writing: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10716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The Ancient Tea Horse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320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Festivals: Spring Festival Couplets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23435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Li Bai's </a:t>
                      </a:r>
                      <a:r>
                        <a:rPr lang="zh-CN" altLang="de-DE" sz="1400">
                          <a:effectLst/>
                        </a:rPr>
                        <a:t>李白 </a:t>
                      </a:r>
                      <a:r>
                        <a:rPr lang="de-DE" altLang="zh-CN" sz="1400">
                          <a:effectLst/>
                        </a:rPr>
                        <a:t>《</a:t>
                      </a:r>
                      <a:r>
                        <a:rPr lang="zh-CN" altLang="de-DE" sz="1400">
                          <a:effectLst/>
                        </a:rPr>
                        <a:t>长干行</a:t>
                      </a:r>
                      <a:r>
                        <a:rPr lang="de-DE" altLang="zh-CN" sz="1400">
                          <a:effectLst/>
                        </a:rPr>
                        <a:t>》 </a:t>
                      </a:r>
                      <a:r>
                        <a:rPr lang="de-DE" sz="1400">
                          <a:effectLst/>
                        </a:rPr>
                        <a:t>and its translations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15221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Medicine: Acupuncture and Moxibustion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1068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Silk and porcelain: Silk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6982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China's Four New Inventions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23574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Stage entertainment: Chinese cinema (dramas and movies) and its popularity and affection in Vietnam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1390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Games: Go </a:t>
                      </a:r>
                      <a:r>
                        <a:rPr lang="zh-CN" altLang="de-DE" sz="1400">
                          <a:effectLst/>
                        </a:rPr>
                        <a:t>围棋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117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Premodern literature: Strange Stories from a Chinese Studio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39185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5024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Science and Technology: Ancient Science and Technology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81400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Architecture: Bridges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519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Yuelu Academy (One of the Four Most Prestigious Academies)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59527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Mogao Grottoes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8278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Zheng He and the Maritime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7609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Classical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269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Army and weapons: Chinese Ancient Weapons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015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Aesthetic ideals and social customs: Habits, Ways of Contacting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297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Architecture: Three Great Towers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81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Fine Arts: Seal-cutting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56100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Silk Road - by land and by sea: Zheng He's Voyages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24303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Gardens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9957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Medicine: Diagnosis and Pharmacology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0740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Beijing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0869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Chinese Characters and Scripts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6521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Premodern literature: China's Four Great Classical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492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clothing / interieur: The Folding Screen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0281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Chinese Mythology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28534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Medicine: Zhang Zhongjing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48985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Four State-Level Cultural Relics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2492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Qigong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64021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Architecture: Four Great Pavilions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83498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Buddhism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7058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Cuisine: Chopsticks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38670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Westernization: The Eastward Spread of Western Learning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20423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Body movement performance: Chinese Lion Dancing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794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Body movement performance: Stilts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5757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Science and Technology: Compass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554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The Evolution of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11238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Chinese Writing: Ancient Writing and Painting Tool, Writing Brush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17868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Garden Culture: Bonsai (Penjing)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0179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Lacquerware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82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Chinese clothing / interieur: Batik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6302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Confucianism: Confucian Culture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430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Westernization: The Westernization Movement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8999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422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Literature, Science Fiction, and Fantasy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88222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Ancient literature: Yue Fu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3916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Modern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9240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Education: The Nine-Grade Official Selection System in Wei, Jin, Southern and Northern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036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Four Main Philosophic Schools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4074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Tao Te Ching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0284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Minority cultures: Lisu People and Daogan Festival of Lisu Ethnic Minority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48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Landscapes and tourism: Four Buddhist Shrines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37707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>
                          <a:effectLst/>
                        </a:rPr>
                        <a:t>Beijing Opera: Beijing Opera Acrobatics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20461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Classical Philosophy - Confucius and Confucianism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22626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Wushu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7607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Army and weapons: Terracotta Army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94093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Fine Arts: Bada Shanren and Qi Baishi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9226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Martial Arts: Huo Yuanjia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53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Modern and Contemporary Literature: Contemporary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10629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40027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Festivals: Lattice on Ancient Chinese Windows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50212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Silk and porcelain: Porcelain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41588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Legalism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3775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Confucianism: Chinese Traditional Culture-Five Constant Virtues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84553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Traditional Crafts: Cloisonne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32%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6461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Christianity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0012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Religions: Islam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01174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Confucianism: Classical Philosophy - Reading The Analects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99130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The Importance of Living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0076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Philosophical Schools (Daoism, Buddhism, Legalism): Classical Philosophy - Reading The Sutra of Hui-neng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>
                          <a:effectLst/>
                        </a:rPr>
                        <a:t>154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>
                          <a:effectLst/>
                        </a:rPr>
                        <a:t>26%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12272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173FC18F-111D-42F6-BD1F-E5E374863038}"/>
              </a:ext>
            </a:extLst>
          </p:cNvPr>
          <p:cNvSpPr txBox="1"/>
          <p:nvPr/>
        </p:nvSpPr>
        <p:spPr>
          <a:xfrm>
            <a:off x="1043608" y="127962"/>
            <a:ext cx="68721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/>
              <a:t>Hitlist</a:t>
            </a:r>
            <a:r>
              <a:rPr lang="de-DE" sz="2000" dirty="0"/>
              <a:t> </a:t>
            </a:r>
            <a:r>
              <a:rPr lang="de-DE" sz="2000" dirty="0" err="1"/>
              <a:t>of</a:t>
            </a:r>
            <a:r>
              <a:rPr lang="de-DE" sz="2000" dirty="0"/>
              <a:t> Chinese </a:t>
            </a:r>
            <a:r>
              <a:rPr lang="de-DE" sz="2000" dirty="0" err="1"/>
              <a:t>cultural</a:t>
            </a:r>
            <a:r>
              <a:rPr lang="de-DE" sz="2000" dirty="0"/>
              <a:t> </a:t>
            </a:r>
            <a:r>
              <a:rPr lang="de-DE" sz="2000" dirty="0" err="1"/>
              <a:t>phenomena</a:t>
            </a:r>
            <a:r>
              <a:rPr lang="de-DE" sz="2000" dirty="0"/>
              <a:t>: This </a:t>
            </a:r>
            <a:r>
              <a:rPr lang="de-DE" sz="2000" dirty="0" err="1"/>
              <a:t>semesters</a:t>
            </a:r>
            <a:r>
              <a:rPr lang="de-DE" sz="2000" dirty="0"/>
              <a:t>‘ </a:t>
            </a:r>
            <a:r>
              <a:rPr lang="de-DE" sz="2000" dirty="0" err="1"/>
              <a:t>schedule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440970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5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第五周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F0CCF6A7-A137-4C3B-8516-C4B333F392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314532"/>
              </p:ext>
            </p:extLst>
          </p:nvPr>
        </p:nvGraphicFramePr>
        <p:xfrm>
          <a:off x="89500" y="1716472"/>
          <a:ext cx="8964999" cy="24323040"/>
        </p:xfrm>
        <a:graphic>
          <a:graphicData uri="http://schemas.openxmlformats.org/drawingml/2006/table">
            <a:tbl>
              <a:tblPr/>
              <a:tblGrid>
                <a:gridCol w="378044">
                  <a:extLst>
                    <a:ext uri="{9D8B030D-6E8A-4147-A177-3AD203B41FA5}">
                      <a16:colId xmlns:a16="http://schemas.microsoft.com/office/drawing/2014/main" val="304584389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41075143"/>
                    </a:ext>
                  </a:extLst>
                </a:gridCol>
                <a:gridCol w="5400600">
                  <a:extLst>
                    <a:ext uri="{9D8B030D-6E8A-4147-A177-3AD203B41FA5}">
                      <a16:colId xmlns:a16="http://schemas.microsoft.com/office/drawing/2014/main" val="3050210765"/>
                    </a:ext>
                  </a:extLst>
                </a:gridCol>
                <a:gridCol w="598881">
                  <a:extLst>
                    <a:ext uri="{9D8B030D-6E8A-4147-A177-3AD203B41FA5}">
                      <a16:colId xmlns:a16="http://schemas.microsoft.com/office/drawing/2014/main" val="1931049167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2412937340"/>
                    </a:ext>
                  </a:extLst>
                </a:gridCol>
                <a:gridCol w="645665">
                  <a:extLst>
                    <a:ext uri="{9D8B030D-6E8A-4147-A177-3AD203B41FA5}">
                      <a16:colId xmlns:a16="http://schemas.microsoft.com/office/drawing/2014/main" val="3179490006"/>
                    </a:ext>
                  </a:extLst>
                </a:gridCol>
              </a:tblGrid>
              <a:tr h="58779">
                <a:tc>
                  <a:txBody>
                    <a:bodyPr/>
                    <a:lstStyle/>
                    <a:p>
                      <a:r>
                        <a:rPr lang="de-DE" sz="1400"/>
                        <a:t>Order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Date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Topic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Chapter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Points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Popularity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12675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Animals: Panda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67587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Facial Make-up: Face Changing in Sichuan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6839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05.05.2021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Mythology: Huli-jing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413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Traditional Crafts: Folk Art - Chinese Paper-cutting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54484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Science and Technology: Douyin (Tik Tok)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66869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clothing / interieur: Chinese clothing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65741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Facial Make-up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98410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Beverages: The Liquor Culture of Ancient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28203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Premodern literature: Tang and Song (2 texts)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53486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Medicine: The Development of Chinese Medicine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16453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Modern and Contemporary Literature: Qian Zhongshu (Ch'ien Chung-shu)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1136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26.05.2021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Body movement performance: Traditional Chinese Dance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49675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Astrology: Calendar, The 24 Solar Terms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5088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Stage entertainment: Shadow Play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68343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02.06.2021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Astrology: Chinese Astrology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75375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Chinese Writing: Chinese </a:t>
                      </a:r>
                      <a:r>
                        <a:rPr lang="de-DE" sz="1400" dirty="0" err="1"/>
                        <a:t>Characters</a:t>
                      </a:r>
                      <a:endParaRPr lang="de-DE" sz="1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506827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Landscape, Five Famous Mountains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714760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09.06.2021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Carving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87112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Tourism, Nanjing-An Ancient Capital of Six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460051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Qingming Riverside Landscspe Garden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38524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16.06.2021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Traditional Crafts: Handcraft - Chinese Knots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7952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Fine Arts: Painting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110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clothing / interieur: Cheongsam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3503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Zhang Qian and the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3035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Money culture: Currency, Jiaozi (A Paper Currency in Northern Song Dynasty)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65552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/>
                        <a:t>Beijing Opera: Actor Mei Lanfang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88360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Education: Ancient Chinese Education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8925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language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36118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Embroidery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3745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Mythology: Gods and Immortals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6959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Writing: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10716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The Ancient Tea Horse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5320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Festivals: Spring Festival Couplets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23435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Premodern literature: Li Bai's </a:t>
                      </a:r>
                      <a:r>
                        <a:rPr lang="zh-CN" altLang="de-DE" sz="1400"/>
                        <a:t>李白 </a:t>
                      </a:r>
                      <a:r>
                        <a:rPr lang="de-DE" altLang="zh-CN" sz="1400"/>
                        <a:t>《</a:t>
                      </a:r>
                      <a:r>
                        <a:rPr lang="zh-CN" altLang="de-DE" sz="1400"/>
                        <a:t>长干行</a:t>
                      </a:r>
                      <a:r>
                        <a:rPr lang="de-DE" altLang="zh-CN" sz="1400"/>
                        <a:t>》 </a:t>
                      </a:r>
                      <a:r>
                        <a:rPr lang="de-DE" sz="1400"/>
                        <a:t>and its translations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15221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Medicine: Acupuncture and Moxibustion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1068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Silk and porcelain: Silk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6982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Science and Technology: China's Four New Inventions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235745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Stage entertainment: Chinese cinema (dramas and movies) and its popularity and affection in Vietnam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1390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Games: Go </a:t>
                      </a:r>
                      <a:r>
                        <a:rPr lang="zh-CN" altLang="de-DE" sz="1400"/>
                        <a:t>围棋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1179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Premodern literature: Strange Stories from a Chinese Studio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39185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5024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Science and Technology: Ancient Science and Technology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81400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Architecture: Bridges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519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Education: Yuelu Academy (One of the Four Most Prestigious Academies)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59527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Mogao Grottoes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8278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Zheng He and the Maritime Silk Road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7609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Classical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2697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Army and weapons: Chinese Ancient Weapons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70154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Aesthetic ideals and social customs: Habits, Ways of Contacting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297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Architecture: Three Great Towers in China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81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Fine Arts: Seal-cutting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56100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Silk Road - by land and by sea: Zheng He's Voyages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24303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Gardens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9957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Medicine: Diagnosis and Pharmacology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0740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Beijing Opera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0869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Chinese Characters and Scripts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65214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Premodern literature: China's Four Great Classical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492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clothing / interieur: The Folding Screen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0281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Chinese Mythology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28534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Medicine: Zhang Zhongjing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48985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Four State-Level Cultural Relics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24920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Qigong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64021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Architecture: Four Great Pavilions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83498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Buddhism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7058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Cuisine: Chopsticks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38670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Westernization: The Eastward Spread of Western Learning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20423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Body movement performance: Chinese Lion Dancing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794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Body movement performance: Stilts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5757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Science and Technology: Compass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5542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The Evolution of Calligraphy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11238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Chinese Writing: Ancient Writing and Painting Tool, Writing Brush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17868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Garden Culture: Bonsai (Penjing)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0179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Lacquerware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82254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Chinese clothing / interieur: Batik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63025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Confucianism: Confucian Culture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430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Westernization: The Westernization Movement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89997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Novels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422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Literature, Science Fiction, and Fantasy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88222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Ancient literature: Yue Fu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39160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Modern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924084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Education: The Nine-Grade Official Selection System in Wei, Jin, Southern and Northern Dynasties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036928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Four Main Philosophic Schools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40741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Tao Te Ching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02843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Minority cultures: Lisu People and Daogan Festival of Lisu Ethnic Minority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4835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Landscapes and tourism: Four Buddhist Shrines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37707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1400"/>
                        <a:t>Beijing Opera: Beijing Opera Acrobatics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20461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Classical Philosophy - Confucius and Confucianism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22626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Wushu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76071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Army and weapons: Terracotta Army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94093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Fine Arts: Bada Shanren and Qi Baishi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922695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Martial Arts: Huo Yuanjia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5383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Modern and Contemporary Literature: Contemporary Literature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106299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Daoism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400271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Festivals: Lattice on Ancient Chinese Windows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50212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Silk and porcelain: Porcelain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415884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Legalism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377572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Confucianism: Chinese Traditional Culture-Five Constant Virtues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84553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Traditional Crafts: Cloisonne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32%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646156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Christianity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00120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Religions: Islam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011747"/>
                  </a:ext>
                </a:extLst>
              </a:tr>
              <a:tr h="29389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Confucianism: Classical Philosophy - Reading The Analects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991308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The Importance of Living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28%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600762"/>
                  </a:ext>
                </a:extLst>
              </a:tr>
              <a:tr h="44084"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4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Philosophical Schools (Daoism, Buddhism, Legalism): Classical Philosophy - Reading The Sutra of Hui-neng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/>
                        <a:t>154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/>
                        <a:t>26%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12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5265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FBB614-8BD2-4FC8-9154-D82D5AD20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418058"/>
          </a:xfrm>
        </p:spPr>
        <p:txBody>
          <a:bodyPr>
            <a:noAutofit/>
          </a:bodyPr>
          <a:lstStyle/>
          <a:p>
            <a:r>
              <a:rPr lang="de-DE" altLang="zh-CN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Marriage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de-DE" sz="36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Dù</a:t>
            </a:r>
            <a:r>
              <a:rPr lang="de-DE" sz="36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36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Xīnyǔ</a:t>
            </a:r>
            <a:r>
              <a:rPr lang="de-DE" sz="36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zh-CN" altLang="de-DE" sz="3600" b="0" i="0" u="none" strike="noStrike" dirty="0">
                <a:solidFill>
                  <a:srgbClr val="CC22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 tooltip="Marriage.ppt"/>
              </a:rPr>
              <a:t>杜心语</a:t>
            </a:r>
            <a:r>
              <a:rPr lang="de-DE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de-DE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36F1DA18-097F-4BA7-95AE-D32A849C93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481976"/>
            <a:ext cx="9180512" cy="6403408"/>
          </a:xfrm>
        </p:spPr>
      </p:pic>
    </p:spTree>
    <p:extLst>
      <p:ext uri="{BB962C8B-B14F-4D97-AF65-F5344CB8AC3E}">
        <p14:creationId xmlns:p14="http://schemas.microsoft.com/office/powerpoint/2010/main" val="561716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FBB614-8BD2-4FC8-9154-D82D5AD20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836712"/>
            <a:ext cx="1666528" cy="3168352"/>
          </a:xfrm>
        </p:spPr>
        <p:txBody>
          <a:bodyPr>
            <a:normAutofit fontScale="90000"/>
          </a:bodyPr>
          <a:lstStyle/>
          <a:p>
            <a:r>
              <a:rPr lang="de-DE" altLang="zh-CN" dirty="0"/>
              <a:t>Pipa</a:t>
            </a:r>
            <a:br>
              <a:rPr lang="de-DE" altLang="zh-CN" dirty="0"/>
            </a:br>
            <a:br>
              <a:rPr lang="de-DE" altLang="zh-CN" dirty="0"/>
            </a:br>
            <a:r>
              <a:rPr lang="de-DE" altLang="zh-CN" dirty="0"/>
              <a:t>(</a:t>
            </a:r>
            <a:r>
              <a:rPr lang="de-DE" altLang="zh-CN" dirty="0" err="1"/>
              <a:t>Liú</a:t>
            </a:r>
            <a:r>
              <a:rPr lang="de-DE" altLang="zh-CN" dirty="0"/>
              <a:t> </a:t>
            </a:r>
            <a:r>
              <a:rPr lang="de-DE" altLang="zh-CN" dirty="0" err="1"/>
              <a:t>Zhuōfán</a:t>
            </a:r>
            <a:r>
              <a:rPr lang="de-DE" altLang="zh-CN" dirty="0"/>
              <a:t> </a:t>
            </a:r>
            <a:r>
              <a:rPr lang="zh-CN" altLang="de-DE" dirty="0"/>
              <a:t>刘卓凡</a:t>
            </a:r>
            <a:r>
              <a:rPr lang="de-DE" altLang="zh-CN" dirty="0"/>
              <a:t>)</a:t>
            </a:r>
            <a:endParaRPr lang="de-DE" dirty="0"/>
          </a:p>
        </p:txBody>
      </p:sp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0C004A8A-F5BB-45CF-9672-C3278F4FED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9" y="0"/>
            <a:ext cx="5940152" cy="6905428"/>
          </a:xfrm>
        </p:spPr>
      </p:pic>
    </p:spTree>
    <p:extLst>
      <p:ext uri="{BB962C8B-B14F-4D97-AF65-F5344CB8AC3E}">
        <p14:creationId xmlns:p14="http://schemas.microsoft.com/office/powerpoint/2010/main" val="773769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4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33525"/>
            <a:ext cx="8659688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en-GB" altLang="zh-CN" sz="3200" b="1" dirty="0"/>
              <a:t>Questions Concerning Section B. </a:t>
            </a:r>
            <a:br>
              <a:rPr lang="en-GB" altLang="zh-CN" sz="3200" b="1" dirty="0"/>
            </a:br>
            <a:r>
              <a:rPr lang="en-GB" altLang="zh-CN" sz="3200" b="1" dirty="0"/>
              <a:t>The Art of Chinese Cooking</a:t>
            </a:r>
            <a:endParaRPr lang="en-US" altLang="zh-CN" sz="3200" b="1" dirty="0"/>
          </a:p>
        </p:txBody>
      </p:sp>
      <p:sp>
        <p:nvSpPr>
          <p:cNvPr id="1214467" name="Rectangle 3"/>
          <p:cNvSpPr>
            <a:spLocks noGrp="1" noChangeArrowheads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zh-CN" sz="2700" dirty="0">
                <a:solidFill>
                  <a:schemeClr val="tx2"/>
                </a:solidFill>
              </a:rPr>
              <a:t>1. What differences are there between Chinese cuisine and Western cuisine?</a:t>
            </a:r>
          </a:p>
          <a:p>
            <a:pPr marL="0" indent="0">
              <a:buNone/>
            </a:pPr>
            <a:r>
              <a:rPr lang="en-GB" altLang="zh-CN" sz="2700" dirty="0"/>
              <a:t>2. What else is emphasized in Chinese cuisine besides the function of food satisfying the stomach? </a:t>
            </a:r>
          </a:p>
          <a:p>
            <a:pPr marL="0" indent="0">
              <a:buNone/>
            </a:pPr>
            <a:r>
              <a:rPr lang="en-GB" altLang="zh-CN" sz="2700" dirty="0">
                <a:solidFill>
                  <a:schemeClr val="tx2"/>
                </a:solidFill>
              </a:rPr>
              <a:t>3. What do you know about the choice of raw materials? </a:t>
            </a:r>
          </a:p>
          <a:p>
            <a:pPr marL="0" indent="0">
              <a:buNone/>
            </a:pPr>
            <a:r>
              <a:rPr lang="en-GB" altLang="zh-CN" sz="2700" dirty="0"/>
              <a:t>4. What do you know about the combination of main ingredients and auxiliary materials? </a:t>
            </a:r>
          </a:p>
          <a:p>
            <a:pPr marL="0" indent="0">
              <a:buNone/>
            </a:pPr>
            <a:r>
              <a:rPr lang="en-GB" altLang="zh-CN" sz="2700" dirty="0"/>
              <a:t>5. What do you know about the art of food cutting? </a:t>
            </a:r>
          </a:p>
          <a:p>
            <a:pPr marL="0" indent="0">
              <a:buNone/>
            </a:pPr>
            <a:r>
              <a:rPr lang="en-GB" altLang="zh-CN" sz="2700" dirty="0">
                <a:solidFill>
                  <a:schemeClr val="tx2"/>
                </a:solidFill>
              </a:rPr>
              <a:t>6. What do you know about the art of cooking </a:t>
            </a:r>
            <a:r>
              <a:rPr lang="en-GB" altLang="zh-CN" sz="2700" dirty="0" err="1">
                <a:solidFill>
                  <a:schemeClr val="tx2"/>
                </a:solidFill>
              </a:rPr>
              <a:t>Dongpo</a:t>
            </a:r>
            <a:r>
              <a:rPr lang="en-GB" altLang="zh-CN" sz="2700" dirty="0">
                <a:solidFill>
                  <a:schemeClr val="tx2"/>
                </a:solidFill>
              </a:rPr>
              <a:t> Braised Pork? </a:t>
            </a:r>
            <a:endParaRPr lang="en-US" altLang="zh-CN" sz="2700" dirty="0">
              <a:solidFill>
                <a:schemeClr val="tx2"/>
              </a:solidFill>
            </a:endParaRPr>
          </a:p>
        </p:txBody>
      </p:sp>
      <p:sp>
        <p:nvSpPr>
          <p:cNvPr id="2" name="Action Button: Forward or Next 1">
            <a:hlinkClick r:id="" action="ppaction://noaction" highlightClick="1"/>
          </p:cNvPr>
          <p:cNvSpPr/>
          <p:nvPr/>
        </p:nvSpPr>
        <p:spPr>
          <a:xfrm>
            <a:off x="2843808" y="1536812"/>
            <a:ext cx="864096" cy="504056"/>
          </a:xfrm>
          <a:prstGeom prst="actionButtonForwardNex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NZ"/>
          </a:p>
        </p:txBody>
      </p:sp>
      <p:sp>
        <p:nvSpPr>
          <p:cNvPr id="5" name="Action Button: Forward or Next 4">
            <a:hlinkClick r:id="" action="ppaction://noaction" highlightClick="1"/>
          </p:cNvPr>
          <p:cNvSpPr/>
          <p:nvPr/>
        </p:nvSpPr>
        <p:spPr>
          <a:xfrm>
            <a:off x="8388424" y="2852936"/>
            <a:ext cx="864096" cy="504056"/>
          </a:xfrm>
          <a:prstGeom prst="actionButtonForwardNex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NZ"/>
          </a:p>
        </p:txBody>
      </p:sp>
      <p:sp>
        <p:nvSpPr>
          <p:cNvPr id="6" name="Action Button: Forward or Next 5">
            <a:hlinkClick r:id="" action="ppaction://noaction" highlightClick="1"/>
          </p:cNvPr>
          <p:cNvSpPr/>
          <p:nvPr/>
        </p:nvSpPr>
        <p:spPr>
          <a:xfrm>
            <a:off x="2411760" y="5229200"/>
            <a:ext cx="864096" cy="504056"/>
          </a:xfrm>
          <a:prstGeom prst="actionButtonForwardNex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N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7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24300" y="838200"/>
            <a:ext cx="4914900" cy="1798638"/>
          </a:xfrm>
        </p:spPr>
        <p:txBody>
          <a:bodyPr/>
          <a:lstStyle/>
          <a:p>
            <a:pPr algn="ctr"/>
            <a:r>
              <a:rPr lang="en-GB" altLang="zh-CN" sz="3200"/>
              <a:t>C. 2 Famous Dishes</a:t>
            </a:r>
            <a:br>
              <a:rPr lang="en-GB" altLang="zh-CN" sz="3200"/>
            </a:br>
            <a:br>
              <a:rPr lang="en-GB" altLang="zh-CN" sz="3200"/>
            </a:br>
            <a:r>
              <a:rPr lang="en-GB" altLang="zh-CN" sz="3200"/>
              <a:t>Beijing Roast Duck</a:t>
            </a:r>
            <a:endParaRPr lang="en-US" altLang="zh-CN" sz="3200"/>
          </a:p>
        </p:txBody>
      </p:sp>
      <p:pic>
        <p:nvPicPr>
          <p:cNvPr id="1207300" name="Picture 4" descr="北京烤鸭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836613"/>
            <a:ext cx="3240087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7301" name="Picture 5" descr="北京烤鸭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2924175"/>
            <a:ext cx="5876925" cy="35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24" name="Rectangle 4"/>
          <p:cNvSpPr>
            <a:spLocks noGrp="1" noChangeArrowheads="1"/>
          </p:cNvSpPr>
          <p:nvPr>
            <p:ph type="title"/>
          </p:nvPr>
        </p:nvSpPr>
        <p:spPr>
          <a:xfrm>
            <a:off x="1066800" y="908050"/>
            <a:ext cx="7772400" cy="649288"/>
          </a:xfrm>
        </p:spPr>
        <p:txBody>
          <a:bodyPr/>
          <a:lstStyle/>
          <a:p>
            <a:pPr algn="ctr"/>
            <a:r>
              <a:rPr lang="en-GB" altLang="zh-CN" sz="3200"/>
              <a:t>Beijing Roast Duck</a:t>
            </a:r>
            <a:endParaRPr lang="en-US" altLang="zh-CN" sz="3200"/>
          </a:p>
        </p:txBody>
      </p:sp>
      <p:pic>
        <p:nvPicPr>
          <p:cNvPr id="1208325" name="Picture 5" descr="北京烤鸭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773238"/>
            <a:ext cx="7180263" cy="4803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模块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4052</Words>
  <Application>Microsoft Office PowerPoint</Application>
  <PresentationFormat>Bildschirmpräsentation (4:3)</PresentationFormat>
  <Paragraphs>1436</Paragraphs>
  <Slides>16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3" baseType="lpstr">
      <vt:lpstr>Roboto</vt:lpstr>
      <vt:lpstr>楷体</vt:lpstr>
      <vt:lpstr>Arial</vt:lpstr>
      <vt:lpstr>Calibri</vt:lpstr>
      <vt:lpstr>Corbel</vt:lpstr>
      <vt:lpstr>Garamond</vt:lpstr>
      <vt:lpstr>Larissa-Design</vt:lpstr>
      <vt:lpstr>中国文化基础 Foundation of Chinese Cultures for Bachelor Students of Translation Studies</vt:lpstr>
      <vt:lpstr>Session 5 第五周 </vt:lpstr>
      <vt:lpstr>Session 5 第五周</vt:lpstr>
      <vt:lpstr>Session 5 第五周</vt:lpstr>
      <vt:lpstr>Marriage (Dù Xīnyǔ 杜心语)</vt:lpstr>
      <vt:lpstr>Pipa  (Liú Zhuōfán 刘卓凡)</vt:lpstr>
      <vt:lpstr>Questions Concerning Section B.  The Art of Chinese Cooking</vt:lpstr>
      <vt:lpstr>C. 2 Famous Dishes  Beijing Roast Duck</vt:lpstr>
      <vt:lpstr>Beijing Roast Duck</vt:lpstr>
      <vt:lpstr>中国名菜之  羊肉火锅</vt:lpstr>
      <vt:lpstr>中国名菜之   涮羊肉</vt:lpstr>
      <vt:lpstr>北京涮羊肉</vt:lpstr>
      <vt:lpstr>PowerPoint-Präsentation</vt:lpstr>
      <vt:lpstr>Session 5 第五周 </vt:lpstr>
      <vt:lpstr>Always here for you! 随时为你们服务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Chinesische Literatur  der Gegenwart</dc:title>
  <dc:creator>woesler</dc:creator>
  <cp:lastModifiedBy>-</cp:lastModifiedBy>
  <cp:revision>758</cp:revision>
  <dcterms:created xsi:type="dcterms:W3CDTF">2010-06-18T15:32:00Z</dcterms:created>
  <dcterms:modified xsi:type="dcterms:W3CDTF">2021-03-31T07:17:56Z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