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3"/>
    <p:sldId id="258" r:id="rId4"/>
    <p:sldId id="260" r:id="rId5"/>
    <p:sldId id="262" r:id="rId6"/>
    <p:sldId id="263" r:id="rId7"/>
    <p:sldId id="271" r:id="rId8"/>
    <p:sldId id="272" r:id="rId9"/>
    <p:sldId id="274" r:id="rId10"/>
    <p:sldId id="273" r:id="rId11"/>
    <p:sldId id="278" r:id="rId12"/>
    <p:sldId id="275" r:id="rId13"/>
    <p:sldId id="279" r:id="rId14"/>
    <p:sldId id="265" r:id="rId15"/>
  </p:sldIdLst>
  <p:sldSz cx="12192000" cy="6858000" type="screen4x3"/>
  <p:notesSz cx="6858000" cy="9144000"/>
  <p:embeddedFontLst>
    <p:bold r:id="rId19"/>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A88AA4D3-18CF-4A9A-85F9-64FE06F771D6}">
          <p14:sldIdLst>
            <p14:sldId id="256"/>
            <p14:sldId id="258"/>
            <p14:sldId id="260"/>
            <p14:sldId id="262"/>
            <p14:sldId id="263"/>
            <p14:sldId id="271"/>
            <p14:sldId id="272"/>
            <p14:sldId id="274"/>
            <p14:sldId id="273"/>
            <p14:sldId id="278"/>
            <p14:sldId id="275"/>
            <p14:sldId id="279"/>
            <p14:sldId id="26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1244"/>
    <a:srgbClr val="E4E4E4"/>
    <a:srgbClr val="A70D32"/>
    <a:srgbClr val="F7B9C8"/>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155" autoAdjust="0"/>
  </p:normalViewPr>
  <p:slideViewPr>
    <p:cSldViewPr snapToGrid="0" showGuides="1">
      <p:cViewPr varScale="1">
        <p:scale>
          <a:sx n="79" d="100"/>
          <a:sy n="79" d="100"/>
        </p:scale>
        <p:origin x="101" y="115"/>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9" Type="http://schemas.openxmlformats.org/officeDocument/2006/relationships/font" Target="fonts/font1.fntdata"/><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image" Target="../media/image1.pn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屏幕&#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E61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文本框 13"/>
          <p:cNvSpPr txBox="1"/>
          <p:nvPr/>
        </p:nvSpPr>
        <p:spPr>
          <a:xfrm>
            <a:off x="9905205" y="5760373"/>
            <a:ext cx="1721533" cy="615553"/>
          </a:xfrm>
          <a:prstGeom prst="rect">
            <a:avLst/>
          </a:prstGeom>
          <a:noFill/>
        </p:spPr>
        <p:txBody>
          <a:bodyPr wrap="square" rtlCol="0">
            <a:spAutoFit/>
          </a:bodyPr>
          <a:lstStyle/>
          <a:p>
            <a:pPr algn="r"/>
            <a:r>
              <a:rPr lang="en-US" altLang="zh-CN" sz="2000" dirty="0">
                <a:solidFill>
                  <a:schemeClr val="bg1"/>
                </a:solidFill>
                <a:latin typeface="Arial Black" pitchFamily="34" charset="0"/>
                <a:cs typeface="+mn-ea"/>
                <a:sym typeface="+mn-lt"/>
              </a:rPr>
              <a:t>Peng </a:t>
            </a:r>
            <a:r>
              <a:rPr lang="en-US" altLang="zh-CN" sz="2000" dirty="0" err="1">
                <a:solidFill>
                  <a:schemeClr val="bg1"/>
                </a:solidFill>
                <a:latin typeface="Arial Black" pitchFamily="34" charset="0"/>
                <a:cs typeface="+mn-ea"/>
                <a:sym typeface="+mn-lt"/>
              </a:rPr>
              <a:t>Jiayu</a:t>
            </a:r>
            <a:endParaRPr lang="en-US" altLang="zh-CN" sz="2000" dirty="0">
              <a:solidFill>
                <a:schemeClr val="bg1"/>
              </a:solidFill>
              <a:latin typeface="Arial Black" pitchFamily="34" charset="0"/>
              <a:cs typeface="+mn-ea"/>
              <a:sym typeface="+mn-lt"/>
            </a:endParaRPr>
          </a:p>
          <a:p>
            <a:pPr algn="r"/>
            <a:r>
              <a:rPr lang="en-US" altLang="zh-CN" sz="1400" dirty="0">
                <a:solidFill>
                  <a:schemeClr val="bg1"/>
                </a:solidFill>
                <a:latin typeface="Arial Black" pitchFamily="34" charset="0"/>
                <a:cs typeface="+mn-ea"/>
                <a:sym typeface="+mn-lt"/>
              </a:rPr>
              <a:t>2021.5.26</a:t>
            </a:r>
            <a:endParaRPr lang="zh-CN" altLang="en-US" sz="1400" dirty="0">
              <a:solidFill>
                <a:schemeClr val="bg1"/>
              </a:solidFill>
              <a:latin typeface="Arial Black" pitchFamily="34" charset="0"/>
              <a:cs typeface="+mn-ea"/>
              <a:sym typeface="+mn-lt"/>
            </a:endParaRPr>
          </a:p>
        </p:txBody>
      </p:sp>
      <p:sp>
        <p:nvSpPr>
          <p:cNvPr id="8" name="文本框 7"/>
          <p:cNvSpPr txBox="1"/>
          <p:nvPr/>
        </p:nvSpPr>
        <p:spPr>
          <a:xfrm>
            <a:off x="3924300" y="482074"/>
            <a:ext cx="6841672" cy="4103752"/>
          </a:xfrm>
          <a:prstGeom prst="rect">
            <a:avLst/>
          </a:prstGeom>
          <a:noFill/>
        </p:spPr>
        <p:txBody>
          <a:bodyPr wrap="square" rtlCol="0">
            <a:spAutoFit/>
          </a:bodyPr>
          <a:lstStyle/>
          <a:p>
            <a:pPr algn="r">
              <a:lnSpc>
                <a:spcPct val="150000"/>
              </a:lnSpc>
            </a:pPr>
            <a:r>
              <a:rPr lang="en-US" altLang="zh-CN" sz="6000" dirty="0">
                <a:solidFill>
                  <a:schemeClr val="bg1"/>
                </a:solidFill>
                <a:latin typeface="Arial Black" pitchFamily="34" charset="0"/>
                <a:cs typeface="+mn-ea"/>
                <a:sym typeface="+mn-lt"/>
              </a:rPr>
              <a:t>Chinese Traditional Dance</a:t>
            </a:r>
            <a:endParaRPr lang="zh-CN" altLang="en-US" sz="6000" dirty="0">
              <a:solidFill>
                <a:schemeClr val="bg1"/>
              </a:solidFill>
              <a:latin typeface="Arial Black" pitchFamily="34" charset="0"/>
              <a:cs typeface="+mn-ea"/>
              <a:sym typeface="+mn-lt"/>
            </a:endParaRPr>
          </a:p>
        </p:txBody>
      </p:sp>
      <p:sp>
        <p:nvSpPr>
          <p:cNvPr id="7" name="文本框 6"/>
          <p:cNvSpPr txBox="1"/>
          <p:nvPr/>
        </p:nvSpPr>
        <p:spPr>
          <a:xfrm>
            <a:off x="1152525" y="482074"/>
            <a:ext cx="1619250" cy="656077"/>
          </a:xfrm>
          <a:prstGeom prst="rect">
            <a:avLst/>
          </a:prstGeom>
          <a:noFill/>
        </p:spPr>
        <p:txBody>
          <a:bodyPr wrap="square" rtlCol="0">
            <a:spAutoFit/>
          </a:bodyPr>
          <a:lstStyle/>
          <a:p>
            <a:pPr>
              <a:lnSpc>
                <a:spcPct val="120000"/>
              </a:lnSpc>
            </a:pPr>
            <a:r>
              <a:rPr lang="fr-FR" altLang="zh-CN" sz="1600" b="1" dirty="0">
                <a:solidFill>
                  <a:schemeClr val="bg1"/>
                </a:solidFill>
                <a:latin typeface="Arial" charset="0"/>
                <a:cs typeface="Arial" charset="0"/>
                <a:sym typeface="+mn-lt"/>
              </a:rPr>
              <a:t>Chinese Cultures</a:t>
            </a:r>
            <a:endParaRPr lang="zh-CN" altLang="en-US" sz="1600" b="1" dirty="0">
              <a:solidFill>
                <a:schemeClr val="bg1"/>
              </a:solidFill>
              <a:latin typeface="Arial" charset="0"/>
              <a:cs typeface="Arial" charset="0"/>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31645" y="451508"/>
            <a:ext cx="494674" cy="494674"/>
            <a:chOff x="531645" y="465487"/>
            <a:chExt cx="494674" cy="494674"/>
          </a:xfrm>
        </p:grpSpPr>
        <p:sp>
          <p:nvSpPr>
            <p:cNvPr id="4" name="椭圆 3"/>
            <p:cNvSpPr/>
            <p:nvPr/>
          </p:nvSpPr>
          <p:spPr>
            <a:xfrm>
              <a:off x="531645" y="465487"/>
              <a:ext cx="494674" cy="494674"/>
            </a:xfrm>
            <a:prstGeom prst="ellipse">
              <a:avLst/>
            </a:prstGeom>
            <a:solidFill>
              <a:srgbClr val="E61244"/>
            </a:solidFill>
            <a:ln>
              <a:noFill/>
            </a:ln>
            <a:effectLst>
              <a:outerShdw blurRad="190500" dist="38100" dir="2700000" algn="tl" rotWithShape="0">
                <a:srgbClr val="E6124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686427" y="642870"/>
              <a:ext cx="185112" cy="139910"/>
              <a:chOff x="565150" y="746125"/>
              <a:chExt cx="406400" cy="206375"/>
            </a:xfrm>
          </p:grpSpPr>
          <p:cxnSp>
            <p:nvCxnSpPr>
              <p:cNvPr id="6" name="直接连接符 5"/>
              <p:cNvCxnSpPr/>
              <p:nvPr/>
            </p:nvCxnSpPr>
            <p:spPr>
              <a:xfrm>
                <a:off x="565150" y="746125"/>
                <a:ext cx="406400" cy="635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565150" y="846137"/>
                <a:ext cx="406400" cy="635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565150" y="946150"/>
                <a:ext cx="406400" cy="635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06" name="Group 54"/>
          <p:cNvGrpSpPr>
            <a:grpSpLocks noChangeAspect="1"/>
          </p:cNvGrpSpPr>
          <p:nvPr/>
        </p:nvGrpSpPr>
        <p:grpSpPr bwMode="auto">
          <a:xfrm rot="10800000" flipV="1">
            <a:off x="102705" y="6229109"/>
            <a:ext cx="515754" cy="524454"/>
            <a:chOff x="3" y="4"/>
            <a:chExt cx="830" cy="844"/>
          </a:xfrm>
        </p:grpSpPr>
        <p:sp>
          <p:nvSpPr>
            <p:cNvPr id="108" name="Freeform 55"/>
            <p:cNvSpPr/>
            <p:nvPr/>
          </p:nvSpPr>
          <p:spPr bwMode="auto">
            <a:xfrm>
              <a:off x="283" y="4"/>
              <a:ext cx="550" cy="798"/>
            </a:xfrm>
            <a:custGeom>
              <a:avLst/>
              <a:gdLst>
                <a:gd name="T0" fmla="*/ 50 w 230"/>
                <a:gd name="T1" fmla="*/ 202 h 334"/>
                <a:gd name="T2" fmla="*/ 205 w 230"/>
                <a:gd name="T3" fmla="*/ 334 h 334"/>
                <a:gd name="T4" fmla="*/ 180 w 230"/>
                <a:gd name="T5" fmla="*/ 132 h 334"/>
                <a:gd name="T6" fmla="*/ 25 w 230"/>
                <a:gd name="T7" fmla="*/ 0 h 334"/>
                <a:gd name="T8" fmla="*/ 50 w 230"/>
                <a:gd name="T9" fmla="*/ 202 h 334"/>
              </a:gdLst>
              <a:ahLst/>
              <a:cxnLst>
                <a:cxn ang="0">
                  <a:pos x="T0" y="T1"/>
                </a:cxn>
                <a:cxn ang="0">
                  <a:pos x="T2" y="T3"/>
                </a:cxn>
                <a:cxn ang="0">
                  <a:pos x="T4" y="T5"/>
                </a:cxn>
                <a:cxn ang="0">
                  <a:pos x="T6" y="T7"/>
                </a:cxn>
                <a:cxn ang="0">
                  <a:pos x="T8" y="T9"/>
                </a:cxn>
              </a:cxnLst>
              <a:rect l="0" t="0" r="r" b="b"/>
              <a:pathLst>
                <a:path w="230" h="334">
                  <a:moveTo>
                    <a:pt x="50" y="202"/>
                  </a:moveTo>
                  <a:cubicBezTo>
                    <a:pt x="99" y="294"/>
                    <a:pt x="205" y="334"/>
                    <a:pt x="205" y="334"/>
                  </a:cubicBezTo>
                  <a:cubicBezTo>
                    <a:pt x="205" y="334"/>
                    <a:pt x="230" y="224"/>
                    <a:pt x="180" y="132"/>
                  </a:cubicBezTo>
                  <a:cubicBezTo>
                    <a:pt x="130" y="40"/>
                    <a:pt x="25" y="0"/>
                    <a:pt x="25" y="0"/>
                  </a:cubicBezTo>
                  <a:cubicBezTo>
                    <a:pt x="25" y="0"/>
                    <a:pt x="0" y="110"/>
                    <a:pt x="50" y="202"/>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56"/>
            <p:cNvSpPr/>
            <p:nvPr/>
          </p:nvSpPr>
          <p:spPr bwMode="auto">
            <a:xfrm>
              <a:off x="3" y="286"/>
              <a:ext cx="777" cy="562"/>
            </a:xfrm>
            <a:custGeom>
              <a:avLst/>
              <a:gdLst>
                <a:gd name="T0" fmla="*/ 201 w 325"/>
                <a:gd name="T1" fmla="*/ 54 h 235"/>
                <a:gd name="T2" fmla="*/ 325 w 325"/>
                <a:gd name="T3" fmla="*/ 215 h 235"/>
                <a:gd name="T4" fmla="*/ 124 w 325"/>
                <a:gd name="T5" fmla="*/ 181 h 235"/>
                <a:gd name="T6" fmla="*/ 0 w 325"/>
                <a:gd name="T7" fmla="*/ 20 h 235"/>
                <a:gd name="T8" fmla="*/ 201 w 325"/>
                <a:gd name="T9" fmla="*/ 54 h 235"/>
              </a:gdLst>
              <a:ahLst/>
              <a:cxnLst>
                <a:cxn ang="0">
                  <a:pos x="T0" y="T1"/>
                </a:cxn>
                <a:cxn ang="0">
                  <a:pos x="T2" y="T3"/>
                </a:cxn>
                <a:cxn ang="0">
                  <a:pos x="T4" y="T5"/>
                </a:cxn>
                <a:cxn ang="0">
                  <a:pos x="T6" y="T7"/>
                </a:cxn>
                <a:cxn ang="0">
                  <a:pos x="T8" y="T9"/>
                </a:cxn>
              </a:cxnLst>
              <a:rect l="0" t="0" r="r" b="b"/>
              <a:pathLst>
                <a:path w="325" h="235">
                  <a:moveTo>
                    <a:pt x="201" y="54"/>
                  </a:moveTo>
                  <a:cubicBezTo>
                    <a:pt x="290" y="108"/>
                    <a:pt x="325" y="215"/>
                    <a:pt x="325" y="215"/>
                  </a:cubicBezTo>
                  <a:cubicBezTo>
                    <a:pt x="325" y="215"/>
                    <a:pt x="214" y="235"/>
                    <a:pt x="124" y="181"/>
                  </a:cubicBezTo>
                  <a:cubicBezTo>
                    <a:pt x="35" y="127"/>
                    <a:pt x="0" y="20"/>
                    <a:pt x="0" y="20"/>
                  </a:cubicBezTo>
                  <a:cubicBezTo>
                    <a:pt x="0" y="20"/>
                    <a:pt x="111" y="0"/>
                    <a:pt x="201" y="54"/>
                  </a:cubicBezTo>
                  <a:close/>
                </a:path>
              </a:pathLst>
            </a:custGeom>
            <a:solidFill>
              <a:srgbClr val="E61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18" name="Group 54"/>
          <p:cNvGrpSpPr>
            <a:grpSpLocks noChangeAspect="1"/>
          </p:cNvGrpSpPr>
          <p:nvPr/>
        </p:nvGrpSpPr>
        <p:grpSpPr bwMode="auto">
          <a:xfrm flipV="1">
            <a:off x="11573542" y="104438"/>
            <a:ext cx="515752" cy="524452"/>
            <a:chOff x="3" y="4"/>
            <a:chExt cx="830" cy="844"/>
          </a:xfrm>
        </p:grpSpPr>
        <p:sp>
          <p:nvSpPr>
            <p:cNvPr id="119" name="Freeform 55"/>
            <p:cNvSpPr/>
            <p:nvPr/>
          </p:nvSpPr>
          <p:spPr bwMode="auto">
            <a:xfrm>
              <a:off x="283" y="4"/>
              <a:ext cx="550" cy="798"/>
            </a:xfrm>
            <a:custGeom>
              <a:avLst/>
              <a:gdLst>
                <a:gd name="T0" fmla="*/ 50 w 230"/>
                <a:gd name="T1" fmla="*/ 202 h 334"/>
                <a:gd name="T2" fmla="*/ 205 w 230"/>
                <a:gd name="T3" fmla="*/ 334 h 334"/>
                <a:gd name="T4" fmla="*/ 180 w 230"/>
                <a:gd name="T5" fmla="*/ 132 h 334"/>
                <a:gd name="T6" fmla="*/ 25 w 230"/>
                <a:gd name="T7" fmla="*/ 0 h 334"/>
                <a:gd name="T8" fmla="*/ 50 w 230"/>
                <a:gd name="T9" fmla="*/ 202 h 334"/>
              </a:gdLst>
              <a:ahLst/>
              <a:cxnLst>
                <a:cxn ang="0">
                  <a:pos x="T0" y="T1"/>
                </a:cxn>
                <a:cxn ang="0">
                  <a:pos x="T2" y="T3"/>
                </a:cxn>
                <a:cxn ang="0">
                  <a:pos x="T4" y="T5"/>
                </a:cxn>
                <a:cxn ang="0">
                  <a:pos x="T6" y="T7"/>
                </a:cxn>
                <a:cxn ang="0">
                  <a:pos x="T8" y="T9"/>
                </a:cxn>
              </a:cxnLst>
              <a:rect l="0" t="0" r="r" b="b"/>
              <a:pathLst>
                <a:path w="230" h="334">
                  <a:moveTo>
                    <a:pt x="50" y="202"/>
                  </a:moveTo>
                  <a:cubicBezTo>
                    <a:pt x="99" y="294"/>
                    <a:pt x="205" y="334"/>
                    <a:pt x="205" y="334"/>
                  </a:cubicBezTo>
                  <a:cubicBezTo>
                    <a:pt x="205" y="334"/>
                    <a:pt x="230" y="224"/>
                    <a:pt x="180" y="132"/>
                  </a:cubicBezTo>
                  <a:cubicBezTo>
                    <a:pt x="130" y="40"/>
                    <a:pt x="25" y="0"/>
                    <a:pt x="25" y="0"/>
                  </a:cubicBezTo>
                  <a:cubicBezTo>
                    <a:pt x="25" y="0"/>
                    <a:pt x="0" y="110"/>
                    <a:pt x="50" y="202"/>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56"/>
            <p:cNvSpPr/>
            <p:nvPr/>
          </p:nvSpPr>
          <p:spPr bwMode="auto">
            <a:xfrm>
              <a:off x="3" y="286"/>
              <a:ext cx="777" cy="562"/>
            </a:xfrm>
            <a:custGeom>
              <a:avLst/>
              <a:gdLst>
                <a:gd name="T0" fmla="*/ 201 w 325"/>
                <a:gd name="T1" fmla="*/ 54 h 235"/>
                <a:gd name="T2" fmla="*/ 325 w 325"/>
                <a:gd name="T3" fmla="*/ 215 h 235"/>
                <a:gd name="T4" fmla="*/ 124 w 325"/>
                <a:gd name="T5" fmla="*/ 181 h 235"/>
                <a:gd name="T6" fmla="*/ 0 w 325"/>
                <a:gd name="T7" fmla="*/ 20 h 235"/>
                <a:gd name="T8" fmla="*/ 201 w 325"/>
                <a:gd name="T9" fmla="*/ 54 h 235"/>
              </a:gdLst>
              <a:ahLst/>
              <a:cxnLst>
                <a:cxn ang="0">
                  <a:pos x="T0" y="T1"/>
                </a:cxn>
                <a:cxn ang="0">
                  <a:pos x="T2" y="T3"/>
                </a:cxn>
                <a:cxn ang="0">
                  <a:pos x="T4" y="T5"/>
                </a:cxn>
                <a:cxn ang="0">
                  <a:pos x="T6" y="T7"/>
                </a:cxn>
                <a:cxn ang="0">
                  <a:pos x="T8" y="T9"/>
                </a:cxn>
              </a:cxnLst>
              <a:rect l="0" t="0" r="r" b="b"/>
              <a:pathLst>
                <a:path w="325" h="235">
                  <a:moveTo>
                    <a:pt x="201" y="54"/>
                  </a:moveTo>
                  <a:cubicBezTo>
                    <a:pt x="290" y="108"/>
                    <a:pt x="325" y="215"/>
                    <a:pt x="325" y="215"/>
                  </a:cubicBezTo>
                  <a:cubicBezTo>
                    <a:pt x="325" y="215"/>
                    <a:pt x="214" y="235"/>
                    <a:pt x="124" y="181"/>
                  </a:cubicBezTo>
                  <a:cubicBezTo>
                    <a:pt x="35" y="127"/>
                    <a:pt x="0" y="20"/>
                    <a:pt x="0" y="20"/>
                  </a:cubicBezTo>
                  <a:cubicBezTo>
                    <a:pt x="0" y="20"/>
                    <a:pt x="111" y="0"/>
                    <a:pt x="201" y="54"/>
                  </a:cubicBezTo>
                  <a:close/>
                </a:path>
              </a:pathLst>
            </a:custGeom>
            <a:solidFill>
              <a:srgbClr val="E61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3" name="文本框 52"/>
          <p:cNvSpPr txBox="1"/>
          <p:nvPr/>
        </p:nvSpPr>
        <p:spPr>
          <a:xfrm>
            <a:off x="1266884" y="288514"/>
            <a:ext cx="7214946" cy="713016"/>
          </a:xfrm>
          <a:prstGeom prst="rect">
            <a:avLst/>
          </a:prstGeom>
          <a:noFill/>
        </p:spPr>
        <p:txBody>
          <a:bodyPr wrap="square" rtlCol="0">
            <a:spAutoFit/>
          </a:bodyPr>
          <a:lstStyle/>
          <a:p>
            <a:pPr>
              <a:lnSpc>
                <a:spcPct val="150000"/>
              </a:lnSpc>
            </a:pPr>
            <a:r>
              <a:rPr lang="en-US" altLang="zh-CN" sz="3000" dirty="0">
                <a:latin typeface="Arial Black" pitchFamily="34" charset="0"/>
                <a:cs typeface="+mn-ea"/>
                <a:sym typeface="+mn-lt"/>
              </a:rPr>
              <a:t>The best-known types</a:t>
            </a:r>
            <a:endParaRPr lang="en-US" altLang="zh-CN" sz="3000" dirty="0">
              <a:latin typeface="Arial Black" pitchFamily="34" charset="0"/>
              <a:cs typeface="+mn-ea"/>
              <a:sym typeface="+mn-lt"/>
            </a:endParaRPr>
          </a:p>
        </p:txBody>
      </p:sp>
      <p:sp>
        <p:nvSpPr>
          <p:cNvPr id="11" name="文本框 10"/>
          <p:cNvSpPr txBox="1"/>
          <p:nvPr/>
        </p:nvSpPr>
        <p:spPr>
          <a:xfrm>
            <a:off x="871539" y="1374170"/>
            <a:ext cx="6104055" cy="492443"/>
          </a:xfrm>
          <a:prstGeom prst="rect">
            <a:avLst/>
          </a:prstGeom>
          <a:noFill/>
        </p:spPr>
        <p:txBody>
          <a:bodyPr wrap="square" rtlCol="0">
            <a:spAutoFit/>
          </a:bodyPr>
          <a:lstStyle/>
          <a:p>
            <a:r>
              <a:rPr lang="en-US" altLang="zh-CN" sz="2600" b="1" dirty="0">
                <a:latin typeface="Times New Roman" pitchFamily="18" charset="0"/>
                <a:cs typeface="Times New Roman" pitchFamily="18" charset="0"/>
              </a:rPr>
              <a:t>Loong? Dragon?</a:t>
            </a:r>
            <a:endParaRPr lang="zh-CN" altLang="en-US" sz="2600" b="1" dirty="0">
              <a:latin typeface="Times New Roman" pitchFamily="18" charset="0"/>
              <a:cs typeface="Times New Roman" pitchFamily="18" charset="0"/>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871539" y="2153189"/>
            <a:ext cx="7559088" cy="4248692"/>
          </a:xfrm>
          <a:prstGeom prst="rect">
            <a:avLst/>
          </a:prstGeom>
        </p:spPr>
      </p:pic>
      <p:sp>
        <p:nvSpPr>
          <p:cNvPr id="10" name="文本框 9"/>
          <p:cNvSpPr txBox="1"/>
          <p:nvPr/>
        </p:nvSpPr>
        <p:spPr>
          <a:xfrm>
            <a:off x="9656414" y="2153189"/>
            <a:ext cx="1188876" cy="461665"/>
          </a:xfrm>
          <a:prstGeom prst="rect">
            <a:avLst/>
          </a:prstGeom>
          <a:noFill/>
        </p:spPr>
        <p:txBody>
          <a:bodyPr wrap="square" rtlCol="0">
            <a:spAutoFit/>
          </a:bodyPr>
          <a:lstStyle/>
          <a:p>
            <a:pPr algn="ctr"/>
            <a:r>
              <a:rPr lang="en-US" altLang="zh-CN" sz="2400" b="1" dirty="0">
                <a:latin typeface="Times New Roman" pitchFamily="18" charset="0"/>
                <a:cs typeface="Times New Roman" pitchFamily="18" charset="0"/>
              </a:rPr>
              <a:t>Dragon</a:t>
            </a:r>
            <a:endParaRPr lang="zh-CN" altLang="en-US" sz="2400" b="1" dirty="0">
              <a:latin typeface="Times New Roman" pitchFamily="18" charset="0"/>
              <a:cs typeface="Times New Roman" pitchFamily="18" charset="0"/>
            </a:endParaRPr>
          </a:p>
        </p:txBody>
      </p:sp>
      <p:sp>
        <p:nvSpPr>
          <p:cNvPr id="13" name="文本框 12"/>
          <p:cNvSpPr txBox="1"/>
          <p:nvPr/>
        </p:nvSpPr>
        <p:spPr>
          <a:xfrm>
            <a:off x="8857695" y="2812789"/>
            <a:ext cx="2786314" cy="3416320"/>
          </a:xfrm>
          <a:prstGeom prst="rect">
            <a:avLst/>
          </a:prstGeom>
          <a:noFill/>
        </p:spPr>
        <p:txBody>
          <a:bodyPr wrap="square" rtlCol="0">
            <a:spAutoFit/>
          </a:bodyPr>
          <a:lstStyle/>
          <a:p>
            <a:pPr marL="285750" indent="-285750">
              <a:buFont typeface="Arial" charset="0"/>
              <a:buChar char="•"/>
            </a:pPr>
            <a:r>
              <a:rPr lang="en-US" altLang="zh-CN" sz="2400" dirty="0">
                <a:latin typeface="Times New Roman" pitchFamily="18" charset="0"/>
                <a:cs typeface="Times New Roman" pitchFamily="18" charset="0"/>
              </a:rPr>
              <a:t>Evil</a:t>
            </a:r>
            <a:endParaRPr lang="en-US" altLang="zh-CN" sz="2400" dirty="0">
              <a:latin typeface="Times New Roman" pitchFamily="18" charset="0"/>
              <a:cs typeface="Times New Roman" pitchFamily="18" charset="0"/>
            </a:endParaRPr>
          </a:p>
          <a:p>
            <a:endParaRPr lang="en-US" altLang="zh-CN" sz="2400" dirty="0">
              <a:latin typeface="Times New Roman" pitchFamily="18" charset="0"/>
              <a:cs typeface="Times New Roman" pitchFamily="18" charset="0"/>
            </a:endParaRPr>
          </a:p>
          <a:p>
            <a:pPr marL="285750" indent="-285750">
              <a:buFont typeface="Arial" charset="0"/>
              <a:buChar char="•"/>
            </a:pPr>
            <a:r>
              <a:rPr lang="en-US" altLang="zh-CN" sz="2400" dirty="0">
                <a:latin typeface="Times New Roman" pitchFamily="18" charset="0"/>
                <a:cs typeface="Times New Roman" pitchFamily="18" charset="0"/>
              </a:rPr>
              <a:t>Hateful</a:t>
            </a:r>
            <a:endParaRPr lang="en-US" altLang="zh-CN" sz="2400" dirty="0">
              <a:latin typeface="Times New Roman" pitchFamily="18" charset="0"/>
              <a:cs typeface="Times New Roman" pitchFamily="18" charset="0"/>
            </a:endParaRPr>
          </a:p>
          <a:p>
            <a:endParaRPr lang="en-US" altLang="zh-CN" sz="2400" dirty="0">
              <a:latin typeface="Times New Roman" pitchFamily="18" charset="0"/>
              <a:cs typeface="Times New Roman" pitchFamily="18" charset="0"/>
            </a:endParaRPr>
          </a:p>
          <a:p>
            <a:pPr marL="285750" indent="-285750">
              <a:buFont typeface="Arial" charset="0"/>
              <a:buChar char="•"/>
            </a:pPr>
            <a:r>
              <a:rPr lang="en-US" altLang="zh-CN" sz="2400" dirty="0">
                <a:latin typeface="Times New Roman" pitchFamily="18" charset="0"/>
                <a:cs typeface="Times New Roman" pitchFamily="18" charset="0"/>
              </a:rPr>
              <a:t>Awful</a:t>
            </a:r>
            <a:endParaRPr lang="en-US" altLang="zh-CN" sz="2400" dirty="0">
              <a:latin typeface="Times New Roman" pitchFamily="18" charset="0"/>
              <a:cs typeface="Times New Roman" pitchFamily="18" charset="0"/>
            </a:endParaRPr>
          </a:p>
          <a:p>
            <a:endParaRPr lang="en-US" altLang="zh-CN" sz="2400" dirty="0">
              <a:latin typeface="Times New Roman" pitchFamily="18" charset="0"/>
              <a:cs typeface="Times New Roman" pitchFamily="18" charset="0"/>
            </a:endParaRPr>
          </a:p>
          <a:p>
            <a:pPr marL="285750" indent="-285750">
              <a:buFont typeface="Arial" charset="0"/>
              <a:buChar char="•"/>
            </a:pPr>
            <a:r>
              <a:rPr lang="en-US" altLang="zh-CN" sz="2400" dirty="0">
                <a:latin typeface="Times New Roman" pitchFamily="18" charset="0"/>
                <a:cs typeface="Times New Roman" pitchFamily="18" charset="0"/>
              </a:rPr>
              <a:t>Frightening</a:t>
            </a:r>
            <a:endParaRPr lang="en-US" altLang="zh-CN" sz="2400" dirty="0">
              <a:latin typeface="Times New Roman" pitchFamily="18" charset="0"/>
              <a:cs typeface="Times New Roman" pitchFamily="18" charset="0"/>
            </a:endParaRPr>
          </a:p>
          <a:p>
            <a:endParaRPr lang="en-US" altLang="zh-CN" sz="2400" dirty="0">
              <a:latin typeface="Times New Roman" pitchFamily="18" charset="0"/>
              <a:cs typeface="Times New Roman" pitchFamily="18" charset="0"/>
            </a:endParaRPr>
          </a:p>
          <a:p>
            <a:pPr marL="285750" indent="-285750">
              <a:buFont typeface="Arial" charset="0"/>
              <a:buChar char="•"/>
            </a:pPr>
            <a:r>
              <a:rPr lang="en-US" altLang="zh-CN" sz="2400" dirty="0">
                <a:latin typeface="Times New Roman" pitchFamily="18" charset="0"/>
                <a:cs typeface="Times New Roman" pitchFamily="18" charset="0"/>
              </a:rPr>
              <a:t>……</a:t>
            </a:r>
            <a:endParaRPr lang="zh-CN" altLang="en-US" sz="2400" dirty="0">
              <a:latin typeface="Times New Roman" pitchFamily="18" charset="0"/>
              <a:cs typeface="Times New Roman"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anim calcmode="lin" valueType="num">
                                      <p:cBhvr>
                                        <p:cTn id="25" dur="500" fill="hold"/>
                                        <p:tgtEl>
                                          <p:spTgt spid="13"/>
                                        </p:tgtEl>
                                        <p:attrNameLst>
                                          <p:attrName>ppt_x</p:attrName>
                                        </p:attrNameLst>
                                      </p:cBhvr>
                                      <p:tavLst>
                                        <p:tav tm="0">
                                          <p:val>
                                            <p:strVal val="#ppt_x"/>
                                          </p:val>
                                        </p:tav>
                                        <p:tav tm="100000">
                                          <p:val>
                                            <p:strVal val="#ppt_x"/>
                                          </p:val>
                                        </p:tav>
                                      </p:tavLst>
                                    </p:anim>
                                    <p:anim calcmode="lin" valueType="num">
                                      <p:cBhvr>
                                        <p:cTn id="2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31645" y="451508"/>
            <a:ext cx="494674" cy="494674"/>
            <a:chOff x="531645" y="465487"/>
            <a:chExt cx="494674" cy="494674"/>
          </a:xfrm>
        </p:grpSpPr>
        <p:sp>
          <p:nvSpPr>
            <p:cNvPr id="4" name="椭圆 3"/>
            <p:cNvSpPr/>
            <p:nvPr/>
          </p:nvSpPr>
          <p:spPr>
            <a:xfrm>
              <a:off x="531645" y="465487"/>
              <a:ext cx="494674" cy="494674"/>
            </a:xfrm>
            <a:prstGeom prst="ellipse">
              <a:avLst/>
            </a:prstGeom>
            <a:solidFill>
              <a:srgbClr val="E61244"/>
            </a:solidFill>
            <a:ln>
              <a:noFill/>
            </a:ln>
            <a:effectLst>
              <a:outerShdw blurRad="190500" dist="38100" dir="2700000" algn="tl" rotWithShape="0">
                <a:srgbClr val="E6124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686427" y="642870"/>
              <a:ext cx="185112" cy="139910"/>
              <a:chOff x="565150" y="746125"/>
              <a:chExt cx="406400" cy="206375"/>
            </a:xfrm>
          </p:grpSpPr>
          <p:cxnSp>
            <p:nvCxnSpPr>
              <p:cNvPr id="6" name="直接连接符 5"/>
              <p:cNvCxnSpPr/>
              <p:nvPr/>
            </p:nvCxnSpPr>
            <p:spPr>
              <a:xfrm>
                <a:off x="565150" y="746125"/>
                <a:ext cx="406400" cy="635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565150" y="846137"/>
                <a:ext cx="406400" cy="635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565150" y="946150"/>
                <a:ext cx="406400" cy="635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06" name="Group 54"/>
          <p:cNvGrpSpPr>
            <a:grpSpLocks noChangeAspect="1"/>
          </p:cNvGrpSpPr>
          <p:nvPr/>
        </p:nvGrpSpPr>
        <p:grpSpPr bwMode="auto">
          <a:xfrm rot="10800000" flipV="1">
            <a:off x="102705" y="6229109"/>
            <a:ext cx="515754" cy="524454"/>
            <a:chOff x="3" y="4"/>
            <a:chExt cx="830" cy="844"/>
          </a:xfrm>
        </p:grpSpPr>
        <p:sp>
          <p:nvSpPr>
            <p:cNvPr id="108" name="Freeform 55"/>
            <p:cNvSpPr/>
            <p:nvPr/>
          </p:nvSpPr>
          <p:spPr bwMode="auto">
            <a:xfrm>
              <a:off x="283" y="4"/>
              <a:ext cx="550" cy="798"/>
            </a:xfrm>
            <a:custGeom>
              <a:avLst/>
              <a:gdLst>
                <a:gd name="T0" fmla="*/ 50 w 230"/>
                <a:gd name="T1" fmla="*/ 202 h 334"/>
                <a:gd name="T2" fmla="*/ 205 w 230"/>
                <a:gd name="T3" fmla="*/ 334 h 334"/>
                <a:gd name="T4" fmla="*/ 180 w 230"/>
                <a:gd name="T5" fmla="*/ 132 h 334"/>
                <a:gd name="T6" fmla="*/ 25 w 230"/>
                <a:gd name="T7" fmla="*/ 0 h 334"/>
                <a:gd name="T8" fmla="*/ 50 w 230"/>
                <a:gd name="T9" fmla="*/ 202 h 334"/>
              </a:gdLst>
              <a:ahLst/>
              <a:cxnLst>
                <a:cxn ang="0">
                  <a:pos x="T0" y="T1"/>
                </a:cxn>
                <a:cxn ang="0">
                  <a:pos x="T2" y="T3"/>
                </a:cxn>
                <a:cxn ang="0">
                  <a:pos x="T4" y="T5"/>
                </a:cxn>
                <a:cxn ang="0">
                  <a:pos x="T6" y="T7"/>
                </a:cxn>
                <a:cxn ang="0">
                  <a:pos x="T8" y="T9"/>
                </a:cxn>
              </a:cxnLst>
              <a:rect l="0" t="0" r="r" b="b"/>
              <a:pathLst>
                <a:path w="230" h="334">
                  <a:moveTo>
                    <a:pt x="50" y="202"/>
                  </a:moveTo>
                  <a:cubicBezTo>
                    <a:pt x="99" y="294"/>
                    <a:pt x="205" y="334"/>
                    <a:pt x="205" y="334"/>
                  </a:cubicBezTo>
                  <a:cubicBezTo>
                    <a:pt x="205" y="334"/>
                    <a:pt x="230" y="224"/>
                    <a:pt x="180" y="132"/>
                  </a:cubicBezTo>
                  <a:cubicBezTo>
                    <a:pt x="130" y="40"/>
                    <a:pt x="25" y="0"/>
                    <a:pt x="25" y="0"/>
                  </a:cubicBezTo>
                  <a:cubicBezTo>
                    <a:pt x="25" y="0"/>
                    <a:pt x="0" y="110"/>
                    <a:pt x="50" y="202"/>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56"/>
            <p:cNvSpPr/>
            <p:nvPr/>
          </p:nvSpPr>
          <p:spPr bwMode="auto">
            <a:xfrm>
              <a:off x="3" y="286"/>
              <a:ext cx="777" cy="562"/>
            </a:xfrm>
            <a:custGeom>
              <a:avLst/>
              <a:gdLst>
                <a:gd name="T0" fmla="*/ 201 w 325"/>
                <a:gd name="T1" fmla="*/ 54 h 235"/>
                <a:gd name="T2" fmla="*/ 325 w 325"/>
                <a:gd name="T3" fmla="*/ 215 h 235"/>
                <a:gd name="T4" fmla="*/ 124 w 325"/>
                <a:gd name="T5" fmla="*/ 181 h 235"/>
                <a:gd name="T6" fmla="*/ 0 w 325"/>
                <a:gd name="T7" fmla="*/ 20 h 235"/>
                <a:gd name="T8" fmla="*/ 201 w 325"/>
                <a:gd name="T9" fmla="*/ 54 h 235"/>
              </a:gdLst>
              <a:ahLst/>
              <a:cxnLst>
                <a:cxn ang="0">
                  <a:pos x="T0" y="T1"/>
                </a:cxn>
                <a:cxn ang="0">
                  <a:pos x="T2" y="T3"/>
                </a:cxn>
                <a:cxn ang="0">
                  <a:pos x="T4" y="T5"/>
                </a:cxn>
                <a:cxn ang="0">
                  <a:pos x="T6" y="T7"/>
                </a:cxn>
                <a:cxn ang="0">
                  <a:pos x="T8" y="T9"/>
                </a:cxn>
              </a:cxnLst>
              <a:rect l="0" t="0" r="r" b="b"/>
              <a:pathLst>
                <a:path w="325" h="235">
                  <a:moveTo>
                    <a:pt x="201" y="54"/>
                  </a:moveTo>
                  <a:cubicBezTo>
                    <a:pt x="290" y="108"/>
                    <a:pt x="325" y="215"/>
                    <a:pt x="325" y="215"/>
                  </a:cubicBezTo>
                  <a:cubicBezTo>
                    <a:pt x="325" y="215"/>
                    <a:pt x="214" y="235"/>
                    <a:pt x="124" y="181"/>
                  </a:cubicBezTo>
                  <a:cubicBezTo>
                    <a:pt x="35" y="127"/>
                    <a:pt x="0" y="20"/>
                    <a:pt x="0" y="20"/>
                  </a:cubicBezTo>
                  <a:cubicBezTo>
                    <a:pt x="0" y="20"/>
                    <a:pt x="111" y="0"/>
                    <a:pt x="201" y="54"/>
                  </a:cubicBezTo>
                  <a:close/>
                </a:path>
              </a:pathLst>
            </a:custGeom>
            <a:solidFill>
              <a:srgbClr val="E61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18" name="Group 54"/>
          <p:cNvGrpSpPr>
            <a:grpSpLocks noChangeAspect="1"/>
          </p:cNvGrpSpPr>
          <p:nvPr/>
        </p:nvGrpSpPr>
        <p:grpSpPr bwMode="auto">
          <a:xfrm flipV="1">
            <a:off x="11573542" y="104438"/>
            <a:ext cx="515752" cy="524452"/>
            <a:chOff x="3" y="4"/>
            <a:chExt cx="830" cy="844"/>
          </a:xfrm>
        </p:grpSpPr>
        <p:sp>
          <p:nvSpPr>
            <p:cNvPr id="119" name="Freeform 55"/>
            <p:cNvSpPr/>
            <p:nvPr/>
          </p:nvSpPr>
          <p:spPr bwMode="auto">
            <a:xfrm>
              <a:off x="283" y="4"/>
              <a:ext cx="550" cy="798"/>
            </a:xfrm>
            <a:custGeom>
              <a:avLst/>
              <a:gdLst>
                <a:gd name="T0" fmla="*/ 50 w 230"/>
                <a:gd name="T1" fmla="*/ 202 h 334"/>
                <a:gd name="T2" fmla="*/ 205 w 230"/>
                <a:gd name="T3" fmla="*/ 334 h 334"/>
                <a:gd name="T4" fmla="*/ 180 w 230"/>
                <a:gd name="T5" fmla="*/ 132 h 334"/>
                <a:gd name="T6" fmla="*/ 25 w 230"/>
                <a:gd name="T7" fmla="*/ 0 h 334"/>
                <a:gd name="T8" fmla="*/ 50 w 230"/>
                <a:gd name="T9" fmla="*/ 202 h 334"/>
              </a:gdLst>
              <a:ahLst/>
              <a:cxnLst>
                <a:cxn ang="0">
                  <a:pos x="T0" y="T1"/>
                </a:cxn>
                <a:cxn ang="0">
                  <a:pos x="T2" y="T3"/>
                </a:cxn>
                <a:cxn ang="0">
                  <a:pos x="T4" y="T5"/>
                </a:cxn>
                <a:cxn ang="0">
                  <a:pos x="T6" y="T7"/>
                </a:cxn>
                <a:cxn ang="0">
                  <a:pos x="T8" y="T9"/>
                </a:cxn>
              </a:cxnLst>
              <a:rect l="0" t="0" r="r" b="b"/>
              <a:pathLst>
                <a:path w="230" h="334">
                  <a:moveTo>
                    <a:pt x="50" y="202"/>
                  </a:moveTo>
                  <a:cubicBezTo>
                    <a:pt x="99" y="294"/>
                    <a:pt x="205" y="334"/>
                    <a:pt x="205" y="334"/>
                  </a:cubicBezTo>
                  <a:cubicBezTo>
                    <a:pt x="205" y="334"/>
                    <a:pt x="230" y="224"/>
                    <a:pt x="180" y="132"/>
                  </a:cubicBezTo>
                  <a:cubicBezTo>
                    <a:pt x="130" y="40"/>
                    <a:pt x="25" y="0"/>
                    <a:pt x="25" y="0"/>
                  </a:cubicBezTo>
                  <a:cubicBezTo>
                    <a:pt x="25" y="0"/>
                    <a:pt x="0" y="110"/>
                    <a:pt x="50" y="202"/>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56"/>
            <p:cNvSpPr/>
            <p:nvPr/>
          </p:nvSpPr>
          <p:spPr bwMode="auto">
            <a:xfrm>
              <a:off x="3" y="286"/>
              <a:ext cx="777" cy="562"/>
            </a:xfrm>
            <a:custGeom>
              <a:avLst/>
              <a:gdLst>
                <a:gd name="T0" fmla="*/ 201 w 325"/>
                <a:gd name="T1" fmla="*/ 54 h 235"/>
                <a:gd name="T2" fmla="*/ 325 w 325"/>
                <a:gd name="T3" fmla="*/ 215 h 235"/>
                <a:gd name="T4" fmla="*/ 124 w 325"/>
                <a:gd name="T5" fmla="*/ 181 h 235"/>
                <a:gd name="T6" fmla="*/ 0 w 325"/>
                <a:gd name="T7" fmla="*/ 20 h 235"/>
                <a:gd name="T8" fmla="*/ 201 w 325"/>
                <a:gd name="T9" fmla="*/ 54 h 235"/>
              </a:gdLst>
              <a:ahLst/>
              <a:cxnLst>
                <a:cxn ang="0">
                  <a:pos x="T0" y="T1"/>
                </a:cxn>
                <a:cxn ang="0">
                  <a:pos x="T2" y="T3"/>
                </a:cxn>
                <a:cxn ang="0">
                  <a:pos x="T4" y="T5"/>
                </a:cxn>
                <a:cxn ang="0">
                  <a:pos x="T6" y="T7"/>
                </a:cxn>
                <a:cxn ang="0">
                  <a:pos x="T8" y="T9"/>
                </a:cxn>
              </a:cxnLst>
              <a:rect l="0" t="0" r="r" b="b"/>
              <a:pathLst>
                <a:path w="325" h="235">
                  <a:moveTo>
                    <a:pt x="201" y="54"/>
                  </a:moveTo>
                  <a:cubicBezTo>
                    <a:pt x="290" y="108"/>
                    <a:pt x="325" y="215"/>
                    <a:pt x="325" y="215"/>
                  </a:cubicBezTo>
                  <a:cubicBezTo>
                    <a:pt x="325" y="215"/>
                    <a:pt x="214" y="235"/>
                    <a:pt x="124" y="181"/>
                  </a:cubicBezTo>
                  <a:cubicBezTo>
                    <a:pt x="35" y="127"/>
                    <a:pt x="0" y="20"/>
                    <a:pt x="0" y="20"/>
                  </a:cubicBezTo>
                  <a:cubicBezTo>
                    <a:pt x="0" y="20"/>
                    <a:pt x="111" y="0"/>
                    <a:pt x="201" y="54"/>
                  </a:cubicBezTo>
                  <a:close/>
                </a:path>
              </a:pathLst>
            </a:custGeom>
            <a:solidFill>
              <a:srgbClr val="E61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3" name="文本框 52"/>
          <p:cNvSpPr txBox="1"/>
          <p:nvPr/>
        </p:nvSpPr>
        <p:spPr>
          <a:xfrm>
            <a:off x="1266884" y="288514"/>
            <a:ext cx="7214946" cy="713016"/>
          </a:xfrm>
          <a:prstGeom prst="rect">
            <a:avLst/>
          </a:prstGeom>
          <a:noFill/>
        </p:spPr>
        <p:txBody>
          <a:bodyPr wrap="square" rtlCol="0">
            <a:spAutoFit/>
          </a:bodyPr>
          <a:lstStyle/>
          <a:p>
            <a:pPr>
              <a:lnSpc>
                <a:spcPct val="150000"/>
              </a:lnSpc>
            </a:pPr>
            <a:r>
              <a:rPr lang="en-US" altLang="zh-CN" sz="3000" dirty="0">
                <a:latin typeface="Arial Black" pitchFamily="34" charset="0"/>
                <a:cs typeface="+mn-ea"/>
                <a:sym typeface="+mn-lt"/>
              </a:rPr>
              <a:t>The best-known types</a:t>
            </a:r>
            <a:endParaRPr lang="en-US" altLang="zh-CN" sz="3000" dirty="0">
              <a:latin typeface="Arial Black" pitchFamily="34" charset="0"/>
              <a:cs typeface="+mn-ea"/>
              <a:sym typeface="+mn-lt"/>
            </a:endParaRPr>
          </a:p>
        </p:txBody>
      </p:sp>
      <p:sp>
        <p:nvSpPr>
          <p:cNvPr id="11" name="文本框 10"/>
          <p:cNvSpPr txBox="1"/>
          <p:nvPr/>
        </p:nvSpPr>
        <p:spPr>
          <a:xfrm>
            <a:off x="871539" y="1374170"/>
            <a:ext cx="6104055" cy="492443"/>
          </a:xfrm>
          <a:prstGeom prst="rect">
            <a:avLst/>
          </a:prstGeom>
          <a:noFill/>
        </p:spPr>
        <p:txBody>
          <a:bodyPr wrap="square" rtlCol="0">
            <a:spAutoFit/>
          </a:bodyPr>
          <a:lstStyle/>
          <a:p>
            <a:r>
              <a:rPr lang="en-US" altLang="zh-CN" sz="2600" b="1" dirty="0">
                <a:latin typeface="Times New Roman" pitchFamily="18" charset="0"/>
                <a:cs typeface="Times New Roman" pitchFamily="18" charset="0"/>
              </a:rPr>
              <a:t>The Lion Dance</a:t>
            </a:r>
            <a:endParaRPr lang="zh-CN" altLang="en-US" sz="2600" b="1" dirty="0">
              <a:latin typeface="Times New Roman" pitchFamily="18" charset="0"/>
              <a:cs typeface="Times New Roman" pitchFamily="18" charset="0"/>
            </a:endParaRPr>
          </a:p>
        </p:txBody>
      </p:sp>
      <p:sp>
        <p:nvSpPr>
          <p:cNvPr id="12" name="文本框 11"/>
          <p:cNvSpPr txBox="1"/>
          <p:nvPr/>
        </p:nvSpPr>
        <p:spPr>
          <a:xfrm>
            <a:off x="871539" y="2114393"/>
            <a:ext cx="7912538" cy="3985706"/>
          </a:xfrm>
          <a:prstGeom prst="rect">
            <a:avLst/>
          </a:prstGeom>
          <a:noFill/>
        </p:spPr>
        <p:txBody>
          <a:bodyPr wrap="square" rtlCol="0">
            <a:spAutoFit/>
          </a:bodyPr>
          <a:lstStyle/>
          <a:p>
            <a:pPr marL="342900" indent="-342900">
              <a:buFont typeface="Arial" charset="0"/>
              <a:buChar char="•"/>
            </a:pPr>
            <a:r>
              <a:rPr lang="en-US" altLang="zh-CN" sz="2300" u="sng" dirty="0">
                <a:latin typeface="Times New Roman" pitchFamily="18" charset="0"/>
                <a:cs typeface="Times New Roman" pitchFamily="18" charset="0"/>
              </a:rPr>
              <a:t>The lion dance is a traditional Chinese dance performed on big occasions, such as the Spring Festival (Chinese New Year) for good luck, as it is believed that the lion is an auspicious animal.</a:t>
            </a:r>
            <a:endParaRPr lang="en-US" altLang="zh-CN" sz="2300" u="sng" dirty="0">
              <a:latin typeface="Times New Roman" pitchFamily="18" charset="0"/>
              <a:cs typeface="Times New Roman" pitchFamily="18" charset="0"/>
            </a:endParaRPr>
          </a:p>
          <a:p>
            <a:endParaRPr lang="en-US" altLang="zh-CN" sz="2300" dirty="0">
              <a:latin typeface="Times New Roman" pitchFamily="18" charset="0"/>
              <a:cs typeface="Times New Roman" pitchFamily="18" charset="0"/>
            </a:endParaRPr>
          </a:p>
          <a:p>
            <a:pPr marL="342900" indent="-342900">
              <a:buFont typeface="Arial" charset="0"/>
              <a:buChar char="•"/>
            </a:pPr>
            <a:r>
              <a:rPr lang="en-US" altLang="zh-CN" sz="2300" dirty="0">
                <a:latin typeface="Times New Roman" pitchFamily="18" charset="0"/>
                <a:cs typeface="Times New Roman" pitchFamily="18" charset="0"/>
              </a:rPr>
              <a:t> In Chinese culture, the lion symbolizes power, wisdom, and superiority. People perform lion dances at Chinese festivals or big occasions to bring good fortune and chase away evil spirits. </a:t>
            </a:r>
            <a:r>
              <a:rPr lang="en-US" altLang="zh-CN" sz="2300" u="sng" dirty="0">
                <a:latin typeface="Times New Roman" pitchFamily="18" charset="0"/>
                <a:cs typeface="Times New Roman" pitchFamily="18" charset="0"/>
              </a:rPr>
              <a:t>The lion dance is one of the most important traditions during Chinese New Year. It is performed to bring prosperity and good luck for the upcoming year. The lion dance is also a way to create a festive atmosphere and bring happiness.</a:t>
            </a:r>
            <a:endParaRPr lang="en-US" altLang="zh-CN" sz="2300" u="sng" dirty="0">
              <a:latin typeface="Times New Roman" pitchFamily="18" charset="0"/>
              <a:cs typeface="Times New Roman" pitchFamily="18" charset="0"/>
            </a:endParaRPr>
          </a:p>
        </p:txBody>
      </p:sp>
      <p:pic>
        <p:nvPicPr>
          <p:cNvPr id="15" name="图片 1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9283253" y="2114393"/>
            <a:ext cx="2290289" cy="324457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anim calcmode="lin" valueType="num">
                                      <p:cBhvr>
                                        <p:cTn id="1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500"/>
                                        <p:tgtEl>
                                          <p:spTgt spid="12">
                                            <p:txEl>
                                              <p:pRg st="2" end="2"/>
                                            </p:txEl>
                                          </p:spTgt>
                                        </p:tgtEl>
                                      </p:cBhvr>
                                    </p:animEffect>
                                    <p:anim calcmode="lin" valueType="num">
                                      <p:cBhvr>
                                        <p:cTn id="2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31645" y="451508"/>
            <a:ext cx="494674" cy="494674"/>
            <a:chOff x="531645" y="465487"/>
            <a:chExt cx="494674" cy="494674"/>
          </a:xfrm>
        </p:grpSpPr>
        <p:sp>
          <p:nvSpPr>
            <p:cNvPr id="4" name="椭圆 3"/>
            <p:cNvSpPr/>
            <p:nvPr/>
          </p:nvSpPr>
          <p:spPr>
            <a:xfrm>
              <a:off x="531645" y="465487"/>
              <a:ext cx="494674" cy="494674"/>
            </a:xfrm>
            <a:prstGeom prst="ellipse">
              <a:avLst/>
            </a:prstGeom>
            <a:solidFill>
              <a:srgbClr val="E61244"/>
            </a:solidFill>
            <a:ln>
              <a:noFill/>
            </a:ln>
            <a:effectLst>
              <a:outerShdw blurRad="190500" dist="38100" dir="2700000" algn="tl" rotWithShape="0">
                <a:srgbClr val="E6124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686427" y="642870"/>
              <a:ext cx="185112" cy="139910"/>
              <a:chOff x="565150" y="746125"/>
              <a:chExt cx="406400" cy="206375"/>
            </a:xfrm>
          </p:grpSpPr>
          <p:cxnSp>
            <p:nvCxnSpPr>
              <p:cNvPr id="6" name="直接连接符 5"/>
              <p:cNvCxnSpPr/>
              <p:nvPr/>
            </p:nvCxnSpPr>
            <p:spPr>
              <a:xfrm>
                <a:off x="565150" y="746125"/>
                <a:ext cx="406400" cy="635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565150" y="846137"/>
                <a:ext cx="406400" cy="635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565150" y="946150"/>
                <a:ext cx="406400" cy="635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06" name="Group 54"/>
          <p:cNvGrpSpPr>
            <a:grpSpLocks noChangeAspect="1"/>
          </p:cNvGrpSpPr>
          <p:nvPr/>
        </p:nvGrpSpPr>
        <p:grpSpPr bwMode="auto">
          <a:xfrm rot="10800000" flipV="1">
            <a:off x="102705" y="6229109"/>
            <a:ext cx="515754" cy="524454"/>
            <a:chOff x="3" y="4"/>
            <a:chExt cx="830" cy="844"/>
          </a:xfrm>
        </p:grpSpPr>
        <p:sp>
          <p:nvSpPr>
            <p:cNvPr id="108" name="Freeform 55"/>
            <p:cNvSpPr/>
            <p:nvPr/>
          </p:nvSpPr>
          <p:spPr bwMode="auto">
            <a:xfrm>
              <a:off x="283" y="4"/>
              <a:ext cx="550" cy="798"/>
            </a:xfrm>
            <a:custGeom>
              <a:avLst/>
              <a:gdLst>
                <a:gd name="T0" fmla="*/ 50 w 230"/>
                <a:gd name="T1" fmla="*/ 202 h 334"/>
                <a:gd name="T2" fmla="*/ 205 w 230"/>
                <a:gd name="T3" fmla="*/ 334 h 334"/>
                <a:gd name="T4" fmla="*/ 180 w 230"/>
                <a:gd name="T5" fmla="*/ 132 h 334"/>
                <a:gd name="T6" fmla="*/ 25 w 230"/>
                <a:gd name="T7" fmla="*/ 0 h 334"/>
                <a:gd name="T8" fmla="*/ 50 w 230"/>
                <a:gd name="T9" fmla="*/ 202 h 334"/>
              </a:gdLst>
              <a:ahLst/>
              <a:cxnLst>
                <a:cxn ang="0">
                  <a:pos x="T0" y="T1"/>
                </a:cxn>
                <a:cxn ang="0">
                  <a:pos x="T2" y="T3"/>
                </a:cxn>
                <a:cxn ang="0">
                  <a:pos x="T4" y="T5"/>
                </a:cxn>
                <a:cxn ang="0">
                  <a:pos x="T6" y="T7"/>
                </a:cxn>
                <a:cxn ang="0">
                  <a:pos x="T8" y="T9"/>
                </a:cxn>
              </a:cxnLst>
              <a:rect l="0" t="0" r="r" b="b"/>
              <a:pathLst>
                <a:path w="230" h="334">
                  <a:moveTo>
                    <a:pt x="50" y="202"/>
                  </a:moveTo>
                  <a:cubicBezTo>
                    <a:pt x="99" y="294"/>
                    <a:pt x="205" y="334"/>
                    <a:pt x="205" y="334"/>
                  </a:cubicBezTo>
                  <a:cubicBezTo>
                    <a:pt x="205" y="334"/>
                    <a:pt x="230" y="224"/>
                    <a:pt x="180" y="132"/>
                  </a:cubicBezTo>
                  <a:cubicBezTo>
                    <a:pt x="130" y="40"/>
                    <a:pt x="25" y="0"/>
                    <a:pt x="25" y="0"/>
                  </a:cubicBezTo>
                  <a:cubicBezTo>
                    <a:pt x="25" y="0"/>
                    <a:pt x="0" y="110"/>
                    <a:pt x="50" y="202"/>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56"/>
            <p:cNvSpPr/>
            <p:nvPr/>
          </p:nvSpPr>
          <p:spPr bwMode="auto">
            <a:xfrm>
              <a:off x="3" y="286"/>
              <a:ext cx="777" cy="562"/>
            </a:xfrm>
            <a:custGeom>
              <a:avLst/>
              <a:gdLst>
                <a:gd name="T0" fmla="*/ 201 w 325"/>
                <a:gd name="T1" fmla="*/ 54 h 235"/>
                <a:gd name="T2" fmla="*/ 325 w 325"/>
                <a:gd name="T3" fmla="*/ 215 h 235"/>
                <a:gd name="T4" fmla="*/ 124 w 325"/>
                <a:gd name="T5" fmla="*/ 181 h 235"/>
                <a:gd name="T6" fmla="*/ 0 w 325"/>
                <a:gd name="T7" fmla="*/ 20 h 235"/>
                <a:gd name="T8" fmla="*/ 201 w 325"/>
                <a:gd name="T9" fmla="*/ 54 h 235"/>
              </a:gdLst>
              <a:ahLst/>
              <a:cxnLst>
                <a:cxn ang="0">
                  <a:pos x="T0" y="T1"/>
                </a:cxn>
                <a:cxn ang="0">
                  <a:pos x="T2" y="T3"/>
                </a:cxn>
                <a:cxn ang="0">
                  <a:pos x="T4" y="T5"/>
                </a:cxn>
                <a:cxn ang="0">
                  <a:pos x="T6" y="T7"/>
                </a:cxn>
                <a:cxn ang="0">
                  <a:pos x="T8" y="T9"/>
                </a:cxn>
              </a:cxnLst>
              <a:rect l="0" t="0" r="r" b="b"/>
              <a:pathLst>
                <a:path w="325" h="235">
                  <a:moveTo>
                    <a:pt x="201" y="54"/>
                  </a:moveTo>
                  <a:cubicBezTo>
                    <a:pt x="290" y="108"/>
                    <a:pt x="325" y="215"/>
                    <a:pt x="325" y="215"/>
                  </a:cubicBezTo>
                  <a:cubicBezTo>
                    <a:pt x="325" y="215"/>
                    <a:pt x="214" y="235"/>
                    <a:pt x="124" y="181"/>
                  </a:cubicBezTo>
                  <a:cubicBezTo>
                    <a:pt x="35" y="127"/>
                    <a:pt x="0" y="20"/>
                    <a:pt x="0" y="20"/>
                  </a:cubicBezTo>
                  <a:cubicBezTo>
                    <a:pt x="0" y="20"/>
                    <a:pt x="111" y="0"/>
                    <a:pt x="201" y="54"/>
                  </a:cubicBezTo>
                  <a:close/>
                </a:path>
              </a:pathLst>
            </a:custGeom>
            <a:solidFill>
              <a:srgbClr val="E61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18" name="Group 54"/>
          <p:cNvGrpSpPr>
            <a:grpSpLocks noChangeAspect="1"/>
          </p:cNvGrpSpPr>
          <p:nvPr/>
        </p:nvGrpSpPr>
        <p:grpSpPr bwMode="auto">
          <a:xfrm flipV="1">
            <a:off x="11573542" y="104438"/>
            <a:ext cx="515752" cy="524452"/>
            <a:chOff x="3" y="4"/>
            <a:chExt cx="830" cy="844"/>
          </a:xfrm>
        </p:grpSpPr>
        <p:sp>
          <p:nvSpPr>
            <p:cNvPr id="119" name="Freeform 55"/>
            <p:cNvSpPr/>
            <p:nvPr/>
          </p:nvSpPr>
          <p:spPr bwMode="auto">
            <a:xfrm>
              <a:off x="283" y="4"/>
              <a:ext cx="550" cy="798"/>
            </a:xfrm>
            <a:custGeom>
              <a:avLst/>
              <a:gdLst>
                <a:gd name="T0" fmla="*/ 50 w 230"/>
                <a:gd name="T1" fmla="*/ 202 h 334"/>
                <a:gd name="T2" fmla="*/ 205 w 230"/>
                <a:gd name="T3" fmla="*/ 334 h 334"/>
                <a:gd name="T4" fmla="*/ 180 w 230"/>
                <a:gd name="T5" fmla="*/ 132 h 334"/>
                <a:gd name="T6" fmla="*/ 25 w 230"/>
                <a:gd name="T7" fmla="*/ 0 h 334"/>
                <a:gd name="T8" fmla="*/ 50 w 230"/>
                <a:gd name="T9" fmla="*/ 202 h 334"/>
              </a:gdLst>
              <a:ahLst/>
              <a:cxnLst>
                <a:cxn ang="0">
                  <a:pos x="T0" y="T1"/>
                </a:cxn>
                <a:cxn ang="0">
                  <a:pos x="T2" y="T3"/>
                </a:cxn>
                <a:cxn ang="0">
                  <a:pos x="T4" y="T5"/>
                </a:cxn>
                <a:cxn ang="0">
                  <a:pos x="T6" y="T7"/>
                </a:cxn>
                <a:cxn ang="0">
                  <a:pos x="T8" y="T9"/>
                </a:cxn>
              </a:cxnLst>
              <a:rect l="0" t="0" r="r" b="b"/>
              <a:pathLst>
                <a:path w="230" h="334">
                  <a:moveTo>
                    <a:pt x="50" y="202"/>
                  </a:moveTo>
                  <a:cubicBezTo>
                    <a:pt x="99" y="294"/>
                    <a:pt x="205" y="334"/>
                    <a:pt x="205" y="334"/>
                  </a:cubicBezTo>
                  <a:cubicBezTo>
                    <a:pt x="205" y="334"/>
                    <a:pt x="230" y="224"/>
                    <a:pt x="180" y="132"/>
                  </a:cubicBezTo>
                  <a:cubicBezTo>
                    <a:pt x="130" y="40"/>
                    <a:pt x="25" y="0"/>
                    <a:pt x="25" y="0"/>
                  </a:cubicBezTo>
                  <a:cubicBezTo>
                    <a:pt x="25" y="0"/>
                    <a:pt x="0" y="110"/>
                    <a:pt x="50" y="202"/>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56"/>
            <p:cNvSpPr/>
            <p:nvPr/>
          </p:nvSpPr>
          <p:spPr bwMode="auto">
            <a:xfrm>
              <a:off x="3" y="286"/>
              <a:ext cx="777" cy="562"/>
            </a:xfrm>
            <a:custGeom>
              <a:avLst/>
              <a:gdLst>
                <a:gd name="T0" fmla="*/ 201 w 325"/>
                <a:gd name="T1" fmla="*/ 54 h 235"/>
                <a:gd name="T2" fmla="*/ 325 w 325"/>
                <a:gd name="T3" fmla="*/ 215 h 235"/>
                <a:gd name="T4" fmla="*/ 124 w 325"/>
                <a:gd name="T5" fmla="*/ 181 h 235"/>
                <a:gd name="T6" fmla="*/ 0 w 325"/>
                <a:gd name="T7" fmla="*/ 20 h 235"/>
                <a:gd name="T8" fmla="*/ 201 w 325"/>
                <a:gd name="T9" fmla="*/ 54 h 235"/>
              </a:gdLst>
              <a:ahLst/>
              <a:cxnLst>
                <a:cxn ang="0">
                  <a:pos x="T0" y="T1"/>
                </a:cxn>
                <a:cxn ang="0">
                  <a:pos x="T2" y="T3"/>
                </a:cxn>
                <a:cxn ang="0">
                  <a:pos x="T4" y="T5"/>
                </a:cxn>
                <a:cxn ang="0">
                  <a:pos x="T6" y="T7"/>
                </a:cxn>
                <a:cxn ang="0">
                  <a:pos x="T8" y="T9"/>
                </a:cxn>
              </a:cxnLst>
              <a:rect l="0" t="0" r="r" b="b"/>
              <a:pathLst>
                <a:path w="325" h="235">
                  <a:moveTo>
                    <a:pt x="201" y="54"/>
                  </a:moveTo>
                  <a:cubicBezTo>
                    <a:pt x="290" y="108"/>
                    <a:pt x="325" y="215"/>
                    <a:pt x="325" y="215"/>
                  </a:cubicBezTo>
                  <a:cubicBezTo>
                    <a:pt x="325" y="215"/>
                    <a:pt x="214" y="235"/>
                    <a:pt x="124" y="181"/>
                  </a:cubicBezTo>
                  <a:cubicBezTo>
                    <a:pt x="35" y="127"/>
                    <a:pt x="0" y="20"/>
                    <a:pt x="0" y="20"/>
                  </a:cubicBezTo>
                  <a:cubicBezTo>
                    <a:pt x="0" y="20"/>
                    <a:pt x="111" y="0"/>
                    <a:pt x="201" y="54"/>
                  </a:cubicBezTo>
                  <a:close/>
                </a:path>
              </a:pathLst>
            </a:custGeom>
            <a:solidFill>
              <a:srgbClr val="E61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3" name="文本框 52"/>
          <p:cNvSpPr txBox="1"/>
          <p:nvPr/>
        </p:nvSpPr>
        <p:spPr>
          <a:xfrm>
            <a:off x="1266884" y="288514"/>
            <a:ext cx="7214946" cy="713016"/>
          </a:xfrm>
          <a:prstGeom prst="rect">
            <a:avLst/>
          </a:prstGeom>
          <a:noFill/>
        </p:spPr>
        <p:txBody>
          <a:bodyPr wrap="square" rtlCol="0">
            <a:spAutoFit/>
          </a:bodyPr>
          <a:lstStyle/>
          <a:p>
            <a:pPr>
              <a:lnSpc>
                <a:spcPct val="150000"/>
              </a:lnSpc>
            </a:pPr>
            <a:r>
              <a:rPr lang="en-US" altLang="zh-CN" sz="3000" dirty="0">
                <a:latin typeface="Arial Black" pitchFamily="34" charset="0"/>
                <a:cs typeface="+mn-ea"/>
                <a:sym typeface="+mn-lt"/>
              </a:rPr>
              <a:t>The best-known types</a:t>
            </a:r>
            <a:endParaRPr lang="en-US" altLang="zh-CN" sz="3000" dirty="0">
              <a:latin typeface="Arial Black" pitchFamily="34" charset="0"/>
              <a:cs typeface="+mn-ea"/>
              <a:sym typeface="+mn-lt"/>
            </a:endParaRPr>
          </a:p>
        </p:txBody>
      </p:sp>
      <p:sp>
        <p:nvSpPr>
          <p:cNvPr id="11" name="文本框 10"/>
          <p:cNvSpPr txBox="1"/>
          <p:nvPr/>
        </p:nvSpPr>
        <p:spPr>
          <a:xfrm>
            <a:off x="871539" y="1374170"/>
            <a:ext cx="6104055" cy="492443"/>
          </a:xfrm>
          <a:prstGeom prst="rect">
            <a:avLst/>
          </a:prstGeom>
          <a:noFill/>
        </p:spPr>
        <p:txBody>
          <a:bodyPr wrap="square" rtlCol="0">
            <a:spAutoFit/>
          </a:bodyPr>
          <a:lstStyle/>
          <a:p>
            <a:r>
              <a:rPr lang="en-US" altLang="zh-CN" sz="2600" b="1" dirty="0">
                <a:latin typeface="Times New Roman" pitchFamily="18" charset="0"/>
                <a:cs typeface="Times New Roman" pitchFamily="18" charset="0"/>
              </a:rPr>
              <a:t>The Lion Dance</a:t>
            </a:r>
            <a:endParaRPr lang="zh-CN" altLang="en-US" sz="2600" b="1" dirty="0">
              <a:latin typeface="Times New Roman" pitchFamily="18" charset="0"/>
              <a:cs typeface="Times New Roman" pitchFamily="18" charset="0"/>
            </a:endParaRPr>
          </a:p>
        </p:txBody>
      </p:sp>
      <p:sp>
        <p:nvSpPr>
          <p:cNvPr id="12" name="文本框 11"/>
          <p:cNvSpPr txBox="1"/>
          <p:nvPr/>
        </p:nvSpPr>
        <p:spPr>
          <a:xfrm>
            <a:off x="871539" y="2114393"/>
            <a:ext cx="7912538" cy="4339650"/>
          </a:xfrm>
          <a:prstGeom prst="rect">
            <a:avLst/>
          </a:prstGeom>
          <a:noFill/>
        </p:spPr>
        <p:txBody>
          <a:bodyPr wrap="square" rtlCol="0">
            <a:spAutoFit/>
          </a:bodyPr>
          <a:lstStyle/>
          <a:p>
            <a:pPr marL="342900" indent="-342900">
              <a:buFont typeface="Arial" charset="0"/>
              <a:buChar char="•"/>
            </a:pPr>
            <a:r>
              <a:rPr lang="en-US" altLang="zh-CN" sz="2300" dirty="0">
                <a:latin typeface="Times New Roman" pitchFamily="18" charset="0"/>
                <a:cs typeface="Times New Roman" pitchFamily="18" charset="0"/>
              </a:rPr>
              <a:t>Performed in a lion costume, accompanied by the music of beating drums, clashing cymbals, and resounding gongs, lion dances imitate a lion's various movements or demonstrate martial arts, depending on the style. </a:t>
            </a:r>
            <a:r>
              <a:rPr lang="en-US" altLang="zh-CN" sz="2300" u="sng" dirty="0">
                <a:latin typeface="Times New Roman" pitchFamily="18" charset="0"/>
                <a:cs typeface="Times New Roman" pitchFamily="18" charset="0"/>
              </a:rPr>
              <a:t>Though lion dances all use similar costumes, during its long development, the lion dance has divided into two styles: southern and northern.</a:t>
            </a:r>
            <a:endParaRPr lang="en-US" altLang="zh-CN" sz="2300" u="sng" dirty="0">
              <a:latin typeface="Times New Roman" pitchFamily="18" charset="0"/>
              <a:cs typeface="Times New Roman" pitchFamily="18" charset="0"/>
            </a:endParaRPr>
          </a:p>
          <a:p>
            <a:pPr marL="342900" indent="-342900">
              <a:buFont typeface="Arial" charset="0"/>
              <a:buChar char="•"/>
            </a:pPr>
            <a:r>
              <a:rPr lang="en-US" altLang="zh-CN" sz="2300" u="sng" dirty="0">
                <a:latin typeface="Times New Roman" pitchFamily="18" charset="0"/>
                <a:cs typeface="Times New Roman" pitchFamily="18" charset="0"/>
              </a:rPr>
              <a:t>The southern lion dance</a:t>
            </a:r>
            <a:r>
              <a:rPr lang="en-US" altLang="zh-CN" sz="2300" dirty="0">
                <a:latin typeface="Times New Roman" pitchFamily="18" charset="0"/>
                <a:cs typeface="Times New Roman" pitchFamily="18" charset="0"/>
              </a:rPr>
              <a:t> originated in Guangdong, and it is the style popular in Hong Kong, Macau, and the hometowns of overseas Chinese.</a:t>
            </a:r>
            <a:endParaRPr lang="en-US" altLang="zh-CN" sz="2300" dirty="0">
              <a:latin typeface="Times New Roman" pitchFamily="18" charset="0"/>
              <a:cs typeface="Times New Roman" pitchFamily="18" charset="0"/>
            </a:endParaRPr>
          </a:p>
          <a:p>
            <a:pPr marL="342900" indent="-342900">
              <a:buFont typeface="Arial" charset="0"/>
              <a:buChar char="•"/>
            </a:pPr>
            <a:r>
              <a:rPr lang="en-US" altLang="zh-CN" sz="2300" u="sng" dirty="0">
                <a:latin typeface="Times New Roman" pitchFamily="18" charset="0"/>
                <a:cs typeface="Times New Roman" pitchFamily="18" charset="0"/>
              </a:rPr>
              <a:t>The northern lion dance</a:t>
            </a:r>
            <a:r>
              <a:rPr lang="en-US" altLang="zh-CN" sz="2300" dirty="0">
                <a:latin typeface="Times New Roman" pitchFamily="18" charset="0"/>
                <a:cs typeface="Times New Roman" pitchFamily="18" charset="0"/>
              </a:rPr>
              <a:t> has close relations to kung fu. A young lion is performed by a single person and an adult lion is performed by a duo.</a:t>
            </a:r>
            <a:endParaRPr lang="en-US" altLang="zh-CN" sz="2300" dirty="0">
              <a:latin typeface="Times New Roman" pitchFamily="18" charset="0"/>
              <a:cs typeface="Times New Roman" pitchFamily="18" charset="0"/>
            </a:endParaRPr>
          </a:p>
        </p:txBody>
      </p:sp>
      <p:pic>
        <p:nvPicPr>
          <p:cNvPr id="15" name="图片 1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8833213" y="2114393"/>
            <a:ext cx="2914318" cy="291431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anim calcmode="lin" valueType="num">
                                      <p:cBhvr>
                                        <p:cTn id="1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anim calcmode="lin" valueType="num">
                                      <p:cBhvr>
                                        <p:cTn id="2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fade">
                                      <p:cBhvr>
                                        <p:cTn id="29" dur="500"/>
                                        <p:tgtEl>
                                          <p:spTgt spid="12">
                                            <p:txEl>
                                              <p:pRg st="2" end="2"/>
                                            </p:txEl>
                                          </p:spTgt>
                                        </p:tgtEl>
                                      </p:cBhvr>
                                    </p:animEffect>
                                    <p:anim calcmode="lin" valueType="num">
                                      <p:cBhvr>
                                        <p:cTn id="30"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1" dur="5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E61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文本框 13"/>
          <p:cNvSpPr txBox="1"/>
          <p:nvPr/>
        </p:nvSpPr>
        <p:spPr>
          <a:xfrm>
            <a:off x="10130971" y="6243283"/>
            <a:ext cx="1625601" cy="307777"/>
          </a:xfrm>
          <a:prstGeom prst="rect">
            <a:avLst/>
          </a:prstGeom>
          <a:noFill/>
        </p:spPr>
        <p:txBody>
          <a:bodyPr wrap="square" rtlCol="0">
            <a:spAutoFit/>
          </a:bodyPr>
          <a:lstStyle/>
          <a:p>
            <a:pPr algn="r"/>
            <a:r>
              <a:rPr lang="en-US" altLang="zh-CN" sz="1400" dirty="0">
                <a:solidFill>
                  <a:schemeClr val="bg1"/>
                </a:solidFill>
                <a:latin typeface="Arial Black" pitchFamily="34" charset="0"/>
                <a:cs typeface="+mn-ea"/>
                <a:sym typeface="+mn-lt"/>
              </a:rPr>
              <a:t>2021.5.26</a:t>
            </a:r>
            <a:endParaRPr lang="zh-CN" altLang="en-US" sz="1400" dirty="0">
              <a:solidFill>
                <a:schemeClr val="bg1"/>
              </a:solidFill>
              <a:latin typeface="Arial Black" pitchFamily="34" charset="0"/>
              <a:cs typeface="+mn-ea"/>
              <a:sym typeface="+mn-lt"/>
            </a:endParaRPr>
          </a:p>
        </p:txBody>
      </p:sp>
      <p:sp>
        <p:nvSpPr>
          <p:cNvPr id="8" name="文本框 7"/>
          <p:cNvSpPr txBox="1"/>
          <p:nvPr/>
        </p:nvSpPr>
        <p:spPr>
          <a:xfrm>
            <a:off x="3924300" y="2050026"/>
            <a:ext cx="6841672" cy="1747594"/>
          </a:xfrm>
          <a:prstGeom prst="rect">
            <a:avLst/>
          </a:prstGeom>
          <a:noFill/>
        </p:spPr>
        <p:txBody>
          <a:bodyPr wrap="square" rtlCol="0">
            <a:spAutoFit/>
          </a:bodyPr>
          <a:lstStyle/>
          <a:p>
            <a:pPr algn="r">
              <a:lnSpc>
                <a:spcPct val="150000"/>
              </a:lnSpc>
            </a:pPr>
            <a:r>
              <a:rPr lang="en-US" altLang="zh-CN" sz="8000" dirty="0">
                <a:solidFill>
                  <a:schemeClr val="bg1"/>
                </a:solidFill>
                <a:latin typeface="Arial Black" pitchFamily="34" charset="0"/>
                <a:cs typeface="+mn-ea"/>
                <a:sym typeface="+mn-lt"/>
              </a:rPr>
              <a:t>THANKS.</a:t>
            </a:r>
            <a:endParaRPr lang="zh-CN" altLang="en-US" sz="8000" dirty="0">
              <a:solidFill>
                <a:schemeClr val="bg1"/>
              </a:solidFill>
              <a:latin typeface="Arial Black" pitchFamily="34" charset="0"/>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invX="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3" name="组合 112"/>
          <p:cNvGrpSpPr/>
          <p:nvPr/>
        </p:nvGrpSpPr>
        <p:grpSpPr>
          <a:xfrm>
            <a:off x="531645" y="451508"/>
            <a:ext cx="494674" cy="494674"/>
            <a:chOff x="531645" y="465487"/>
            <a:chExt cx="494674" cy="494674"/>
          </a:xfrm>
        </p:grpSpPr>
        <p:sp>
          <p:nvSpPr>
            <p:cNvPr id="4" name="椭圆 3"/>
            <p:cNvSpPr/>
            <p:nvPr/>
          </p:nvSpPr>
          <p:spPr>
            <a:xfrm>
              <a:off x="531645" y="465487"/>
              <a:ext cx="494674" cy="494674"/>
            </a:xfrm>
            <a:prstGeom prst="ellipse">
              <a:avLst/>
            </a:prstGeom>
            <a:solidFill>
              <a:srgbClr val="E61244"/>
            </a:solidFill>
            <a:ln>
              <a:noFill/>
            </a:ln>
            <a:effectLst>
              <a:outerShdw blurRad="190500" dist="38100" dir="2700000" algn="tl" rotWithShape="0">
                <a:srgbClr val="E6124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686427" y="642870"/>
              <a:ext cx="185112" cy="139910"/>
              <a:chOff x="565150" y="746125"/>
              <a:chExt cx="406400" cy="206375"/>
            </a:xfrm>
          </p:grpSpPr>
          <p:cxnSp>
            <p:nvCxnSpPr>
              <p:cNvPr id="6" name="直接连接符 5"/>
              <p:cNvCxnSpPr/>
              <p:nvPr/>
            </p:nvCxnSpPr>
            <p:spPr>
              <a:xfrm>
                <a:off x="565150" y="746125"/>
                <a:ext cx="406400" cy="635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565150" y="846137"/>
                <a:ext cx="406400" cy="635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565150" y="946150"/>
                <a:ext cx="406400" cy="635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9" name="文本框 8"/>
          <p:cNvSpPr txBox="1"/>
          <p:nvPr/>
        </p:nvSpPr>
        <p:spPr>
          <a:xfrm>
            <a:off x="1247984" y="445763"/>
            <a:ext cx="7214946" cy="919995"/>
          </a:xfrm>
          <a:prstGeom prst="rect">
            <a:avLst/>
          </a:prstGeom>
          <a:noFill/>
        </p:spPr>
        <p:txBody>
          <a:bodyPr wrap="square" rtlCol="0">
            <a:spAutoFit/>
          </a:bodyPr>
          <a:lstStyle/>
          <a:p>
            <a:pPr>
              <a:lnSpc>
                <a:spcPct val="150000"/>
              </a:lnSpc>
            </a:pPr>
            <a:r>
              <a:rPr lang="en-US" altLang="zh-CN" sz="4000" dirty="0">
                <a:latin typeface="Arial Black" pitchFamily="34" charset="0"/>
                <a:cs typeface="+mn-ea"/>
                <a:sym typeface="+mn-lt"/>
              </a:rPr>
              <a:t>Contents</a:t>
            </a:r>
            <a:endParaRPr lang="zh-CN" altLang="en-US" sz="4000" dirty="0">
              <a:latin typeface="Arial Black" pitchFamily="34" charset="0"/>
              <a:cs typeface="+mn-ea"/>
              <a:sym typeface="+mn-lt"/>
            </a:endParaRPr>
          </a:p>
        </p:txBody>
      </p:sp>
      <p:cxnSp>
        <p:nvCxnSpPr>
          <p:cNvPr id="42" name="直接连接符 41"/>
          <p:cNvCxnSpPr/>
          <p:nvPr/>
        </p:nvCxnSpPr>
        <p:spPr>
          <a:xfrm>
            <a:off x="557705" y="1563681"/>
            <a:ext cx="3024355" cy="0"/>
          </a:xfrm>
          <a:prstGeom prst="line">
            <a:avLst/>
          </a:prstGeom>
          <a:ln w="25400" cap="rnd">
            <a:solidFill>
              <a:srgbClr val="E61244"/>
            </a:solidFill>
          </a:ln>
        </p:spPr>
        <p:style>
          <a:lnRef idx="1">
            <a:schemeClr val="accent1"/>
          </a:lnRef>
          <a:fillRef idx="0">
            <a:schemeClr val="accent1"/>
          </a:fillRef>
          <a:effectRef idx="0">
            <a:schemeClr val="accent1"/>
          </a:effectRef>
          <a:fontRef idx="minor">
            <a:schemeClr val="tx1"/>
          </a:fontRef>
        </p:style>
      </p:cxnSp>
      <p:grpSp>
        <p:nvGrpSpPr>
          <p:cNvPr id="92" name="组合 91"/>
          <p:cNvGrpSpPr/>
          <p:nvPr/>
        </p:nvGrpSpPr>
        <p:grpSpPr>
          <a:xfrm>
            <a:off x="9386924" y="0"/>
            <a:ext cx="1556847" cy="1542570"/>
            <a:chOff x="106363" y="3175"/>
            <a:chExt cx="7789862" cy="7718425"/>
          </a:xfrm>
        </p:grpSpPr>
        <p:sp>
          <p:nvSpPr>
            <p:cNvPr id="93" name="Freeform 47"/>
            <p:cNvSpPr/>
            <p:nvPr/>
          </p:nvSpPr>
          <p:spPr bwMode="auto">
            <a:xfrm>
              <a:off x="106363" y="1927225"/>
              <a:ext cx="5745162" cy="5794375"/>
            </a:xfrm>
            <a:custGeom>
              <a:avLst/>
              <a:gdLst>
                <a:gd name="T0" fmla="*/ 2085 w 2085"/>
                <a:gd name="T1" fmla="*/ 1721 h 2103"/>
                <a:gd name="T2" fmla="*/ 1684 w 2085"/>
                <a:gd name="T3" fmla="*/ 1876 h 2103"/>
                <a:gd name="T4" fmla="*/ 1098 w 2085"/>
                <a:gd name="T5" fmla="*/ 2103 h 2103"/>
                <a:gd name="T6" fmla="*/ 1002 w 2085"/>
                <a:gd name="T7" fmla="*/ 1939 h 2103"/>
                <a:gd name="T8" fmla="*/ 429 w 2085"/>
                <a:gd name="T9" fmla="*/ 1036 h 2103"/>
                <a:gd name="T10" fmla="*/ 0 w 2085"/>
                <a:gd name="T11" fmla="*/ 382 h 2103"/>
                <a:gd name="T12" fmla="*/ 144 w 2085"/>
                <a:gd name="T13" fmla="*/ 341 h 2103"/>
                <a:gd name="T14" fmla="*/ 1317 w 2085"/>
                <a:gd name="T15" fmla="*/ 0 h 2103"/>
                <a:gd name="T16" fmla="*/ 2085 w 2085"/>
                <a:gd name="T17" fmla="*/ 1721 h 2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5" h="2103">
                  <a:moveTo>
                    <a:pt x="2085" y="1721"/>
                  </a:moveTo>
                  <a:cubicBezTo>
                    <a:pt x="1684" y="1876"/>
                    <a:pt x="1684" y="1876"/>
                    <a:pt x="1684" y="1876"/>
                  </a:cubicBezTo>
                  <a:cubicBezTo>
                    <a:pt x="1098" y="2103"/>
                    <a:pt x="1098" y="2103"/>
                    <a:pt x="1098" y="2103"/>
                  </a:cubicBezTo>
                  <a:cubicBezTo>
                    <a:pt x="1075" y="2062"/>
                    <a:pt x="1043" y="2006"/>
                    <a:pt x="1002" y="1939"/>
                  </a:cubicBezTo>
                  <a:cubicBezTo>
                    <a:pt x="864" y="1709"/>
                    <a:pt x="634" y="1351"/>
                    <a:pt x="429" y="1036"/>
                  </a:cubicBezTo>
                  <a:cubicBezTo>
                    <a:pt x="199" y="682"/>
                    <a:pt x="0" y="382"/>
                    <a:pt x="0" y="382"/>
                  </a:cubicBezTo>
                  <a:cubicBezTo>
                    <a:pt x="144" y="341"/>
                    <a:pt x="144" y="341"/>
                    <a:pt x="144" y="341"/>
                  </a:cubicBezTo>
                  <a:cubicBezTo>
                    <a:pt x="1317" y="0"/>
                    <a:pt x="1317" y="0"/>
                    <a:pt x="1317" y="0"/>
                  </a:cubicBezTo>
                  <a:cubicBezTo>
                    <a:pt x="2085" y="1721"/>
                    <a:pt x="2085" y="1721"/>
                    <a:pt x="2085" y="1721"/>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49"/>
            <p:cNvSpPr/>
            <p:nvPr/>
          </p:nvSpPr>
          <p:spPr bwMode="auto">
            <a:xfrm>
              <a:off x="349250" y="1455738"/>
              <a:ext cx="6326187" cy="5964238"/>
            </a:xfrm>
            <a:custGeom>
              <a:avLst/>
              <a:gdLst>
                <a:gd name="T0" fmla="*/ 2296 w 2296"/>
                <a:gd name="T1" fmla="*/ 1796 h 2164"/>
                <a:gd name="T2" fmla="*/ 742 w 2296"/>
                <a:gd name="T3" fmla="*/ 2081 h 2164"/>
                <a:gd name="T4" fmla="*/ 0 w 2296"/>
                <a:gd name="T5" fmla="*/ 272 h 2164"/>
                <a:gd name="T6" fmla="*/ 355 w 2296"/>
                <a:gd name="T7" fmla="*/ 211 h 2164"/>
                <a:gd name="T8" fmla="*/ 1584 w 2296"/>
                <a:gd name="T9" fmla="*/ 0 h 2164"/>
                <a:gd name="T10" fmla="*/ 2282 w 2296"/>
                <a:gd name="T11" fmla="*/ 1761 h 2164"/>
                <a:gd name="T12" fmla="*/ 2296 w 2296"/>
                <a:gd name="T13" fmla="*/ 1796 h 2164"/>
              </a:gdLst>
              <a:ahLst/>
              <a:cxnLst>
                <a:cxn ang="0">
                  <a:pos x="T0" y="T1"/>
                </a:cxn>
                <a:cxn ang="0">
                  <a:pos x="T2" y="T3"/>
                </a:cxn>
                <a:cxn ang="0">
                  <a:pos x="T4" y="T5"/>
                </a:cxn>
                <a:cxn ang="0">
                  <a:pos x="T6" y="T7"/>
                </a:cxn>
                <a:cxn ang="0">
                  <a:pos x="T8" y="T9"/>
                </a:cxn>
                <a:cxn ang="0">
                  <a:pos x="T10" y="T11"/>
                </a:cxn>
                <a:cxn ang="0">
                  <a:pos x="T12" y="T13"/>
                </a:cxn>
              </a:cxnLst>
              <a:rect l="0" t="0" r="r" b="b"/>
              <a:pathLst>
                <a:path w="2296" h="2164">
                  <a:moveTo>
                    <a:pt x="2296" y="1796"/>
                  </a:moveTo>
                  <a:cubicBezTo>
                    <a:pt x="2296" y="1796"/>
                    <a:pt x="1672" y="2164"/>
                    <a:pt x="742" y="2081"/>
                  </a:cubicBezTo>
                  <a:cubicBezTo>
                    <a:pt x="0" y="272"/>
                    <a:pt x="0" y="272"/>
                    <a:pt x="0" y="272"/>
                  </a:cubicBezTo>
                  <a:cubicBezTo>
                    <a:pt x="355" y="211"/>
                    <a:pt x="355" y="211"/>
                    <a:pt x="355" y="211"/>
                  </a:cubicBezTo>
                  <a:cubicBezTo>
                    <a:pt x="1584" y="0"/>
                    <a:pt x="1584" y="0"/>
                    <a:pt x="1584" y="0"/>
                  </a:cubicBezTo>
                  <a:cubicBezTo>
                    <a:pt x="2282" y="1761"/>
                    <a:pt x="2282" y="1761"/>
                    <a:pt x="2282" y="1761"/>
                  </a:cubicBezTo>
                  <a:cubicBezTo>
                    <a:pt x="2296" y="1796"/>
                    <a:pt x="2296" y="1796"/>
                    <a:pt x="2296" y="1796"/>
                  </a:cubicBezTo>
                </a:path>
              </a:pathLst>
            </a:custGeom>
            <a:solidFill>
              <a:srgbClr val="E61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52"/>
            <p:cNvSpPr/>
            <p:nvPr/>
          </p:nvSpPr>
          <p:spPr bwMode="auto">
            <a:xfrm>
              <a:off x="1330325" y="2024063"/>
              <a:ext cx="5307012" cy="4295775"/>
            </a:xfrm>
            <a:custGeom>
              <a:avLst/>
              <a:gdLst>
                <a:gd name="T0" fmla="*/ 29 w 1926"/>
                <a:gd name="T1" fmla="*/ 0 h 1559"/>
                <a:gd name="T2" fmla="*/ 0 w 1926"/>
                <a:gd name="T3" fmla="*/ 5 h 1559"/>
                <a:gd name="T4" fmla="*/ 562 w 1926"/>
                <a:gd name="T5" fmla="*/ 1159 h 1559"/>
                <a:gd name="T6" fmla="*/ 908 w 1926"/>
                <a:gd name="T7" fmla="*/ 1392 h 1559"/>
                <a:gd name="T8" fmla="*/ 1438 w 1926"/>
                <a:gd name="T9" fmla="*/ 1541 h 1559"/>
                <a:gd name="T10" fmla="*/ 1759 w 1926"/>
                <a:gd name="T11" fmla="*/ 1559 h 1559"/>
                <a:gd name="T12" fmla="*/ 1926 w 1926"/>
                <a:gd name="T13" fmla="*/ 1555 h 1559"/>
                <a:gd name="T14" fmla="*/ 1906 w 1926"/>
                <a:gd name="T15" fmla="*/ 1504 h 1559"/>
                <a:gd name="T16" fmla="*/ 1779 w 1926"/>
                <a:gd name="T17" fmla="*/ 1506 h 1559"/>
                <a:gd name="T18" fmla="*/ 1456 w 1926"/>
                <a:gd name="T19" fmla="*/ 1488 h 1559"/>
                <a:gd name="T20" fmla="*/ 926 w 1926"/>
                <a:gd name="T21" fmla="*/ 1339 h 1559"/>
                <a:gd name="T22" fmla="*/ 882 w 1926"/>
                <a:gd name="T23" fmla="*/ 1316 h 1559"/>
                <a:gd name="T24" fmla="*/ 579 w 1926"/>
                <a:gd name="T25" fmla="*/ 1106 h 1559"/>
                <a:gd name="T26" fmla="*/ 579 w 1926"/>
                <a:gd name="T27" fmla="*/ 1106 h 1559"/>
                <a:gd name="T28" fmla="*/ 29 w 1926"/>
                <a:gd name="T29" fmla="*/ 0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26" h="1559">
                  <a:moveTo>
                    <a:pt x="29" y="0"/>
                  </a:moveTo>
                  <a:cubicBezTo>
                    <a:pt x="0" y="5"/>
                    <a:pt x="0" y="5"/>
                    <a:pt x="0" y="5"/>
                  </a:cubicBezTo>
                  <a:cubicBezTo>
                    <a:pt x="143" y="594"/>
                    <a:pt x="303" y="927"/>
                    <a:pt x="562" y="1159"/>
                  </a:cubicBezTo>
                  <a:cubicBezTo>
                    <a:pt x="661" y="1249"/>
                    <a:pt x="775" y="1323"/>
                    <a:pt x="908" y="1392"/>
                  </a:cubicBezTo>
                  <a:cubicBezTo>
                    <a:pt x="1068" y="1474"/>
                    <a:pt x="1254" y="1519"/>
                    <a:pt x="1438" y="1541"/>
                  </a:cubicBezTo>
                  <a:cubicBezTo>
                    <a:pt x="1548" y="1554"/>
                    <a:pt x="1657" y="1559"/>
                    <a:pt x="1759" y="1559"/>
                  </a:cubicBezTo>
                  <a:cubicBezTo>
                    <a:pt x="1817" y="1559"/>
                    <a:pt x="1873" y="1557"/>
                    <a:pt x="1926" y="1555"/>
                  </a:cubicBezTo>
                  <a:cubicBezTo>
                    <a:pt x="1906" y="1504"/>
                    <a:pt x="1906" y="1504"/>
                    <a:pt x="1906" y="1504"/>
                  </a:cubicBezTo>
                  <a:cubicBezTo>
                    <a:pt x="1865" y="1505"/>
                    <a:pt x="1822" y="1506"/>
                    <a:pt x="1779" y="1506"/>
                  </a:cubicBezTo>
                  <a:cubicBezTo>
                    <a:pt x="1676" y="1506"/>
                    <a:pt x="1566" y="1501"/>
                    <a:pt x="1456" y="1488"/>
                  </a:cubicBezTo>
                  <a:cubicBezTo>
                    <a:pt x="1271" y="1466"/>
                    <a:pt x="1085" y="1421"/>
                    <a:pt x="926" y="1339"/>
                  </a:cubicBezTo>
                  <a:cubicBezTo>
                    <a:pt x="911" y="1332"/>
                    <a:pt x="896" y="1324"/>
                    <a:pt x="882" y="1316"/>
                  </a:cubicBezTo>
                  <a:cubicBezTo>
                    <a:pt x="767" y="1254"/>
                    <a:pt x="667" y="1186"/>
                    <a:pt x="579" y="1106"/>
                  </a:cubicBezTo>
                  <a:cubicBezTo>
                    <a:pt x="579" y="1106"/>
                    <a:pt x="579" y="1106"/>
                    <a:pt x="579" y="1106"/>
                  </a:cubicBezTo>
                  <a:cubicBezTo>
                    <a:pt x="328" y="880"/>
                    <a:pt x="170" y="559"/>
                    <a:pt x="29" y="0"/>
                  </a:cubicBezTo>
                </a:path>
              </a:pathLst>
            </a:custGeom>
            <a:solidFill>
              <a:srgbClr val="CF103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53"/>
            <p:cNvSpPr/>
            <p:nvPr/>
          </p:nvSpPr>
          <p:spPr bwMode="auto">
            <a:xfrm>
              <a:off x="1098550" y="3175"/>
              <a:ext cx="6797675" cy="6275388"/>
            </a:xfrm>
            <a:custGeom>
              <a:avLst/>
              <a:gdLst>
                <a:gd name="T0" fmla="*/ 2467 w 2467"/>
                <a:gd name="T1" fmla="*/ 2186 h 2277"/>
                <a:gd name="T2" fmla="*/ 1540 w 2467"/>
                <a:gd name="T3" fmla="*/ 2221 h 2277"/>
                <a:gd name="T4" fmla="*/ 1010 w 2467"/>
                <a:gd name="T5" fmla="*/ 2072 h 2277"/>
                <a:gd name="T6" fmla="*/ 663 w 2467"/>
                <a:gd name="T7" fmla="*/ 1839 h 2277"/>
                <a:gd name="T8" fmla="*/ 0 w 2467"/>
                <a:gd name="T9" fmla="*/ 220 h 2277"/>
                <a:gd name="T10" fmla="*/ 1519 w 2467"/>
                <a:gd name="T11" fmla="*/ 0 h 2277"/>
                <a:gd name="T12" fmla="*/ 2467 w 2467"/>
                <a:gd name="T13" fmla="*/ 2186 h 2277"/>
              </a:gdLst>
              <a:ahLst/>
              <a:cxnLst>
                <a:cxn ang="0">
                  <a:pos x="T0" y="T1"/>
                </a:cxn>
                <a:cxn ang="0">
                  <a:pos x="T2" y="T3"/>
                </a:cxn>
                <a:cxn ang="0">
                  <a:pos x="T4" y="T5"/>
                </a:cxn>
                <a:cxn ang="0">
                  <a:pos x="T6" y="T7"/>
                </a:cxn>
                <a:cxn ang="0">
                  <a:pos x="T8" y="T9"/>
                </a:cxn>
                <a:cxn ang="0">
                  <a:pos x="T10" y="T11"/>
                </a:cxn>
                <a:cxn ang="0">
                  <a:pos x="T12" y="T13"/>
                </a:cxn>
              </a:cxnLst>
              <a:rect l="0" t="0" r="r" b="b"/>
              <a:pathLst>
                <a:path w="2467" h="2277">
                  <a:moveTo>
                    <a:pt x="2467" y="2186"/>
                  </a:moveTo>
                  <a:cubicBezTo>
                    <a:pt x="2467" y="2186"/>
                    <a:pt x="2007" y="2277"/>
                    <a:pt x="1540" y="2221"/>
                  </a:cubicBezTo>
                  <a:cubicBezTo>
                    <a:pt x="1355" y="2199"/>
                    <a:pt x="1169" y="2154"/>
                    <a:pt x="1010" y="2072"/>
                  </a:cubicBezTo>
                  <a:cubicBezTo>
                    <a:pt x="876" y="2004"/>
                    <a:pt x="763" y="1929"/>
                    <a:pt x="663" y="1839"/>
                  </a:cubicBezTo>
                  <a:cubicBezTo>
                    <a:pt x="343" y="1551"/>
                    <a:pt x="174" y="1111"/>
                    <a:pt x="0" y="220"/>
                  </a:cubicBezTo>
                  <a:cubicBezTo>
                    <a:pt x="0" y="220"/>
                    <a:pt x="764" y="404"/>
                    <a:pt x="1519" y="0"/>
                  </a:cubicBezTo>
                  <a:cubicBezTo>
                    <a:pt x="1519" y="0"/>
                    <a:pt x="1774" y="1589"/>
                    <a:pt x="2467" y="218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55"/>
            <p:cNvSpPr/>
            <p:nvPr/>
          </p:nvSpPr>
          <p:spPr bwMode="auto">
            <a:xfrm>
              <a:off x="2925763" y="4600575"/>
              <a:ext cx="2416175" cy="1524000"/>
            </a:xfrm>
            <a:custGeom>
              <a:avLst/>
              <a:gdLst>
                <a:gd name="T0" fmla="*/ 312 w 877"/>
                <a:gd name="T1" fmla="*/ 0 h 553"/>
                <a:gd name="T2" fmla="*/ 0 w 877"/>
                <a:gd name="T3" fmla="*/ 171 h 553"/>
                <a:gd name="T4" fmla="*/ 0 w 877"/>
                <a:gd name="T5" fmla="*/ 171 h 553"/>
                <a:gd name="T6" fmla="*/ 303 w 877"/>
                <a:gd name="T7" fmla="*/ 381 h 553"/>
                <a:gd name="T8" fmla="*/ 347 w 877"/>
                <a:gd name="T9" fmla="*/ 404 h 553"/>
                <a:gd name="T10" fmla="*/ 877 w 877"/>
                <a:gd name="T11" fmla="*/ 553 h 553"/>
                <a:gd name="T12" fmla="*/ 312 w 877"/>
                <a:gd name="T13" fmla="*/ 0 h 553"/>
              </a:gdLst>
              <a:ahLst/>
              <a:cxnLst>
                <a:cxn ang="0">
                  <a:pos x="T0" y="T1"/>
                </a:cxn>
                <a:cxn ang="0">
                  <a:pos x="T2" y="T3"/>
                </a:cxn>
                <a:cxn ang="0">
                  <a:pos x="T4" y="T5"/>
                </a:cxn>
                <a:cxn ang="0">
                  <a:pos x="T6" y="T7"/>
                </a:cxn>
                <a:cxn ang="0">
                  <a:pos x="T8" y="T9"/>
                </a:cxn>
                <a:cxn ang="0">
                  <a:pos x="T10" y="T11"/>
                </a:cxn>
                <a:cxn ang="0">
                  <a:pos x="T12" y="T13"/>
                </a:cxn>
              </a:cxnLst>
              <a:rect l="0" t="0" r="r" b="b"/>
              <a:pathLst>
                <a:path w="877" h="553">
                  <a:moveTo>
                    <a:pt x="312" y="0"/>
                  </a:moveTo>
                  <a:cubicBezTo>
                    <a:pt x="312" y="0"/>
                    <a:pt x="272" y="149"/>
                    <a:pt x="0" y="171"/>
                  </a:cubicBezTo>
                  <a:cubicBezTo>
                    <a:pt x="0" y="171"/>
                    <a:pt x="0" y="171"/>
                    <a:pt x="0" y="171"/>
                  </a:cubicBezTo>
                  <a:cubicBezTo>
                    <a:pt x="88" y="251"/>
                    <a:pt x="188" y="319"/>
                    <a:pt x="303" y="381"/>
                  </a:cubicBezTo>
                  <a:cubicBezTo>
                    <a:pt x="317" y="389"/>
                    <a:pt x="332" y="397"/>
                    <a:pt x="347" y="404"/>
                  </a:cubicBezTo>
                  <a:cubicBezTo>
                    <a:pt x="506" y="486"/>
                    <a:pt x="692" y="531"/>
                    <a:pt x="877" y="553"/>
                  </a:cubicBezTo>
                  <a:cubicBezTo>
                    <a:pt x="877" y="553"/>
                    <a:pt x="514" y="321"/>
                    <a:pt x="312"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56"/>
            <p:cNvSpPr/>
            <p:nvPr/>
          </p:nvSpPr>
          <p:spPr bwMode="auto">
            <a:xfrm>
              <a:off x="2185988" y="1044575"/>
              <a:ext cx="2262187" cy="739775"/>
            </a:xfrm>
            <a:custGeom>
              <a:avLst/>
              <a:gdLst>
                <a:gd name="T0" fmla="*/ 795 w 821"/>
                <a:gd name="T1" fmla="*/ 0 h 268"/>
                <a:gd name="T2" fmla="*/ 101 w 821"/>
                <a:gd name="T3" fmla="*/ 173 h 268"/>
                <a:gd name="T4" fmla="*/ 0 w 821"/>
                <a:gd name="T5" fmla="*/ 169 h 268"/>
                <a:gd name="T6" fmla="*/ 0 w 821"/>
                <a:gd name="T7" fmla="*/ 268 h 268"/>
                <a:gd name="T8" fmla="*/ 821 w 821"/>
                <a:gd name="T9" fmla="*/ 84 h 268"/>
                <a:gd name="T10" fmla="*/ 795 w 821"/>
                <a:gd name="T11" fmla="*/ 0 h 268"/>
              </a:gdLst>
              <a:ahLst/>
              <a:cxnLst>
                <a:cxn ang="0">
                  <a:pos x="T0" y="T1"/>
                </a:cxn>
                <a:cxn ang="0">
                  <a:pos x="T2" y="T3"/>
                </a:cxn>
                <a:cxn ang="0">
                  <a:pos x="T4" y="T5"/>
                </a:cxn>
                <a:cxn ang="0">
                  <a:pos x="T6" y="T7"/>
                </a:cxn>
                <a:cxn ang="0">
                  <a:pos x="T8" y="T9"/>
                </a:cxn>
                <a:cxn ang="0">
                  <a:pos x="T10" y="T11"/>
                </a:cxn>
              </a:cxnLst>
              <a:rect l="0" t="0" r="r" b="b"/>
              <a:pathLst>
                <a:path w="821" h="268">
                  <a:moveTo>
                    <a:pt x="795" y="0"/>
                  </a:moveTo>
                  <a:cubicBezTo>
                    <a:pt x="527" y="150"/>
                    <a:pt x="246" y="173"/>
                    <a:pt x="101" y="173"/>
                  </a:cubicBezTo>
                  <a:cubicBezTo>
                    <a:pt x="38" y="173"/>
                    <a:pt x="0" y="169"/>
                    <a:pt x="0" y="169"/>
                  </a:cubicBezTo>
                  <a:cubicBezTo>
                    <a:pt x="0" y="268"/>
                    <a:pt x="0" y="268"/>
                    <a:pt x="0" y="268"/>
                  </a:cubicBezTo>
                  <a:cubicBezTo>
                    <a:pt x="454" y="268"/>
                    <a:pt x="821" y="84"/>
                    <a:pt x="821" y="84"/>
                  </a:cubicBezTo>
                  <a:cubicBezTo>
                    <a:pt x="795" y="0"/>
                    <a:pt x="795" y="0"/>
                    <a:pt x="795" y="0"/>
                  </a:cubicBezTo>
                </a:path>
              </a:pathLst>
            </a:custGeom>
            <a:solidFill>
              <a:srgbClr val="E61244"/>
            </a:solidFill>
            <a:ln>
              <a:noFill/>
            </a:ln>
          </p:spPr>
          <p:txBody>
            <a:bodyPr vert="horz" wrap="square" lIns="91440" tIns="45720" rIns="91440" bIns="45720" numCol="1" anchor="t" anchorCtr="0" compatLnSpc="1"/>
            <a:lstStyle/>
            <a:p>
              <a:endParaRPr lang="zh-CN" altLang="en-US"/>
            </a:p>
          </p:txBody>
        </p:sp>
        <p:sp>
          <p:nvSpPr>
            <p:cNvPr id="99" name="Freeform 57"/>
            <p:cNvSpPr/>
            <p:nvPr/>
          </p:nvSpPr>
          <p:spPr bwMode="auto">
            <a:xfrm>
              <a:off x="2185988" y="1965325"/>
              <a:ext cx="2419350" cy="827088"/>
            </a:xfrm>
            <a:custGeom>
              <a:avLst/>
              <a:gdLst>
                <a:gd name="T0" fmla="*/ 862 w 878"/>
                <a:gd name="T1" fmla="*/ 0 h 300"/>
                <a:gd name="T2" fmla="*/ 0 w 878"/>
                <a:gd name="T3" fmla="*/ 252 h 300"/>
                <a:gd name="T4" fmla="*/ 0 w 878"/>
                <a:gd name="T5" fmla="*/ 300 h 300"/>
                <a:gd name="T6" fmla="*/ 878 w 878"/>
                <a:gd name="T7" fmla="*/ 35 h 300"/>
                <a:gd name="T8" fmla="*/ 862 w 878"/>
                <a:gd name="T9" fmla="*/ 0 h 300"/>
              </a:gdLst>
              <a:ahLst/>
              <a:cxnLst>
                <a:cxn ang="0">
                  <a:pos x="T0" y="T1"/>
                </a:cxn>
                <a:cxn ang="0">
                  <a:pos x="T2" y="T3"/>
                </a:cxn>
                <a:cxn ang="0">
                  <a:pos x="T4" y="T5"/>
                </a:cxn>
                <a:cxn ang="0">
                  <a:pos x="T6" y="T7"/>
                </a:cxn>
                <a:cxn ang="0">
                  <a:pos x="T8" y="T9"/>
                </a:cxn>
              </a:cxnLst>
              <a:rect l="0" t="0" r="r" b="b"/>
              <a:pathLst>
                <a:path w="878" h="300">
                  <a:moveTo>
                    <a:pt x="862" y="0"/>
                  </a:moveTo>
                  <a:cubicBezTo>
                    <a:pt x="408" y="219"/>
                    <a:pt x="0" y="252"/>
                    <a:pt x="0" y="252"/>
                  </a:cubicBezTo>
                  <a:cubicBezTo>
                    <a:pt x="0" y="300"/>
                    <a:pt x="0" y="300"/>
                    <a:pt x="0" y="300"/>
                  </a:cubicBezTo>
                  <a:cubicBezTo>
                    <a:pt x="711" y="245"/>
                    <a:pt x="878" y="35"/>
                    <a:pt x="878" y="35"/>
                  </a:cubicBezTo>
                  <a:cubicBezTo>
                    <a:pt x="862" y="0"/>
                    <a:pt x="862" y="0"/>
                    <a:pt x="86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58"/>
            <p:cNvSpPr/>
            <p:nvPr/>
          </p:nvSpPr>
          <p:spPr bwMode="auto">
            <a:xfrm>
              <a:off x="2320925" y="2411413"/>
              <a:ext cx="2417762" cy="830263"/>
            </a:xfrm>
            <a:custGeom>
              <a:avLst/>
              <a:gdLst>
                <a:gd name="T0" fmla="*/ 862 w 877"/>
                <a:gd name="T1" fmla="*/ 0 h 301"/>
                <a:gd name="T2" fmla="*/ 0 w 877"/>
                <a:gd name="T3" fmla="*/ 253 h 301"/>
                <a:gd name="T4" fmla="*/ 0 w 877"/>
                <a:gd name="T5" fmla="*/ 301 h 301"/>
                <a:gd name="T6" fmla="*/ 877 w 877"/>
                <a:gd name="T7" fmla="*/ 35 h 301"/>
                <a:gd name="T8" fmla="*/ 862 w 877"/>
                <a:gd name="T9" fmla="*/ 0 h 301"/>
              </a:gdLst>
              <a:ahLst/>
              <a:cxnLst>
                <a:cxn ang="0">
                  <a:pos x="T0" y="T1"/>
                </a:cxn>
                <a:cxn ang="0">
                  <a:pos x="T2" y="T3"/>
                </a:cxn>
                <a:cxn ang="0">
                  <a:pos x="T4" y="T5"/>
                </a:cxn>
                <a:cxn ang="0">
                  <a:pos x="T6" y="T7"/>
                </a:cxn>
                <a:cxn ang="0">
                  <a:pos x="T8" y="T9"/>
                </a:cxn>
              </a:cxnLst>
              <a:rect l="0" t="0" r="r" b="b"/>
              <a:pathLst>
                <a:path w="877" h="301">
                  <a:moveTo>
                    <a:pt x="862" y="0"/>
                  </a:moveTo>
                  <a:cubicBezTo>
                    <a:pt x="408" y="220"/>
                    <a:pt x="0" y="253"/>
                    <a:pt x="0" y="253"/>
                  </a:cubicBezTo>
                  <a:cubicBezTo>
                    <a:pt x="0" y="301"/>
                    <a:pt x="0" y="301"/>
                    <a:pt x="0" y="301"/>
                  </a:cubicBezTo>
                  <a:cubicBezTo>
                    <a:pt x="710" y="246"/>
                    <a:pt x="877" y="35"/>
                    <a:pt x="877" y="35"/>
                  </a:cubicBezTo>
                  <a:cubicBezTo>
                    <a:pt x="862" y="0"/>
                    <a:pt x="862" y="0"/>
                    <a:pt x="86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59"/>
            <p:cNvSpPr/>
            <p:nvPr/>
          </p:nvSpPr>
          <p:spPr bwMode="auto">
            <a:xfrm>
              <a:off x="2443163" y="2897188"/>
              <a:ext cx="2416175" cy="827088"/>
            </a:xfrm>
            <a:custGeom>
              <a:avLst/>
              <a:gdLst>
                <a:gd name="T0" fmla="*/ 862 w 877"/>
                <a:gd name="T1" fmla="*/ 0 h 300"/>
                <a:gd name="T2" fmla="*/ 0 w 877"/>
                <a:gd name="T3" fmla="*/ 252 h 300"/>
                <a:gd name="T4" fmla="*/ 0 w 877"/>
                <a:gd name="T5" fmla="*/ 300 h 300"/>
                <a:gd name="T6" fmla="*/ 877 w 877"/>
                <a:gd name="T7" fmla="*/ 35 h 300"/>
                <a:gd name="T8" fmla="*/ 862 w 877"/>
                <a:gd name="T9" fmla="*/ 0 h 300"/>
              </a:gdLst>
              <a:ahLst/>
              <a:cxnLst>
                <a:cxn ang="0">
                  <a:pos x="T0" y="T1"/>
                </a:cxn>
                <a:cxn ang="0">
                  <a:pos x="T2" y="T3"/>
                </a:cxn>
                <a:cxn ang="0">
                  <a:pos x="T4" y="T5"/>
                </a:cxn>
                <a:cxn ang="0">
                  <a:pos x="T6" y="T7"/>
                </a:cxn>
                <a:cxn ang="0">
                  <a:pos x="T8" y="T9"/>
                </a:cxn>
              </a:cxnLst>
              <a:rect l="0" t="0" r="r" b="b"/>
              <a:pathLst>
                <a:path w="877" h="300">
                  <a:moveTo>
                    <a:pt x="862" y="0"/>
                  </a:moveTo>
                  <a:cubicBezTo>
                    <a:pt x="408" y="219"/>
                    <a:pt x="0" y="252"/>
                    <a:pt x="0" y="252"/>
                  </a:cubicBezTo>
                  <a:cubicBezTo>
                    <a:pt x="0" y="300"/>
                    <a:pt x="0" y="300"/>
                    <a:pt x="0" y="300"/>
                  </a:cubicBezTo>
                  <a:cubicBezTo>
                    <a:pt x="710" y="245"/>
                    <a:pt x="877" y="35"/>
                    <a:pt x="877" y="35"/>
                  </a:cubicBezTo>
                  <a:cubicBezTo>
                    <a:pt x="862" y="0"/>
                    <a:pt x="862" y="0"/>
                    <a:pt x="86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60"/>
            <p:cNvSpPr/>
            <p:nvPr/>
          </p:nvSpPr>
          <p:spPr bwMode="auto">
            <a:xfrm>
              <a:off x="2586038" y="3309938"/>
              <a:ext cx="2419350" cy="830263"/>
            </a:xfrm>
            <a:custGeom>
              <a:avLst/>
              <a:gdLst>
                <a:gd name="T0" fmla="*/ 863 w 878"/>
                <a:gd name="T1" fmla="*/ 0 h 301"/>
                <a:gd name="T2" fmla="*/ 0 w 878"/>
                <a:gd name="T3" fmla="*/ 252 h 301"/>
                <a:gd name="T4" fmla="*/ 0 w 878"/>
                <a:gd name="T5" fmla="*/ 301 h 301"/>
                <a:gd name="T6" fmla="*/ 878 w 878"/>
                <a:gd name="T7" fmla="*/ 35 h 301"/>
                <a:gd name="T8" fmla="*/ 863 w 878"/>
                <a:gd name="T9" fmla="*/ 0 h 301"/>
              </a:gdLst>
              <a:ahLst/>
              <a:cxnLst>
                <a:cxn ang="0">
                  <a:pos x="T0" y="T1"/>
                </a:cxn>
                <a:cxn ang="0">
                  <a:pos x="T2" y="T3"/>
                </a:cxn>
                <a:cxn ang="0">
                  <a:pos x="T4" y="T5"/>
                </a:cxn>
                <a:cxn ang="0">
                  <a:pos x="T6" y="T7"/>
                </a:cxn>
                <a:cxn ang="0">
                  <a:pos x="T8" y="T9"/>
                </a:cxn>
              </a:cxnLst>
              <a:rect l="0" t="0" r="r" b="b"/>
              <a:pathLst>
                <a:path w="878" h="301">
                  <a:moveTo>
                    <a:pt x="863" y="0"/>
                  </a:moveTo>
                  <a:cubicBezTo>
                    <a:pt x="408" y="220"/>
                    <a:pt x="0" y="252"/>
                    <a:pt x="0" y="252"/>
                  </a:cubicBezTo>
                  <a:cubicBezTo>
                    <a:pt x="0" y="301"/>
                    <a:pt x="0" y="301"/>
                    <a:pt x="0" y="301"/>
                  </a:cubicBezTo>
                  <a:cubicBezTo>
                    <a:pt x="711" y="246"/>
                    <a:pt x="878" y="35"/>
                    <a:pt x="878" y="35"/>
                  </a:cubicBezTo>
                  <a:cubicBezTo>
                    <a:pt x="863" y="0"/>
                    <a:pt x="863" y="0"/>
                    <a:pt x="86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61"/>
            <p:cNvSpPr/>
            <p:nvPr/>
          </p:nvSpPr>
          <p:spPr bwMode="auto">
            <a:xfrm>
              <a:off x="2720975" y="3759200"/>
              <a:ext cx="2416175" cy="830263"/>
            </a:xfrm>
            <a:custGeom>
              <a:avLst/>
              <a:gdLst>
                <a:gd name="T0" fmla="*/ 862 w 877"/>
                <a:gd name="T1" fmla="*/ 0 h 301"/>
                <a:gd name="T2" fmla="*/ 0 w 877"/>
                <a:gd name="T3" fmla="*/ 252 h 301"/>
                <a:gd name="T4" fmla="*/ 0 w 877"/>
                <a:gd name="T5" fmla="*/ 301 h 301"/>
                <a:gd name="T6" fmla="*/ 877 w 877"/>
                <a:gd name="T7" fmla="*/ 35 h 301"/>
                <a:gd name="T8" fmla="*/ 862 w 877"/>
                <a:gd name="T9" fmla="*/ 0 h 301"/>
              </a:gdLst>
              <a:ahLst/>
              <a:cxnLst>
                <a:cxn ang="0">
                  <a:pos x="T0" y="T1"/>
                </a:cxn>
                <a:cxn ang="0">
                  <a:pos x="T2" y="T3"/>
                </a:cxn>
                <a:cxn ang="0">
                  <a:pos x="T4" y="T5"/>
                </a:cxn>
                <a:cxn ang="0">
                  <a:pos x="T6" y="T7"/>
                </a:cxn>
                <a:cxn ang="0">
                  <a:pos x="T8" y="T9"/>
                </a:cxn>
              </a:cxnLst>
              <a:rect l="0" t="0" r="r" b="b"/>
              <a:pathLst>
                <a:path w="877" h="301">
                  <a:moveTo>
                    <a:pt x="862" y="0"/>
                  </a:moveTo>
                  <a:cubicBezTo>
                    <a:pt x="408" y="219"/>
                    <a:pt x="0" y="252"/>
                    <a:pt x="0" y="252"/>
                  </a:cubicBezTo>
                  <a:cubicBezTo>
                    <a:pt x="0" y="301"/>
                    <a:pt x="0" y="301"/>
                    <a:pt x="0" y="301"/>
                  </a:cubicBezTo>
                  <a:cubicBezTo>
                    <a:pt x="710" y="246"/>
                    <a:pt x="877" y="35"/>
                    <a:pt x="877" y="35"/>
                  </a:cubicBezTo>
                  <a:cubicBezTo>
                    <a:pt x="862" y="0"/>
                    <a:pt x="862" y="0"/>
                    <a:pt x="862"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62"/>
            <p:cNvSpPr/>
            <p:nvPr/>
          </p:nvSpPr>
          <p:spPr bwMode="auto">
            <a:xfrm>
              <a:off x="4749800" y="1662113"/>
              <a:ext cx="420687" cy="422275"/>
            </a:xfrm>
            <a:custGeom>
              <a:avLst/>
              <a:gdLst>
                <a:gd name="T0" fmla="*/ 198 w 265"/>
                <a:gd name="T1" fmla="*/ 0 h 266"/>
                <a:gd name="T2" fmla="*/ 0 w 265"/>
                <a:gd name="T3" fmla="*/ 68 h 266"/>
                <a:gd name="T4" fmla="*/ 67 w 265"/>
                <a:gd name="T5" fmla="*/ 266 h 266"/>
                <a:gd name="T6" fmla="*/ 265 w 265"/>
                <a:gd name="T7" fmla="*/ 198 h 266"/>
                <a:gd name="T8" fmla="*/ 198 w 265"/>
                <a:gd name="T9" fmla="*/ 0 h 266"/>
              </a:gdLst>
              <a:ahLst/>
              <a:cxnLst>
                <a:cxn ang="0">
                  <a:pos x="T0" y="T1"/>
                </a:cxn>
                <a:cxn ang="0">
                  <a:pos x="T2" y="T3"/>
                </a:cxn>
                <a:cxn ang="0">
                  <a:pos x="T4" y="T5"/>
                </a:cxn>
                <a:cxn ang="0">
                  <a:pos x="T6" y="T7"/>
                </a:cxn>
                <a:cxn ang="0">
                  <a:pos x="T8" y="T9"/>
                </a:cxn>
              </a:cxnLst>
              <a:rect l="0" t="0" r="r" b="b"/>
              <a:pathLst>
                <a:path w="265" h="266">
                  <a:moveTo>
                    <a:pt x="198" y="0"/>
                  </a:moveTo>
                  <a:lnTo>
                    <a:pt x="0" y="68"/>
                  </a:lnTo>
                  <a:lnTo>
                    <a:pt x="67" y="266"/>
                  </a:lnTo>
                  <a:lnTo>
                    <a:pt x="265" y="198"/>
                  </a:lnTo>
                  <a:lnTo>
                    <a:pt x="198" y="0"/>
                  </a:lnTo>
                  <a:close/>
                </a:path>
              </a:pathLst>
            </a:custGeom>
            <a:solidFill>
              <a:srgbClr val="E61244"/>
            </a:solidFill>
            <a:ln>
              <a:noFill/>
            </a:ln>
          </p:spPr>
          <p:txBody>
            <a:bodyPr vert="horz" wrap="square" lIns="91440" tIns="45720" rIns="91440" bIns="45720" numCol="1" anchor="t" anchorCtr="0" compatLnSpc="1"/>
            <a:lstStyle/>
            <a:p>
              <a:endParaRPr lang="zh-CN" altLang="en-US"/>
            </a:p>
          </p:txBody>
        </p:sp>
        <p:sp>
          <p:nvSpPr>
            <p:cNvPr id="105" name="Freeform 64"/>
            <p:cNvSpPr/>
            <p:nvPr/>
          </p:nvSpPr>
          <p:spPr bwMode="auto">
            <a:xfrm>
              <a:off x="4927600" y="2130425"/>
              <a:ext cx="422275" cy="422275"/>
            </a:xfrm>
            <a:custGeom>
              <a:avLst/>
              <a:gdLst>
                <a:gd name="T0" fmla="*/ 198 w 266"/>
                <a:gd name="T1" fmla="*/ 0 h 266"/>
                <a:gd name="T2" fmla="*/ 0 w 266"/>
                <a:gd name="T3" fmla="*/ 68 h 266"/>
                <a:gd name="T4" fmla="*/ 68 w 266"/>
                <a:gd name="T5" fmla="*/ 266 h 266"/>
                <a:gd name="T6" fmla="*/ 266 w 266"/>
                <a:gd name="T7" fmla="*/ 198 h 266"/>
                <a:gd name="T8" fmla="*/ 198 w 266"/>
                <a:gd name="T9" fmla="*/ 0 h 266"/>
              </a:gdLst>
              <a:ahLst/>
              <a:cxnLst>
                <a:cxn ang="0">
                  <a:pos x="T0" y="T1"/>
                </a:cxn>
                <a:cxn ang="0">
                  <a:pos x="T2" y="T3"/>
                </a:cxn>
                <a:cxn ang="0">
                  <a:pos x="T4" y="T5"/>
                </a:cxn>
                <a:cxn ang="0">
                  <a:pos x="T6" y="T7"/>
                </a:cxn>
                <a:cxn ang="0">
                  <a:pos x="T8" y="T9"/>
                </a:cxn>
              </a:cxnLst>
              <a:rect l="0" t="0" r="r" b="b"/>
              <a:pathLst>
                <a:path w="266" h="266">
                  <a:moveTo>
                    <a:pt x="198" y="0"/>
                  </a:moveTo>
                  <a:lnTo>
                    <a:pt x="0" y="68"/>
                  </a:lnTo>
                  <a:lnTo>
                    <a:pt x="68" y="266"/>
                  </a:lnTo>
                  <a:lnTo>
                    <a:pt x="266" y="198"/>
                  </a:lnTo>
                  <a:lnTo>
                    <a:pt x="198" y="0"/>
                  </a:lnTo>
                  <a:close/>
                </a:path>
              </a:pathLst>
            </a:custGeom>
            <a:solidFill>
              <a:srgbClr val="E61244"/>
            </a:solidFill>
            <a:ln>
              <a:noFill/>
            </a:ln>
          </p:spPr>
          <p:txBody>
            <a:bodyPr vert="horz" wrap="square" lIns="91440" tIns="45720" rIns="91440" bIns="45720" numCol="1" anchor="t" anchorCtr="0" compatLnSpc="1"/>
            <a:lstStyle/>
            <a:p>
              <a:endParaRPr lang="zh-CN" altLang="en-US"/>
            </a:p>
          </p:txBody>
        </p:sp>
        <p:sp>
          <p:nvSpPr>
            <p:cNvPr id="106" name="Freeform 66"/>
            <p:cNvSpPr/>
            <p:nvPr/>
          </p:nvSpPr>
          <p:spPr bwMode="auto">
            <a:xfrm>
              <a:off x="5214938" y="3032125"/>
              <a:ext cx="422275" cy="420688"/>
            </a:xfrm>
            <a:custGeom>
              <a:avLst/>
              <a:gdLst>
                <a:gd name="T0" fmla="*/ 198 w 266"/>
                <a:gd name="T1" fmla="*/ 0 h 265"/>
                <a:gd name="T2" fmla="*/ 0 w 266"/>
                <a:gd name="T3" fmla="*/ 68 h 265"/>
                <a:gd name="T4" fmla="*/ 68 w 266"/>
                <a:gd name="T5" fmla="*/ 265 h 265"/>
                <a:gd name="T6" fmla="*/ 266 w 266"/>
                <a:gd name="T7" fmla="*/ 198 h 265"/>
                <a:gd name="T8" fmla="*/ 198 w 266"/>
                <a:gd name="T9" fmla="*/ 0 h 265"/>
              </a:gdLst>
              <a:ahLst/>
              <a:cxnLst>
                <a:cxn ang="0">
                  <a:pos x="T0" y="T1"/>
                </a:cxn>
                <a:cxn ang="0">
                  <a:pos x="T2" y="T3"/>
                </a:cxn>
                <a:cxn ang="0">
                  <a:pos x="T4" y="T5"/>
                </a:cxn>
                <a:cxn ang="0">
                  <a:pos x="T6" y="T7"/>
                </a:cxn>
                <a:cxn ang="0">
                  <a:pos x="T8" y="T9"/>
                </a:cxn>
              </a:cxnLst>
              <a:rect l="0" t="0" r="r" b="b"/>
              <a:pathLst>
                <a:path w="266" h="265">
                  <a:moveTo>
                    <a:pt x="198" y="0"/>
                  </a:moveTo>
                  <a:lnTo>
                    <a:pt x="0" y="68"/>
                  </a:lnTo>
                  <a:lnTo>
                    <a:pt x="68" y="265"/>
                  </a:lnTo>
                  <a:lnTo>
                    <a:pt x="266" y="198"/>
                  </a:lnTo>
                  <a:lnTo>
                    <a:pt x="198" y="0"/>
                  </a:lnTo>
                  <a:close/>
                </a:path>
              </a:pathLst>
            </a:custGeom>
            <a:solidFill>
              <a:srgbClr val="E61244"/>
            </a:solidFill>
            <a:ln>
              <a:noFill/>
            </a:ln>
          </p:spPr>
          <p:txBody>
            <a:bodyPr vert="horz" wrap="square" lIns="91440" tIns="45720" rIns="91440" bIns="45720" numCol="1" anchor="t" anchorCtr="0" compatLnSpc="1"/>
            <a:lstStyle/>
            <a:p>
              <a:endParaRPr lang="zh-CN" altLang="en-US"/>
            </a:p>
          </p:txBody>
        </p:sp>
        <p:sp>
          <p:nvSpPr>
            <p:cNvPr id="107" name="Freeform 68"/>
            <p:cNvSpPr/>
            <p:nvPr/>
          </p:nvSpPr>
          <p:spPr bwMode="auto">
            <a:xfrm>
              <a:off x="5380038" y="3514725"/>
              <a:ext cx="422275" cy="420688"/>
            </a:xfrm>
            <a:custGeom>
              <a:avLst/>
              <a:gdLst>
                <a:gd name="T0" fmla="*/ 198 w 266"/>
                <a:gd name="T1" fmla="*/ 0 h 265"/>
                <a:gd name="T2" fmla="*/ 0 w 266"/>
                <a:gd name="T3" fmla="*/ 67 h 265"/>
                <a:gd name="T4" fmla="*/ 66 w 266"/>
                <a:gd name="T5" fmla="*/ 265 h 265"/>
                <a:gd name="T6" fmla="*/ 266 w 266"/>
                <a:gd name="T7" fmla="*/ 198 h 265"/>
                <a:gd name="T8" fmla="*/ 198 w 266"/>
                <a:gd name="T9" fmla="*/ 0 h 265"/>
              </a:gdLst>
              <a:ahLst/>
              <a:cxnLst>
                <a:cxn ang="0">
                  <a:pos x="T0" y="T1"/>
                </a:cxn>
                <a:cxn ang="0">
                  <a:pos x="T2" y="T3"/>
                </a:cxn>
                <a:cxn ang="0">
                  <a:pos x="T4" y="T5"/>
                </a:cxn>
                <a:cxn ang="0">
                  <a:pos x="T6" y="T7"/>
                </a:cxn>
                <a:cxn ang="0">
                  <a:pos x="T8" y="T9"/>
                </a:cxn>
              </a:cxnLst>
              <a:rect l="0" t="0" r="r" b="b"/>
              <a:pathLst>
                <a:path w="266" h="265">
                  <a:moveTo>
                    <a:pt x="198" y="0"/>
                  </a:moveTo>
                  <a:lnTo>
                    <a:pt x="0" y="67"/>
                  </a:lnTo>
                  <a:lnTo>
                    <a:pt x="66" y="265"/>
                  </a:lnTo>
                  <a:lnTo>
                    <a:pt x="266" y="198"/>
                  </a:lnTo>
                  <a:lnTo>
                    <a:pt x="198" y="0"/>
                  </a:lnTo>
                  <a:close/>
                </a:path>
              </a:pathLst>
            </a:custGeom>
            <a:solidFill>
              <a:srgbClr val="E61244"/>
            </a:solidFill>
            <a:ln>
              <a:noFill/>
            </a:ln>
          </p:spPr>
          <p:txBody>
            <a:bodyPr vert="horz" wrap="square" lIns="91440" tIns="45720" rIns="91440" bIns="45720" numCol="1" anchor="t" anchorCtr="0" compatLnSpc="1"/>
            <a:lstStyle/>
            <a:p>
              <a:endParaRPr lang="zh-CN" altLang="en-US"/>
            </a:p>
          </p:txBody>
        </p:sp>
        <p:sp>
          <p:nvSpPr>
            <p:cNvPr id="108" name="Freeform 70"/>
            <p:cNvSpPr/>
            <p:nvPr/>
          </p:nvSpPr>
          <p:spPr bwMode="auto">
            <a:xfrm>
              <a:off x="5073650" y="2616200"/>
              <a:ext cx="422275" cy="420688"/>
            </a:xfrm>
            <a:custGeom>
              <a:avLst/>
              <a:gdLst>
                <a:gd name="T0" fmla="*/ 198 w 266"/>
                <a:gd name="T1" fmla="*/ 0 h 265"/>
                <a:gd name="T2" fmla="*/ 0 w 266"/>
                <a:gd name="T3" fmla="*/ 67 h 265"/>
                <a:gd name="T4" fmla="*/ 68 w 266"/>
                <a:gd name="T5" fmla="*/ 265 h 265"/>
                <a:gd name="T6" fmla="*/ 266 w 266"/>
                <a:gd name="T7" fmla="*/ 199 h 265"/>
                <a:gd name="T8" fmla="*/ 198 w 266"/>
                <a:gd name="T9" fmla="*/ 0 h 265"/>
              </a:gdLst>
              <a:ahLst/>
              <a:cxnLst>
                <a:cxn ang="0">
                  <a:pos x="T0" y="T1"/>
                </a:cxn>
                <a:cxn ang="0">
                  <a:pos x="T2" y="T3"/>
                </a:cxn>
                <a:cxn ang="0">
                  <a:pos x="T4" y="T5"/>
                </a:cxn>
                <a:cxn ang="0">
                  <a:pos x="T6" y="T7"/>
                </a:cxn>
                <a:cxn ang="0">
                  <a:pos x="T8" y="T9"/>
                </a:cxn>
              </a:cxnLst>
              <a:rect l="0" t="0" r="r" b="b"/>
              <a:pathLst>
                <a:path w="266" h="265">
                  <a:moveTo>
                    <a:pt x="198" y="0"/>
                  </a:moveTo>
                  <a:lnTo>
                    <a:pt x="0" y="67"/>
                  </a:lnTo>
                  <a:lnTo>
                    <a:pt x="68" y="265"/>
                  </a:lnTo>
                  <a:lnTo>
                    <a:pt x="266" y="199"/>
                  </a:lnTo>
                  <a:lnTo>
                    <a:pt x="198" y="0"/>
                  </a:lnTo>
                  <a:close/>
                </a:path>
              </a:pathLst>
            </a:custGeom>
            <a:solidFill>
              <a:srgbClr val="E61244"/>
            </a:solidFill>
            <a:ln>
              <a:noFill/>
            </a:ln>
          </p:spPr>
          <p:txBody>
            <a:bodyPr vert="horz" wrap="square" lIns="91440" tIns="45720" rIns="91440" bIns="45720" numCol="1" anchor="t" anchorCtr="0" compatLnSpc="1"/>
            <a:lstStyle/>
            <a:p>
              <a:endParaRPr lang="zh-CN" altLang="en-US"/>
            </a:p>
          </p:txBody>
        </p:sp>
        <p:sp>
          <p:nvSpPr>
            <p:cNvPr id="109" name="Freeform 73"/>
            <p:cNvSpPr/>
            <p:nvPr/>
          </p:nvSpPr>
          <p:spPr bwMode="auto">
            <a:xfrm>
              <a:off x="4802188" y="1582738"/>
              <a:ext cx="315912" cy="319088"/>
            </a:xfrm>
            <a:custGeom>
              <a:avLst/>
              <a:gdLst>
                <a:gd name="T0" fmla="*/ 58 w 115"/>
                <a:gd name="T1" fmla="*/ 114 h 116"/>
                <a:gd name="T2" fmla="*/ 4 w 115"/>
                <a:gd name="T3" fmla="*/ 88 h 116"/>
                <a:gd name="T4" fmla="*/ 1 w 115"/>
                <a:gd name="T5" fmla="*/ 79 h 116"/>
                <a:gd name="T6" fmla="*/ 1 w 115"/>
                <a:gd name="T7" fmla="*/ 79 h 116"/>
                <a:gd name="T8" fmla="*/ 7 w 115"/>
                <a:gd name="T9" fmla="*/ 68 h 116"/>
                <a:gd name="T10" fmla="*/ 16 w 115"/>
                <a:gd name="T11" fmla="*/ 65 h 116"/>
                <a:gd name="T12" fmla="*/ 16 w 115"/>
                <a:gd name="T13" fmla="*/ 65 h 116"/>
                <a:gd name="T14" fmla="*/ 52 w 115"/>
                <a:gd name="T15" fmla="*/ 82 h 116"/>
                <a:gd name="T16" fmla="*/ 90 w 115"/>
                <a:gd name="T17" fmla="*/ 4 h 116"/>
                <a:gd name="T18" fmla="*/ 99 w 115"/>
                <a:gd name="T19" fmla="*/ 1 h 116"/>
                <a:gd name="T20" fmla="*/ 110 w 115"/>
                <a:gd name="T21" fmla="*/ 7 h 116"/>
                <a:gd name="T22" fmla="*/ 113 w 115"/>
                <a:gd name="T23" fmla="*/ 16 h 116"/>
                <a:gd name="T24" fmla="*/ 113 w 115"/>
                <a:gd name="T25" fmla="*/ 16 h 116"/>
                <a:gd name="T26" fmla="*/ 67 w 115"/>
                <a:gd name="T27" fmla="*/ 111 h 116"/>
                <a:gd name="T28" fmla="*/ 58 w 115"/>
                <a:gd name="T29"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5" h="116">
                  <a:moveTo>
                    <a:pt x="58" y="114"/>
                  </a:moveTo>
                  <a:cubicBezTo>
                    <a:pt x="4" y="88"/>
                    <a:pt x="4" y="88"/>
                    <a:pt x="4" y="88"/>
                  </a:cubicBezTo>
                  <a:cubicBezTo>
                    <a:pt x="1" y="86"/>
                    <a:pt x="0" y="83"/>
                    <a:pt x="1" y="79"/>
                  </a:cubicBezTo>
                  <a:cubicBezTo>
                    <a:pt x="1" y="79"/>
                    <a:pt x="1" y="79"/>
                    <a:pt x="1" y="79"/>
                  </a:cubicBezTo>
                  <a:cubicBezTo>
                    <a:pt x="7" y="68"/>
                    <a:pt x="7" y="68"/>
                    <a:pt x="7" y="68"/>
                  </a:cubicBezTo>
                  <a:cubicBezTo>
                    <a:pt x="8" y="64"/>
                    <a:pt x="12" y="63"/>
                    <a:pt x="16" y="65"/>
                  </a:cubicBezTo>
                  <a:cubicBezTo>
                    <a:pt x="16" y="65"/>
                    <a:pt x="16" y="65"/>
                    <a:pt x="16" y="65"/>
                  </a:cubicBezTo>
                  <a:cubicBezTo>
                    <a:pt x="52" y="82"/>
                    <a:pt x="52" y="82"/>
                    <a:pt x="52" y="82"/>
                  </a:cubicBezTo>
                  <a:cubicBezTo>
                    <a:pt x="90" y="4"/>
                    <a:pt x="90" y="4"/>
                    <a:pt x="90" y="4"/>
                  </a:cubicBezTo>
                  <a:cubicBezTo>
                    <a:pt x="92" y="1"/>
                    <a:pt x="95" y="0"/>
                    <a:pt x="99" y="1"/>
                  </a:cubicBezTo>
                  <a:cubicBezTo>
                    <a:pt x="110" y="7"/>
                    <a:pt x="110" y="7"/>
                    <a:pt x="110" y="7"/>
                  </a:cubicBezTo>
                  <a:cubicBezTo>
                    <a:pt x="114" y="9"/>
                    <a:pt x="115" y="13"/>
                    <a:pt x="113" y="16"/>
                  </a:cubicBezTo>
                  <a:cubicBezTo>
                    <a:pt x="113" y="16"/>
                    <a:pt x="113" y="16"/>
                    <a:pt x="113" y="16"/>
                  </a:cubicBezTo>
                  <a:cubicBezTo>
                    <a:pt x="67" y="111"/>
                    <a:pt x="67" y="111"/>
                    <a:pt x="67" y="111"/>
                  </a:cubicBezTo>
                  <a:cubicBezTo>
                    <a:pt x="65" y="115"/>
                    <a:pt x="61" y="116"/>
                    <a:pt x="58" y="114"/>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110" name="Freeform 74"/>
            <p:cNvSpPr/>
            <p:nvPr/>
          </p:nvSpPr>
          <p:spPr bwMode="auto">
            <a:xfrm>
              <a:off x="5126038" y="2508250"/>
              <a:ext cx="317500" cy="322263"/>
            </a:xfrm>
            <a:custGeom>
              <a:avLst/>
              <a:gdLst>
                <a:gd name="T0" fmla="*/ 58 w 115"/>
                <a:gd name="T1" fmla="*/ 115 h 117"/>
                <a:gd name="T2" fmla="*/ 4 w 115"/>
                <a:gd name="T3" fmla="*/ 89 h 117"/>
                <a:gd name="T4" fmla="*/ 1 w 115"/>
                <a:gd name="T5" fmla="*/ 80 h 117"/>
                <a:gd name="T6" fmla="*/ 1 w 115"/>
                <a:gd name="T7" fmla="*/ 80 h 117"/>
                <a:gd name="T8" fmla="*/ 7 w 115"/>
                <a:gd name="T9" fmla="*/ 68 h 117"/>
                <a:gd name="T10" fmla="*/ 16 w 115"/>
                <a:gd name="T11" fmla="*/ 65 h 117"/>
                <a:gd name="T12" fmla="*/ 52 w 115"/>
                <a:gd name="T13" fmla="*/ 83 h 117"/>
                <a:gd name="T14" fmla="*/ 90 w 115"/>
                <a:gd name="T15" fmla="*/ 5 h 117"/>
                <a:gd name="T16" fmla="*/ 99 w 115"/>
                <a:gd name="T17" fmla="*/ 2 h 117"/>
                <a:gd name="T18" fmla="*/ 110 w 115"/>
                <a:gd name="T19" fmla="*/ 8 h 117"/>
                <a:gd name="T20" fmla="*/ 113 w 115"/>
                <a:gd name="T21" fmla="*/ 16 h 117"/>
                <a:gd name="T22" fmla="*/ 113 w 115"/>
                <a:gd name="T23" fmla="*/ 16 h 117"/>
                <a:gd name="T24" fmla="*/ 67 w 115"/>
                <a:gd name="T25" fmla="*/ 112 h 117"/>
                <a:gd name="T26" fmla="*/ 58 w 115"/>
                <a:gd name="T27" fmla="*/ 11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117">
                  <a:moveTo>
                    <a:pt x="58" y="115"/>
                  </a:moveTo>
                  <a:cubicBezTo>
                    <a:pt x="4" y="89"/>
                    <a:pt x="4" y="89"/>
                    <a:pt x="4" y="89"/>
                  </a:cubicBezTo>
                  <a:cubicBezTo>
                    <a:pt x="1" y="87"/>
                    <a:pt x="0" y="83"/>
                    <a:pt x="1" y="80"/>
                  </a:cubicBezTo>
                  <a:cubicBezTo>
                    <a:pt x="1" y="80"/>
                    <a:pt x="1" y="80"/>
                    <a:pt x="1" y="80"/>
                  </a:cubicBezTo>
                  <a:cubicBezTo>
                    <a:pt x="7" y="68"/>
                    <a:pt x="7" y="68"/>
                    <a:pt x="7" y="68"/>
                  </a:cubicBezTo>
                  <a:cubicBezTo>
                    <a:pt x="8" y="65"/>
                    <a:pt x="12" y="64"/>
                    <a:pt x="16" y="65"/>
                  </a:cubicBezTo>
                  <a:cubicBezTo>
                    <a:pt x="52" y="83"/>
                    <a:pt x="52" y="83"/>
                    <a:pt x="52" y="83"/>
                  </a:cubicBezTo>
                  <a:cubicBezTo>
                    <a:pt x="90" y="5"/>
                    <a:pt x="90" y="5"/>
                    <a:pt x="90" y="5"/>
                  </a:cubicBezTo>
                  <a:cubicBezTo>
                    <a:pt x="91" y="2"/>
                    <a:pt x="95" y="0"/>
                    <a:pt x="99" y="2"/>
                  </a:cubicBezTo>
                  <a:cubicBezTo>
                    <a:pt x="110" y="8"/>
                    <a:pt x="110" y="8"/>
                    <a:pt x="110" y="8"/>
                  </a:cubicBezTo>
                  <a:cubicBezTo>
                    <a:pt x="113" y="9"/>
                    <a:pt x="115" y="13"/>
                    <a:pt x="113" y="16"/>
                  </a:cubicBezTo>
                  <a:cubicBezTo>
                    <a:pt x="113" y="16"/>
                    <a:pt x="113" y="16"/>
                    <a:pt x="113" y="16"/>
                  </a:cubicBezTo>
                  <a:cubicBezTo>
                    <a:pt x="67" y="112"/>
                    <a:pt x="67" y="112"/>
                    <a:pt x="67" y="112"/>
                  </a:cubicBezTo>
                  <a:cubicBezTo>
                    <a:pt x="65" y="115"/>
                    <a:pt x="61" y="117"/>
                    <a:pt x="58" y="115"/>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111" name="Freeform 75"/>
            <p:cNvSpPr/>
            <p:nvPr/>
          </p:nvSpPr>
          <p:spPr bwMode="auto">
            <a:xfrm>
              <a:off x="4979988" y="2051050"/>
              <a:ext cx="317500" cy="322263"/>
            </a:xfrm>
            <a:custGeom>
              <a:avLst/>
              <a:gdLst>
                <a:gd name="T0" fmla="*/ 58 w 115"/>
                <a:gd name="T1" fmla="*/ 115 h 117"/>
                <a:gd name="T2" fmla="*/ 4 w 115"/>
                <a:gd name="T3" fmla="*/ 89 h 117"/>
                <a:gd name="T4" fmla="*/ 1 w 115"/>
                <a:gd name="T5" fmla="*/ 80 h 117"/>
                <a:gd name="T6" fmla="*/ 7 w 115"/>
                <a:gd name="T7" fmla="*/ 68 h 117"/>
                <a:gd name="T8" fmla="*/ 16 w 115"/>
                <a:gd name="T9" fmla="*/ 65 h 117"/>
                <a:gd name="T10" fmla="*/ 16 w 115"/>
                <a:gd name="T11" fmla="*/ 65 h 117"/>
                <a:gd name="T12" fmla="*/ 52 w 115"/>
                <a:gd name="T13" fmla="*/ 83 h 117"/>
                <a:gd name="T14" fmla="*/ 90 w 115"/>
                <a:gd name="T15" fmla="*/ 5 h 117"/>
                <a:gd name="T16" fmla="*/ 99 w 115"/>
                <a:gd name="T17" fmla="*/ 2 h 117"/>
                <a:gd name="T18" fmla="*/ 99 w 115"/>
                <a:gd name="T19" fmla="*/ 2 h 117"/>
                <a:gd name="T20" fmla="*/ 110 w 115"/>
                <a:gd name="T21" fmla="*/ 8 h 117"/>
                <a:gd name="T22" fmla="*/ 113 w 115"/>
                <a:gd name="T23" fmla="*/ 17 h 117"/>
                <a:gd name="T24" fmla="*/ 67 w 115"/>
                <a:gd name="T25" fmla="*/ 112 h 117"/>
                <a:gd name="T26" fmla="*/ 58 w 115"/>
                <a:gd name="T27" fmla="*/ 115 h 117"/>
                <a:gd name="T28" fmla="*/ 58 w 115"/>
                <a:gd name="T29" fmla="*/ 11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5" h="117">
                  <a:moveTo>
                    <a:pt x="58" y="115"/>
                  </a:moveTo>
                  <a:cubicBezTo>
                    <a:pt x="4" y="89"/>
                    <a:pt x="4" y="89"/>
                    <a:pt x="4" y="89"/>
                  </a:cubicBezTo>
                  <a:cubicBezTo>
                    <a:pt x="1" y="87"/>
                    <a:pt x="0" y="83"/>
                    <a:pt x="1" y="80"/>
                  </a:cubicBezTo>
                  <a:cubicBezTo>
                    <a:pt x="7" y="68"/>
                    <a:pt x="7" y="68"/>
                    <a:pt x="7" y="68"/>
                  </a:cubicBezTo>
                  <a:cubicBezTo>
                    <a:pt x="8" y="65"/>
                    <a:pt x="12" y="64"/>
                    <a:pt x="16" y="65"/>
                  </a:cubicBezTo>
                  <a:cubicBezTo>
                    <a:pt x="16" y="65"/>
                    <a:pt x="16" y="65"/>
                    <a:pt x="16" y="65"/>
                  </a:cubicBezTo>
                  <a:cubicBezTo>
                    <a:pt x="52" y="83"/>
                    <a:pt x="52" y="83"/>
                    <a:pt x="52" y="83"/>
                  </a:cubicBezTo>
                  <a:cubicBezTo>
                    <a:pt x="90" y="5"/>
                    <a:pt x="90" y="5"/>
                    <a:pt x="90" y="5"/>
                  </a:cubicBezTo>
                  <a:cubicBezTo>
                    <a:pt x="92" y="2"/>
                    <a:pt x="95" y="0"/>
                    <a:pt x="99" y="2"/>
                  </a:cubicBezTo>
                  <a:cubicBezTo>
                    <a:pt x="99" y="2"/>
                    <a:pt x="99" y="2"/>
                    <a:pt x="99" y="2"/>
                  </a:cubicBezTo>
                  <a:cubicBezTo>
                    <a:pt x="110" y="8"/>
                    <a:pt x="110" y="8"/>
                    <a:pt x="110" y="8"/>
                  </a:cubicBezTo>
                  <a:cubicBezTo>
                    <a:pt x="114" y="9"/>
                    <a:pt x="115" y="13"/>
                    <a:pt x="113" y="17"/>
                  </a:cubicBezTo>
                  <a:cubicBezTo>
                    <a:pt x="67" y="112"/>
                    <a:pt x="67" y="112"/>
                    <a:pt x="67" y="112"/>
                  </a:cubicBezTo>
                  <a:cubicBezTo>
                    <a:pt x="65" y="115"/>
                    <a:pt x="61" y="117"/>
                    <a:pt x="58" y="115"/>
                  </a:cubicBezTo>
                  <a:cubicBezTo>
                    <a:pt x="58" y="115"/>
                    <a:pt x="58" y="115"/>
                    <a:pt x="58" y="115"/>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112" name="Freeform 76"/>
            <p:cNvSpPr/>
            <p:nvPr/>
          </p:nvSpPr>
          <p:spPr bwMode="auto">
            <a:xfrm>
              <a:off x="5267325" y="2930525"/>
              <a:ext cx="317500" cy="319088"/>
            </a:xfrm>
            <a:custGeom>
              <a:avLst/>
              <a:gdLst>
                <a:gd name="T0" fmla="*/ 58 w 115"/>
                <a:gd name="T1" fmla="*/ 114 h 116"/>
                <a:gd name="T2" fmla="*/ 4 w 115"/>
                <a:gd name="T3" fmla="*/ 88 h 116"/>
                <a:gd name="T4" fmla="*/ 1 w 115"/>
                <a:gd name="T5" fmla="*/ 79 h 116"/>
                <a:gd name="T6" fmla="*/ 1 w 115"/>
                <a:gd name="T7" fmla="*/ 79 h 116"/>
                <a:gd name="T8" fmla="*/ 7 w 115"/>
                <a:gd name="T9" fmla="*/ 67 h 116"/>
                <a:gd name="T10" fmla="*/ 16 w 115"/>
                <a:gd name="T11" fmla="*/ 64 h 116"/>
                <a:gd name="T12" fmla="*/ 52 w 115"/>
                <a:gd name="T13" fmla="*/ 82 h 116"/>
                <a:gd name="T14" fmla="*/ 90 w 115"/>
                <a:gd name="T15" fmla="*/ 4 h 116"/>
                <a:gd name="T16" fmla="*/ 99 w 115"/>
                <a:gd name="T17" fmla="*/ 1 h 116"/>
                <a:gd name="T18" fmla="*/ 111 w 115"/>
                <a:gd name="T19" fmla="*/ 7 h 116"/>
                <a:gd name="T20" fmla="*/ 114 w 115"/>
                <a:gd name="T21" fmla="*/ 15 h 116"/>
                <a:gd name="T22" fmla="*/ 114 w 115"/>
                <a:gd name="T23" fmla="*/ 16 h 116"/>
                <a:gd name="T24" fmla="*/ 67 w 115"/>
                <a:gd name="T25" fmla="*/ 111 h 116"/>
                <a:gd name="T26" fmla="*/ 58 w 115"/>
                <a:gd name="T27"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116">
                  <a:moveTo>
                    <a:pt x="58" y="114"/>
                  </a:moveTo>
                  <a:cubicBezTo>
                    <a:pt x="4" y="88"/>
                    <a:pt x="4" y="88"/>
                    <a:pt x="4" y="88"/>
                  </a:cubicBezTo>
                  <a:cubicBezTo>
                    <a:pt x="1" y="86"/>
                    <a:pt x="0" y="82"/>
                    <a:pt x="1" y="79"/>
                  </a:cubicBezTo>
                  <a:cubicBezTo>
                    <a:pt x="1" y="79"/>
                    <a:pt x="1" y="79"/>
                    <a:pt x="1" y="79"/>
                  </a:cubicBezTo>
                  <a:cubicBezTo>
                    <a:pt x="7" y="67"/>
                    <a:pt x="7" y="67"/>
                    <a:pt x="7" y="67"/>
                  </a:cubicBezTo>
                  <a:cubicBezTo>
                    <a:pt x="9" y="64"/>
                    <a:pt x="12" y="63"/>
                    <a:pt x="16" y="64"/>
                  </a:cubicBezTo>
                  <a:cubicBezTo>
                    <a:pt x="52" y="82"/>
                    <a:pt x="52" y="82"/>
                    <a:pt x="52" y="82"/>
                  </a:cubicBezTo>
                  <a:cubicBezTo>
                    <a:pt x="90" y="4"/>
                    <a:pt x="90" y="4"/>
                    <a:pt x="90" y="4"/>
                  </a:cubicBezTo>
                  <a:cubicBezTo>
                    <a:pt x="92" y="1"/>
                    <a:pt x="96" y="0"/>
                    <a:pt x="99" y="1"/>
                  </a:cubicBezTo>
                  <a:cubicBezTo>
                    <a:pt x="111" y="7"/>
                    <a:pt x="111" y="7"/>
                    <a:pt x="111" y="7"/>
                  </a:cubicBezTo>
                  <a:cubicBezTo>
                    <a:pt x="114" y="8"/>
                    <a:pt x="115" y="12"/>
                    <a:pt x="114" y="15"/>
                  </a:cubicBezTo>
                  <a:cubicBezTo>
                    <a:pt x="114" y="16"/>
                    <a:pt x="114" y="16"/>
                    <a:pt x="114" y="16"/>
                  </a:cubicBezTo>
                  <a:cubicBezTo>
                    <a:pt x="67" y="111"/>
                    <a:pt x="67" y="111"/>
                    <a:pt x="67" y="111"/>
                  </a:cubicBezTo>
                  <a:cubicBezTo>
                    <a:pt x="65" y="114"/>
                    <a:pt x="61" y="116"/>
                    <a:pt x="58" y="114"/>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grpSp>
      <p:grpSp>
        <p:nvGrpSpPr>
          <p:cNvPr id="62" name="组合 61"/>
          <p:cNvGrpSpPr/>
          <p:nvPr/>
        </p:nvGrpSpPr>
        <p:grpSpPr>
          <a:xfrm>
            <a:off x="963851" y="2591094"/>
            <a:ext cx="1881355" cy="298579"/>
            <a:chOff x="6717740" y="2848212"/>
            <a:chExt cx="4851400" cy="769938"/>
          </a:xfrm>
        </p:grpSpPr>
        <p:sp>
          <p:nvSpPr>
            <p:cNvPr id="63" name="Freeform 31"/>
            <p:cNvSpPr/>
            <p:nvPr/>
          </p:nvSpPr>
          <p:spPr bwMode="auto">
            <a:xfrm>
              <a:off x="6865378" y="2859325"/>
              <a:ext cx="773113" cy="596900"/>
            </a:xfrm>
            <a:custGeom>
              <a:avLst/>
              <a:gdLst>
                <a:gd name="T0" fmla="*/ 60 w 205"/>
                <a:gd name="T1" fmla="*/ 158 h 158"/>
                <a:gd name="T2" fmla="*/ 34 w 205"/>
                <a:gd name="T3" fmla="*/ 92 h 158"/>
                <a:gd name="T4" fmla="*/ 62 w 205"/>
                <a:gd name="T5" fmla="*/ 130 h 158"/>
                <a:gd name="T6" fmla="*/ 192 w 205"/>
                <a:gd name="T7" fmla="*/ 0 h 158"/>
                <a:gd name="T8" fmla="*/ 205 w 205"/>
                <a:gd name="T9" fmla="*/ 13 h 158"/>
                <a:gd name="T10" fmla="*/ 60 w 205"/>
                <a:gd name="T11" fmla="*/ 158 h 158"/>
              </a:gdLst>
              <a:ahLst/>
              <a:cxnLst>
                <a:cxn ang="0">
                  <a:pos x="T0" y="T1"/>
                </a:cxn>
                <a:cxn ang="0">
                  <a:pos x="T2" y="T3"/>
                </a:cxn>
                <a:cxn ang="0">
                  <a:pos x="T4" y="T5"/>
                </a:cxn>
                <a:cxn ang="0">
                  <a:pos x="T6" y="T7"/>
                </a:cxn>
                <a:cxn ang="0">
                  <a:pos x="T8" y="T9"/>
                </a:cxn>
                <a:cxn ang="0">
                  <a:pos x="T10" y="T11"/>
                </a:cxn>
              </a:cxnLst>
              <a:rect l="0" t="0" r="r" b="b"/>
              <a:pathLst>
                <a:path w="205" h="158">
                  <a:moveTo>
                    <a:pt x="60" y="158"/>
                  </a:moveTo>
                  <a:cubicBezTo>
                    <a:pt x="56" y="144"/>
                    <a:pt x="0" y="99"/>
                    <a:pt x="34" y="92"/>
                  </a:cubicBezTo>
                  <a:cubicBezTo>
                    <a:pt x="62" y="130"/>
                    <a:pt x="62" y="130"/>
                    <a:pt x="62" y="130"/>
                  </a:cubicBezTo>
                  <a:cubicBezTo>
                    <a:pt x="192" y="0"/>
                    <a:pt x="192" y="0"/>
                    <a:pt x="192" y="0"/>
                  </a:cubicBezTo>
                  <a:cubicBezTo>
                    <a:pt x="205" y="13"/>
                    <a:pt x="205" y="13"/>
                    <a:pt x="205" y="13"/>
                  </a:cubicBezTo>
                  <a:lnTo>
                    <a:pt x="60" y="158"/>
                  </a:lnTo>
                  <a:close/>
                </a:path>
              </a:pathLst>
            </a:custGeom>
            <a:solidFill>
              <a:srgbClr val="E61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Oval 34"/>
            <p:cNvSpPr>
              <a:spLocks noChangeArrowheads="1"/>
            </p:cNvSpPr>
            <p:nvPr/>
          </p:nvSpPr>
          <p:spPr bwMode="auto">
            <a:xfrm>
              <a:off x="8422715" y="3100625"/>
              <a:ext cx="301625" cy="303213"/>
            </a:xfrm>
            <a:prstGeom prst="ellipse">
              <a:avLst/>
            </a:prstGeom>
            <a:solidFill>
              <a:schemeClr val="tx1"/>
            </a:solidFill>
            <a:ln>
              <a:noFill/>
            </a:ln>
          </p:spPr>
          <p:txBody>
            <a:bodyPr vert="horz" wrap="square" lIns="91440" tIns="45720" rIns="91440" bIns="45720" numCol="1" anchor="t" anchorCtr="0" compatLnSpc="1"/>
            <a:lstStyle/>
            <a:p>
              <a:endParaRPr lang="zh-CN" altLang="en-US"/>
            </a:p>
          </p:txBody>
        </p:sp>
        <p:sp>
          <p:nvSpPr>
            <p:cNvPr id="65" name="Rectangle 35"/>
            <p:cNvSpPr>
              <a:spLocks noChangeArrowheads="1"/>
            </p:cNvSpPr>
            <p:nvPr/>
          </p:nvSpPr>
          <p:spPr bwMode="auto">
            <a:xfrm>
              <a:off x="9140265" y="3237150"/>
              <a:ext cx="2428875" cy="30163"/>
            </a:xfrm>
            <a:prstGeom prst="rect">
              <a:avLst/>
            </a:prstGeom>
            <a:solidFill>
              <a:schemeClr val="tx1"/>
            </a:solidFill>
            <a:ln>
              <a:noFill/>
            </a:ln>
          </p:spPr>
          <p:txBody>
            <a:bodyPr vert="horz" wrap="square" lIns="91440" tIns="45720" rIns="91440" bIns="45720" numCol="1" anchor="t" anchorCtr="0" compatLnSpc="1"/>
            <a:lstStyle/>
            <a:p>
              <a:endParaRPr lang="zh-CN" altLang="en-US"/>
            </a:p>
          </p:txBody>
        </p:sp>
        <p:sp>
          <p:nvSpPr>
            <p:cNvPr id="66" name="Freeform 42"/>
            <p:cNvSpPr/>
            <p:nvPr/>
          </p:nvSpPr>
          <p:spPr bwMode="auto">
            <a:xfrm>
              <a:off x="6717740" y="2848212"/>
              <a:ext cx="755650" cy="769938"/>
            </a:xfrm>
            <a:custGeom>
              <a:avLst/>
              <a:gdLst>
                <a:gd name="T0" fmla="*/ 476 w 476"/>
                <a:gd name="T1" fmla="*/ 485 h 485"/>
                <a:gd name="T2" fmla="*/ 0 w 476"/>
                <a:gd name="T3" fmla="*/ 485 h 485"/>
                <a:gd name="T4" fmla="*/ 0 w 476"/>
                <a:gd name="T5" fmla="*/ 0 h 485"/>
                <a:gd name="T6" fmla="*/ 324 w 476"/>
                <a:gd name="T7" fmla="*/ 0 h 485"/>
                <a:gd name="T8" fmla="*/ 324 w 476"/>
                <a:gd name="T9" fmla="*/ 19 h 485"/>
                <a:gd name="T10" fmla="*/ 19 w 476"/>
                <a:gd name="T11" fmla="*/ 19 h 485"/>
                <a:gd name="T12" fmla="*/ 19 w 476"/>
                <a:gd name="T13" fmla="*/ 466 h 485"/>
                <a:gd name="T14" fmla="*/ 457 w 476"/>
                <a:gd name="T15" fmla="*/ 466 h 485"/>
                <a:gd name="T16" fmla="*/ 457 w 476"/>
                <a:gd name="T17" fmla="*/ 247 h 485"/>
                <a:gd name="T18" fmla="*/ 476 w 476"/>
                <a:gd name="T19" fmla="*/ 247 h 485"/>
                <a:gd name="T20" fmla="*/ 476 w 476"/>
                <a:gd name="T21"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6" h="485">
                  <a:moveTo>
                    <a:pt x="476" y="485"/>
                  </a:moveTo>
                  <a:lnTo>
                    <a:pt x="0" y="485"/>
                  </a:lnTo>
                  <a:lnTo>
                    <a:pt x="0" y="0"/>
                  </a:lnTo>
                  <a:lnTo>
                    <a:pt x="324" y="0"/>
                  </a:lnTo>
                  <a:lnTo>
                    <a:pt x="324" y="19"/>
                  </a:lnTo>
                  <a:lnTo>
                    <a:pt x="19" y="19"/>
                  </a:lnTo>
                  <a:lnTo>
                    <a:pt x="19" y="466"/>
                  </a:lnTo>
                  <a:lnTo>
                    <a:pt x="457" y="466"/>
                  </a:lnTo>
                  <a:lnTo>
                    <a:pt x="457" y="247"/>
                  </a:lnTo>
                  <a:lnTo>
                    <a:pt x="476" y="247"/>
                  </a:lnTo>
                  <a:lnTo>
                    <a:pt x="476" y="485"/>
                  </a:lnTo>
                  <a:close/>
                </a:path>
              </a:pathLst>
            </a:custGeom>
            <a:solidFill>
              <a:schemeClr val="tx1"/>
            </a:solidFill>
            <a:ln>
              <a:noFill/>
            </a:ln>
          </p:spPr>
          <p:txBody>
            <a:bodyPr vert="horz" wrap="square" lIns="91440" tIns="45720" rIns="91440" bIns="45720" numCol="1" anchor="t" anchorCtr="0" compatLnSpc="1"/>
            <a:lstStyle/>
            <a:p>
              <a:endParaRPr lang="zh-CN" altLang="en-US"/>
            </a:p>
          </p:txBody>
        </p:sp>
      </p:grpSp>
      <p:sp>
        <p:nvSpPr>
          <p:cNvPr id="122" name="文本框 121"/>
          <p:cNvSpPr txBox="1"/>
          <p:nvPr/>
        </p:nvSpPr>
        <p:spPr>
          <a:xfrm>
            <a:off x="2845206" y="2476621"/>
            <a:ext cx="8598372" cy="553998"/>
          </a:xfrm>
          <a:prstGeom prst="rect">
            <a:avLst/>
          </a:prstGeom>
          <a:noFill/>
        </p:spPr>
        <p:txBody>
          <a:bodyPr wrap="square" rtlCol="0">
            <a:spAutoFit/>
          </a:bodyPr>
          <a:lstStyle/>
          <a:p>
            <a:r>
              <a:rPr lang="fr-FR" altLang="zh-CN" sz="3000" dirty="0">
                <a:latin typeface="Times New Roman" pitchFamily="18" charset="0"/>
                <a:cs typeface="Times New Roman" pitchFamily="18" charset="0"/>
                <a:sym typeface="+mn-lt"/>
              </a:rPr>
              <a:t>A brief introduction</a:t>
            </a:r>
            <a:endParaRPr lang="fr-FR" altLang="zh-CN" sz="3000" dirty="0">
              <a:latin typeface="Times New Roman" pitchFamily="18" charset="0"/>
              <a:cs typeface="Times New Roman" pitchFamily="18" charset="0"/>
              <a:sym typeface="+mn-lt"/>
            </a:endParaRPr>
          </a:p>
        </p:txBody>
      </p:sp>
      <p:grpSp>
        <p:nvGrpSpPr>
          <p:cNvPr id="126" name="组合 125"/>
          <p:cNvGrpSpPr/>
          <p:nvPr/>
        </p:nvGrpSpPr>
        <p:grpSpPr>
          <a:xfrm>
            <a:off x="963851" y="5308179"/>
            <a:ext cx="1881355" cy="298579"/>
            <a:chOff x="6717740" y="2848212"/>
            <a:chExt cx="4851400" cy="769938"/>
          </a:xfrm>
        </p:grpSpPr>
        <p:sp>
          <p:nvSpPr>
            <p:cNvPr id="127" name="Freeform 31"/>
            <p:cNvSpPr/>
            <p:nvPr/>
          </p:nvSpPr>
          <p:spPr bwMode="auto">
            <a:xfrm>
              <a:off x="6865378" y="2859325"/>
              <a:ext cx="773113" cy="596900"/>
            </a:xfrm>
            <a:custGeom>
              <a:avLst/>
              <a:gdLst>
                <a:gd name="T0" fmla="*/ 60 w 205"/>
                <a:gd name="T1" fmla="*/ 158 h 158"/>
                <a:gd name="T2" fmla="*/ 34 w 205"/>
                <a:gd name="T3" fmla="*/ 92 h 158"/>
                <a:gd name="T4" fmla="*/ 62 w 205"/>
                <a:gd name="T5" fmla="*/ 130 h 158"/>
                <a:gd name="T6" fmla="*/ 192 w 205"/>
                <a:gd name="T7" fmla="*/ 0 h 158"/>
                <a:gd name="T8" fmla="*/ 205 w 205"/>
                <a:gd name="T9" fmla="*/ 13 h 158"/>
                <a:gd name="T10" fmla="*/ 60 w 205"/>
                <a:gd name="T11" fmla="*/ 158 h 158"/>
              </a:gdLst>
              <a:ahLst/>
              <a:cxnLst>
                <a:cxn ang="0">
                  <a:pos x="T0" y="T1"/>
                </a:cxn>
                <a:cxn ang="0">
                  <a:pos x="T2" y="T3"/>
                </a:cxn>
                <a:cxn ang="0">
                  <a:pos x="T4" y="T5"/>
                </a:cxn>
                <a:cxn ang="0">
                  <a:pos x="T6" y="T7"/>
                </a:cxn>
                <a:cxn ang="0">
                  <a:pos x="T8" y="T9"/>
                </a:cxn>
                <a:cxn ang="0">
                  <a:pos x="T10" y="T11"/>
                </a:cxn>
              </a:cxnLst>
              <a:rect l="0" t="0" r="r" b="b"/>
              <a:pathLst>
                <a:path w="205" h="158">
                  <a:moveTo>
                    <a:pt x="60" y="158"/>
                  </a:moveTo>
                  <a:cubicBezTo>
                    <a:pt x="56" y="144"/>
                    <a:pt x="0" y="99"/>
                    <a:pt x="34" y="92"/>
                  </a:cubicBezTo>
                  <a:cubicBezTo>
                    <a:pt x="62" y="130"/>
                    <a:pt x="62" y="130"/>
                    <a:pt x="62" y="130"/>
                  </a:cubicBezTo>
                  <a:cubicBezTo>
                    <a:pt x="192" y="0"/>
                    <a:pt x="192" y="0"/>
                    <a:pt x="192" y="0"/>
                  </a:cubicBezTo>
                  <a:cubicBezTo>
                    <a:pt x="205" y="13"/>
                    <a:pt x="205" y="13"/>
                    <a:pt x="205" y="13"/>
                  </a:cubicBezTo>
                  <a:lnTo>
                    <a:pt x="60" y="158"/>
                  </a:lnTo>
                  <a:close/>
                </a:path>
              </a:pathLst>
            </a:custGeom>
            <a:solidFill>
              <a:srgbClr val="E61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Oval 34"/>
            <p:cNvSpPr>
              <a:spLocks noChangeArrowheads="1"/>
            </p:cNvSpPr>
            <p:nvPr/>
          </p:nvSpPr>
          <p:spPr bwMode="auto">
            <a:xfrm>
              <a:off x="8422715" y="3100625"/>
              <a:ext cx="301625" cy="303213"/>
            </a:xfrm>
            <a:prstGeom prst="ellipse">
              <a:avLst/>
            </a:prstGeom>
            <a:solidFill>
              <a:schemeClr val="tx1"/>
            </a:solidFill>
            <a:ln>
              <a:noFill/>
            </a:ln>
          </p:spPr>
          <p:txBody>
            <a:bodyPr vert="horz" wrap="square" lIns="91440" tIns="45720" rIns="91440" bIns="45720" numCol="1" anchor="t" anchorCtr="0" compatLnSpc="1"/>
            <a:lstStyle/>
            <a:p>
              <a:endParaRPr lang="zh-CN" altLang="en-US"/>
            </a:p>
          </p:txBody>
        </p:sp>
        <p:sp>
          <p:nvSpPr>
            <p:cNvPr id="129" name="Rectangle 35"/>
            <p:cNvSpPr>
              <a:spLocks noChangeArrowheads="1"/>
            </p:cNvSpPr>
            <p:nvPr/>
          </p:nvSpPr>
          <p:spPr bwMode="auto">
            <a:xfrm>
              <a:off x="9140265" y="3237150"/>
              <a:ext cx="2428875" cy="30163"/>
            </a:xfrm>
            <a:prstGeom prst="rect">
              <a:avLst/>
            </a:prstGeom>
            <a:solidFill>
              <a:schemeClr val="tx1"/>
            </a:solidFill>
            <a:ln>
              <a:noFill/>
            </a:ln>
          </p:spPr>
          <p:txBody>
            <a:bodyPr vert="horz" wrap="square" lIns="91440" tIns="45720" rIns="91440" bIns="45720" numCol="1" anchor="t" anchorCtr="0" compatLnSpc="1"/>
            <a:lstStyle/>
            <a:p>
              <a:endParaRPr lang="zh-CN" altLang="en-US"/>
            </a:p>
          </p:txBody>
        </p:sp>
        <p:sp>
          <p:nvSpPr>
            <p:cNvPr id="130" name="Freeform 42"/>
            <p:cNvSpPr/>
            <p:nvPr/>
          </p:nvSpPr>
          <p:spPr bwMode="auto">
            <a:xfrm>
              <a:off x="6717740" y="2848212"/>
              <a:ext cx="755650" cy="769938"/>
            </a:xfrm>
            <a:custGeom>
              <a:avLst/>
              <a:gdLst>
                <a:gd name="T0" fmla="*/ 476 w 476"/>
                <a:gd name="T1" fmla="*/ 485 h 485"/>
                <a:gd name="T2" fmla="*/ 0 w 476"/>
                <a:gd name="T3" fmla="*/ 485 h 485"/>
                <a:gd name="T4" fmla="*/ 0 w 476"/>
                <a:gd name="T5" fmla="*/ 0 h 485"/>
                <a:gd name="T6" fmla="*/ 324 w 476"/>
                <a:gd name="T7" fmla="*/ 0 h 485"/>
                <a:gd name="T8" fmla="*/ 324 w 476"/>
                <a:gd name="T9" fmla="*/ 19 h 485"/>
                <a:gd name="T10" fmla="*/ 19 w 476"/>
                <a:gd name="T11" fmla="*/ 19 h 485"/>
                <a:gd name="T12" fmla="*/ 19 w 476"/>
                <a:gd name="T13" fmla="*/ 466 h 485"/>
                <a:gd name="T14" fmla="*/ 457 w 476"/>
                <a:gd name="T15" fmla="*/ 466 h 485"/>
                <a:gd name="T16" fmla="*/ 457 w 476"/>
                <a:gd name="T17" fmla="*/ 247 h 485"/>
                <a:gd name="T18" fmla="*/ 476 w 476"/>
                <a:gd name="T19" fmla="*/ 247 h 485"/>
                <a:gd name="T20" fmla="*/ 476 w 476"/>
                <a:gd name="T21"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6" h="485">
                  <a:moveTo>
                    <a:pt x="476" y="485"/>
                  </a:moveTo>
                  <a:lnTo>
                    <a:pt x="0" y="485"/>
                  </a:lnTo>
                  <a:lnTo>
                    <a:pt x="0" y="0"/>
                  </a:lnTo>
                  <a:lnTo>
                    <a:pt x="324" y="0"/>
                  </a:lnTo>
                  <a:lnTo>
                    <a:pt x="324" y="19"/>
                  </a:lnTo>
                  <a:lnTo>
                    <a:pt x="19" y="19"/>
                  </a:lnTo>
                  <a:lnTo>
                    <a:pt x="19" y="466"/>
                  </a:lnTo>
                  <a:lnTo>
                    <a:pt x="457" y="466"/>
                  </a:lnTo>
                  <a:lnTo>
                    <a:pt x="457" y="247"/>
                  </a:lnTo>
                  <a:lnTo>
                    <a:pt x="476" y="247"/>
                  </a:lnTo>
                  <a:lnTo>
                    <a:pt x="476" y="485"/>
                  </a:lnTo>
                  <a:close/>
                </a:path>
              </a:pathLst>
            </a:custGeom>
            <a:solidFill>
              <a:schemeClr val="tx1"/>
            </a:solidFill>
            <a:ln>
              <a:noFill/>
            </a:ln>
          </p:spPr>
          <p:txBody>
            <a:bodyPr vert="horz" wrap="square" lIns="91440" tIns="45720" rIns="91440" bIns="45720" numCol="1" anchor="t" anchorCtr="0" compatLnSpc="1"/>
            <a:lstStyle/>
            <a:p>
              <a:endParaRPr lang="zh-CN" altLang="en-US"/>
            </a:p>
          </p:txBody>
        </p:sp>
      </p:grpSp>
      <p:sp>
        <p:nvSpPr>
          <p:cNvPr id="131" name="文本框 130"/>
          <p:cNvSpPr txBox="1"/>
          <p:nvPr/>
        </p:nvSpPr>
        <p:spPr>
          <a:xfrm>
            <a:off x="2845206" y="5180469"/>
            <a:ext cx="8598372" cy="553998"/>
          </a:xfrm>
          <a:prstGeom prst="rect">
            <a:avLst/>
          </a:prstGeom>
          <a:noFill/>
        </p:spPr>
        <p:txBody>
          <a:bodyPr wrap="square" rtlCol="0">
            <a:spAutoFit/>
          </a:bodyPr>
          <a:lstStyle/>
          <a:p>
            <a:r>
              <a:rPr lang="fr-FR" altLang="zh-CN" sz="3000" dirty="0">
                <a:latin typeface="Times New Roman" pitchFamily="18" charset="0"/>
                <a:cs typeface="Times New Roman" pitchFamily="18" charset="0"/>
                <a:sym typeface="+mn-lt"/>
              </a:rPr>
              <a:t>The best-known types</a:t>
            </a:r>
            <a:endParaRPr lang="fr-FR" altLang="zh-CN" sz="3000" dirty="0">
              <a:latin typeface="Times New Roman" pitchFamily="18" charset="0"/>
              <a:cs typeface="Times New Roman" pitchFamily="18" charset="0"/>
              <a:sym typeface="+mn-lt"/>
            </a:endParaRPr>
          </a:p>
        </p:txBody>
      </p:sp>
      <p:grpSp>
        <p:nvGrpSpPr>
          <p:cNvPr id="132" name="组合 131"/>
          <p:cNvGrpSpPr/>
          <p:nvPr/>
        </p:nvGrpSpPr>
        <p:grpSpPr>
          <a:xfrm>
            <a:off x="963851" y="3910146"/>
            <a:ext cx="1881355" cy="298579"/>
            <a:chOff x="6717740" y="2848212"/>
            <a:chExt cx="4851400" cy="769938"/>
          </a:xfrm>
        </p:grpSpPr>
        <p:sp>
          <p:nvSpPr>
            <p:cNvPr id="133" name="Freeform 31"/>
            <p:cNvSpPr/>
            <p:nvPr/>
          </p:nvSpPr>
          <p:spPr bwMode="auto">
            <a:xfrm>
              <a:off x="6865378" y="2859325"/>
              <a:ext cx="773113" cy="596900"/>
            </a:xfrm>
            <a:custGeom>
              <a:avLst/>
              <a:gdLst>
                <a:gd name="T0" fmla="*/ 60 w 205"/>
                <a:gd name="T1" fmla="*/ 158 h 158"/>
                <a:gd name="T2" fmla="*/ 34 w 205"/>
                <a:gd name="T3" fmla="*/ 92 h 158"/>
                <a:gd name="T4" fmla="*/ 62 w 205"/>
                <a:gd name="T5" fmla="*/ 130 h 158"/>
                <a:gd name="T6" fmla="*/ 192 w 205"/>
                <a:gd name="T7" fmla="*/ 0 h 158"/>
                <a:gd name="T8" fmla="*/ 205 w 205"/>
                <a:gd name="T9" fmla="*/ 13 h 158"/>
                <a:gd name="T10" fmla="*/ 60 w 205"/>
                <a:gd name="T11" fmla="*/ 158 h 158"/>
              </a:gdLst>
              <a:ahLst/>
              <a:cxnLst>
                <a:cxn ang="0">
                  <a:pos x="T0" y="T1"/>
                </a:cxn>
                <a:cxn ang="0">
                  <a:pos x="T2" y="T3"/>
                </a:cxn>
                <a:cxn ang="0">
                  <a:pos x="T4" y="T5"/>
                </a:cxn>
                <a:cxn ang="0">
                  <a:pos x="T6" y="T7"/>
                </a:cxn>
                <a:cxn ang="0">
                  <a:pos x="T8" y="T9"/>
                </a:cxn>
                <a:cxn ang="0">
                  <a:pos x="T10" y="T11"/>
                </a:cxn>
              </a:cxnLst>
              <a:rect l="0" t="0" r="r" b="b"/>
              <a:pathLst>
                <a:path w="205" h="158">
                  <a:moveTo>
                    <a:pt x="60" y="158"/>
                  </a:moveTo>
                  <a:cubicBezTo>
                    <a:pt x="56" y="144"/>
                    <a:pt x="0" y="99"/>
                    <a:pt x="34" y="92"/>
                  </a:cubicBezTo>
                  <a:cubicBezTo>
                    <a:pt x="62" y="130"/>
                    <a:pt x="62" y="130"/>
                    <a:pt x="62" y="130"/>
                  </a:cubicBezTo>
                  <a:cubicBezTo>
                    <a:pt x="192" y="0"/>
                    <a:pt x="192" y="0"/>
                    <a:pt x="192" y="0"/>
                  </a:cubicBezTo>
                  <a:cubicBezTo>
                    <a:pt x="205" y="13"/>
                    <a:pt x="205" y="13"/>
                    <a:pt x="205" y="13"/>
                  </a:cubicBezTo>
                  <a:lnTo>
                    <a:pt x="60" y="158"/>
                  </a:lnTo>
                  <a:close/>
                </a:path>
              </a:pathLst>
            </a:custGeom>
            <a:solidFill>
              <a:srgbClr val="E61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Oval 34"/>
            <p:cNvSpPr>
              <a:spLocks noChangeArrowheads="1"/>
            </p:cNvSpPr>
            <p:nvPr/>
          </p:nvSpPr>
          <p:spPr bwMode="auto">
            <a:xfrm>
              <a:off x="8422715" y="3100625"/>
              <a:ext cx="301625" cy="303213"/>
            </a:xfrm>
            <a:prstGeom prst="ellipse">
              <a:avLst/>
            </a:prstGeom>
            <a:solidFill>
              <a:schemeClr val="tx1"/>
            </a:solidFill>
            <a:ln>
              <a:noFill/>
            </a:ln>
          </p:spPr>
          <p:txBody>
            <a:bodyPr vert="horz" wrap="square" lIns="91440" tIns="45720" rIns="91440" bIns="45720" numCol="1" anchor="t" anchorCtr="0" compatLnSpc="1"/>
            <a:lstStyle/>
            <a:p>
              <a:endParaRPr lang="zh-CN" altLang="en-US"/>
            </a:p>
          </p:txBody>
        </p:sp>
        <p:sp>
          <p:nvSpPr>
            <p:cNvPr id="135" name="Rectangle 35"/>
            <p:cNvSpPr>
              <a:spLocks noChangeArrowheads="1"/>
            </p:cNvSpPr>
            <p:nvPr/>
          </p:nvSpPr>
          <p:spPr bwMode="auto">
            <a:xfrm>
              <a:off x="9140265" y="3237150"/>
              <a:ext cx="2428875" cy="30163"/>
            </a:xfrm>
            <a:prstGeom prst="rect">
              <a:avLst/>
            </a:prstGeom>
            <a:solidFill>
              <a:schemeClr val="tx1"/>
            </a:solidFill>
            <a:ln>
              <a:noFill/>
            </a:ln>
          </p:spPr>
          <p:txBody>
            <a:bodyPr vert="horz" wrap="square" lIns="91440" tIns="45720" rIns="91440" bIns="45720" numCol="1" anchor="t" anchorCtr="0" compatLnSpc="1"/>
            <a:lstStyle/>
            <a:p>
              <a:endParaRPr lang="zh-CN" altLang="en-US"/>
            </a:p>
          </p:txBody>
        </p:sp>
        <p:sp>
          <p:nvSpPr>
            <p:cNvPr id="136" name="Freeform 42"/>
            <p:cNvSpPr/>
            <p:nvPr/>
          </p:nvSpPr>
          <p:spPr bwMode="auto">
            <a:xfrm>
              <a:off x="6717740" y="2848212"/>
              <a:ext cx="755650" cy="769938"/>
            </a:xfrm>
            <a:custGeom>
              <a:avLst/>
              <a:gdLst>
                <a:gd name="T0" fmla="*/ 476 w 476"/>
                <a:gd name="T1" fmla="*/ 485 h 485"/>
                <a:gd name="T2" fmla="*/ 0 w 476"/>
                <a:gd name="T3" fmla="*/ 485 h 485"/>
                <a:gd name="T4" fmla="*/ 0 w 476"/>
                <a:gd name="T5" fmla="*/ 0 h 485"/>
                <a:gd name="T6" fmla="*/ 324 w 476"/>
                <a:gd name="T7" fmla="*/ 0 h 485"/>
                <a:gd name="T8" fmla="*/ 324 w 476"/>
                <a:gd name="T9" fmla="*/ 19 h 485"/>
                <a:gd name="T10" fmla="*/ 19 w 476"/>
                <a:gd name="T11" fmla="*/ 19 h 485"/>
                <a:gd name="T12" fmla="*/ 19 w 476"/>
                <a:gd name="T13" fmla="*/ 466 h 485"/>
                <a:gd name="T14" fmla="*/ 457 w 476"/>
                <a:gd name="T15" fmla="*/ 466 h 485"/>
                <a:gd name="T16" fmla="*/ 457 w 476"/>
                <a:gd name="T17" fmla="*/ 247 h 485"/>
                <a:gd name="T18" fmla="*/ 476 w 476"/>
                <a:gd name="T19" fmla="*/ 247 h 485"/>
                <a:gd name="T20" fmla="*/ 476 w 476"/>
                <a:gd name="T21"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6" h="485">
                  <a:moveTo>
                    <a:pt x="476" y="485"/>
                  </a:moveTo>
                  <a:lnTo>
                    <a:pt x="0" y="485"/>
                  </a:lnTo>
                  <a:lnTo>
                    <a:pt x="0" y="0"/>
                  </a:lnTo>
                  <a:lnTo>
                    <a:pt x="324" y="0"/>
                  </a:lnTo>
                  <a:lnTo>
                    <a:pt x="324" y="19"/>
                  </a:lnTo>
                  <a:lnTo>
                    <a:pt x="19" y="19"/>
                  </a:lnTo>
                  <a:lnTo>
                    <a:pt x="19" y="466"/>
                  </a:lnTo>
                  <a:lnTo>
                    <a:pt x="457" y="466"/>
                  </a:lnTo>
                  <a:lnTo>
                    <a:pt x="457" y="247"/>
                  </a:lnTo>
                  <a:lnTo>
                    <a:pt x="476" y="247"/>
                  </a:lnTo>
                  <a:lnTo>
                    <a:pt x="476" y="485"/>
                  </a:lnTo>
                  <a:close/>
                </a:path>
              </a:pathLst>
            </a:custGeom>
            <a:solidFill>
              <a:schemeClr val="tx1"/>
            </a:solidFill>
            <a:ln>
              <a:noFill/>
            </a:ln>
          </p:spPr>
          <p:txBody>
            <a:bodyPr vert="horz" wrap="square" lIns="91440" tIns="45720" rIns="91440" bIns="45720" numCol="1" anchor="t" anchorCtr="0" compatLnSpc="1"/>
            <a:lstStyle/>
            <a:p>
              <a:endParaRPr lang="zh-CN" altLang="en-US"/>
            </a:p>
          </p:txBody>
        </p:sp>
      </p:grpSp>
      <p:sp>
        <p:nvSpPr>
          <p:cNvPr id="137" name="文本框 136"/>
          <p:cNvSpPr txBox="1"/>
          <p:nvPr/>
        </p:nvSpPr>
        <p:spPr>
          <a:xfrm>
            <a:off x="2845206" y="3787139"/>
            <a:ext cx="8598372" cy="553998"/>
          </a:xfrm>
          <a:prstGeom prst="rect">
            <a:avLst/>
          </a:prstGeom>
          <a:noFill/>
        </p:spPr>
        <p:txBody>
          <a:bodyPr wrap="square" rtlCol="0">
            <a:spAutoFit/>
          </a:bodyPr>
          <a:lstStyle/>
          <a:p>
            <a:r>
              <a:rPr lang="fr-FR" altLang="zh-CN" sz="3000" dirty="0">
                <a:latin typeface="Times New Roman" pitchFamily="18" charset="0"/>
                <a:cs typeface="Times New Roman" pitchFamily="18" charset="0"/>
                <a:sym typeface="+mn-lt"/>
              </a:rPr>
              <a:t>Characteristics of the dance</a:t>
            </a:r>
            <a:endParaRPr lang="fr-FR" altLang="zh-CN" sz="3000" dirty="0">
              <a:latin typeface="Times New Roman" pitchFamily="18" charset="0"/>
              <a:cs typeface="Times New Roman" pitchFamily="18" charset="0"/>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2"/>
                                        </p:tgtEl>
                                        <p:attrNameLst>
                                          <p:attrName>style.visibility</p:attrName>
                                        </p:attrNameLst>
                                      </p:cBhvr>
                                      <p:to>
                                        <p:strVal val="visible"/>
                                      </p:to>
                                    </p:set>
                                    <p:animEffect transition="in" filter="fade">
                                      <p:cBhvr>
                                        <p:cTn id="10" dur="500"/>
                                        <p:tgtEl>
                                          <p:spTgt spid="1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2"/>
                                        </p:tgtEl>
                                        <p:attrNameLst>
                                          <p:attrName>style.visibility</p:attrName>
                                        </p:attrNameLst>
                                      </p:cBhvr>
                                      <p:to>
                                        <p:strVal val="visible"/>
                                      </p:to>
                                    </p:set>
                                    <p:animEffect transition="in" filter="fade">
                                      <p:cBhvr>
                                        <p:cTn id="15" dur="500"/>
                                        <p:tgtEl>
                                          <p:spTgt spid="13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7"/>
                                        </p:tgtEl>
                                        <p:attrNameLst>
                                          <p:attrName>style.visibility</p:attrName>
                                        </p:attrNameLst>
                                      </p:cBhvr>
                                      <p:to>
                                        <p:strVal val="visible"/>
                                      </p:to>
                                    </p:set>
                                    <p:animEffect transition="in" filter="fade">
                                      <p:cBhvr>
                                        <p:cTn id="18" dur="500"/>
                                        <p:tgtEl>
                                          <p:spTgt spid="13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6"/>
                                        </p:tgtEl>
                                        <p:attrNameLst>
                                          <p:attrName>style.visibility</p:attrName>
                                        </p:attrNameLst>
                                      </p:cBhvr>
                                      <p:to>
                                        <p:strVal val="visible"/>
                                      </p:to>
                                    </p:set>
                                    <p:animEffect transition="in" filter="fade">
                                      <p:cBhvr>
                                        <p:cTn id="23" dur="500"/>
                                        <p:tgtEl>
                                          <p:spTgt spid="1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1"/>
                                        </p:tgtEl>
                                        <p:attrNameLst>
                                          <p:attrName>style.visibility</p:attrName>
                                        </p:attrNameLst>
                                      </p:cBhvr>
                                      <p:to>
                                        <p:strVal val="visible"/>
                                      </p:to>
                                    </p:set>
                                    <p:animEffect transition="in" filter="fade">
                                      <p:cBhvr>
                                        <p:cTn id="26"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31" grpId="0"/>
      <p:bldP spid="13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E61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3" name="任意多边形: 形状 52"/>
          <p:cNvSpPr/>
          <p:nvPr/>
        </p:nvSpPr>
        <p:spPr>
          <a:xfrm>
            <a:off x="0" y="0"/>
            <a:ext cx="12192000" cy="6858000"/>
          </a:xfrm>
          <a:custGeom>
            <a:avLst/>
            <a:gdLst>
              <a:gd name="connsiteX0" fmla="*/ 9314724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3616945 h 6858000"/>
              <a:gd name="connsiteX5" fmla="*/ 9072 w 12192000"/>
              <a:gd name="connsiteY5" fmla="*/ 3610429 h 6858000"/>
              <a:gd name="connsiteX6" fmla="*/ 2322285 w 12192000"/>
              <a:gd name="connsiteY6" fmla="*/ 1857829 h 6858000"/>
              <a:gd name="connsiteX7" fmla="*/ 7300685 w 12192000"/>
              <a:gd name="connsiteY7" fmla="*/ 2467429 h 6858000"/>
              <a:gd name="connsiteX8" fmla="*/ 9314724 w 12192000"/>
              <a:gd name="connsiteY8" fmla="*/ 0 h 6858000"/>
              <a:gd name="-1" fmla="*/ 9314724 w 12192000"/>
              <a:gd name="-2" fmla="*/ 0 h 6858000"/>
              <a:gd name="-3" fmla="*/ 12192000 w 12192000"/>
              <a:gd name="-4" fmla="*/ 0 h 6858000"/>
              <a:gd name="-5" fmla="*/ 12192000 w 12192000"/>
              <a:gd name="-6" fmla="*/ 6858000 h 6858000"/>
              <a:gd name="-7" fmla="*/ 0 w 12192000"/>
              <a:gd name="-8" fmla="*/ 6858000 h 6858000"/>
              <a:gd name="-9" fmla="*/ 0 w 12192000"/>
              <a:gd name="-10" fmla="*/ 3616945 h 6858000"/>
              <a:gd name="-11" fmla="*/ 9072 w 12192000"/>
              <a:gd name="-12" fmla="*/ 3610429 h 6858000"/>
              <a:gd name="-13" fmla="*/ 2307771 w 12192000"/>
              <a:gd name="-14" fmla="*/ 1727200 h 6858000"/>
              <a:gd name="-15" fmla="*/ 7300685 w 12192000"/>
              <a:gd name="-16" fmla="*/ 2467429 h 6858000"/>
              <a:gd name="-17" fmla="*/ 9314724 w 12192000"/>
              <a:gd name="-18" fmla="*/ 0 h 6858000"/>
              <a:gd name="-19" fmla="*/ 9314724 w 12192000"/>
              <a:gd name="-20" fmla="*/ 0 h 6858000"/>
              <a:gd name="-21" fmla="*/ 12192000 w 12192000"/>
              <a:gd name="-22" fmla="*/ 0 h 6858000"/>
              <a:gd name="-23" fmla="*/ 12192000 w 12192000"/>
              <a:gd name="-24" fmla="*/ 6858000 h 6858000"/>
              <a:gd name="-25" fmla="*/ 0 w 12192000"/>
              <a:gd name="-26" fmla="*/ 6858000 h 6858000"/>
              <a:gd name="-27" fmla="*/ 0 w 12192000"/>
              <a:gd name="-28" fmla="*/ 3616945 h 6858000"/>
              <a:gd name="-29" fmla="*/ 9072 w 12192000"/>
              <a:gd name="-30" fmla="*/ 3610429 h 6858000"/>
              <a:gd name="-31" fmla="*/ 2307771 w 12192000"/>
              <a:gd name="-32" fmla="*/ 1727200 h 6858000"/>
              <a:gd name="-33" fmla="*/ 7300685 w 12192000"/>
              <a:gd name="-34" fmla="*/ 2467429 h 6858000"/>
              <a:gd name="-35" fmla="*/ 9314724 w 12192000"/>
              <a:gd name="-36" fmla="*/ 0 h 6858000"/>
              <a:gd name="-37" fmla="*/ 9314724 w 12192000"/>
              <a:gd name="-38" fmla="*/ 0 h 6858000"/>
              <a:gd name="-39" fmla="*/ 12192000 w 12192000"/>
              <a:gd name="-40" fmla="*/ 0 h 6858000"/>
              <a:gd name="-41" fmla="*/ 12192000 w 12192000"/>
              <a:gd name="-42" fmla="*/ 6858000 h 6858000"/>
              <a:gd name="-43" fmla="*/ 0 w 12192000"/>
              <a:gd name="-44" fmla="*/ 6858000 h 6858000"/>
              <a:gd name="-45" fmla="*/ 0 w 12192000"/>
              <a:gd name="-46" fmla="*/ 3616945 h 6858000"/>
              <a:gd name="-47" fmla="*/ 9072 w 12192000"/>
              <a:gd name="-48" fmla="*/ 3610429 h 6858000"/>
              <a:gd name="-49" fmla="*/ 2307771 w 12192000"/>
              <a:gd name="-50" fmla="*/ 1727200 h 6858000"/>
              <a:gd name="-51" fmla="*/ 7300685 w 12192000"/>
              <a:gd name="-52" fmla="*/ 2467429 h 6858000"/>
              <a:gd name="-53" fmla="*/ 9314724 w 12192000"/>
              <a:gd name="-54" fmla="*/ 0 h 6858000"/>
              <a:gd name="-55" fmla="*/ 9314724 w 12192000"/>
              <a:gd name="-56" fmla="*/ 0 h 6858000"/>
              <a:gd name="-57" fmla="*/ 12192000 w 12192000"/>
              <a:gd name="-58" fmla="*/ 0 h 6858000"/>
              <a:gd name="-59" fmla="*/ 12192000 w 12192000"/>
              <a:gd name="-60" fmla="*/ 6858000 h 6858000"/>
              <a:gd name="-61" fmla="*/ 0 w 12192000"/>
              <a:gd name="-62" fmla="*/ 6858000 h 6858000"/>
              <a:gd name="-63" fmla="*/ 0 w 12192000"/>
              <a:gd name="-64" fmla="*/ 3616945 h 6858000"/>
              <a:gd name="-65" fmla="*/ 9072 w 12192000"/>
              <a:gd name="-66" fmla="*/ 3610429 h 6858000"/>
              <a:gd name="-67" fmla="*/ 2307771 w 12192000"/>
              <a:gd name="-68" fmla="*/ 1727200 h 6858000"/>
              <a:gd name="-69" fmla="*/ 7300685 w 12192000"/>
              <a:gd name="-70" fmla="*/ 2394858 h 6858000"/>
              <a:gd name="-71" fmla="*/ 9314724 w 12192000"/>
              <a:gd name="-72" fmla="*/ 0 h 6858000"/>
              <a:gd name="-73" fmla="*/ 9314724 w 12192000"/>
              <a:gd name="-74" fmla="*/ 0 h 6858000"/>
              <a:gd name="-75" fmla="*/ 12192000 w 12192000"/>
              <a:gd name="-76" fmla="*/ 0 h 6858000"/>
              <a:gd name="-77" fmla="*/ 12192000 w 12192000"/>
              <a:gd name="-78" fmla="*/ 6858000 h 6858000"/>
              <a:gd name="-79" fmla="*/ 0 w 12192000"/>
              <a:gd name="-80" fmla="*/ 6858000 h 6858000"/>
              <a:gd name="-81" fmla="*/ 0 w 12192000"/>
              <a:gd name="-82" fmla="*/ 3616945 h 6858000"/>
              <a:gd name="-83" fmla="*/ 9072 w 12192000"/>
              <a:gd name="-84" fmla="*/ 3610429 h 6858000"/>
              <a:gd name="-85" fmla="*/ 2307771 w 12192000"/>
              <a:gd name="-86" fmla="*/ 1727200 h 6858000"/>
              <a:gd name="-87" fmla="*/ 7300685 w 12192000"/>
              <a:gd name="-88" fmla="*/ 2394858 h 6858000"/>
              <a:gd name="-89" fmla="*/ 9314724 w 12192000"/>
              <a:gd name="-90" fmla="*/ 0 h 6858000"/>
              <a:gd name="-91" fmla="*/ 9314724 w 12192000"/>
              <a:gd name="-92" fmla="*/ 0 h 6858000"/>
              <a:gd name="-93" fmla="*/ 12192000 w 12192000"/>
              <a:gd name="-94" fmla="*/ 0 h 6858000"/>
              <a:gd name="-95" fmla="*/ 12192000 w 12192000"/>
              <a:gd name="-96" fmla="*/ 6858000 h 6858000"/>
              <a:gd name="-97" fmla="*/ 0 w 12192000"/>
              <a:gd name="-98" fmla="*/ 6858000 h 6858000"/>
              <a:gd name="-99" fmla="*/ 0 w 12192000"/>
              <a:gd name="-100" fmla="*/ 3616945 h 6858000"/>
              <a:gd name="-101" fmla="*/ 9072 w 12192000"/>
              <a:gd name="-102" fmla="*/ 3610429 h 6858000"/>
              <a:gd name="-103" fmla="*/ 2307771 w 12192000"/>
              <a:gd name="-104" fmla="*/ 1727200 h 6858000"/>
              <a:gd name="-105" fmla="*/ 7300685 w 12192000"/>
              <a:gd name="-106" fmla="*/ 2394858 h 6858000"/>
              <a:gd name="-107" fmla="*/ 9314724 w 12192000"/>
              <a:gd name="-108" fmla="*/ 0 h 6858000"/>
            </a:gdLst>
            <a:ahLst/>
            <a:cxnLst>
              <a:cxn ang="0">
                <a:pos x="-91" y="-92"/>
              </a:cxn>
              <a:cxn ang="0">
                <a:pos x="-93" y="-94"/>
              </a:cxn>
              <a:cxn ang="0">
                <a:pos x="-95" y="-96"/>
              </a:cxn>
              <a:cxn ang="0">
                <a:pos x="-97" y="-98"/>
              </a:cxn>
              <a:cxn ang="0">
                <a:pos x="-99" y="-100"/>
              </a:cxn>
              <a:cxn ang="0">
                <a:pos x="-101" y="-102"/>
              </a:cxn>
              <a:cxn ang="0">
                <a:pos x="-103" y="-104"/>
              </a:cxn>
              <a:cxn ang="0">
                <a:pos x="-105" y="-106"/>
              </a:cxn>
              <a:cxn ang="0">
                <a:pos x="-107" y="-108"/>
              </a:cxn>
            </a:cxnLst>
            <a:rect l="l" t="t" r="r" b="b"/>
            <a:pathLst>
              <a:path w="12192000" h="6858000">
                <a:moveTo>
                  <a:pt x="9314724" y="0"/>
                </a:moveTo>
                <a:lnTo>
                  <a:pt x="12192000" y="0"/>
                </a:lnTo>
                <a:lnTo>
                  <a:pt x="12192000" y="6858000"/>
                </a:lnTo>
                <a:lnTo>
                  <a:pt x="0" y="6858000"/>
                </a:lnTo>
                <a:lnTo>
                  <a:pt x="0" y="3616945"/>
                </a:lnTo>
                <a:lnTo>
                  <a:pt x="9072" y="3610429"/>
                </a:lnTo>
                <a:cubicBezTo>
                  <a:pt x="393701" y="3295472"/>
                  <a:pt x="1092502" y="1929795"/>
                  <a:pt x="2307771" y="1727200"/>
                </a:cubicBezTo>
                <a:cubicBezTo>
                  <a:pt x="3523040" y="1524605"/>
                  <a:pt x="6132860" y="2682725"/>
                  <a:pt x="7300685" y="2394858"/>
                </a:cubicBezTo>
                <a:cubicBezTo>
                  <a:pt x="8468511" y="2106991"/>
                  <a:pt x="9203449" y="1560286"/>
                  <a:pt x="9314724" y="0"/>
                </a:cubicBezTo>
                <a:close/>
              </a:path>
            </a:pathLst>
          </a:custGeom>
          <a:solidFill>
            <a:schemeClr val="bg1"/>
          </a:solidFill>
          <a:ln>
            <a:no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文本框 8"/>
          <p:cNvSpPr txBox="1"/>
          <p:nvPr/>
        </p:nvSpPr>
        <p:spPr>
          <a:xfrm>
            <a:off x="1266884" y="288514"/>
            <a:ext cx="7214946" cy="713016"/>
          </a:xfrm>
          <a:prstGeom prst="rect">
            <a:avLst/>
          </a:prstGeom>
          <a:noFill/>
        </p:spPr>
        <p:txBody>
          <a:bodyPr wrap="square" rtlCol="0">
            <a:spAutoFit/>
          </a:bodyPr>
          <a:lstStyle/>
          <a:p>
            <a:pPr>
              <a:lnSpc>
                <a:spcPct val="150000"/>
              </a:lnSpc>
            </a:pPr>
            <a:r>
              <a:rPr lang="en-US" altLang="zh-CN" sz="3000" dirty="0">
                <a:solidFill>
                  <a:schemeClr val="bg1"/>
                </a:solidFill>
                <a:latin typeface="Arial Black" pitchFamily="34" charset="0"/>
                <a:cs typeface="+mn-ea"/>
                <a:sym typeface="+mn-lt"/>
              </a:rPr>
              <a:t>A brief introduction</a:t>
            </a:r>
            <a:endParaRPr lang="en-US" altLang="zh-CN" sz="3000" dirty="0">
              <a:solidFill>
                <a:schemeClr val="bg1"/>
              </a:solidFill>
              <a:latin typeface="Arial Black" pitchFamily="34" charset="0"/>
              <a:cs typeface="+mn-ea"/>
              <a:sym typeface="+mn-lt"/>
            </a:endParaRPr>
          </a:p>
        </p:txBody>
      </p:sp>
      <p:grpSp>
        <p:nvGrpSpPr>
          <p:cNvPr id="14" name="组合 13"/>
          <p:cNvGrpSpPr/>
          <p:nvPr/>
        </p:nvGrpSpPr>
        <p:grpSpPr>
          <a:xfrm>
            <a:off x="531645" y="465487"/>
            <a:ext cx="494674" cy="494674"/>
            <a:chOff x="531645" y="465487"/>
            <a:chExt cx="494674" cy="494674"/>
          </a:xfrm>
        </p:grpSpPr>
        <p:sp>
          <p:nvSpPr>
            <p:cNvPr id="15" name="椭圆 14"/>
            <p:cNvSpPr/>
            <p:nvPr/>
          </p:nvSpPr>
          <p:spPr>
            <a:xfrm>
              <a:off x="531645" y="465487"/>
              <a:ext cx="494674" cy="494674"/>
            </a:xfrm>
            <a:prstGeom prst="ellipse">
              <a:avLst/>
            </a:prstGeom>
            <a:solidFill>
              <a:schemeClr val="bg1"/>
            </a:solidFill>
            <a:ln>
              <a:noFill/>
            </a:ln>
            <a:effectLst>
              <a:outerShdw blurRad="254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p:nvGrpSpPr>
          <p:grpSpPr>
            <a:xfrm>
              <a:off x="686427" y="642870"/>
              <a:ext cx="185112" cy="139910"/>
              <a:chOff x="565150" y="746125"/>
              <a:chExt cx="406400" cy="206375"/>
            </a:xfrm>
          </p:grpSpPr>
          <p:cxnSp>
            <p:nvCxnSpPr>
              <p:cNvPr id="17" name="直接连接符 16"/>
              <p:cNvCxnSpPr/>
              <p:nvPr/>
            </p:nvCxnSpPr>
            <p:spPr>
              <a:xfrm>
                <a:off x="565150" y="746125"/>
                <a:ext cx="406400" cy="6350"/>
              </a:xfrm>
              <a:prstGeom prst="line">
                <a:avLst/>
              </a:prstGeom>
              <a:ln w="31750" cap="rnd">
                <a:solidFill>
                  <a:srgbClr val="E61244"/>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565150" y="846137"/>
                <a:ext cx="406400" cy="6350"/>
              </a:xfrm>
              <a:prstGeom prst="line">
                <a:avLst/>
              </a:prstGeom>
              <a:ln w="31750" cap="rnd">
                <a:solidFill>
                  <a:srgbClr val="E61244"/>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565150" y="946150"/>
                <a:ext cx="406400" cy="6350"/>
              </a:xfrm>
              <a:prstGeom prst="line">
                <a:avLst/>
              </a:prstGeom>
              <a:ln w="31750" cap="rnd">
                <a:solidFill>
                  <a:srgbClr val="E61244"/>
                </a:solidFill>
              </a:ln>
            </p:spPr>
            <p:style>
              <a:lnRef idx="1">
                <a:schemeClr val="accent1"/>
              </a:lnRef>
              <a:fillRef idx="0">
                <a:schemeClr val="accent1"/>
              </a:fillRef>
              <a:effectRef idx="0">
                <a:schemeClr val="accent1"/>
              </a:effectRef>
              <a:fontRef idx="minor">
                <a:schemeClr val="tx1"/>
              </a:fontRef>
            </p:style>
          </p:cxnSp>
        </p:grpSp>
      </p:grpSp>
      <p:grpSp>
        <p:nvGrpSpPr>
          <p:cNvPr id="211" name="组合 210"/>
          <p:cNvGrpSpPr/>
          <p:nvPr/>
        </p:nvGrpSpPr>
        <p:grpSpPr>
          <a:xfrm>
            <a:off x="9706866" y="299789"/>
            <a:ext cx="424105" cy="472995"/>
            <a:chOff x="9308901" y="477696"/>
            <a:chExt cx="424105" cy="472995"/>
          </a:xfrm>
        </p:grpSpPr>
        <p:sp>
          <p:nvSpPr>
            <p:cNvPr id="177" name="Freeform 94"/>
            <p:cNvSpPr/>
            <p:nvPr/>
          </p:nvSpPr>
          <p:spPr bwMode="auto">
            <a:xfrm>
              <a:off x="9308901" y="477696"/>
              <a:ext cx="424105" cy="472995"/>
            </a:xfrm>
            <a:custGeom>
              <a:avLst/>
              <a:gdLst>
                <a:gd name="T0" fmla="*/ 0 w 460"/>
                <a:gd name="T1" fmla="*/ 513 h 513"/>
                <a:gd name="T2" fmla="*/ 430 w 460"/>
                <a:gd name="T3" fmla="*/ 513 h 513"/>
                <a:gd name="T4" fmla="*/ 430 w 460"/>
                <a:gd name="T5" fmla="*/ 0 h 513"/>
                <a:gd name="T6" fmla="*/ 0 w 460"/>
                <a:gd name="T7" fmla="*/ 0 h 513"/>
                <a:gd name="T8" fmla="*/ 0 w 460"/>
                <a:gd name="T9" fmla="*/ 513 h 513"/>
              </a:gdLst>
              <a:ahLst/>
              <a:cxnLst>
                <a:cxn ang="0">
                  <a:pos x="T0" y="T1"/>
                </a:cxn>
                <a:cxn ang="0">
                  <a:pos x="T2" y="T3"/>
                </a:cxn>
                <a:cxn ang="0">
                  <a:pos x="T4" y="T5"/>
                </a:cxn>
                <a:cxn ang="0">
                  <a:pos x="T6" y="T7"/>
                </a:cxn>
                <a:cxn ang="0">
                  <a:pos x="T8" y="T9"/>
                </a:cxn>
              </a:cxnLst>
              <a:rect l="0" t="0" r="r" b="b"/>
              <a:pathLst>
                <a:path w="460" h="513">
                  <a:moveTo>
                    <a:pt x="0" y="513"/>
                  </a:moveTo>
                  <a:cubicBezTo>
                    <a:pt x="430" y="513"/>
                    <a:pt x="430" y="513"/>
                    <a:pt x="430" y="513"/>
                  </a:cubicBezTo>
                  <a:cubicBezTo>
                    <a:pt x="460" y="343"/>
                    <a:pt x="460" y="170"/>
                    <a:pt x="430" y="0"/>
                  </a:cubicBezTo>
                  <a:cubicBezTo>
                    <a:pt x="0" y="0"/>
                    <a:pt x="0" y="0"/>
                    <a:pt x="0" y="0"/>
                  </a:cubicBezTo>
                  <a:cubicBezTo>
                    <a:pt x="49" y="168"/>
                    <a:pt x="49" y="345"/>
                    <a:pt x="0" y="513"/>
                  </a:cubicBezTo>
                  <a:close/>
                </a:path>
              </a:pathLst>
            </a:custGeom>
            <a:solidFill>
              <a:srgbClr val="E61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95"/>
            <p:cNvSpPr/>
            <p:nvPr/>
          </p:nvSpPr>
          <p:spPr bwMode="auto">
            <a:xfrm>
              <a:off x="9394653" y="591386"/>
              <a:ext cx="256093" cy="24833"/>
            </a:xfrm>
            <a:custGeom>
              <a:avLst/>
              <a:gdLst>
                <a:gd name="T0" fmla="*/ 270 w 278"/>
                <a:gd name="T1" fmla="*/ 27 h 27"/>
                <a:gd name="T2" fmla="*/ 8 w 278"/>
                <a:gd name="T3" fmla="*/ 27 h 27"/>
                <a:gd name="T4" fmla="*/ 0 w 278"/>
                <a:gd name="T5" fmla="*/ 13 h 27"/>
                <a:gd name="T6" fmla="*/ 8 w 278"/>
                <a:gd name="T7" fmla="*/ 0 h 27"/>
                <a:gd name="T8" fmla="*/ 270 w 278"/>
                <a:gd name="T9" fmla="*/ 0 h 27"/>
                <a:gd name="T10" fmla="*/ 278 w 278"/>
                <a:gd name="T11" fmla="*/ 13 h 27"/>
                <a:gd name="T12" fmla="*/ 270 w 278"/>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278" h="27">
                  <a:moveTo>
                    <a:pt x="270" y="27"/>
                  </a:moveTo>
                  <a:cubicBezTo>
                    <a:pt x="8" y="27"/>
                    <a:pt x="8" y="27"/>
                    <a:pt x="8" y="27"/>
                  </a:cubicBezTo>
                  <a:cubicBezTo>
                    <a:pt x="3" y="27"/>
                    <a:pt x="0" y="21"/>
                    <a:pt x="0" y="13"/>
                  </a:cubicBezTo>
                  <a:cubicBezTo>
                    <a:pt x="0" y="6"/>
                    <a:pt x="3" y="0"/>
                    <a:pt x="8" y="0"/>
                  </a:cubicBezTo>
                  <a:cubicBezTo>
                    <a:pt x="270" y="0"/>
                    <a:pt x="270" y="0"/>
                    <a:pt x="270" y="0"/>
                  </a:cubicBezTo>
                  <a:cubicBezTo>
                    <a:pt x="274" y="0"/>
                    <a:pt x="278" y="6"/>
                    <a:pt x="278" y="13"/>
                  </a:cubicBezTo>
                  <a:cubicBezTo>
                    <a:pt x="278" y="21"/>
                    <a:pt x="274" y="27"/>
                    <a:pt x="270" y="2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96"/>
            <p:cNvSpPr/>
            <p:nvPr/>
          </p:nvSpPr>
          <p:spPr bwMode="auto">
            <a:xfrm>
              <a:off x="9394653" y="703911"/>
              <a:ext cx="256093" cy="24833"/>
            </a:xfrm>
            <a:custGeom>
              <a:avLst/>
              <a:gdLst>
                <a:gd name="T0" fmla="*/ 270 w 278"/>
                <a:gd name="T1" fmla="*/ 27 h 27"/>
                <a:gd name="T2" fmla="*/ 8 w 278"/>
                <a:gd name="T3" fmla="*/ 27 h 27"/>
                <a:gd name="T4" fmla="*/ 0 w 278"/>
                <a:gd name="T5" fmla="*/ 13 h 27"/>
                <a:gd name="T6" fmla="*/ 8 w 278"/>
                <a:gd name="T7" fmla="*/ 0 h 27"/>
                <a:gd name="T8" fmla="*/ 270 w 278"/>
                <a:gd name="T9" fmla="*/ 0 h 27"/>
                <a:gd name="T10" fmla="*/ 278 w 278"/>
                <a:gd name="T11" fmla="*/ 13 h 27"/>
                <a:gd name="T12" fmla="*/ 270 w 278"/>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278" h="27">
                  <a:moveTo>
                    <a:pt x="270" y="27"/>
                  </a:moveTo>
                  <a:cubicBezTo>
                    <a:pt x="8" y="27"/>
                    <a:pt x="8" y="27"/>
                    <a:pt x="8" y="27"/>
                  </a:cubicBezTo>
                  <a:cubicBezTo>
                    <a:pt x="3" y="27"/>
                    <a:pt x="0" y="21"/>
                    <a:pt x="0" y="13"/>
                  </a:cubicBezTo>
                  <a:cubicBezTo>
                    <a:pt x="0" y="6"/>
                    <a:pt x="3" y="0"/>
                    <a:pt x="8" y="0"/>
                  </a:cubicBezTo>
                  <a:cubicBezTo>
                    <a:pt x="270" y="0"/>
                    <a:pt x="270" y="0"/>
                    <a:pt x="270" y="0"/>
                  </a:cubicBezTo>
                  <a:cubicBezTo>
                    <a:pt x="274" y="0"/>
                    <a:pt x="278" y="6"/>
                    <a:pt x="278" y="13"/>
                  </a:cubicBezTo>
                  <a:cubicBezTo>
                    <a:pt x="278" y="21"/>
                    <a:pt x="274" y="27"/>
                    <a:pt x="270" y="2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97"/>
            <p:cNvSpPr/>
            <p:nvPr/>
          </p:nvSpPr>
          <p:spPr bwMode="auto">
            <a:xfrm>
              <a:off x="9394653" y="816437"/>
              <a:ext cx="256093" cy="24833"/>
            </a:xfrm>
            <a:custGeom>
              <a:avLst/>
              <a:gdLst>
                <a:gd name="T0" fmla="*/ 270 w 278"/>
                <a:gd name="T1" fmla="*/ 27 h 27"/>
                <a:gd name="T2" fmla="*/ 8 w 278"/>
                <a:gd name="T3" fmla="*/ 27 h 27"/>
                <a:gd name="T4" fmla="*/ 0 w 278"/>
                <a:gd name="T5" fmla="*/ 13 h 27"/>
                <a:gd name="T6" fmla="*/ 8 w 278"/>
                <a:gd name="T7" fmla="*/ 0 h 27"/>
                <a:gd name="T8" fmla="*/ 270 w 278"/>
                <a:gd name="T9" fmla="*/ 0 h 27"/>
                <a:gd name="T10" fmla="*/ 278 w 278"/>
                <a:gd name="T11" fmla="*/ 13 h 27"/>
                <a:gd name="T12" fmla="*/ 270 w 278"/>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278" h="27">
                  <a:moveTo>
                    <a:pt x="270" y="27"/>
                  </a:moveTo>
                  <a:cubicBezTo>
                    <a:pt x="8" y="27"/>
                    <a:pt x="8" y="27"/>
                    <a:pt x="8" y="27"/>
                  </a:cubicBezTo>
                  <a:cubicBezTo>
                    <a:pt x="3" y="27"/>
                    <a:pt x="0" y="21"/>
                    <a:pt x="0" y="13"/>
                  </a:cubicBezTo>
                  <a:cubicBezTo>
                    <a:pt x="0" y="6"/>
                    <a:pt x="3" y="0"/>
                    <a:pt x="8" y="0"/>
                  </a:cubicBezTo>
                  <a:cubicBezTo>
                    <a:pt x="270" y="0"/>
                    <a:pt x="270" y="0"/>
                    <a:pt x="270" y="0"/>
                  </a:cubicBezTo>
                  <a:cubicBezTo>
                    <a:pt x="274" y="0"/>
                    <a:pt x="278" y="6"/>
                    <a:pt x="278" y="13"/>
                  </a:cubicBezTo>
                  <a:cubicBezTo>
                    <a:pt x="278" y="21"/>
                    <a:pt x="274" y="27"/>
                    <a:pt x="270" y="2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12" name="组合 211"/>
          <p:cNvGrpSpPr/>
          <p:nvPr/>
        </p:nvGrpSpPr>
        <p:grpSpPr>
          <a:xfrm>
            <a:off x="9219638" y="1284443"/>
            <a:ext cx="424105" cy="472995"/>
            <a:chOff x="9046988" y="1212605"/>
            <a:chExt cx="424105" cy="472995"/>
          </a:xfrm>
        </p:grpSpPr>
        <p:sp>
          <p:nvSpPr>
            <p:cNvPr id="181" name="Freeform 98"/>
            <p:cNvSpPr/>
            <p:nvPr/>
          </p:nvSpPr>
          <p:spPr bwMode="auto">
            <a:xfrm>
              <a:off x="9046988" y="1212605"/>
              <a:ext cx="424105" cy="472995"/>
            </a:xfrm>
            <a:custGeom>
              <a:avLst/>
              <a:gdLst>
                <a:gd name="T0" fmla="*/ 0 w 460"/>
                <a:gd name="T1" fmla="*/ 513 h 513"/>
                <a:gd name="T2" fmla="*/ 430 w 460"/>
                <a:gd name="T3" fmla="*/ 513 h 513"/>
                <a:gd name="T4" fmla="*/ 430 w 460"/>
                <a:gd name="T5" fmla="*/ 0 h 513"/>
                <a:gd name="T6" fmla="*/ 0 w 460"/>
                <a:gd name="T7" fmla="*/ 0 h 513"/>
                <a:gd name="T8" fmla="*/ 0 w 460"/>
                <a:gd name="T9" fmla="*/ 513 h 513"/>
              </a:gdLst>
              <a:ahLst/>
              <a:cxnLst>
                <a:cxn ang="0">
                  <a:pos x="T0" y="T1"/>
                </a:cxn>
                <a:cxn ang="0">
                  <a:pos x="T2" y="T3"/>
                </a:cxn>
                <a:cxn ang="0">
                  <a:pos x="T4" y="T5"/>
                </a:cxn>
                <a:cxn ang="0">
                  <a:pos x="T6" y="T7"/>
                </a:cxn>
                <a:cxn ang="0">
                  <a:pos x="T8" y="T9"/>
                </a:cxn>
              </a:cxnLst>
              <a:rect l="0" t="0" r="r" b="b"/>
              <a:pathLst>
                <a:path w="460" h="513">
                  <a:moveTo>
                    <a:pt x="0" y="513"/>
                  </a:moveTo>
                  <a:cubicBezTo>
                    <a:pt x="430" y="513"/>
                    <a:pt x="430" y="513"/>
                    <a:pt x="430" y="513"/>
                  </a:cubicBezTo>
                  <a:cubicBezTo>
                    <a:pt x="460" y="343"/>
                    <a:pt x="460" y="170"/>
                    <a:pt x="430" y="0"/>
                  </a:cubicBezTo>
                  <a:cubicBezTo>
                    <a:pt x="0" y="0"/>
                    <a:pt x="0" y="0"/>
                    <a:pt x="0" y="0"/>
                  </a:cubicBezTo>
                  <a:cubicBezTo>
                    <a:pt x="49" y="168"/>
                    <a:pt x="49" y="346"/>
                    <a:pt x="0" y="513"/>
                  </a:cubicBezTo>
                  <a:close/>
                </a:path>
              </a:pathLst>
            </a:custGeom>
            <a:solidFill>
              <a:srgbClr val="E61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99"/>
            <p:cNvSpPr/>
            <p:nvPr/>
          </p:nvSpPr>
          <p:spPr bwMode="auto">
            <a:xfrm>
              <a:off x="9132740" y="1326294"/>
              <a:ext cx="256481" cy="24833"/>
            </a:xfrm>
            <a:custGeom>
              <a:avLst/>
              <a:gdLst>
                <a:gd name="T0" fmla="*/ 269 w 278"/>
                <a:gd name="T1" fmla="*/ 27 h 27"/>
                <a:gd name="T2" fmla="*/ 8 w 278"/>
                <a:gd name="T3" fmla="*/ 27 h 27"/>
                <a:gd name="T4" fmla="*/ 0 w 278"/>
                <a:gd name="T5" fmla="*/ 14 h 27"/>
                <a:gd name="T6" fmla="*/ 8 w 278"/>
                <a:gd name="T7" fmla="*/ 0 h 27"/>
                <a:gd name="T8" fmla="*/ 269 w 278"/>
                <a:gd name="T9" fmla="*/ 0 h 27"/>
                <a:gd name="T10" fmla="*/ 278 w 278"/>
                <a:gd name="T11" fmla="*/ 14 h 27"/>
                <a:gd name="T12" fmla="*/ 269 w 278"/>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278" h="27">
                  <a:moveTo>
                    <a:pt x="269" y="27"/>
                  </a:moveTo>
                  <a:cubicBezTo>
                    <a:pt x="8" y="27"/>
                    <a:pt x="8" y="27"/>
                    <a:pt x="8" y="27"/>
                  </a:cubicBezTo>
                  <a:cubicBezTo>
                    <a:pt x="3" y="27"/>
                    <a:pt x="0" y="21"/>
                    <a:pt x="0" y="14"/>
                  </a:cubicBezTo>
                  <a:cubicBezTo>
                    <a:pt x="0" y="6"/>
                    <a:pt x="3" y="0"/>
                    <a:pt x="8" y="0"/>
                  </a:cubicBezTo>
                  <a:cubicBezTo>
                    <a:pt x="269" y="0"/>
                    <a:pt x="269" y="0"/>
                    <a:pt x="269" y="0"/>
                  </a:cubicBezTo>
                  <a:cubicBezTo>
                    <a:pt x="274" y="0"/>
                    <a:pt x="278" y="6"/>
                    <a:pt x="278" y="14"/>
                  </a:cubicBezTo>
                  <a:cubicBezTo>
                    <a:pt x="278" y="21"/>
                    <a:pt x="274" y="27"/>
                    <a:pt x="269" y="2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100"/>
            <p:cNvSpPr/>
            <p:nvPr/>
          </p:nvSpPr>
          <p:spPr bwMode="auto">
            <a:xfrm>
              <a:off x="9132740" y="1438432"/>
              <a:ext cx="256481" cy="25221"/>
            </a:xfrm>
            <a:custGeom>
              <a:avLst/>
              <a:gdLst>
                <a:gd name="T0" fmla="*/ 269 w 278"/>
                <a:gd name="T1" fmla="*/ 27 h 27"/>
                <a:gd name="T2" fmla="*/ 8 w 278"/>
                <a:gd name="T3" fmla="*/ 27 h 27"/>
                <a:gd name="T4" fmla="*/ 0 w 278"/>
                <a:gd name="T5" fmla="*/ 14 h 27"/>
                <a:gd name="T6" fmla="*/ 8 w 278"/>
                <a:gd name="T7" fmla="*/ 0 h 27"/>
                <a:gd name="T8" fmla="*/ 269 w 278"/>
                <a:gd name="T9" fmla="*/ 0 h 27"/>
                <a:gd name="T10" fmla="*/ 278 w 278"/>
                <a:gd name="T11" fmla="*/ 14 h 27"/>
                <a:gd name="T12" fmla="*/ 269 w 278"/>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278" h="27">
                  <a:moveTo>
                    <a:pt x="269" y="27"/>
                  </a:moveTo>
                  <a:cubicBezTo>
                    <a:pt x="8" y="27"/>
                    <a:pt x="8" y="27"/>
                    <a:pt x="8" y="27"/>
                  </a:cubicBezTo>
                  <a:cubicBezTo>
                    <a:pt x="3" y="27"/>
                    <a:pt x="0" y="21"/>
                    <a:pt x="0" y="14"/>
                  </a:cubicBezTo>
                  <a:cubicBezTo>
                    <a:pt x="0" y="6"/>
                    <a:pt x="3" y="0"/>
                    <a:pt x="8" y="0"/>
                  </a:cubicBezTo>
                  <a:cubicBezTo>
                    <a:pt x="269" y="0"/>
                    <a:pt x="269" y="0"/>
                    <a:pt x="269" y="0"/>
                  </a:cubicBezTo>
                  <a:cubicBezTo>
                    <a:pt x="274" y="0"/>
                    <a:pt x="278" y="6"/>
                    <a:pt x="278" y="14"/>
                  </a:cubicBezTo>
                  <a:cubicBezTo>
                    <a:pt x="278" y="21"/>
                    <a:pt x="274" y="27"/>
                    <a:pt x="269" y="2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10" name="组合 209"/>
          <p:cNvGrpSpPr/>
          <p:nvPr/>
        </p:nvGrpSpPr>
        <p:grpSpPr>
          <a:xfrm>
            <a:off x="9973571" y="883967"/>
            <a:ext cx="2218429" cy="919377"/>
            <a:chOff x="9043974" y="1302567"/>
            <a:chExt cx="2218429" cy="919377"/>
          </a:xfrm>
        </p:grpSpPr>
        <p:sp>
          <p:nvSpPr>
            <p:cNvPr id="187" name="Rectangle 104"/>
            <p:cNvSpPr>
              <a:spLocks noChangeArrowheads="1"/>
            </p:cNvSpPr>
            <p:nvPr/>
          </p:nvSpPr>
          <p:spPr bwMode="auto">
            <a:xfrm>
              <a:off x="9066403" y="1504432"/>
              <a:ext cx="2196000" cy="19873"/>
            </a:xfrm>
            <a:prstGeom prst="rect">
              <a:avLst/>
            </a:prstGeom>
            <a:solidFill>
              <a:schemeClr val="tx1"/>
            </a:solidFill>
            <a:ln>
              <a:noFill/>
            </a:ln>
          </p:spPr>
          <p:txBody>
            <a:bodyPr vert="horz" wrap="square" lIns="91440" tIns="45720" rIns="91440" bIns="45720" numCol="1" anchor="t" anchorCtr="0" compatLnSpc="1"/>
            <a:lstStyle/>
            <a:p>
              <a:endParaRPr lang="zh-CN" altLang="en-US"/>
            </a:p>
          </p:txBody>
        </p:sp>
        <p:sp>
          <p:nvSpPr>
            <p:cNvPr id="188" name="Rectangle 105"/>
            <p:cNvSpPr>
              <a:spLocks noChangeArrowheads="1"/>
            </p:cNvSpPr>
            <p:nvPr/>
          </p:nvSpPr>
          <p:spPr bwMode="auto">
            <a:xfrm>
              <a:off x="9483267" y="1919668"/>
              <a:ext cx="1779136" cy="19873"/>
            </a:xfrm>
            <a:prstGeom prst="rect">
              <a:avLst/>
            </a:prstGeom>
            <a:solidFill>
              <a:schemeClr val="tx1"/>
            </a:solidFill>
            <a:ln>
              <a:noFill/>
            </a:ln>
          </p:spPr>
          <p:txBody>
            <a:bodyPr vert="horz" wrap="square" lIns="91440" tIns="45720" rIns="91440" bIns="45720" numCol="1" anchor="t" anchorCtr="0" compatLnSpc="1"/>
            <a:lstStyle/>
            <a:p>
              <a:endParaRPr lang="zh-CN" altLang="en-US"/>
            </a:p>
          </p:txBody>
        </p:sp>
        <p:sp>
          <p:nvSpPr>
            <p:cNvPr id="189" name="Rectangle 106"/>
            <p:cNvSpPr>
              <a:spLocks noChangeArrowheads="1"/>
            </p:cNvSpPr>
            <p:nvPr/>
          </p:nvSpPr>
          <p:spPr bwMode="auto">
            <a:xfrm>
              <a:off x="9483267" y="2061916"/>
              <a:ext cx="1779136" cy="19873"/>
            </a:xfrm>
            <a:prstGeom prst="rect">
              <a:avLst/>
            </a:prstGeom>
            <a:solidFill>
              <a:schemeClr val="tx1"/>
            </a:solidFill>
            <a:ln>
              <a:noFill/>
            </a:ln>
          </p:spPr>
          <p:txBody>
            <a:bodyPr vert="horz" wrap="square" lIns="91440" tIns="45720" rIns="91440" bIns="45720" numCol="1" anchor="t" anchorCtr="0" compatLnSpc="1"/>
            <a:lstStyle/>
            <a:p>
              <a:endParaRPr lang="zh-CN" altLang="en-US"/>
            </a:p>
          </p:txBody>
        </p:sp>
        <p:sp>
          <p:nvSpPr>
            <p:cNvPr id="190" name="Rectangle 107"/>
            <p:cNvSpPr>
              <a:spLocks noChangeArrowheads="1"/>
            </p:cNvSpPr>
            <p:nvPr/>
          </p:nvSpPr>
          <p:spPr bwMode="auto">
            <a:xfrm>
              <a:off x="9483267" y="2202071"/>
              <a:ext cx="1779136" cy="19873"/>
            </a:xfrm>
            <a:prstGeom prst="rect">
              <a:avLst/>
            </a:prstGeom>
            <a:solidFill>
              <a:schemeClr val="tx1"/>
            </a:solidFill>
            <a:ln>
              <a:noFill/>
            </a:ln>
          </p:spPr>
          <p:txBody>
            <a:bodyPr vert="horz" wrap="square" lIns="91440" tIns="45720" rIns="91440" bIns="45720" numCol="1" anchor="t" anchorCtr="0" compatLnSpc="1"/>
            <a:lstStyle/>
            <a:p>
              <a:endParaRPr lang="zh-CN" altLang="en-US"/>
            </a:p>
          </p:txBody>
        </p:sp>
        <p:sp>
          <p:nvSpPr>
            <p:cNvPr id="191" name="Rectangle 108"/>
            <p:cNvSpPr>
              <a:spLocks noChangeArrowheads="1"/>
            </p:cNvSpPr>
            <p:nvPr/>
          </p:nvSpPr>
          <p:spPr bwMode="auto">
            <a:xfrm>
              <a:off x="9519874" y="1416574"/>
              <a:ext cx="399547" cy="326332"/>
            </a:xfrm>
            <a:prstGeom prst="rect">
              <a:avLst/>
            </a:prstGeom>
            <a:solidFill>
              <a:srgbClr val="E4E4E4"/>
            </a:solidFill>
            <a:ln>
              <a:noFill/>
            </a:ln>
          </p:spPr>
          <p:txBody>
            <a:bodyPr vert="horz" wrap="square" lIns="91440" tIns="45720" rIns="91440" bIns="45720" numCol="1" anchor="t" anchorCtr="0" compatLnSpc="1"/>
            <a:lstStyle/>
            <a:p>
              <a:endParaRPr lang="zh-CN" altLang="en-US"/>
            </a:p>
          </p:txBody>
        </p:sp>
        <p:sp>
          <p:nvSpPr>
            <p:cNvPr id="192" name="Freeform 109"/>
            <p:cNvSpPr>
              <a:spLocks noEditPoints="1"/>
            </p:cNvSpPr>
            <p:nvPr/>
          </p:nvSpPr>
          <p:spPr bwMode="auto">
            <a:xfrm>
              <a:off x="9443521" y="1349634"/>
              <a:ext cx="416282" cy="344113"/>
            </a:xfrm>
            <a:custGeom>
              <a:avLst/>
              <a:gdLst>
                <a:gd name="T0" fmla="*/ 398 w 398"/>
                <a:gd name="T1" fmla="*/ 329 h 329"/>
                <a:gd name="T2" fmla="*/ 0 w 398"/>
                <a:gd name="T3" fmla="*/ 329 h 329"/>
                <a:gd name="T4" fmla="*/ 0 w 398"/>
                <a:gd name="T5" fmla="*/ 0 h 329"/>
                <a:gd name="T6" fmla="*/ 398 w 398"/>
                <a:gd name="T7" fmla="*/ 0 h 329"/>
                <a:gd name="T8" fmla="*/ 398 w 398"/>
                <a:gd name="T9" fmla="*/ 329 h 329"/>
                <a:gd name="T10" fmla="*/ 17 w 398"/>
                <a:gd name="T11" fmla="*/ 312 h 329"/>
                <a:gd name="T12" fmla="*/ 384 w 398"/>
                <a:gd name="T13" fmla="*/ 312 h 329"/>
                <a:gd name="T14" fmla="*/ 384 w 398"/>
                <a:gd name="T15" fmla="*/ 16 h 329"/>
                <a:gd name="T16" fmla="*/ 17 w 398"/>
                <a:gd name="T17" fmla="*/ 16 h 329"/>
                <a:gd name="T18" fmla="*/ 17 w 398"/>
                <a:gd name="T19" fmla="*/ 312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8" h="329">
                  <a:moveTo>
                    <a:pt x="398" y="329"/>
                  </a:moveTo>
                  <a:lnTo>
                    <a:pt x="0" y="329"/>
                  </a:lnTo>
                  <a:lnTo>
                    <a:pt x="0" y="0"/>
                  </a:lnTo>
                  <a:lnTo>
                    <a:pt x="398" y="0"/>
                  </a:lnTo>
                  <a:lnTo>
                    <a:pt x="398" y="329"/>
                  </a:lnTo>
                  <a:close/>
                  <a:moveTo>
                    <a:pt x="17" y="312"/>
                  </a:moveTo>
                  <a:lnTo>
                    <a:pt x="384" y="312"/>
                  </a:lnTo>
                  <a:lnTo>
                    <a:pt x="384" y="16"/>
                  </a:lnTo>
                  <a:lnTo>
                    <a:pt x="17" y="16"/>
                  </a:lnTo>
                  <a:lnTo>
                    <a:pt x="17" y="312"/>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193" name="Oval 110"/>
            <p:cNvSpPr>
              <a:spLocks noChangeArrowheads="1"/>
            </p:cNvSpPr>
            <p:nvPr/>
          </p:nvSpPr>
          <p:spPr bwMode="auto">
            <a:xfrm>
              <a:off x="9043974" y="1446906"/>
              <a:ext cx="158982" cy="158982"/>
            </a:xfrm>
            <a:prstGeom prst="ellipse">
              <a:avLst/>
            </a:prstGeom>
            <a:solidFill>
              <a:srgbClr val="E61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Oval 123"/>
            <p:cNvSpPr>
              <a:spLocks noChangeArrowheads="1"/>
            </p:cNvSpPr>
            <p:nvPr/>
          </p:nvSpPr>
          <p:spPr bwMode="auto">
            <a:xfrm>
              <a:off x="10195549" y="1324531"/>
              <a:ext cx="356664" cy="358756"/>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124"/>
            <p:cNvSpPr>
              <a:spLocks noEditPoints="1"/>
            </p:cNvSpPr>
            <p:nvPr/>
          </p:nvSpPr>
          <p:spPr bwMode="auto">
            <a:xfrm>
              <a:off x="10177768" y="1302567"/>
              <a:ext cx="394317" cy="395363"/>
            </a:xfrm>
            <a:custGeom>
              <a:avLst/>
              <a:gdLst>
                <a:gd name="T0" fmla="*/ 79 w 159"/>
                <a:gd name="T1" fmla="*/ 0 h 159"/>
                <a:gd name="T2" fmla="*/ 0 w 159"/>
                <a:gd name="T3" fmla="*/ 80 h 159"/>
                <a:gd name="T4" fmla="*/ 79 w 159"/>
                <a:gd name="T5" fmla="*/ 159 h 159"/>
                <a:gd name="T6" fmla="*/ 159 w 159"/>
                <a:gd name="T7" fmla="*/ 80 h 159"/>
                <a:gd name="T8" fmla="*/ 79 w 159"/>
                <a:gd name="T9" fmla="*/ 0 h 159"/>
                <a:gd name="T10" fmla="*/ 66 w 159"/>
                <a:gd name="T11" fmla="*/ 115 h 159"/>
                <a:gd name="T12" fmla="*/ 31 w 159"/>
                <a:gd name="T13" fmla="*/ 81 h 159"/>
                <a:gd name="T14" fmla="*/ 41 w 159"/>
                <a:gd name="T15" fmla="*/ 71 h 159"/>
                <a:gd name="T16" fmla="*/ 66 w 159"/>
                <a:gd name="T17" fmla="*/ 96 h 159"/>
                <a:gd name="T18" fmla="*/ 118 w 159"/>
                <a:gd name="T19" fmla="*/ 44 h 159"/>
                <a:gd name="T20" fmla="*/ 127 w 159"/>
                <a:gd name="T21" fmla="*/ 54 h 159"/>
                <a:gd name="T22" fmla="*/ 66 w 159"/>
                <a:gd name="T23" fmla="*/ 11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9" h="159">
                  <a:moveTo>
                    <a:pt x="79" y="0"/>
                  </a:moveTo>
                  <a:cubicBezTo>
                    <a:pt x="35" y="0"/>
                    <a:pt x="0" y="36"/>
                    <a:pt x="0" y="80"/>
                  </a:cubicBezTo>
                  <a:cubicBezTo>
                    <a:pt x="0" y="124"/>
                    <a:pt x="35" y="159"/>
                    <a:pt x="79" y="159"/>
                  </a:cubicBezTo>
                  <a:cubicBezTo>
                    <a:pt x="123" y="159"/>
                    <a:pt x="159" y="124"/>
                    <a:pt x="159" y="80"/>
                  </a:cubicBezTo>
                  <a:cubicBezTo>
                    <a:pt x="159" y="36"/>
                    <a:pt x="123" y="0"/>
                    <a:pt x="79" y="0"/>
                  </a:cubicBezTo>
                  <a:close/>
                  <a:moveTo>
                    <a:pt x="66" y="115"/>
                  </a:moveTo>
                  <a:cubicBezTo>
                    <a:pt x="31" y="81"/>
                    <a:pt x="31" y="81"/>
                    <a:pt x="31" y="81"/>
                  </a:cubicBezTo>
                  <a:cubicBezTo>
                    <a:pt x="41" y="71"/>
                    <a:pt x="41" y="71"/>
                    <a:pt x="41" y="71"/>
                  </a:cubicBezTo>
                  <a:cubicBezTo>
                    <a:pt x="66" y="96"/>
                    <a:pt x="66" y="96"/>
                    <a:pt x="66" y="96"/>
                  </a:cubicBezTo>
                  <a:cubicBezTo>
                    <a:pt x="118" y="44"/>
                    <a:pt x="118" y="44"/>
                    <a:pt x="118" y="44"/>
                  </a:cubicBezTo>
                  <a:cubicBezTo>
                    <a:pt x="127" y="54"/>
                    <a:pt x="127" y="54"/>
                    <a:pt x="127" y="54"/>
                  </a:cubicBezTo>
                  <a:lnTo>
                    <a:pt x="66" y="115"/>
                  </a:lnTo>
                  <a:close/>
                </a:path>
              </a:pathLst>
            </a:custGeom>
            <a:solidFill>
              <a:srgbClr val="E61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 name="文本框 2"/>
          <p:cNvSpPr txBox="1"/>
          <p:nvPr/>
        </p:nvSpPr>
        <p:spPr>
          <a:xfrm>
            <a:off x="956870" y="2409271"/>
            <a:ext cx="6659888" cy="1938992"/>
          </a:xfrm>
          <a:prstGeom prst="rect">
            <a:avLst/>
          </a:prstGeom>
          <a:noFill/>
        </p:spPr>
        <p:txBody>
          <a:bodyPr wrap="square" rtlCol="0">
            <a:spAutoFit/>
          </a:bodyPr>
          <a:lstStyle/>
          <a:p>
            <a:r>
              <a:rPr lang="en-US" altLang="zh-CN" sz="2400" dirty="0">
                <a:latin typeface="Times New Roman" pitchFamily="18" charset="0"/>
                <a:cs typeface="Times New Roman" pitchFamily="18" charset="0"/>
              </a:rPr>
              <a:t>There is </a:t>
            </a:r>
            <a:r>
              <a:rPr lang="en-US" altLang="zh-CN" sz="2400" u="sng" dirty="0">
                <a:latin typeface="Times New Roman" pitchFamily="18" charset="0"/>
                <a:cs typeface="Times New Roman" pitchFamily="18" charset="0"/>
              </a:rPr>
              <a:t>a long recorded history</a:t>
            </a:r>
            <a:r>
              <a:rPr lang="en-US" altLang="zh-CN" sz="2400" dirty="0">
                <a:latin typeface="Times New Roman" pitchFamily="18" charset="0"/>
                <a:cs typeface="Times New Roman" pitchFamily="18" charset="0"/>
              </a:rPr>
              <a:t> in China for various kinds of dances. China is highly took position for art consisting for many modern and traditional dance genres. The dance covers a worldwide range, like folk dances, rituals and ballet.</a:t>
            </a:r>
            <a:endParaRPr lang="zh-CN" altLang="en-US" sz="2400" dirty="0">
              <a:latin typeface="Times New Roman" pitchFamily="18" charset="0"/>
              <a:cs typeface="Times New Roman" pitchFamily="18" charset="0"/>
            </a:endParaRPr>
          </a:p>
        </p:txBody>
      </p:sp>
      <p:sp>
        <p:nvSpPr>
          <p:cNvPr id="4" name="文本框 3"/>
          <p:cNvSpPr txBox="1"/>
          <p:nvPr/>
        </p:nvSpPr>
        <p:spPr>
          <a:xfrm>
            <a:off x="956869" y="4453521"/>
            <a:ext cx="6659889" cy="1938992"/>
          </a:xfrm>
          <a:prstGeom prst="rect">
            <a:avLst/>
          </a:prstGeom>
          <a:noFill/>
        </p:spPr>
        <p:txBody>
          <a:bodyPr wrap="square" rtlCol="0">
            <a:spAutoFit/>
          </a:bodyPr>
          <a:lstStyle/>
          <a:p>
            <a:r>
              <a:rPr lang="en-US" altLang="zh-CN" sz="2400" dirty="0">
                <a:latin typeface="Times New Roman" pitchFamily="18" charset="0"/>
                <a:cs typeface="Times New Roman" pitchFamily="18" charset="0"/>
              </a:rPr>
              <a:t>We also know about that, there are also 56 officially recognized ethnic groups have their own folk dances and style of forms. </a:t>
            </a:r>
            <a:r>
              <a:rPr lang="en-US" altLang="zh-CN" sz="2400" u="sng" dirty="0">
                <a:latin typeface="Times New Roman" pitchFamily="18" charset="0"/>
                <a:cs typeface="Times New Roman" pitchFamily="18" charset="0"/>
              </a:rPr>
              <a:t>The best known Chinese are </a:t>
            </a:r>
            <a:r>
              <a:rPr lang="en-US" altLang="zh-CN" sz="2400" u="sng" dirty="0">
                <a:solidFill>
                  <a:srgbClr val="E61244"/>
                </a:solidFill>
                <a:latin typeface="Times New Roman" pitchFamily="18" charset="0"/>
                <a:cs typeface="Times New Roman" pitchFamily="18" charset="0"/>
              </a:rPr>
              <a:t>the Dragon dance</a:t>
            </a:r>
            <a:r>
              <a:rPr lang="en-US" altLang="zh-CN" sz="2400" u="sng" dirty="0">
                <a:latin typeface="Times New Roman" pitchFamily="18" charset="0"/>
                <a:cs typeface="Times New Roman" pitchFamily="18" charset="0"/>
              </a:rPr>
              <a:t> and </a:t>
            </a:r>
            <a:r>
              <a:rPr lang="en-US" altLang="zh-CN" sz="2400" u="sng" dirty="0">
                <a:solidFill>
                  <a:srgbClr val="E61244"/>
                </a:solidFill>
                <a:latin typeface="Times New Roman" pitchFamily="18" charset="0"/>
                <a:cs typeface="Times New Roman" pitchFamily="18" charset="0"/>
              </a:rPr>
              <a:t>Lion dances</a:t>
            </a:r>
            <a:r>
              <a:rPr lang="en-US" altLang="zh-CN" sz="2400" u="sng" dirty="0">
                <a:latin typeface="Times New Roman" pitchFamily="18" charset="0"/>
                <a:cs typeface="Times New Roman" pitchFamily="18" charset="0"/>
              </a:rPr>
              <a:t>, and both dances were known in earlier dynasties in various forms. </a:t>
            </a:r>
            <a:endParaRPr lang="zh-CN" altLang="en-US" sz="2400" u="sng" dirty="0">
              <a:latin typeface="Times New Roman" pitchFamily="18" charset="0"/>
              <a:cs typeface="Times New Roman" pitchFamily="18" charset="0"/>
            </a:endParaRPr>
          </a:p>
        </p:txBody>
      </p:sp>
      <p:sp>
        <p:nvSpPr>
          <p:cNvPr id="6" name="矩形: 圆角 5"/>
          <p:cNvSpPr/>
          <p:nvPr/>
        </p:nvSpPr>
        <p:spPr>
          <a:xfrm>
            <a:off x="1034800" y="3958283"/>
            <a:ext cx="1420238" cy="301558"/>
          </a:xfrm>
          <a:prstGeom prst="roundRect">
            <a:avLst/>
          </a:prstGeom>
          <a:solidFill>
            <a:srgbClr val="E61244">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圆角 69"/>
          <p:cNvSpPr/>
          <p:nvPr/>
        </p:nvSpPr>
        <p:spPr>
          <a:xfrm>
            <a:off x="2581608" y="3963147"/>
            <a:ext cx="774000" cy="301558"/>
          </a:xfrm>
          <a:prstGeom prst="roundRect">
            <a:avLst/>
          </a:prstGeom>
          <a:solidFill>
            <a:srgbClr val="E61244">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圆角 70"/>
          <p:cNvSpPr/>
          <p:nvPr/>
        </p:nvSpPr>
        <p:spPr>
          <a:xfrm>
            <a:off x="3926085" y="3958851"/>
            <a:ext cx="702000" cy="301558"/>
          </a:xfrm>
          <a:prstGeom prst="roundRect">
            <a:avLst/>
          </a:prstGeom>
          <a:solidFill>
            <a:srgbClr val="E61244">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781610" y="2531830"/>
            <a:ext cx="3850512" cy="3843381"/>
          </a:xfrm>
          <a:prstGeom prst="rect">
            <a:avLst/>
          </a:prstGeom>
        </p:spPr>
      </p:pic>
      <p:pic>
        <p:nvPicPr>
          <p:cNvPr id="78" name="图片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781610" y="2531830"/>
            <a:ext cx="3843381" cy="3843381"/>
          </a:xfrm>
          <a:prstGeom prst="rect">
            <a:avLst/>
          </a:prstGeom>
        </p:spPr>
      </p:pic>
      <p:pic>
        <p:nvPicPr>
          <p:cNvPr id="79" name="图片 7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781610" y="2521370"/>
            <a:ext cx="3839822" cy="384338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5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5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250"/>
                                        <p:tgtEl>
                                          <p:spTgt spid="70"/>
                                        </p:tgtEl>
                                      </p:cBhvr>
                                    </p:animEffect>
                                  </p:childTnLst>
                                </p:cTn>
                              </p:par>
                              <p:par>
                                <p:cTn id="23" presetID="10" presetClass="entr" presetSubtype="0" fill="hold" nodeType="with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250"/>
                                        <p:tgtEl>
                                          <p:spTgt spid="7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fade">
                                      <p:cBhvr>
                                        <p:cTn id="30" dur="250"/>
                                        <p:tgtEl>
                                          <p:spTgt spid="71"/>
                                        </p:tgtEl>
                                      </p:cBhvr>
                                    </p:animEffect>
                                  </p:childTnLst>
                                </p:cTn>
                              </p:par>
                              <p:par>
                                <p:cTn id="31" presetID="10" presetClass="entr" presetSubtype="0" fill="hold" nodeType="withEffect">
                                  <p:stCondLst>
                                    <p:cond delay="0"/>
                                  </p:stCondLst>
                                  <p:childTnLst>
                                    <p:set>
                                      <p:cBhvr>
                                        <p:cTn id="32" dur="1" fill="hold">
                                          <p:stCondLst>
                                            <p:cond delay="0"/>
                                          </p:stCondLst>
                                        </p:cTn>
                                        <p:tgtEl>
                                          <p:spTgt spid="79"/>
                                        </p:tgtEl>
                                        <p:attrNameLst>
                                          <p:attrName>style.visibility</p:attrName>
                                        </p:attrNameLst>
                                      </p:cBhvr>
                                      <p:to>
                                        <p:strVal val="visible"/>
                                      </p:to>
                                    </p:set>
                                    <p:animEffect transition="in" filter="fade">
                                      <p:cBhvr>
                                        <p:cTn id="33" dur="250"/>
                                        <p:tgtEl>
                                          <p:spTgt spid="79"/>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anim calcmode="lin" valueType="num">
                                      <p:cBhvr>
                                        <p:cTn id="39" dur="500" fill="hold"/>
                                        <p:tgtEl>
                                          <p:spTgt spid="4"/>
                                        </p:tgtEl>
                                        <p:attrNameLst>
                                          <p:attrName>ppt_x</p:attrName>
                                        </p:attrNameLst>
                                      </p:cBhvr>
                                      <p:tavLst>
                                        <p:tav tm="0">
                                          <p:val>
                                            <p:strVal val="#ppt_x"/>
                                          </p:val>
                                        </p:tav>
                                        <p:tav tm="100000">
                                          <p:val>
                                            <p:strVal val="#ppt_x"/>
                                          </p:val>
                                        </p:tav>
                                      </p:tavLst>
                                    </p:anim>
                                    <p:anim calcmode="lin" valueType="num">
                                      <p:cBhvr>
                                        <p:cTn id="40"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70" grpId="0" animBg="1"/>
      <p:bldP spid="7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E61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8" name="组合 107"/>
          <p:cNvGrpSpPr/>
          <p:nvPr/>
        </p:nvGrpSpPr>
        <p:grpSpPr>
          <a:xfrm>
            <a:off x="9846186" y="611203"/>
            <a:ext cx="1328738" cy="1624370"/>
            <a:chOff x="5304390" y="8333898"/>
            <a:chExt cx="1328738" cy="1624370"/>
          </a:xfrm>
        </p:grpSpPr>
        <p:sp>
          <p:nvSpPr>
            <p:cNvPr id="87" name="Freeform 7"/>
            <p:cNvSpPr/>
            <p:nvPr/>
          </p:nvSpPr>
          <p:spPr bwMode="auto">
            <a:xfrm>
              <a:off x="5358214" y="8486535"/>
              <a:ext cx="1274914" cy="1471733"/>
            </a:xfrm>
            <a:custGeom>
              <a:avLst/>
              <a:gdLst>
                <a:gd name="T0" fmla="*/ 669 w 669"/>
                <a:gd name="T1" fmla="*/ 0 h 772"/>
                <a:gd name="T2" fmla="*/ 46 w 669"/>
                <a:gd name="T3" fmla="*/ 0 h 772"/>
                <a:gd name="T4" fmla="*/ 46 w 669"/>
                <a:gd name="T5" fmla="*/ 772 h 772"/>
                <a:gd name="T6" fmla="*/ 669 w 669"/>
                <a:gd name="T7" fmla="*/ 772 h 772"/>
                <a:gd name="T8" fmla="*/ 669 w 669"/>
                <a:gd name="T9" fmla="*/ 0 h 772"/>
              </a:gdLst>
              <a:ahLst/>
              <a:cxnLst>
                <a:cxn ang="0">
                  <a:pos x="T0" y="T1"/>
                </a:cxn>
                <a:cxn ang="0">
                  <a:pos x="T2" y="T3"/>
                </a:cxn>
                <a:cxn ang="0">
                  <a:pos x="T4" y="T5"/>
                </a:cxn>
                <a:cxn ang="0">
                  <a:pos x="T6" y="T7"/>
                </a:cxn>
                <a:cxn ang="0">
                  <a:pos x="T8" y="T9"/>
                </a:cxn>
              </a:cxnLst>
              <a:rect l="0" t="0" r="r" b="b"/>
              <a:pathLst>
                <a:path w="669" h="772">
                  <a:moveTo>
                    <a:pt x="669" y="0"/>
                  </a:moveTo>
                  <a:cubicBezTo>
                    <a:pt x="46" y="0"/>
                    <a:pt x="46" y="0"/>
                    <a:pt x="46" y="0"/>
                  </a:cubicBezTo>
                  <a:cubicBezTo>
                    <a:pt x="0" y="255"/>
                    <a:pt x="0" y="517"/>
                    <a:pt x="46" y="772"/>
                  </a:cubicBezTo>
                  <a:cubicBezTo>
                    <a:pt x="669" y="772"/>
                    <a:pt x="669" y="772"/>
                    <a:pt x="669" y="772"/>
                  </a:cubicBezTo>
                  <a:cubicBezTo>
                    <a:pt x="623" y="509"/>
                    <a:pt x="621" y="251"/>
                    <a:pt x="669"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8"/>
            <p:cNvSpPr/>
            <p:nvPr/>
          </p:nvSpPr>
          <p:spPr bwMode="auto">
            <a:xfrm>
              <a:off x="5304390" y="8418249"/>
              <a:ext cx="1275716" cy="1471733"/>
            </a:xfrm>
            <a:custGeom>
              <a:avLst/>
              <a:gdLst>
                <a:gd name="T0" fmla="*/ 669 w 669"/>
                <a:gd name="T1" fmla="*/ 772 h 772"/>
                <a:gd name="T2" fmla="*/ 669 w 669"/>
                <a:gd name="T3" fmla="*/ 0 h 772"/>
                <a:gd name="T4" fmla="*/ 46 w 669"/>
                <a:gd name="T5" fmla="*/ 0 h 772"/>
                <a:gd name="T6" fmla="*/ 46 w 669"/>
                <a:gd name="T7" fmla="*/ 772 h 772"/>
              </a:gdLst>
              <a:ahLst/>
              <a:cxnLst>
                <a:cxn ang="0">
                  <a:pos x="T0" y="T1"/>
                </a:cxn>
                <a:cxn ang="0">
                  <a:pos x="T2" y="T3"/>
                </a:cxn>
                <a:cxn ang="0">
                  <a:pos x="T4" y="T5"/>
                </a:cxn>
                <a:cxn ang="0">
                  <a:pos x="T6" y="T7"/>
                </a:cxn>
              </a:cxnLst>
              <a:rect l="0" t="0" r="r" b="b"/>
              <a:pathLst>
                <a:path w="669" h="772">
                  <a:moveTo>
                    <a:pt x="669" y="772"/>
                  </a:moveTo>
                  <a:cubicBezTo>
                    <a:pt x="623" y="509"/>
                    <a:pt x="621" y="251"/>
                    <a:pt x="669" y="0"/>
                  </a:cubicBezTo>
                  <a:cubicBezTo>
                    <a:pt x="46" y="0"/>
                    <a:pt x="46" y="0"/>
                    <a:pt x="46" y="0"/>
                  </a:cubicBezTo>
                  <a:cubicBezTo>
                    <a:pt x="0" y="255"/>
                    <a:pt x="0" y="517"/>
                    <a:pt x="46" y="77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Rectangle 9"/>
            <p:cNvSpPr>
              <a:spLocks noChangeArrowheads="1"/>
            </p:cNvSpPr>
            <p:nvPr/>
          </p:nvSpPr>
          <p:spPr bwMode="auto">
            <a:xfrm>
              <a:off x="5747034" y="8333898"/>
              <a:ext cx="413725" cy="13576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3" name="Rectangle 23"/>
            <p:cNvSpPr>
              <a:spLocks noChangeArrowheads="1"/>
            </p:cNvSpPr>
            <p:nvPr/>
          </p:nvSpPr>
          <p:spPr bwMode="auto">
            <a:xfrm>
              <a:off x="5588775" y="8803053"/>
              <a:ext cx="731851" cy="99615"/>
            </a:xfrm>
            <a:prstGeom prst="rect">
              <a:avLst/>
            </a:prstGeom>
            <a:solidFill>
              <a:srgbClr val="E612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4" name="Rectangle 24"/>
            <p:cNvSpPr>
              <a:spLocks noChangeArrowheads="1"/>
            </p:cNvSpPr>
            <p:nvPr/>
          </p:nvSpPr>
          <p:spPr bwMode="auto">
            <a:xfrm>
              <a:off x="5588775" y="9009513"/>
              <a:ext cx="731851" cy="98812"/>
            </a:xfrm>
            <a:prstGeom prst="rect">
              <a:avLst/>
            </a:prstGeom>
            <a:solidFill>
              <a:srgbClr val="E612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sp>
        <p:nvSpPr>
          <p:cNvPr id="50" name="任意多边形: 形状 49"/>
          <p:cNvSpPr/>
          <p:nvPr/>
        </p:nvSpPr>
        <p:spPr>
          <a:xfrm>
            <a:off x="0" y="0"/>
            <a:ext cx="12192000" cy="6858000"/>
          </a:xfrm>
          <a:custGeom>
            <a:avLst/>
            <a:gdLst>
              <a:gd name="connsiteX0" fmla="*/ 0 w 12192000"/>
              <a:gd name="connsiteY0" fmla="*/ 0 h 6858000"/>
              <a:gd name="connsiteX1" fmla="*/ 7630873 w 12192000"/>
              <a:gd name="connsiteY1" fmla="*/ 0 h 6858000"/>
              <a:gd name="connsiteX2" fmla="*/ 7651795 w 12192000"/>
              <a:gd name="connsiteY2" fmla="*/ 65438 h 6858000"/>
              <a:gd name="connsiteX3" fmla="*/ 8461829 w 12192000"/>
              <a:gd name="connsiteY3" fmla="*/ 1161143 h 6858000"/>
              <a:gd name="connsiteX4" fmla="*/ 11611429 w 12192000"/>
              <a:gd name="connsiteY4" fmla="*/ 2336800 h 6858000"/>
              <a:gd name="connsiteX5" fmla="*/ 12096410 w 12192000"/>
              <a:gd name="connsiteY5" fmla="*/ 2878024 h 6858000"/>
              <a:gd name="connsiteX6" fmla="*/ 12192000 w 12192000"/>
              <a:gd name="connsiteY6" fmla="*/ 3031908 h 6858000"/>
              <a:gd name="connsiteX7" fmla="*/ 12192000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7630873" y="0"/>
                </a:lnTo>
                <a:lnTo>
                  <a:pt x="7651795" y="65438"/>
                </a:lnTo>
                <a:cubicBezTo>
                  <a:pt x="7792358" y="453827"/>
                  <a:pt x="8090354" y="876754"/>
                  <a:pt x="8461829" y="1161143"/>
                </a:cubicBezTo>
                <a:cubicBezTo>
                  <a:pt x="9122229" y="1666724"/>
                  <a:pt x="10866362" y="1698172"/>
                  <a:pt x="11611429" y="2336800"/>
                </a:cubicBezTo>
                <a:cubicBezTo>
                  <a:pt x="11797696" y="2496457"/>
                  <a:pt x="11957504" y="2678642"/>
                  <a:pt x="12096410" y="2878024"/>
                </a:cubicBezTo>
                <a:lnTo>
                  <a:pt x="12192000" y="3031908"/>
                </a:lnTo>
                <a:lnTo>
                  <a:pt x="12192000" y="6858000"/>
                </a:lnTo>
                <a:lnTo>
                  <a:pt x="0" y="6858000"/>
                </a:lnTo>
                <a:close/>
              </a:path>
            </a:pathLst>
          </a:custGeom>
          <a:solidFill>
            <a:schemeClr val="bg1"/>
          </a:solidFill>
          <a:ln>
            <a:noFill/>
          </a:ln>
          <a:effectLst>
            <a:outerShdw blurRad="50800" dist="38100" dir="18900000" algn="b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 name="组合 2"/>
          <p:cNvGrpSpPr/>
          <p:nvPr/>
        </p:nvGrpSpPr>
        <p:grpSpPr>
          <a:xfrm>
            <a:off x="531645" y="451508"/>
            <a:ext cx="494674" cy="494674"/>
            <a:chOff x="531645" y="465487"/>
            <a:chExt cx="494674" cy="494674"/>
          </a:xfrm>
        </p:grpSpPr>
        <p:sp>
          <p:nvSpPr>
            <p:cNvPr id="4" name="椭圆 3"/>
            <p:cNvSpPr/>
            <p:nvPr/>
          </p:nvSpPr>
          <p:spPr>
            <a:xfrm>
              <a:off x="531645" y="465487"/>
              <a:ext cx="494674" cy="494674"/>
            </a:xfrm>
            <a:prstGeom prst="ellipse">
              <a:avLst/>
            </a:prstGeom>
            <a:solidFill>
              <a:srgbClr val="E61244"/>
            </a:solidFill>
            <a:ln>
              <a:noFill/>
            </a:ln>
            <a:effectLst>
              <a:outerShdw blurRad="190500" dist="38100" dir="2700000" algn="tl" rotWithShape="0">
                <a:srgbClr val="E6124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686427" y="642870"/>
              <a:ext cx="185112" cy="139910"/>
              <a:chOff x="565150" y="746125"/>
              <a:chExt cx="406400" cy="206375"/>
            </a:xfrm>
          </p:grpSpPr>
          <p:cxnSp>
            <p:nvCxnSpPr>
              <p:cNvPr id="6" name="直接连接符 5"/>
              <p:cNvCxnSpPr/>
              <p:nvPr/>
            </p:nvCxnSpPr>
            <p:spPr>
              <a:xfrm>
                <a:off x="565150" y="746125"/>
                <a:ext cx="406400" cy="635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565150" y="846137"/>
                <a:ext cx="406400" cy="635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565150" y="946150"/>
                <a:ext cx="406400" cy="635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9" name="文本框 48"/>
          <p:cNvSpPr txBox="1"/>
          <p:nvPr/>
        </p:nvSpPr>
        <p:spPr>
          <a:xfrm>
            <a:off x="1266884" y="288514"/>
            <a:ext cx="7214946" cy="713016"/>
          </a:xfrm>
          <a:prstGeom prst="rect">
            <a:avLst/>
          </a:prstGeom>
          <a:noFill/>
        </p:spPr>
        <p:txBody>
          <a:bodyPr wrap="square" rtlCol="0">
            <a:spAutoFit/>
          </a:bodyPr>
          <a:lstStyle/>
          <a:p>
            <a:pPr>
              <a:lnSpc>
                <a:spcPct val="150000"/>
              </a:lnSpc>
            </a:pPr>
            <a:r>
              <a:rPr lang="en-US" altLang="zh-CN" sz="3000" dirty="0">
                <a:latin typeface="Arial Black" pitchFamily="34" charset="0"/>
                <a:cs typeface="+mn-ea"/>
                <a:sym typeface="+mn-lt"/>
              </a:rPr>
              <a:t>Characteristics of the dance</a:t>
            </a:r>
            <a:endParaRPr lang="en-US" altLang="zh-CN" sz="3000" dirty="0">
              <a:latin typeface="Arial Black" pitchFamily="34" charset="0"/>
              <a:cs typeface="+mn-ea"/>
              <a:sym typeface="+mn-lt"/>
            </a:endParaRPr>
          </a:p>
        </p:txBody>
      </p:sp>
      <p:sp>
        <p:nvSpPr>
          <p:cNvPr id="10" name="文本框 9"/>
          <p:cNvSpPr txBox="1"/>
          <p:nvPr/>
        </p:nvSpPr>
        <p:spPr>
          <a:xfrm>
            <a:off x="1150894" y="1765370"/>
            <a:ext cx="8749116" cy="1938992"/>
          </a:xfrm>
          <a:prstGeom prst="rect">
            <a:avLst/>
          </a:prstGeom>
          <a:noFill/>
        </p:spPr>
        <p:txBody>
          <a:bodyPr wrap="square" rtlCol="0">
            <a:spAutoFit/>
          </a:bodyPr>
          <a:lstStyle/>
          <a:p>
            <a:r>
              <a:rPr lang="en-US" altLang="zh-CN" sz="2400" u="sng" dirty="0">
                <a:latin typeface="Times New Roman" pitchFamily="18" charset="0"/>
                <a:cs typeface="Times New Roman" pitchFamily="18" charset="0"/>
              </a:rPr>
              <a:t>There have 3 characteristic of the movements are: thrashing, quivering and lowering.</a:t>
            </a:r>
            <a:r>
              <a:rPr lang="en-US" altLang="zh-CN" sz="2400" dirty="0">
                <a:latin typeface="Times New Roman" pitchFamily="18" charset="0"/>
                <a:cs typeface="Times New Roman" pitchFamily="18" charset="0"/>
              </a:rPr>
              <a:t> The performer holds bamboo pole to play various dance movements by striking shoulders, chest, waist, abdomen, buttocks, feet and acupuncture points of the four limbs, and slightly swaying knees together with shoulder vibration.</a:t>
            </a:r>
            <a:endParaRPr lang="zh-CN" altLang="en-US" sz="2400" dirty="0">
              <a:latin typeface="Times New Roman" pitchFamily="18" charset="0"/>
              <a:cs typeface="Times New Roman" pitchFamily="18" charset="0"/>
            </a:endParaRPr>
          </a:p>
        </p:txBody>
      </p:sp>
      <p:sp>
        <p:nvSpPr>
          <p:cNvPr id="11" name="文本框 10"/>
          <p:cNvSpPr txBox="1"/>
          <p:nvPr/>
        </p:nvSpPr>
        <p:spPr>
          <a:xfrm>
            <a:off x="1150894" y="4156917"/>
            <a:ext cx="8972980" cy="1569660"/>
          </a:xfrm>
          <a:prstGeom prst="rect">
            <a:avLst/>
          </a:prstGeom>
          <a:noFill/>
        </p:spPr>
        <p:txBody>
          <a:bodyPr wrap="square" rtlCol="0">
            <a:spAutoFit/>
          </a:bodyPr>
          <a:lstStyle/>
          <a:p>
            <a:r>
              <a:rPr lang="en-US" altLang="zh-CN" sz="2400" u="sng" dirty="0">
                <a:latin typeface="Times New Roman" pitchFamily="18" charset="0"/>
                <a:cs typeface="Times New Roman" pitchFamily="18" charset="0"/>
              </a:rPr>
              <a:t>The traditional movements are modified and developed which is called single-thrashing and double-thrashing.</a:t>
            </a:r>
            <a:r>
              <a:rPr lang="en-US" altLang="zh-CN" sz="2400" dirty="0">
                <a:latin typeface="Times New Roman" pitchFamily="18" charset="0"/>
                <a:cs typeface="Times New Roman" pitchFamily="18" charset="0"/>
              </a:rPr>
              <a:t> Single-thrashing movements including crouch thrashing, jump thrashing, rolling thrashing and mixed thrashing with one bamboo pole.</a:t>
            </a:r>
            <a:endParaRPr lang="zh-CN" altLang="en-US" sz="2400" dirty="0">
              <a:latin typeface="Times New Roman" pitchFamily="18" charset="0"/>
              <a:cs typeface="Times New Roman"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anim calcmode="lin" valueType="num">
                                      <p:cBhvr>
                                        <p:cTn id="15" dur="500" fill="hold"/>
                                        <p:tgtEl>
                                          <p:spTgt spid="11"/>
                                        </p:tgtEl>
                                        <p:attrNameLst>
                                          <p:attrName>ppt_x</p:attrName>
                                        </p:attrNameLst>
                                      </p:cBhvr>
                                      <p:tavLst>
                                        <p:tav tm="0">
                                          <p:val>
                                            <p:strVal val="#ppt_x"/>
                                          </p:val>
                                        </p:tav>
                                        <p:tav tm="100000">
                                          <p:val>
                                            <p:strVal val="#ppt_x"/>
                                          </p:val>
                                        </p:tav>
                                      </p:tavLst>
                                    </p:anim>
                                    <p:anim calcmode="lin" valueType="num">
                                      <p:cBhvr>
                                        <p:cTn id="1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2"/>
          <p:cNvGrpSpPr/>
          <p:nvPr/>
        </p:nvGrpSpPr>
        <p:grpSpPr>
          <a:xfrm>
            <a:off x="531645" y="451508"/>
            <a:ext cx="494674" cy="494674"/>
            <a:chOff x="531645" y="465487"/>
            <a:chExt cx="494674" cy="494674"/>
          </a:xfrm>
        </p:grpSpPr>
        <p:sp>
          <p:nvSpPr>
            <p:cNvPr id="4" name="椭圆 3"/>
            <p:cNvSpPr/>
            <p:nvPr/>
          </p:nvSpPr>
          <p:spPr>
            <a:xfrm>
              <a:off x="531645" y="465487"/>
              <a:ext cx="494674" cy="494674"/>
            </a:xfrm>
            <a:prstGeom prst="ellipse">
              <a:avLst/>
            </a:prstGeom>
            <a:solidFill>
              <a:srgbClr val="E61244"/>
            </a:solidFill>
            <a:ln>
              <a:noFill/>
            </a:ln>
            <a:effectLst>
              <a:outerShdw blurRad="190500" dist="38100" dir="2700000" algn="tl" rotWithShape="0">
                <a:srgbClr val="E6124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686427" y="642870"/>
              <a:ext cx="185112" cy="139910"/>
              <a:chOff x="565150" y="746125"/>
              <a:chExt cx="406400" cy="206375"/>
            </a:xfrm>
          </p:grpSpPr>
          <p:cxnSp>
            <p:nvCxnSpPr>
              <p:cNvPr id="6" name="直接连接符 5"/>
              <p:cNvCxnSpPr/>
              <p:nvPr/>
            </p:nvCxnSpPr>
            <p:spPr>
              <a:xfrm>
                <a:off x="565150" y="746125"/>
                <a:ext cx="406400" cy="635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565150" y="846137"/>
                <a:ext cx="406400" cy="635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565150" y="946150"/>
                <a:ext cx="406400" cy="635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06" name="Group 54"/>
          <p:cNvGrpSpPr>
            <a:grpSpLocks noChangeAspect="1"/>
          </p:cNvGrpSpPr>
          <p:nvPr/>
        </p:nvGrpSpPr>
        <p:grpSpPr bwMode="auto">
          <a:xfrm rot="10800000" flipV="1">
            <a:off x="102705" y="6229109"/>
            <a:ext cx="515754" cy="524454"/>
            <a:chOff x="3" y="4"/>
            <a:chExt cx="830" cy="844"/>
          </a:xfrm>
        </p:grpSpPr>
        <p:sp>
          <p:nvSpPr>
            <p:cNvPr id="108" name="Freeform 55"/>
            <p:cNvSpPr/>
            <p:nvPr/>
          </p:nvSpPr>
          <p:spPr bwMode="auto">
            <a:xfrm>
              <a:off x="283" y="4"/>
              <a:ext cx="550" cy="798"/>
            </a:xfrm>
            <a:custGeom>
              <a:avLst/>
              <a:gdLst>
                <a:gd name="T0" fmla="*/ 50 w 230"/>
                <a:gd name="T1" fmla="*/ 202 h 334"/>
                <a:gd name="T2" fmla="*/ 205 w 230"/>
                <a:gd name="T3" fmla="*/ 334 h 334"/>
                <a:gd name="T4" fmla="*/ 180 w 230"/>
                <a:gd name="T5" fmla="*/ 132 h 334"/>
                <a:gd name="T6" fmla="*/ 25 w 230"/>
                <a:gd name="T7" fmla="*/ 0 h 334"/>
                <a:gd name="T8" fmla="*/ 50 w 230"/>
                <a:gd name="T9" fmla="*/ 202 h 334"/>
              </a:gdLst>
              <a:ahLst/>
              <a:cxnLst>
                <a:cxn ang="0">
                  <a:pos x="T0" y="T1"/>
                </a:cxn>
                <a:cxn ang="0">
                  <a:pos x="T2" y="T3"/>
                </a:cxn>
                <a:cxn ang="0">
                  <a:pos x="T4" y="T5"/>
                </a:cxn>
                <a:cxn ang="0">
                  <a:pos x="T6" y="T7"/>
                </a:cxn>
                <a:cxn ang="0">
                  <a:pos x="T8" y="T9"/>
                </a:cxn>
              </a:cxnLst>
              <a:rect l="0" t="0" r="r" b="b"/>
              <a:pathLst>
                <a:path w="230" h="334">
                  <a:moveTo>
                    <a:pt x="50" y="202"/>
                  </a:moveTo>
                  <a:cubicBezTo>
                    <a:pt x="99" y="294"/>
                    <a:pt x="205" y="334"/>
                    <a:pt x="205" y="334"/>
                  </a:cubicBezTo>
                  <a:cubicBezTo>
                    <a:pt x="205" y="334"/>
                    <a:pt x="230" y="224"/>
                    <a:pt x="180" y="132"/>
                  </a:cubicBezTo>
                  <a:cubicBezTo>
                    <a:pt x="130" y="40"/>
                    <a:pt x="25" y="0"/>
                    <a:pt x="25" y="0"/>
                  </a:cubicBezTo>
                  <a:cubicBezTo>
                    <a:pt x="25" y="0"/>
                    <a:pt x="0" y="110"/>
                    <a:pt x="50" y="202"/>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56"/>
            <p:cNvSpPr/>
            <p:nvPr/>
          </p:nvSpPr>
          <p:spPr bwMode="auto">
            <a:xfrm>
              <a:off x="3" y="286"/>
              <a:ext cx="777" cy="562"/>
            </a:xfrm>
            <a:custGeom>
              <a:avLst/>
              <a:gdLst>
                <a:gd name="T0" fmla="*/ 201 w 325"/>
                <a:gd name="T1" fmla="*/ 54 h 235"/>
                <a:gd name="T2" fmla="*/ 325 w 325"/>
                <a:gd name="T3" fmla="*/ 215 h 235"/>
                <a:gd name="T4" fmla="*/ 124 w 325"/>
                <a:gd name="T5" fmla="*/ 181 h 235"/>
                <a:gd name="T6" fmla="*/ 0 w 325"/>
                <a:gd name="T7" fmla="*/ 20 h 235"/>
                <a:gd name="T8" fmla="*/ 201 w 325"/>
                <a:gd name="T9" fmla="*/ 54 h 235"/>
              </a:gdLst>
              <a:ahLst/>
              <a:cxnLst>
                <a:cxn ang="0">
                  <a:pos x="T0" y="T1"/>
                </a:cxn>
                <a:cxn ang="0">
                  <a:pos x="T2" y="T3"/>
                </a:cxn>
                <a:cxn ang="0">
                  <a:pos x="T4" y="T5"/>
                </a:cxn>
                <a:cxn ang="0">
                  <a:pos x="T6" y="T7"/>
                </a:cxn>
                <a:cxn ang="0">
                  <a:pos x="T8" y="T9"/>
                </a:cxn>
              </a:cxnLst>
              <a:rect l="0" t="0" r="r" b="b"/>
              <a:pathLst>
                <a:path w="325" h="235">
                  <a:moveTo>
                    <a:pt x="201" y="54"/>
                  </a:moveTo>
                  <a:cubicBezTo>
                    <a:pt x="290" y="108"/>
                    <a:pt x="325" y="215"/>
                    <a:pt x="325" y="215"/>
                  </a:cubicBezTo>
                  <a:cubicBezTo>
                    <a:pt x="325" y="215"/>
                    <a:pt x="214" y="235"/>
                    <a:pt x="124" y="181"/>
                  </a:cubicBezTo>
                  <a:cubicBezTo>
                    <a:pt x="35" y="127"/>
                    <a:pt x="0" y="20"/>
                    <a:pt x="0" y="20"/>
                  </a:cubicBezTo>
                  <a:cubicBezTo>
                    <a:pt x="0" y="20"/>
                    <a:pt x="111" y="0"/>
                    <a:pt x="201" y="54"/>
                  </a:cubicBezTo>
                  <a:close/>
                </a:path>
              </a:pathLst>
            </a:custGeom>
            <a:solidFill>
              <a:srgbClr val="E61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18" name="Group 54"/>
          <p:cNvGrpSpPr>
            <a:grpSpLocks noChangeAspect="1"/>
          </p:cNvGrpSpPr>
          <p:nvPr/>
        </p:nvGrpSpPr>
        <p:grpSpPr bwMode="auto">
          <a:xfrm flipV="1">
            <a:off x="11573542" y="104438"/>
            <a:ext cx="515752" cy="524452"/>
            <a:chOff x="3" y="4"/>
            <a:chExt cx="830" cy="844"/>
          </a:xfrm>
        </p:grpSpPr>
        <p:sp>
          <p:nvSpPr>
            <p:cNvPr id="119" name="Freeform 55"/>
            <p:cNvSpPr/>
            <p:nvPr/>
          </p:nvSpPr>
          <p:spPr bwMode="auto">
            <a:xfrm>
              <a:off x="283" y="4"/>
              <a:ext cx="550" cy="798"/>
            </a:xfrm>
            <a:custGeom>
              <a:avLst/>
              <a:gdLst>
                <a:gd name="T0" fmla="*/ 50 w 230"/>
                <a:gd name="T1" fmla="*/ 202 h 334"/>
                <a:gd name="T2" fmla="*/ 205 w 230"/>
                <a:gd name="T3" fmla="*/ 334 h 334"/>
                <a:gd name="T4" fmla="*/ 180 w 230"/>
                <a:gd name="T5" fmla="*/ 132 h 334"/>
                <a:gd name="T6" fmla="*/ 25 w 230"/>
                <a:gd name="T7" fmla="*/ 0 h 334"/>
                <a:gd name="T8" fmla="*/ 50 w 230"/>
                <a:gd name="T9" fmla="*/ 202 h 334"/>
              </a:gdLst>
              <a:ahLst/>
              <a:cxnLst>
                <a:cxn ang="0">
                  <a:pos x="T0" y="T1"/>
                </a:cxn>
                <a:cxn ang="0">
                  <a:pos x="T2" y="T3"/>
                </a:cxn>
                <a:cxn ang="0">
                  <a:pos x="T4" y="T5"/>
                </a:cxn>
                <a:cxn ang="0">
                  <a:pos x="T6" y="T7"/>
                </a:cxn>
                <a:cxn ang="0">
                  <a:pos x="T8" y="T9"/>
                </a:cxn>
              </a:cxnLst>
              <a:rect l="0" t="0" r="r" b="b"/>
              <a:pathLst>
                <a:path w="230" h="334">
                  <a:moveTo>
                    <a:pt x="50" y="202"/>
                  </a:moveTo>
                  <a:cubicBezTo>
                    <a:pt x="99" y="294"/>
                    <a:pt x="205" y="334"/>
                    <a:pt x="205" y="334"/>
                  </a:cubicBezTo>
                  <a:cubicBezTo>
                    <a:pt x="205" y="334"/>
                    <a:pt x="230" y="224"/>
                    <a:pt x="180" y="132"/>
                  </a:cubicBezTo>
                  <a:cubicBezTo>
                    <a:pt x="130" y="40"/>
                    <a:pt x="25" y="0"/>
                    <a:pt x="25" y="0"/>
                  </a:cubicBezTo>
                  <a:cubicBezTo>
                    <a:pt x="25" y="0"/>
                    <a:pt x="0" y="110"/>
                    <a:pt x="50" y="202"/>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56"/>
            <p:cNvSpPr/>
            <p:nvPr/>
          </p:nvSpPr>
          <p:spPr bwMode="auto">
            <a:xfrm>
              <a:off x="3" y="286"/>
              <a:ext cx="777" cy="562"/>
            </a:xfrm>
            <a:custGeom>
              <a:avLst/>
              <a:gdLst>
                <a:gd name="T0" fmla="*/ 201 w 325"/>
                <a:gd name="T1" fmla="*/ 54 h 235"/>
                <a:gd name="T2" fmla="*/ 325 w 325"/>
                <a:gd name="T3" fmla="*/ 215 h 235"/>
                <a:gd name="T4" fmla="*/ 124 w 325"/>
                <a:gd name="T5" fmla="*/ 181 h 235"/>
                <a:gd name="T6" fmla="*/ 0 w 325"/>
                <a:gd name="T7" fmla="*/ 20 h 235"/>
                <a:gd name="T8" fmla="*/ 201 w 325"/>
                <a:gd name="T9" fmla="*/ 54 h 235"/>
              </a:gdLst>
              <a:ahLst/>
              <a:cxnLst>
                <a:cxn ang="0">
                  <a:pos x="T0" y="T1"/>
                </a:cxn>
                <a:cxn ang="0">
                  <a:pos x="T2" y="T3"/>
                </a:cxn>
                <a:cxn ang="0">
                  <a:pos x="T4" y="T5"/>
                </a:cxn>
                <a:cxn ang="0">
                  <a:pos x="T6" y="T7"/>
                </a:cxn>
                <a:cxn ang="0">
                  <a:pos x="T8" y="T9"/>
                </a:cxn>
              </a:cxnLst>
              <a:rect l="0" t="0" r="r" b="b"/>
              <a:pathLst>
                <a:path w="325" h="235">
                  <a:moveTo>
                    <a:pt x="201" y="54"/>
                  </a:moveTo>
                  <a:cubicBezTo>
                    <a:pt x="290" y="108"/>
                    <a:pt x="325" y="215"/>
                    <a:pt x="325" y="215"/>
                  </a:cubicBezTo>
                  <a:cubicBezTo>
                    <a:pt x="325" y="215"/>
                    <a:pt x="214" y="235"/>
                    <a:pt x="124" y="181"/>
                  </a:cubicBezTo>
                  <a:cubicBezTo>
                    <a:pt x="35" y="127"/>
                    <a:pt x="0" y="20"/>
                    <a:pt x="0" y="20"/>
                  </a:cubicBezTo>
                  <a:cubicBezTo>
                    <a:pt x="0" y="20"/>
                    <a:pt x="111" y="0"/>
                    <a:pt x="201" y="54"/>
                  </a:cubicBezTo>
                  <a:close/>
                </a:path>
              </a:pathLst>
            </a:custGeom>
            <a:solidFill>
              <a:srgbClr val="E61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3" name="文本框 52"/>
          <p:cNvSpPr txBox="1"/>
          <p:nvPr/>
        </p:nvSpPr>
        <p:spPr>
          <a:xfrm>
            <a:off x="1266884" y="288514"/>
            <a:ext cx="7214946" cy="713016"/>
          </a:xfrm>
          <a:prstGeom prst="rect">
            <a:avLst/>
          </a:prstGeom>
          <a:noFill/>
        </p:spPr>
        <p:txBody>
          <a:bodyPr wrap="square" rtlCol="0">
            <a:spAutoFit/>
          </a:bodyPr>
          <a:lstStyle/>
          <a:p>
            <a:pPr>
              <a:lnSpc>
                <a:spcPct val="150000"/>
              </a:lnSpc>
            </a:pPr>
            <a:r>
              <a:rPr lang="en-US" altLang="zh-CN" sz="3000" dirty="0">
                <a:latin typeface="Arial Black" pitchFamily="34" charset="0"/>
                <a:cs typeface="+mn-ea"/>
                <a:sym typeface="+mn-lt"/>
              </a:rPr>
              <a:t>The best-known types</a:t>
            </a:r>
            <a:endParaRPr lang="en-US" altLang="zh-CN" sz="3000" dirty="0">
              <a:latin typeface="Arial Black" pitchFamily="34" charset="0"/>
              <a:cs typeface="+mn-ea"/>
              <a:sym typeface="+mn-lt"/>
            </a:endParaRPr>
          </a:p>
        </p:txBody>
      </p:sp>
      <p:sp>
        <p:nvSpPr>
          <p:cNvPr id="11" name="文本框 10"/>
          <p:cNvSpPr txBox="1"/>
          <p:nvPr/>
        </p:nvSpPr>
        <p:spPr>
          <a:xfrm>
            <a:off x="871539" y="1374170"/>
            <a:ext cx="6104055" cy="492443"/>
          </a:xfrm>
          <a:prstGeom prst="rect">
            <a:avLst/>
          </a:prstGeom>
          <a:noFill/>
        </p:spPr>
        <p:txBody>
          <a:bodyPr wrap="square" rtlCol="0">
            <a:spAutoFit/>
          </a:bodyPr>
          <a:lstStyle/>
          <a:p>
            <a:r>
              <a:rPr lang="en-US" altLang="zh-CN" sz="2600" b="1" dirty="0">
                <a:latin typeface="Times New Roman" pitchFamily="18" charset="0"/>
                <a:cs typeface="Times New Roman" pitchFamily="18" charset="0"/>
              </a:rPr>
              <a:t>The Dragon Dance</a:t>
            </a:r>
            <a:endParaRPr lang="zh-CN" altLang="en-US" sz="2600" b="1" dirty="0">
              <a:latin typeface="Times New Roman" pitchFamily="18" charset="0"/>
              <a:cs typeface="Times New Roman" pitchFamily="18" charset="0"/>
            </a:endParaRPr>
          </a:p>
        </p:txBody>
      </p:sp>
      <p:sp>
        <p:nvSpPr>
          <p:cNvPr id="12" name="文本框 11"/>
          <p:cNvSpPr txBox="1"/>
          <p:nvPr/>
        </p:nvSpPr>
        <p:spPr>
          <a:xfrm>
            <a:off x="871539" y="2114393"/>
            <a:ext cx="5811363" cy="4154984"/>
          </a:xfrm>
          <a:prstGeom prst="rect">
            <a:avLst/>
          </a:prstGeom>
          <a:noFill/>
        </p:spPr>
        <p:txBody>
          <a:bodyPr wrap="square" rtlCol="0">
            <a:spAutoFit/>
          </a:bodyPr>
          <a:lstStyle/>
          <a:p>
            <a:pPr marL="342900" indent="-342900">
              <a:buFont typeface="Arial" charset="0"/>
              <a:buChar char="•"/>
            </a:pPr>
            <a:r>
              <a:rPr lang="en-US" altLang="zh-CN" sz="2400" dirty="0">
                <a:latin typeface="Times New Roman" pitchFamily="18" charset="0"/>
                <a:cs typeface="Times New Roman" pitchFamily="18" charset="0"/>
              </a:rPr>
              <a:t>The Dragon dance is a form of traditional dance and performance in Chinese culture. </a:t>
            </a:r>
            <a:endParaRPr lang="en-US" altLang="zh-CN" sz="2400" dirty="0">
              <a:latin typeface="Times New Roman" pitchFamily="18" charset="0"/>
              <a:cs typeface="Times New Roman" pitchFamily="18" charset="0"/>
            </a:endParaRPr>
          </a:p>
          <a:p>
            <a:pPr marL="342900" indent="-342900">
              <a:buFont typeface="Arial" charset="0"/>
              <a:buChar char="•"/>
            </a:pPr>
            <a:endParaRPr lang="en-US" altLang="zh-CN" sz="2400" dirty="0">
              <a:latin typeface="Times New Roman" pitchFamily="18" charset="0"/>
              <a:cs typeface="Times New Roman" pitchFamily="18" charset="0"/>
            </a:endParaRPr>
          </a:p>
          <a:p>
            <a:pPr marL="342900" indent="-342900">
              <a:buFont typeface="Arial" charset="0"/>
              <a:buChar char="•"/>
            </a:pPr>
            <a:r>
              <a:rPr lang="en-US" altLang="zh-CN" sz="2400" dirty="0">
                <a:latin typeface="Times New Roman" pitchFamily="18" charset="0"/>
                <a:cs typeface="Times New Roman" pitchFamily="18" charset="0"/>
              </a:rPr>
              <a:t>Like the lion dance it is most often seen in festive celebrations. Many Chinese people often use the term "Descendants of the Dragon" as a sign of ethnic identity, as part of a trend started in the 1970s. Chinese people who taught them agriculture, law and medicine, the foundations of civilization.</a:t>
            </a:r>
            <a:endParaRPr lang="en-US" altLang="zh-CN" sz="2400" dirty="0">
              <a:latin typeface="Times New Roman" pitchFamily="18" charset="0"/>
              <a:cs typeface="Times New Roman" pitchFamily="18" charset="0"/>
            </a:endParaRPr>
          </a:p>
        </p:txBody>
      </p:sp>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885007" y="2239253"/>
            <a:ext cx="4862524" cy="324457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anim calcmode="lin" valueType="num">
                                      <p:cBhvr>
                                        <p:cTn id="1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500"/>
                                        <p:tgtEl>
                                          <p:spTgt spid="12">
                                            <p:txEl>
                                              <p:pRg st="2" end="2"/>
                                            </p:txEl>
                                          </p:spTgt>
                                        </p:tgtEl>
                                      </p:cBhvr>
                                    </p:animEffect>
                                    <p:anim calcmode="lin" valueType="num">
                                      <p:cBhvr>
                                        <p:cTn id="2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31645" y="451508"/>
            <a:ext cx="494674" cy="494674"/>
            <a:chOff x="531645" y="465487"/>
            <a:chExt cx="494674" cy="494674"/>
          </a:xfrm>
        </p:grpSpPr>
        <p:sp>
          <p:nvSpPr>
            <p:cNvPr id="4" name="椭圆 3"/>
            <p:cNvSpPr/>
            <p:nvPr/>
          </p:nvSpPr>
          <p:spPr>
            <a:xfrm>
              <a:off x="531645" y="465487"/>
              <a:ext cx="494674" cy="494674"/>
            </a:xfrm>
            <a:prstGeom prst="ellipse">
              <a:avLst/>
            </a:prstGeom>
            <a:solidFill>
              <a:srgbClr val="E61244"/>
            </a:solidFill>
            <a:ln>
              <a:noFill/>
            </a:ln>
            <a:effectLst>
              <a:outerShdw blurRad="190500" dist="38100" dir="2700000" algn="tl" rotWithShape="0">
                <a:srgbClr val="E6124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686427" y="642870"/>
              <a:ext cx="185112" cy="139910"/>
              <a:chOff x="565150" y="746125"/>
              <a:chExt cx="406400" cy="206375"/>
            </a:xfrm>
          </p:grpSpPr>
          <p:cxnSp>
            <p:nvCxnSpPr>
              <p:cNvPr id="6" name="直接连接符 5"/>
              <p:cNvCxnSpPr/>
              <p:nvPr/>
            </p:nvCxnSpPr>
            <p:spPr>
              <a:xfrm>
                <a:off x="565150" y="746125"/>
                <a:ext cx="406400" cy="635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565150" y="846137"/>
                <a:ext cx="406400" cy="635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565150" y="946150"/>
                <a:ext cx="406400" cy="635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06" name="Group 54"/>
          <p:cNvGrpSpPr>
            <a:grpSpLocks noChangeAspect="1"/>
          </p:cNvGrpSpPr>
          <p:nvPr/>
        </p:nvGrpSpPr>
        <p:grpSpPr bwMode="auto">
          <a:xfrm rot="10800000" flipV="1">
            <a:off x="102705" y="6229109"/>
            <a:ext cx="515754" cy="524454"/>
            <a:chOff x="3" y="4"/>
            <a:chExt cx="830" cy="844"/>
          </a:xfrm>
        </p:grpSpPr>
        <p:sp>
          <p:nvSpPr>
            <p:cNvPr id="108" name="Freeform 55"/>
            <p:cNvSpPr/>
            <p:nvPr/>
          </p:nvSpPr>
          <p:spPr bwMode="auto">
            <a:xfrm>
              <a:off x="283" y="4"/>
              <a:ext cx="550" cy="798"/>
            </a:xfrm>
            <a:custGeom>
              <a:avLst/>
              <a:gdLst>
                <a:gd name="T0" fmla="*/ 50 w 230"/>
                <a:gd name="T1" fmla="*/ 202 h 334"/>
                <a:gd name="T2" fmla="*/ 205 w 230"/>
                <a:gd name="T3" fmla="*/ 334 h 334"/>
                <a:gd name="T4" fmla="*/ 180 w 230"/>
                <a:gd name="T5" fmla="*/ 132 h 334"/>
                <a:gd name="T6" fmla="*/ 25 w 230"/>
                <a:gd name="T7" fmla="*/ 0 h 334"/>
                <a:gd name="T8" fmla="*/ 50 w 230"/>
                <a:gd name="T9" fmla="*/ 202 h 334"/>
              </a:gdLst>
              <a:ahLst/>
              <a:cxnLst>
                <a:cxn ang="0">
                  <a:pos x="T0" y="T1"/>
                </a:cxn>
                <a:cxn ang="0">
                  <a:pos x="T2" y="T3"/>
                </a:cxn>
                <a:cxn ang="0">
                  <a:pos x="T4" y="T5"/>
                </a:cxn>
                <a:cxn ang="0">
                  <a:pos x="T6" y="T7"/>
                </a:cxn>
                <a:cxn ang="0">
                  <a:pos x="T8" y="T9"/>
                </a:cxn>
              </a:cxnLst>
              <a:rect l="0" t="0" r="r" b="b"/>
              <a:pathLst>
                <a:path w="230" h="334">
                  <a:moveTo>
                    <a:pt x="50" y="202"/>
                  </a:moveTo>
                  <a:cubicBezTo>
                    <a:pt x="99" y="294"/>
                    <a:pt x="205" y="334"/>
                    <a:pt x="205" y="334"/>
                  </a:cubicBezTo>
                  <a:cubicBezTo>
                    <a:pt x="205" y="334"/>
                    <a:pt x="230" y="224"/>
                    <a:pt x="180" y="132"/>
                  </a:cubicBezTo>
                  <a:cubicBezTo>
                    <a:pt x="130" y="40"/>
                    <a:pt x="25" y="0"/>
                    <a:pt x="25" y="0"/>
                  </a:cubicBezTo>
                  <a:cubicBezTo>
                    <a:pt x="25" y="0"/>
                    <a:pt x="0" y="110"/>
                    <a:pt x="50" y="202"/>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56"/>
            <p:cNvSpPr/>
            <p:nvPr/>
          </p:nvSpPr>
          <p:spPr bwMode="auto">
            <a:xfrm>
              <a:off x="3" y="286"/>
              <a:ext cx="777" cy="562"/>
            </a:xfrm>
            <a:custGeom>
              <a:avLst/>
              <a:gdLst>
                <a:gd name="T0" fmla="*/ 201 w 325"/>
                <a:gd name="T1" fmla="*/ 54 h 235"/>
                <a:gd name="T2" fmla="*/ 325 w 325"/>
                <a:gd name="T3" fmla="*/ 215 h 235"/>
                <a:gd name="T4" fmla="*/ 124 w 325"/>
                <a:gd name="T5" fmla="*/ 181 h 235"/>
                <a:gd name="T6" fmla="*/ 0 w 325"/>
                <a:gd name="T7" fmla="*/ 20 h 235"/>
                <a:gd name="T8" fmla="*/ 201 w 325"/>
                <a:gd name="T9" fmla="*/ 54 h 235"/>
              </a:gdLst>
              <a:ahLst/>
              <a:cxnLst>
                <a:cxn ang="0">
                  <a:pos x="T0" y="T1"/>
                </a:cxn>
                <a:cxn ang="0">
                  <a:pos x="T2" y="T3"/>
                </a:cxn>
                <a:cxn ang="0">
                  <a:pos x="T4" y="T5"/>
                </a:cxn>
                <a:cxn ang="0">
                  <a:pos x="T6" y="T7"/>
                </a:cxn>
                <a:cxn ang="0">
                  <a:pos x="T8" y="T9"/>
                </a:cxn>
              </a:cxnLst>
              <a:rect l="0" t="0" r="r" b="b"/>
              <a:pathLst>
                <a:path w="325" h="235">
                  <a:moveTo>
                    <a:pt x="201" y="54"/>
                  </a:moveTo>
                  <a:cubicBezTo>
                    <a:pt x="290" y="108"/>
                    <a:pt x="325" y="215"/>
                    <a:pt x="325" y="215"/>
                  </a:cubicBezTo>
                  <a:cubicBezTo>
                    <a:pt x="325" y="215"/>
                    <a:pt x="214" y="235"/>
                    <a:pt x="124" y="181"/>
                  </a:cubicBezTo>
                  <a:cubicBezTo>
                    <a:pt x="35" y="127"/>
                    <a:pt x="0" y="20"/>
                    <a:pt x="0" y="20"/>
                  </a:cubicBezTo>
                  <a:cubicBezTo>
                    <a:pt x="0" y="20"/>
                    <a:pt x="111" y="0"/>
                    <a:pt x="201" y="54"/>
                  </a:cubicBezTo>
                  <a:close/>
                </a:path>
              </a:pathLst>
            </a:custGeom>
            <a:solidFill>
              <a:srgbClr val="E61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18" name="Group 54"/>
          <p:cNvGrpSpPr>
            <a:grpSpLocks noChangeAspect="1"/>
          </p:cNvGrpSpPr>
          <p:nvPr/>
        </p:nvGrpSpPr>
        <p:grpSpPr bwMode="auto">
          <a:xfrm flipV="1">
            <a:off x="11573542" y="104438"/>
            <a:ext cx="515752" cy="524452"/>
            <a:chOff x="3" y="4"/>
            <a:chExt cx="830" cy="844"/>
          </a:xfrm>
        </p:grpSpPr>
        <p:sp>
          <p:nvSpPr>
            <p:cNvPr id="119" name="Freeform 55"/>
            <p:cNvSpPr/>
            <p:nvPr/>
          </p:nvSpPr>
          <p:spPr bwMode="auto">
            <a:xfrm>
              <a:off x="283" y="4"/>
              <a:ext cx="550" cy="798"/>
            </a:xfrm>
            <a:custGeom>
              <a:avLst/>
              <a:gdLst>
                <a:gd name="T0" fmla="*/ 50 w 230"/>
                <a:gd name="T1" fmla="*/ 202 h 334"/>
                <a:gd name="T2" fmla="*/ 205 w 230"/>
                <a:gd name="T3" fmla="*/ 334 h 334"/>
                <a:gd name="T4" fmla="*/ 180 w 230"/>
                <a:gd name="T5" fmla="*/ 132 h 334"/>
                <a:gd name="T6" fmla="*/ 25 w 230"/>
                <a:gd name="T7" fmla="*/ 0 h 334"/>
                <a:gd name="T8" fmla="*/ 50 w 230"/>
                <a:gd name="T9" fmla="*/ 202 h 334"/>
              </a:gdLst>
              <a:ahLst/>
              <a:cxnLst>
                <a:cxn ang="0">
                  <a:pos x="T0" y="T1"/>
                </a:cxn>
                <a:cxn ang="0">
                  <a:pos x="T2" y="T3"/>
                </a:cxn>
                <a:cxn ang="0">
                  <a:pos x="T4" y="T5"/>
                </a:cxn>
                <a:cxn ang="0">
                  <a:pos x="T6" y="T7"/>
                </a:cxn>
                <a:cxn ang="0">
                  <a:pos x="T8" y="T9"/>
                </a:cxn>
              </a:cxnLst>
              <a:rect l="0" t="0" r="r" b="b"/>
              <a:pathLst>
                <a:path w="230" h="334">
                  <a:moveTo>
                    <a:pt x="50" y="202"/>
                  </a:moveTo>
                  <a:cubicBezTo>
                    <a:pt x="99" y="294"/>
                    <a:pt x="205" y="334"/>
                    <a:pt x="205" y="334"/>
                  </a:cubicBezTo>
                  <a:cubicBezTo>
                    <a:pt x="205" y="334"/>
                    <a:pt x="230" y="224"/>
                    <a:pt x="180" y="132"/>
                  </a:cubicBezTo>
                  <a:cubicBezTo>
                    <a:pt x="130" y="40"/>
                    <a:pt x="25" y="0"/>
                    <a:pt x="25" y="0"/>
                  </a:cubicBezTo>
                  <a:cubicBezTo>
                    <a:pt x="25" y="0"/>
                    <a:pt x="0" y="110"/>
                    <a:pt x="50" y="202"/>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56"/>
            <p:cNvSpPr/>
            <p:nvPr/>
          </p:nvSpPr>
          <p:spPr bwMode="auto">
            <a:xfrm>
              <a:off x="3" y="286"/>
              <a:ext cx="777" cy="562"/>
            </a:xfrm>
            <a:custGeom>
              <a:avLst/>
              <a:gdLst>
                <a:gd name="T0" fmla="*/ 201 w 325"/>
                <a:gd name="T1" fmla="*/ 54 h 235"/>
                <a:gd name="T2" fmla="*/ 325 w 325"/>
                <a:gd name="T3" fmla="*/ 215 h 235"/>
                <a:gd name="T4" fmla="*/ 124 w 325"/>
                <a:gd name="T5" fmla="*/ 181 h 235"/>
                <a:gd name="T6" fmla="*/ 0 w 325"/>
                <a:gd name="T7" fmla="*/ 20 h 235"/>
                <a:gd name="T8" fmla="*/ 201 w 325"/>
                <a:gd name="T9" fmla="*/ 54 h 235"/>
              </a:gdLst>
              <a:ahLst/>
              <a:cxnLst>
                <a:cxn ang="0">
                  <a:pos x="T0" y="T1"/>
                </a:cxn>
                <a:cxn ang="0">
                  <a:pos x="T2" y="T3"/>
                </a:cxn>
                <a:cxn ang="0">
                  <a:pos x="T4" y="T5"/>
                </a:cxn>
                <a:cxn ang="0">
                  <a:pos x="T6" y="T7"/>
                </a:cxn>
                <a:cxn ang="0">
                  <a:pos x="T8" y="T9"/>
                </a:cxn>
              </a:cxnLst>
              <a:rect l="0" t="0" r="r" b="b"/>
              <a:pathLst>
                <a:path w="325" h="235">
                  <a:moveTo>
                    <a:pt x="201" y="54"/>
                  </a:moveTo>
                  <a:cubicBezTo>
                    <a:pt x="290" y="108"/>
                    <a:pt x="325" y="215"/>
                    <a:pt x="325" y="215"/>
                  </a:cubicBezTo>
                  <a:cubicBezTo>
                    <a:pt x="325" y="215"/>
                    <a:pt x="214" y="235"/>
                    <a:pt x="124" y="181"/>
                  </a:cubicBezTo>
                  <a:cubicBezTo>
                    <a:pt x="35" y="127"/>
                    <a:pt x="0" y="20"/>
                    <a:pt x="0" y="20"/>
                  </a:cubicBezTo>
                  <a:cubicBezTo>
                    <a:pt x="0" y="20"/>
                    <a:pt x="111" y="0"/>
                    <a:pt x="201" y="54"/>
                  </a:cubicBezTo>
                  <a:close/>
                </a:path>
              </a:pathLst>
            </a:custGeom>
            <a:solidFill>
              <a:srgbClr val="E61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3" name="文本框 52"/>
          <p:cNvSpPr txBox="1"/>
          <p:nvPr/>
        </p:nvSpPr>
        <p:spPr>
          <a:xfrm>
            <a:off x="1266884" y="288514"/>
            <a:ext cx="7214946" cy="713016"/>
          </a:xfrm>
          <a:prstGeom prst="rect">
            <a:avLst/>
          </a:prstGeom>
          <a:noFill/>
        </p:spPr>
        <p:txBody>
          <a:bodyPr wrap="square" rtlCol="0">
            <a:spAutoFit/>
          </a:bodyPr>
          <a:lstStyle/>
          <a:p>
            <a:pPr>
              <a:lnSpc>
                <a:spcPct val="150000"/>
              </a:lnSpc>
            </a:pPr>
            <a:r>
              <a:rPr lang="en-US" altLang="zh-CN" sz="3000" dirty="0">
                <a:latin typeface="Arial Black" pitchFamily="34" charset="0"/>
                <a:cs typeface="+mn-ea"/>
                <a:sym typeface="+mn-lt"/>
              </a:rPr>
              <a:t>The best-known types</a:t>
            </a:r>
            <a:endParaRPr lang="en-US" altLang="zh-CN" sz="3000" dirty="0">
              <a:latin typeface="Arial Black" pitchFamily="34" charset="0"/>
              <a:cs typeface="+mn-ea"/>
              <a:sym typeface="+mn-lt"/>
            </a:endParaRPr>
          </a:p>
        </p:txBody>
      </p:sp>
      <p:sp>
        <p:nvSpPr>
          <p:cNvPr id="11" name="文本框 10"/>
          <p:cNvSpPr txBox="1"/>
          <p:nvPr/>
        </p:nvSpPr>
        <p:spPr>
          <a:xfrm>
            <a:off x="871539" y="1374170"/>
            <a:ext cx="6104055" cy="492443"/>
          </a:xfrm>
          <a:prstGeom prst="rect">
            <a:avLst/>
          </a:prstGeom>
          <a:noFill/>
        </p:spPr>
        <p:txBody>
          <a:bodyPr wrap="square" rtlCol="0">
            <a:spAutoFit/>
          </a:bodyPr>
          <a:lstStyle/>
          <a:p>
            <a:r>
              <a:rPr lang="en-US" altLang="zh-CN" sz="2600" b="1" dirty="0">
                <a:latin typeface="Times New Roman" pitchFamily="18" charset="0"/>
                <a:cs typeface="Times New Roman" pitchFamily="18" charset="0"/>
              </a:rPr>
              <a:t>The Dragon Dance</a:t>
            </a:r>
            <a:endParaRPr lang="zh-CN" altLang="en-US" sz="2600" b="1" dirty="0">
              <a:latin typeface="Times New Roman" pitchFamily="18" charset="0"/>
              <a:cs typeface="Times New Roman" pitchFamily="18" charset="0"/>
            </a:endParaRPr>
          </a:p>
        </p:txBody>
      </p:sp>
      <p:sp>
        <p:nvSpPr>
          <p:cNvPr id="12" name="文本框 11"/>
          <p:cNvSpPr txBox="1"/>
          <p:nvPr/>
        </p:nvSpPr>
        <p:spPr>
          <a:xfrm>
            <a:off x="871539" y="2114393"/>
            <a:ext cx="5811363" cy="4154984"/>
          </a:xfrm>
          <a:prstGeom prst="rect">
            <a:avLst/>
          </a:prstGeom>
          <a:noFill/>
        </p:spPr>
        <p:txBody>
          <a:bodyPr wrap="square" rtlCol="0">
            <a:spAutoFit/>
          </a:bodyPr>
          <a:lstStyle/>
          <a:p>
            <a:pPr marL="342900" indent="-342900">
              <a:buFont typeface="Arial" charset="0"/>
              <a:buChar char="•"/>
            </a:pPr>
            <a:r>
              <a:rPr lang="en-US" altLang="zh-CN" sz="2400" dirty="0">
                <a:latin typeface="Times New Roman" pitchFamily="18" charset="0"/>
                <a:cs typeface="Times New Roman" pitchFamily="18" charset="0"/>
              </a:rPr>
              <a:t>The Dragon Dance originated during the Han Dynasty and was started by the Chinese who had shown great belief and respect towards the dragon. It is believed to have begun as part of the farming and harvest culture, also with origins as a method of healing and preventing sickness. It was also a popular event during the Song Dynasty and become a folk activity and like the lion dance, was most often seen in festive celebrations.</a:t>
            </a:r>
            <a:endParaRPr lang="en-US" altLang="zh-CN" sz="2400" dirty="0">
              <a:latin typeface="Times New Roman" pitchFamily="18" charset="0"/>
              <a:cs typeface="Times New Roman" pitchFamily="18" charset="0"/>
            </a:endParaRPr>
          </a:p>
        </p:txBody>
      </p:sp>
      <p:pic>
        <p:nvPicPr>
          <p:cNvPr id="15" name="图片 1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6889341" y="2239253"/>
            <a:ext cx="4858190" cy="324457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anim calcmode="lin" valueType="num">
                                      <p:cBhvr>
                                        <p:cTn id="16" dur="500" fill="hold"/>
                                        <p:tgtEl>
                                          <p:spTgt spid="12"/>
                                        </p:tgtEl>
                                        <p:attrNameLst>
                                          <p:attrName>ppt_x</p:attrName>
                                        </p:attrNameLst>
                                      </p:cBhvr>
                                      <p:tavLst>
                                        <p:tav tm="0">
                                          <p:val>
                                            <p:strVal val="#ppt_x"/>
                                          </p:val>
                                        </p:tav>
                                        <p:tav tm="100000">
                                          <p:val>
                                            <p:strVal val="#ppt_x"/>
                                          </p:val>
                                        </p:tav>
                                      </p:tavLst>
                                    </p:anim>
                                    <p:anim calcmode="lin" valueType="num">
                                      <p:cBhvr>
                                        <p:cTn id="1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31645" y="451508"/>
            <a:ext cx="494674" cy="494674"/>
            <a:chOff x="531645" y="465487"/>
            <a:chExt cx="494674" cy="494674"/>
          </a:xfrm>
        </p:grpSpPr>
        <p:sp>
          <p:nvSpPr>
            <p:cNvPr id="4" name="椭圆 3"/>
            <p:cNvSpPr/>
            <p:nvPr/>
          </p:nvSpPr>
          <p:spPr>
            <a:xfrm>
              <a:off x="531645" y="465487"/>
              <a:ext cx="494674" cy="494674"/>
            </a:xfrm>
            <a:prstGeom prst="ellipse">
              <a:avLst/>
            </a:prstGeom>
            <a:solidFill>
              <a:srgbClr val="E61244"/>
            </a:solidFill>
            <a:ln>
              <a:noFill/>
            </a:ln>
            <a:effectLst>
              <a:outerShdw blurRad="190500" dist="38100" dir="2700000" algn="tl" rotWithShape="0">
                <a:srgbClr val="E6124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686427" y="642870"/>
              <a:ext cx="185112" cy="139910"/>
              <a:chOff x="565150" y="746125"/>
              <a:chExt cx="406400" cy="206375"/>
            </a:xfrm>
          </p:grpSpPr>
          <p:cxnSp>
            <p:nvCxnSpPr>
              <p:cNvPr id="6" name="直接连接符 5"/>
              <p:cNvCxnSpPr/>
              <p:nvPr/>
            </p:nvCxnSpPr>
            <p:spPr>
              <a:xfrm>
                <a:off x="565150" y="746125"/>
                <a:ext cx="406400" cy="635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565150" y="846137"/>
                <a:ext cx="406400" cy="635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565150" y="946150"/>
                <a:ext cx="406400" cy="635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06" name="Group 54"/>
          <p:cNvGrpSpPr>
            <a:grpSpLocks noChangeAspect="1"/>
          </p:cNvGrpSpPr>
          <p:nvPr/>
        </p:nvGrpSpPr>
        <p:grpSpPr bwMode="auto">
          <a:xfrm rot="10800000" flipV="1">
            <a:off x="102705" y="6229109"/>
            <a:ext cx="515754" cy="524454"/>
            <a:chOff x="3" y="4"/>
            <a:chExt cx="830" cy="844"/>
          </a:xfrm>
        </p:grpSpPr>
        <p:sp>
          <p:nvSpPr>
            <p:cNvPr id="108" name="Freeform 55"/>
            <p:cNvSpPr/>
            <p:nvPr/>
          </p:nvSpPr>
          <p:spPr bwMode="auto">
            <a:xfrm>
              <a:off x="283" y="4"/>
              <a:ext cx="550" cy="798"/>
            </a:xfrm>
            <a:custGeom>
              <a:avLst/>
              <a:gdLst>
                <a:gd name="T0" fmla="*/ 50 w 230"/>
                <a:gd name="T1" fmla="*/ 202 h 334"/>
                <a:gd name="T2" fmla="*/ 205 w 230"/>
                <a:gd name="T3" fmla="*/ 334 h 334"/>
                <a:gd name="T4" fmla="*/ 180 w 230"/>
                <a:gd name="T5" fmla="*/ 132 h 334"/>
                <a:gd name="T6" fmla="*/ 25 w 230"/>
                <a:gd name="T7" fmla="*/ 0 h 334"/>
                <a:gd name="T8" fmla="*/ 50 w 230"/>
                <a:gd name="T9" fmla="*/ 202 h 334"/>
              </a:gdLst>
              <a:ahLst/>
              <a:cxnLst>
                <a:cxn ang="0">
                  <a:pos x="T0" y="T1"/>
                </a:cxn>
                <a:cxn ang="0">
                  <a:pos x="T2" y="T3"/>
                </a:cxn>
                <a:cxn ang="0">
                  <a:pos x="T4" y="T5"/>
                </a:cxn>
                <a:cxn ang="0">
                  <a:pos x="T6" y="T7"/>
                </a:cxn>
                <a:cxn ang="0">
                  <a:pos x="T8" y="T9"/>
                </a:cxn>
              </a:cxnLst>
              <a:rect l="0" t="0" r="r" b="b"/>
              <a:pathLst>
                <a:path w="230" h="334">
                  <a:moveTo>
                    <a:pt x="50" y="202"/>
                  </a:moveTo>
                  <a:cubicBezTo>
                    <a:pt x="99" y="294"/>
                    <a:pt x="205" y="334"/>
                    <a:pt x="205" y="334"/>
                  </a:cubicBezTo>
                  <a:cubicBezTo>
                    <a:pt x="205" y="334"/>
                    <a:pt x="230" y="224"/>
                    <a:pt x="180" y="132"/>
                  </a:cubicBezTo>
                  <a:cubicBezTo>
                    <a:pt x="130" y="40"/>
                    <a:pt x="25" y="0"/>
                    <a:pt x="25" y="0"/>
                  </a:cubicBezTo>
                  <a:cubicBezTo>
                    <a:pt x="25" y="0"/>
                    <a:pt x="0" y="110"/>
                    <a:pt x="50" y="202"/>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56"/>
            <p:cNvSpPr/>
            <p:nvPr/>
          </p:nvSpPr>
          <p:spPr bwMode="auto">
            <a:xfrm>
              <a:off x="3" y="286"/>
              <a:ext cx="777" cy="562"/>
            </a:xfrm>
            <a:custGeom>
              <a:avLst/>
              <a:gdLst>
                <a:gd name="T0" fmla="*/ 201 w 325"/>
                <a:gd name="T1" fmla="*/ 54 h 235"/>
                <a:gd name="T2" fmla="*/ 325 w 325"/>
                <a:gd name="T3" fmla="*/ 215 h 235"/>
                <a:gd name="T4" fmla="*/ 124 w 325"/>
                <a:gd name="T5" fmla="*/ 181 h 235"/>
                <a:gd name="T6" fmla="*/ 0 w 325"/>
                <a:gd name="T7" fmla="*/ 20 h 235"/>
                <a:gd name="T8" fmla="*/ 201 w 325"/>
                <a:gd name="T9" fmla="*/ 54 h 235"/>
              </a:gdLst>
              <a:ahLst/>
              <a:cxnLst>
                <a:cxn ang="0">
                  <a:pos x="T0" y="T1"/>
                </a:cxn>
                <a:cxn ang="0">
                  <a:pos x="T2" y="T3"/>
                </a:cxn>
                <a:cxn ang="0">
                  <a:pos x="T4" y="T5"/>
                </a:cxn>
                <a:cxn ang="0">
                  <a:pos x="T6" y="T7"/>
                </a:cxn>
                <a:cxn ang="0">
                  <a:pos x="T8" y="T9"/>
                </a:cxn>
              </a:cxnLst>
              <a:rect l="0" t="0" r="r" b="b"/>
              <a:pathLst>
                <a:path w="325" h="235">
                  <a:moveTo>
                    <a:pt x="201" y="54"/>
                  </a:moveTo>
                  <a:cubicBezTo>
                    <a:pt x="290" y="108"/>
                    <a:pt x="325" y="215"/>
                    <a:pt x="325" y="215"/>
                  </a:cubicBezTo>
                  <a:cubicBezTo>
                    <a:pt x="325" y="215"/>
                    <a:pt x="214" y="235"/>
                    <a:pt x="124" y="181"/>
                  </a:cubicBezTo>
                  <a:cubicBezTo>
                    <a:pt x="35" y="127"/>
                    <a:pt x="0" y="20"/>
                    <a:pt x="0" y="20"/>
                  </a:cubicBezTo>
                  <a:cubicBezTo>
                    <a:pt x="0" y="20"/>
                    <a:pt x="111" y="0"/>
                    <a:pt x="201" y="54"/>
                  </a:cubicBezTo>
                  <a:close/>
                </a:path>
              </a:pathLst>
            </a:custGeom>
            <a:solidFill>
              <a:srgbClr val="E61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18" name="Group 54"/>
          <p:cNvGrpSpPr>
            <a:grpSpLocks noChangeAspect="1"/>
          </p:cNvGrpSpPr>
          <p:nvPr/>
        </p:nvGrpSpPr>
        <p:grpSpPr bwMode="auto">
          <a:xfrm flipV="1">
            <a:off x="11573542" y="104438"/>
            <a:ext cx="515752" cy="524452"/>
            <a:chOff x="3" y="4"/>
            <a:chExt cx="830" cy="844"/>
          </a:xfrm>
        </p:grpSpPr>
        <p:sp>
          <p:nvSpPr>
            <p:cNvPr id="119" name="Freeform 55"/>
            <p:cNvSpPr/>
            <p:nvPr/>
          </p:nvSpPr>
          <p:spPr bwMode="auto">
            <a:xfrm>
              <a:off x="283" y="4"/>
              <a:ext cx="550" cy="798"/>
            </a:xfrm>
            <a:custGeom>
              <a:avLst/>
              <a:gdLst>
                <a:gd name="T0" fmla="*/ 50 w 230"/>
                <a:gd name="T1" fmla="*/ 202 h 334"/>
                <a:gd name="T2" fmla="*/ 205 w 230"/>
                <a:gd name="T3" fmla="*/ 334 h 334"/>
                <a:gd name="T4" fmla="*/ 180 w 230"/>
                <a:gd name="T5" fmla="*/ 132 h 334"/>
                <a:gd name="T6" fmla="*/ 25 w 230"/>
                <a:gd name="T7" fmla="*/ 0 h 334"/>
                <a:gd name="T8" fmla="*/ 50 w 230"/>
                <a:gd name="T9" fmla="*/ 202 h 334"/>
              </a:gdLst>
              <a:ahLst/>
              <a:cxnLst>
                <a:cxn ang="0">
                  <a:pos x="T0" y="T1"/>
                </a:cxn>
                <a:cxn ang="0">
                  <a:pos x="T2" y="T3"/>
                </a:cxn>
                <a:cxn ang="0">
                  <a:pos x="T4" y="T5"/>
                </a:cxn>
                <a:cxn ang="0">
                  <a:pos x="T6" y="T7"/>
                </a:cxn>
                <a:cxn ang="0">
                  <a:pos x="T8" y="T9"/>
                </a:cxn>
              </a:cxnLst>
              <a:rect l="0" t="0" r="r" b="b"/>
              <a:pathLst>
                <a:path w="230" h="334">
                  <a:moveTo>
                    <a:pt x="50" y="202"/>
                  </a:moveTo>
                  <a:cubicBezTo>
                    <a:pt x="99" y="294"/>
                    <a:pt x="205" y="334"/>
                    <a:pt x="205" y="334"/>
                  </a:cubicBezTo>
                  <a:cubicBezTo>
                    <a:pt x="205" y="334"/>
                    <a:pt x="230" y="224"/>
                    <a:pt x="180" y="132"/>
                  </a:cubicBezTo>
                  <a:cubicBezTo>
                    <a:pt x="130" y="40"/>
                    <a:pt x="25" y="0"/>
                    <a:pt x="25" y="0"/>
                  </a:cubicBezTo>
                  <a:cubicBezTo>
                    <a:pt x="25" y="0"/>
                    <a:pt x="0" y="110"/>
                    <a:pt x="50" y="202"/>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56"/>
            <p:cNvSpPr/>
            <p:nvPr/>
          </p:nvSpPr>
          <p:spPr bwMode="auto">
            <a:xfrm>
              <a:off x="3" y="286"/>
              <a:ext cx="777" cy="562"/>
            </a:xfrm>
            <a:custGeom>
              <a:avLst/>
              <a:gdLst>
                <a:gd name="T0" fmla="*/ 201 w 325"/>
                <a:gd name="T1" fmla="*/ 54 h 235"/>
                <a:gd name="T2" fmla="*/ 325 w 325"/>
                <a:gd name="T3" fmla="*/ 215 h 235"/>
                <a:gd name="T4" fmla="*/ 124 w 325"/>
                <a:gd name="T5" fmla="*/ 181 h 235"/>
                <a:gd name="T6" fmla="*/ 0 w 325"/>
                <a:gd name="T7" fmla="*/ 20 h 235"/>
                <a:gd name="T8" fmla="*/ 201 w 325"/>
                <a:gd name="T9" fmla="*/ 54 h 235"/>
              </a:gdLst>
              <a:ahLst/>
              <a:cxnLst>
                <a:cxn ang="0">
                  <a:pos x="T0" y="T1"/>
                </a:cxn>
                <a:cxn ang="0">
                  <a:pos x="T2" y="T3"/>
                </a:cxn>
                <a:cxn ang="0">
                  <a:pos x="T4" y="T5"/>
                </a:cxn>
                <a:cxn ang="0">
                  <a:pos x="T6" y="T7"/>
                </a:cxn>
                <a:cxn ang="0">
                  <a:pos x="T8" y="T9"/>
                </a:cxn>
              </a:cxnLst>
              <a:rect l="0" t="0" r="r" b="b"/>
              <a:pathLst>
                <a:path w="325" h="235">
                  <a:moveTo>
                    <a:pt x="201" y="54"/>
                  </a:moveTo>
                  <a:cubicBezTo>
                    <a:pt x="290" y="108"/>
                    <a:pt x="325" y="215"/>
                    <a:pt x="325" y="215"/>
                  </a:cubicBezTo>
                  <a:cubicBezTo>
                    <a:pt x="325" y="215"/>
                    <a:pt x="214" y="235"/>
                    <a:pt x="124" y="181"/>
                  </a:cubicBezTo>
                  <a:cubicBezTo>
                    <a:pt x="35" y="127"/>
                    <a:pt x="0" y="20"/>
                    <a:pt x="0" y="20"/>
                  </a:cubicBezTo>
                  <a:cubicBezTo>
                    <a:pt x="0" y="20"/>
                    <a:pt x="111" y="0"/>
                    <a:pt x="201" y="54"/>
                  </a:cubicBezTo>
                  <a:close/>
                </a:path>
              </a:pathLst>
            </a:custGeom>
            <a:solidFill>
              <a:srgbClr val="E61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3" name="文本框 52"/>
          <p:cNvSpPr txBox="1"/>
          <p:nvPr/>
        </p:nvSpPr>
        <p:spPr>
          <a:xfrm>
            <a:off x="1266884" y="288514"/>
            <a:ext cx="7214946" cy="713016"/>
          </a:xfrm>
          <a:prstGeom prst="rect">
            <a:avLst/>
          </a:prstGeom>
          <a:noFill/>
        </p:spPr>
        <p:txBody>
          <a:bodyPr wrap="square" rtlCol="0">
            <a:spAutoFit/>
          </a:bodyPr>
          <a:lstStyle/>
          <a:p>
            <a:pPr>
              <a:lnSpc>
                <a:spcPct val="150000"/>
              </a:lnSpc>
            </a:pPr>
            <a:r>
              <a:rPr lang="en-US" altLang="zh-CN" sz="3000" dirty="0">
                <a:latin typeface="Arial Black" pitchFamily="34" charset="0"/>
                <a:cs typeface="+mn-ea"/>
                <a:sym typeface="+mn-lt"/>
              </a:rPr>
              <a:t>The best-known types</a:t>
            </a:r>
            <a:endParaRPr lang="en-US" altLang="zh-CN" sz="3000" dirty="0">
              <a:latin typeface="Arial Black" pitchFamily="34" charset="0"/>
              <a:cs typeface="+mn-ea"/>
              <a:sym typeface="+mn-lt"/>
            </a:endParaRPr>
          </a:p>
        </p:txBody>
      </p:sp>
      <p:sp>
        <p:nvSpPr>
          <p:cNvPr id="11" name="文本框 10"/>
          <p:cNvSpPr txBox="1"/>
          <p:nvPr/>
        </p:nvSpPr>
        <p:spPr>
          <a:xfrm>
            <a:off x="871539" y="1374170"/>
            <a:ext cx="6104055" cy="492443"/>
          </a:xfrm>
          <a:prstGeom prst="rect">
            <a:avLst/>
          </a:prstGeom>
          <a:noFill/>
        </p:spPr>
        <p:txBody>
          <a:bodyPr wrap="square" rtlCol="0">
            <a:spAutoFit/>
          </a:bodyPr>
          <a:lstStyle/>
          <a:p>
            <a:r>
              <a:rPr lang="en-US" altLang="zh-CN" sz="2600" b="1" dirty="0">
                <a:latin typeface="Times New Roman" pitchFamily="18" charset="0"/>
                <a:cs typeface="Times New Roman" pitchFamily="18" charset="0"/>
              </a:rPr>
              <a:t>The Dragon Dance</a:t>
            </a:r>
            <a:endParaRPr lang="zh-CN" altLang="en-US" sz="2600" b="1" dirty="0">
              <a:latin typeface="Times New Roman" pitchFamily="18" charset="0"/>
              <a:cs typeface="Times New Roman" pitchFamily="18" charset="0"/>
            </a:endParaRPr>
          </a:p>
        </p:txBody>
      </p:sp>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50066" y="2027536"/>
            <a:ext cx="9491867" cy="437680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31645" y="451508"/>
            <a:ext cx="494674" cy="494674"/>
            <a:chOff x="531645" y="465487"/>
            <a:chExt cx="494674" cy="494674"/>
          </a:xfrm>
        </p:grpSpPr>
        <p:sp>
          <p:nvSpPr>
            <p:cNvPr id="4" name="椭圆 3"/>
            <p:cNvSpPr/>
            <p:nvPr/>
          </p:nvSpPr>
          <p:spPr>
            <a:xfrm>
              <a:off x="531645" y="465487"/>
              <a:ext cx="494674" cy="494674"/>
            </a:xfrm>
            <a:prstGeom prst="ellipse">
              <a:avLst/>
            </a:prstGeom>
            <a:solidFill>
              <a:srgbClr val="E61244"/>
            </a:solidFill>
            <a:ln>
              <a:noFill/>
            </a:ln>
            <a:effectLst>
              <a:outerShdw blurRad="190500" dist="38100" dir="2700000" algn="tl" rotWithShape="0">
                <a:srgbClr val="E6124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686427" y="642870"/>
              <a:ext cx="185112" cy="139910"/>
              <a:chOff x="565150" y="746125"/>
              <a:chExt cx="406400" cy="206375"/>
            </a:xfrm>
          </p:grpSpPr>
          <p:cxnSp>
            <p:nvCxnSpPr>
              <p:cNvPr id="6" name="直接连接符 5"/>
              <p:cNvCxnSpPr/>
              <p:nvPr/>
            </p:nvCxnSpPr>
            <p:spPr>
              <a:xfrm>
                <a:off x="565150" y="746125"/>
                <a:ext cx="406400" cy="635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565150" y="846137"/>
                <a:ext cx="406400" cy="635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565150" y="946150"/>
                <a:ext cx="406400" cy="635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06" name="Group 54"/>
          <p:cNvGrpSpPr>
            <a:grpSpLocks noChangeAspect="1"/>
          </p:cNvGrpSpPr>
          <p:nvPr/>
        </p:nvGrpSpPr>
        <p:grpSpPr bwMode="auto">
          <a:xfrm rot="10800000" flipV="1">
            <a:off x="102705" y="6229109"/>
            <a:ext cx="515754" cy="524454"/>
            <a:chOff x="3" y="4"/>
            <a:chExt cx="830" cy="844"/>
          </a:xfrm>
        </p:grpSpPr>
        <p:sp>
          <p:nvSpPr>
            <p:cNvPr id="108" name="Freeform 55"/>
            <p:cNvSpPr/>
            <p:nvPr/>
          </p:nvSpPr>
          <p:spPr bwMode="auto">
            <a:xfrm>
              <a:off x="283" y="4"/>
              <a:ext cx="550" cy="798"/>
            </a:xfrm>
            <a:custGeom>
              <a:avLst/>
              <a:gdLst>
                <a:gd name="T0" fmla="*/ 50 w 230"/>
                <a:gd name="T1" fmla="*/ 202 h 334"/>
                <a:gd name="T2" fmla="*/ 205 w 230"/>
                <a:gd name="T3" fmla="*/ 334 h 334"/>
                <a:gd name="T4" fmla="*/ 180 w 230"/>
                <a:gd name="T5" fmla="*/ 132 h 334"/>
                <a:gd name="T6" fmla="*/ 25 w 230"/>
                <a:gd name="T7" fmla="*/ 0 h 334"/>
                <a:gd name="T8" fmla="*/ 50 w 230"/>
                <a:gd name="T9" fmla="*/ 202 h 334"/>
              </a:gdLst>
              <a:ahLst/>
              <a:cxnLst>
                <a:cxn ang="0">
                  <a:pos x="T0" y="T1"/>
                </a:cxn>
                <a:cxn ang="0">
                  <a:pos x="T2" y="T3"/>
                </a:cxn>
                <a:cxn ang="0">
                  <a:pos x="T4" y="T5"/>
                </a:cxn>
                <a:cxn ang="0">
                  <a:pos x="T6" y="T7"/>
                </a:cxn>
                <a:cxn ang="0">
                  <a:pos x="T8" y="T9"/>
                </a:cxn>
              </a:cxnLst>
              <a:rect l="0" t="0" r="r" b="b"/>
              <a:pathLst>
                <a:path w="230" h="334">
                  <a:moveTo>
                    <a:pt x="50" y="202"/>
                  </a:moveTo>
                  <a:cubicBezTo>
                    <a:pt x="99" y="294"/>
                    <a:pt x="205" y="334"/>
                    <a:pt x="205" y="334"/>
                  </a:cubicBezTo>
                  <a:cubicBezTo>
                    <a:pt x="205" y="334"/>
                    <a:pt x="230" y="224"/>
                    <a:pt x="180" y="132"/>
                  </a:cubicBezTo>
                  <a:cubicBezTo>
                    <a:pt x="130" y="40"/>
                    <a:pt x="25" y="0"/>
                    <a:pt x="25" y="0"/>
                  </a:cubicBezTo>
                  <a:cubicBezTo>
                    <a:pt x="25" y="0"/>
                    <a:pt x="0" y="110"/>
                    <a:pt x="50" y="202"/>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56"/>
            <p:cNvSpPr/>
            <p:nvPr/>
          </p:nvSpPr>
          <p:spPr bwMode="auto">
            <a:xfrm>
              <a:off x="3" y="286"/>
              <a:ext cx="777" cy="562"/>
            </a:xfrm>
            <a:custGeom>
              <a:avLst/>
              <a:gdLst>
                <a:gd name="T0" fmla="*/ 201 w 325"/>
                <a:gd name="T1" fmla="*/ 54 h 235"/>
                <a:gd name="T2" fmla="*/ 325 w 325"/>
                <a:gd name="T3" fmla="*/ 215 h 235"/>
                <a:gd name="T4" fmla="*/ 124 w 325"/>
                <a:gd name="T5" fmla="*/ 181 h 235"/>
                <a:gd name="T6" fmla="*/ 0 w 325"/>
                <a:gd name="T7" fmla="*/ 20 h 235"/>
                <a:gd name="T8" fmla="*/ 201 w 325"/>
                <a:gd name="T9" fmla="*/ 54 h 235"/>
              </a:gdLst>
              <a:ahLst/>
              <a:cxnLst>
                <a:cxn ang="0">
                  <a:pos x="T0" y="T1"/>
                </a:cxn>
                <a:cxn ang="0">
                  <a:pos x="T2" y="T3"/>
                </a:cxn>
                <a:cxn ang="0">
                  <a:pos x="T4" y="T5"/>
                </a:cxn>
                <a:cxn ang="0">
                  <a:pos x="T6" y="T7"/>
                </a:cxn>
                <a:cxn ang="0">
                  <a:pos x="T8" y="T9"/>
                </a:cxn>
              </a:cxnLst>
              <a:rect l="0" t="0" r="r" b="b"/>
              <a:pathLst>
                <a:path w="325" h="235">
                  <a:moveTo>
                    <a:pt x="201" y="54"/>
                  </a:moveTo>
                  <a:cubicBezTo>
                    <a:pt x="290" y="108"/>
                    <a:pt x="325" y="215"/>
                    <a:pt x="325" y="215"/>
                  </a:cubicBezTo>
                  <a:cubicBezTo>
                    <a:pt x="325" y="215"/>
                    <a:pt x="214" y="235"/>
                    <a:pt x="124" y="181"/>
                  </a:cubicBezTo>
                  <a:cubicBezTo>
                    <a:pt x="35" y="127"/>
                    <a:pt x="0" y="20"/>
                    <a:pt x="0" y="20"/>
                  </a:cubicBezTo>
                  <a:cubicBezTo>
                    <a:pt x="0" y="20"/>
                    <a:pt x="111" y="0"/>
                    <a:pt x="201" y="54"/>
                  </a:cubicBezTo>
                  <a:close/>
                </a:path>
              </a:pathLst>
            </a:custGeom>
            <a:solidFill>
              <a:srgbClr val="E61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18" name="Group 54"/>
          <p:cNvGrpSpPr>
            <a:grpSpLocks noChangeAspect="1"/>
          </p:cNvGrpSpPr>
          <p:nvPr/>
        </p:nvGrpSpPr>
        <p:grpSpPr bwMode="auto">
          <a:xfrm flipV="1">
            <a:off x="11573542" y="104438"/>
            <a:ext cx="515752" cy="524452"/>
            <a:chOff x="3" y="4"/>
            <a:chExt cx="830" cy="844"/>
          </a:xfrm>
        </p:grpSpPr>
        <p:sp>
          <p:nvSpPr>
            <p:cNvPr id="119" name="Freeform 55"/>
            <p:cNvSpPr/>
            <p:nvPr/>
          </p:nvSpPr>
          <p:spPr bwMode="auto">
            <a:xfrm>
              <a:off x="283" y="4"/>
              <a:ext cx="550" cy="798"/>
            </a:xfrm>
            <a:custGeom>
              <a:avLst/>
              <a:gdLst>
                <a:gd name="T0" fmla="*/ 50 w 230"/>
                <a:gd name="T1" fmla="*/ 202 h 334"/>
                <a:gd name="T2" fmla="*/ 205 w 230"/>
                <a:gd name="T3" fmla="*/ 334 h 334"/>
                <a:gd name="T4" fmla="*/ 180 w 230"/>
                <a:gd name="T5" fmla="*/ 132 h 334"/>
                <a:gd name="T6" fmla="*/ 25 w 230"/>
                <a:gd name="T7" fmla="*/ 0 h 334"/>
                <a:gd name="T8" fmla="*/ 50 w 230"/>
                <a:gd name="T9" fmla="*/ 202 h 334"/>
              </a:gdLst>
              <a:ahLst/>
              <a:cxnLst>
                <a:cxn ang="0">
                  <a:pos x="T0" y="T1"/>
                </a:cxn>
                <a:cxn ang="0">
                  <a:pos x="T2" y="T3"/>
                </a:cxn>
                <a:cxn ang="0">
                  <a:pos x="T4" y="T5"/>
                </a:cxn>
                <a:cxn ang="0">
                  <a:pos x="T6" y="T7"/>
                </a:cxn>
                <a:cxn ang="0">
                  <a:pos x="T8" y="T9"/>
                </a:cxn>
              </a:cxnLst>
              <a:rect l="0" t="0" r="r" b="b"/>
              <a:pathLst>
                <a:path w="230" h="334">
                  <a:moveTo>
                    <a:pt x="50" y="202"/>
                  </a:moveTo>
                  <a:cubicBezTo>
                    <a:pt x="99" y="294"/>
                    <a:pt x="205" y="334"/>
                    <a:pt x="205" y="334"/>
                  </a:cubicBezTo>
                  <a:cubicBezTo>
                    <a:pt x="205" y="334"/>
                    <a:pt x="230" y="224"/>
                    <a:pt x="180" y="132"/>
                  </a:cubicBezTo>
                  <a:cubicBezTo>
                    <a:pt x="130" y="40"/>
                    <a:pt x="25" y="0"/>
                    <a:pt x="25" y="0"/>
                  </a:cubicBezTo>
                  <a:cubicBezTo>
                    <a:pt x="25" y="0"/>
                    <a:pt x="0" y="110"/>
                    <a:pt x="50" y="202"/>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56"/>
            <p:cNvSpPr/>
            <p:nvPr/>
          </p:nvSpPr>
          <p:spPr bwMode="auto">
            <a:xfrm>
              <a:off x="3" y="286"/>
              <a:ext cx="777" cy="562"/>
            </a:xfrm>
            <a:custGeom>
              <a:avLst/>
              <a:gdLst>
                <a:gd name="T0" fmla="*/ 201 w 325"/>
                <a:gd name="T1" fmla="*/ 54 h 235"/>
                <a:gd name="T2" fmla="*/ 325 w 325"/>
                <a:gd name="T3" fmla="*/ 215 h 235"/>
                <a:gd name="T4" fmla="*/ 124 w 325"/>
                <a:gd name="T5" fmla="*/ 181 h 235"/>
                <a:gd name="T6" fmla="*/ 0 w 325"/>
                <a:gd name="T7" fmla="*/ 20 h 235"/>
                <a:gd name="T8" fmla="*/ 201 w 325"/>
                <a:gd name="T9" fmla="*/ 54 h 235"/>
              </a:gdLst>
              <a:ahLst/>
              <a:cxnLst>
                <a:cxn ang="0">
                  <a:pos x="T0" y="T1"/>
                </a:cxn>
                <a:cxn ang="0">
                  <a:pos x="T2" y="T3"/>
                </a:cxn>
                <a:cxn ang="0">
                  <a:pos x="T4" y="T5"/>
                </a:cxn>
                <a:cxn ang="0">
                  <a:pos x="T6" y="T7"/>
                </a:cxn>
                <a:cxn ang="0">
                  <a:pos x="T8" y="T9"/>
                </a:cxn>
              </a:cxnLst>
              <a:rect l="0" t="0" r="r" b="b"/>
              <a:pathLst>
                <a:path w="325" h="235">
                  <a:moveTo>
                    <a:pt x="201" y="54"/>
                  </a:moveTo>
                  <a:cubicBezTo>
                    <a:pt x="290" y="108"/>
                    <a:pt x="325" y="215"/>
                    <a:pt x="325" y="215"/>
                  </a:cubicBezTo>
                  <a:cubicBezTo>
                    <a:pt x="325" y="215"/>
                    <a:pt x="214" y="235"/>
                    <a:pt x="124" y="181"/>
                  </a:cubicBezTo>
                  <a:cubicBezTo>
                    <a:pt x="35" y="127"/>
                    <a:pt x="0" y="20"/>
                    <a:pt x="0" y="20"/>
                  </a:cubicBezTo>
                  <a:cubicBezTo>
                    <a:pt x="0" y="20"/>
                    <a:pt x="111" y="0"/>
                    <a:pt x="201" y="54"/>
                  </a:cubicBezTo>
                  <a:close/>
                </a:path>
              </a:pathLst>
            </a:custGeom>
            <a:solidFill>
              <a:srgbClr val="E61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3" name="文本框 52"/>
          <p:cNvSpPr txBox="1"/>
          <p:nvPr/>
        </p:nvSpPr>
        <p:spPr>
          <a:xfrm>
            <a:off x="1266884" y="288514"/>
            <a:ext cx="7214946" cy="713016"/>
          </a:xfrm>
          <a:prstGeom prst="rect">
            <a:avLst/>
          </a:prstGeom>
          <a:noFill/>
        </p:spPr>
        <p:txBody>
          <a:bodyPr wrap="square" rtlCol="0">
            <a:spAutoFit/>
          </a:bodyPr>
          <a:lstStyle/>
          <a:p>
            <a:pPr>
              <a:lnSpc>
                <a:spcPct val="150000"/>
              </a:lnSpc>
            </a:pPr>
            <a:r>
              <a:rPr lang="en-US" altLang="zh-CN" sz="3000" dirty="0">
                <a:latin typeface="Arial Black" pitchFamily="34" charset="0"/>
                <a:cs typeface="+mn-ea"/>
                <a:sym typeface="+mn-lt"/>
              </a:rPr>
              <a:t>The best-known types</a:t>
            </a:r>
            <a:endParaRPr lang="en-US" altLang="zh-CN" sz="3000" dirty="0">
              <a:latin typeface="Arial Black" pitchFamily="34" charset="0"/>
              <a:cs typeface="+mn-ea"/>
              <a:sym typeface="+mn-lt"/>
            </a:endParaRPr>
          </a:p>
        </p:txBody>
      </p:sp>
      <p:sp>
        <p:nvSpPr>
          <p:cNvPr id="11" name="文本框 10"/>
          <p:cNvSpPr txBox="1"/>
          <p:nvPr/>
        </p:nvSpPr>
        <p:spPr>
          <a:xfrm>
            <a:off x="871539" y="1374170"/>
            <a:ext cx="6104055" cy="492443"/>
          </a:xfrm>
          <a:prstGeom prst="rect">
            <a:avLst/>
          </a:prstGeom>
          <a:noFill/>
        </p:spPr>
        <p:txBody>
          <a:bodyPr wrap="square" rtlCol="0">
            <a:spAutoFit/>
          </a:bodyPr>
          <a:lstStyle/>
          <a:p>
            <a:r>
              <a:rPr lang="en-US" altLang="zh-CN" sz="2600" b="1" dirty="0">
                <a:latin typeface="Times New Roman" pitchFamily="18" charset="0"/>
                <a:cs typeface="Times New Roman" pitchFamily="18" charset="0"/>
              </a:rPr>
              <a:t>Loong? Dragon?</a:t>
            </a:r>
            <a:endParaRPr lang="zh-CN" altLang="en-US" sz="2600" b="1" dirty="0">
              <a:latin typeface="Times New Roman" pitchFamily="18" charset="0"/>
              <a:cs typeface="Times New Roman" pitchFamily="18" charset="0"/>
            </a:endParaRPr>
          </a:p>
        </p:txBody>
      </p:sp>
      <p:sp>
        <p:nvSpPr>
          <p:cNvPr id="12" name="文本框 11"/>
          <p:cNvSpPr txBox="1"/>
          <p:nvPr/>
        </p:nvSpPr>
        <p:spPr>
          <a:xfrm>
            <a:off x="871539" y="2114393"/>
            <a:ext cx="5811363" cy="4218940"/>
          </a:xfrm>
          <a:prstGeom prst="rect">
            <a:avLst/>
          </a:prstGeom>
          <a:noFill/>
        </p:spPr>
        <p:txBody>
          <a:bodyPr wrap="square" rtlCol="0">
            <a:spAutoFit/>
          </a:bodyPr>
          <a:lstStyle/>
          <a:p>
            <a:pPr marL="342900" indent="-342900">
              <a:lnSpc>
                <a:spcPts val="2500"/>
              </a:lnSpc>
              <a:buFont typeface="Arial" charset="0"/>
              <a:buChar char="•"/>
            </a:pPr>
            <a:r>
              <a:rPr lang="en-US" altLang="zh-CN" sz="2300" dirty="0">
                <a:latin typeface="Times New Roman" pitchFamily="18" charset="0"/>
                <a:cs typeface="Times New Roman" pitchFamily="18" charset="0"/>
              </a:rPr>
              <a:t>Dragons are believed to bring good luck to Chinese people, which are reflected in their qualities that include great power, dignity, fertility and wisdom. The appearance of a dragon is also bold.</a:t>
            </a:r>
            <a:endParaRPr lang="en-US" altLang="zh-CN" sz="2300" dirty="0">
              <a:latin typeface="Times New Roman" pitchFamily="18" charset="0"/>
              <a:cs typeface="Times New Roman" pitchFamily="18" charset="0"/>
            </a:endParaRPr>
          </a:p>
          <a:p>
            <a:pPr>
              <a:lnSpc>
                <a:spcPts val="2500"/>
              </a:lnSpc>
            </a:pPr>
            <a:endParaRPr lang="en-US" altLang="zh-CN" sz="2300" dirty="0">
              <a:latin typeface="Times New Roman" pitchFamily="18" charset="0"/>
              <a:cs typeface="Times New Roman" pitchFamily="18" charset="0"/>
            </a:endParaRPr>
          </a:p>
          <a:p>
            <a:pPr marL="342900" indent="-342900">
              <a:lnSpc>
                <a:spcPts val="2500"/>
              </a:lnSpc>
              <a:buFont typeface="Arial" charset="0"/>
              <a:buChar char="•"/>
            </a:pPr>
            <a:r>
              <a:rPr lang="en-US" altLang="zh-CN" sz="2300" dirty="0">
                <a:latin typeface="Times New Roman" pitchFamily="18" charset="0"/>
                <a:cs typeface="Times New Roman" pitchFamily="18" charset="0"/>
              </a:rPr>
              <a:t>As the dragon gives people a feeling of great respect, it is often called the Sacred Dragon. The emperors of ancient China considered themselves as the dragon. The Dragon is also the emblem of Imperial Authority. It symbolizes supernatural power, goodness, fertility, vigilance and dignity.</a:t>
            </a:r>
            <a:endParaRPr lang="en-US" altLang="zh-CN" sz="2300" dirty="0">
              <a:latin typeface="Times New Roman" pitchFamily="18" charset="0"/>
              <a:cs typeface="Times New Roman" pitchFamily="18" charset="0"/>
            </a:endParaRPr>
          </a:p>
        </p:txBody>
      </p:sp>
      <p:pic>
        <p:nvPicPr>
          <p:cNvPr id="15" name="图片 1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6885007" y="2114393"/>
            <a:ext cx="4862524" cy="298167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anim calcmode="lin" valueType="num">
                                      <p:cBhvr>
                                        <p:cTn id="1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500"/>
                                        <p:tgtEl>
                                          <p:spTgt spid="12">
                                            <p:txEl>
                                              <p:pRg st="2" end="2"/>
                                            </p:txEl>
                                          </p:spTgt>
                                        </p:tgtEl>
                                      </p:cBhvr>
                                    </p:animEffect>
                                    <p:anim calcmode="lin" valueType="num">
                                      <p:cBhvr>
                                        <p:cTn id="2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31645" y="451508"/>
            <a:ext cx="494674" cy="494674"/>
            <a:chOff x="531645" y="465487"/>
            <a:chExt cx="494674" cy="494674"/>
          </a:xfrm>
        </p:grpSpPr>
        <p:sp>
          <p:nvSpPr>
            <p:cNvPr id="4" name="椭圆 3"/>
            <p:cNvSpPr/>
            <p:nvPr/>
          </p:nvSpPr>
          <p:spPr>
            <a:xfrm>
              <a:off x="531645" y="465487"/>
              <a:ext cx="494674" cy="494674"/>
            </a:xfrm>
            <a:prstGeom prst="ellipse">
              <a:avLst/>
            </a:prstGeom>
            <a:solidFill>
              <a:srgbClr val="E61244"/>
            </a:solidFill>
            <a:ln>
              <a:noFill/>
            </a:ln>
            <a:effectLst>
              <a:outerShdw blurRad="190500" dist="38100" dir="2700000" algn="tl" rotWithShape="0">
                <a:srgbClr val="E6124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686427" y="642870"/>
              <a:ext cx="185112" cy="139910"/>
              <a:chOff x="565150" y="746125"/>
              <a:chExt cx="406400" cy="206375"/>
            </a:xfrm>
          </p:grpSpPr>
          <p:cxnSp>
            <p:nvCxnSpPr>
              <p:cNvPr id="6" name="直接连接符 5"/>
              <p:cNvCxnSpPr/>
              <p:nvPr/>
            </p:nvCxnSpPr>
            <p:spPr>
              <a:xfrm>
                <a:off x="565150" y="746125"/>
                <a:ext cx="406400" cy="635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565150" y="846137"/>
                <a:ext cx="406400" cy="635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565150" y="946150"/>
                <a:ext cx="406400" cy="635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06" name="Group 54"/>
          <p:cNvGrpSpPr>
            <a:grpSpLocks noChangeAspect="1"/>
          </p:cNvGrpSpPr>
          <p:nvPr/>
        </p:nvGrpSpPr>
        <p:grpSpPr bwMode="auto">
          <a:xfrm rot="10800000" flipV="1">
            <a:off x="102705" y="6229109"/>
            <a:ext cx="515754" cy="524454"/>
            <a:chOff x="3" y="4"/>
            <a:chExt cx="830" cy="844"/>
          </a:xfrm>
        </p:grpSpPr>
        <p:sp>
          <p:nvSpPr>
            <p:cNvPr id="108" name="Freeform 55"/>
            <p:cNvSpPr/>
            <p:nvPr/>
          </p:nvSpPr>
          <p:spPr bwMode="auto">
            <a:xfrm>
              <a:off x="283" y="4"/>
              <a:ext cx="550" cy="798"/>
            </a:xfrm>
            <a:custGeom>
              <a:avLst/>
              <a:gdLst>
                <a:gd name="T0" fmla="*/ 50 w 230"/>
                <a:gd name="T1" fmla="*/ 202 h 334"/>
                <a:gd name="T2" fmla="*/ 205 w 230"/>
                <a:gd name="T3" fmla="*/ 334 h 334"/>
                <a:gd name="T4" fmla="*/ 180 w 230"/>
                <a:gd name="T5" fmla="*/ 132 h 334"/>
                <a:gd name="T6" fmla="*/ 25 w 230"/>
                <a:gd name="T7" fmla="*/ 0 h 334"/>
                <a:gd name="T8" fmla="*/ 50 w 230"/>
                <a:gd name="T9" fmla="*/ 202 h 334"/>
              </a:gdLst>
              <a:ahLst/>
              <a:cxnLst>
                <a:cxn ang="0">
                  <a:pos x="T0" y="T1"/>
                </a:cxn>
                <a:cxn ang="0">
                  <a:pos x="T2" y="T3"/>
                </a:cxn>
                <a:cxn ang="0">
                  <a:pos x="T4" y="T5"/>
                </a:cxn>
                <a:cxn ang="0">
                  <a:pos x="T6" y="T7"/>
                </a:cxn>
                <a:cxn ang="0">
                  <a:pos x="T8" y="T9"/>
                </a:cxn>
              </a:cxnLst>
              <a:rect l="0" t="0" r="r" b="b"/>
              <a:pathLst>
                <a:path w="230" h="334">
                  <a:moveTo>
                    <a:pt x="50" y="202"/>
                  </a:moveTo>
                  <a:cubicBezTo>
                    <a:pt x="99" y="294"/>
                    <a:pt x="205" y="334"/>
                    <a:pt x="205" y="334"/>
                  </a:cubicBezTo>
                  <a:cubicBezTo>
                    <a:pt x="205" y="334"/>
                    <a:pt x="230" y="224"/>
                    <a:pt x="180" y="132"/>
                  </a:cubicBezTo>
                  <a:cubicBezTo>
                    <a:pt x="130" y="40"/>
                    <a:pt x="25" y="0"/>
                    <a:pt x="25" y="0"/>
                  </a:cubicBezTo>
                  <a:cubicBezTo>
                    <a:pt x="25" y="0"/>
                    <a:pt x="0" y="110"/>
                    <a:pt x="50" y="202"/>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56"/>
            <p:cNvSpPr/>
            <p:nvPr/>
          </p:nvSpPr>
          <p:spPr bwMode="auto">
            <a:xfrm>
              <a:off x="3" y="286"/>
              <a:ext cx="777" cy="562"/>
            </a:xfrm>
            <a:custGeom>
              <a:avLst/>
              <a:gdLst>
                <a:gd name="T0" fmla="*/ 201 w 325"/>
                <a:gd name="T1" fmla="*/ 54 h 235"/>
                <a:gd name="T2" fmla="*/ 325 w 325"/>
                <a:gd name="T3" fmla="*/ 215 h 235"/>
                <a:gd name="T4" fmla="*/ 124 w 325"/>
                <a:gd name="T5" fmla="*/ 181 h 235"/>
                <a:gd name="T6" fmla="*/ 0 w 325"/>
                <a:gd name="T7" fmla="*/ 20 h 235"/>
                <a:gd name="T8" fmla="*/ 201 w 325"/>
                <a:gd name="T9" fmla="*/ 54 h 235"/>
              </a:gdLst>
              <a:ahLst/>
              <a:cxnLst>
                <a:cxn ang="0">
                  <a:pos x="T0" y="T1"/>
                </a:cxn>
                <a:cxn ang="0">
                  <a:pos x="T2" y="T3"/>
                </a:cxn>
                <a:cxn ang="0">
                  <a:pos x="T4" y="T5"/>
                </a:cxn>
                <a:cxn ang="0">
                  <a:pos x="T6" y="T7"/>
                </a:cxn>
                <a:cxn ang="0">
                  <a:pos x="T8" y="T9"/>
                </a:cxn>
              </a:cxnLst>
              <a:rect l="0" t="0" r="r" b="b"/>
              <a:pathLst>
                <a:path w="325" h="235">
                  <a:moveTo>
                    <a:pt x="201" y="54"/>
                  </a:moveTo>
                  <a:cubicBezTo>
                    <a:pt x="290" y="108"/>
                    <a:pt x="325" y="215"/>
                    <a:pt x="325" y="215"/>
                  </a:cubicBezTo>
                  <a:cubicBezTo>
                    <a:pt x="325" y="215"/>
                    <a:pt x="214" y="235"/>
                    <a:pt x="124" y="181"/>
                  </a:cubicBezTo>
                  <a:cubicBezTo>
                    <a:pt x="35" y="127"/>
                    <a:pt x="0" y="20"/>
                    <a:pt x="0" y="20"/>
                  </a:cubicBezTo>
                  <a:cubicBezTo>
                    <a:pt x="0" y="20"/>
                    <a:pt x="111" y="0"/>
                    <a:pt x="201" y="54"/>
                  </a:cubicBezTo>
                  <a:close/>
                </a:path>
              </a:pathLst>
            </a:custGeom>
            <a:solidFill>
              <a:srgbClr val="E61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18" name="Group 54"/>
          <p:cNvGrpSpPr>
            <a:grpSpLocks noChangeAspect="1"/>
          </p:cNvGrpSpPr>
          <p:nvPr/>
        </p:nvGrpSpPr>
        <p:grpSpPr bwMode="auto">
          <a:xfrm flipV="1">
            <a:off x="11573542" y="104438"/>
            <a:ext cx="515752" cy="524452"/>
            <a:chOff x="3" y="4"/>
            <a:chExt cx="830" cy="844"/>
          </a:xfrm>
        </p:grpSpPr>
        <p:sp>
          <p:nvSpPr>
            <p:cNvPr id="119" name="Freeform 55"/>
            <p:cNvSpPr/>
            <p:nvPr/>
          </p:nvSpPr>
          <p:spPr bwMode="auto">
            <a:xfrm>
              <a:off x="283" y="4"/>
              <a:ext cx="550" cy="798"/>
            </a:xfrm>
            <a:custGeom>
              <a:avLst/>
              <a:gdLst>
                <a:gd name="T0" fmla="*/ 50 w 230"/>
                <a:gd name="T1" fmla="*/ 202 h 334"/>
                <a:gd name="T2" fmla="*/ 205 w 230"/>
                <a:gd name="T3" fmla="*/ 334 h 334"/>
                <a:gd name="T4" fmla="*/ 180 w 230"/>
                <a:gd name="T5" fmla="*/ 132 h 334"/>
                <a:gd name="T6" fmla="*/ 25 w 230"/>
                <a:gd name="T7" fmla="*/ 0 h 334"/>
                <a:gd name="T8" fmla="*/ 50 w 230"/>
                <a:gd name="T9" fmla="*/ 202 h 334"/>
              </a:gdLst>
              <a:ahLst/>
              <a:cxnLst>
                <a:cxn ang="0">
                  <a:pos x="T0" y="T1"/>
                </a:cxn>
                <a:cxn ang="0">
                  <a:pos x="T2" y="T3"/>
                </a:cxn>
                <a:cxn ang="0">
                  <a:pos x="T4" y="T5"/>
                </a:cxn>
                <a:cxn ang="0">
                  <a:pos x="T6" y="T7"/>
                </a:cxn>
                <a:cxn ang="0">
                  <a:pos x="T8" y="T9"/>
                </a:cxn>
              </a:cxnLst>
              <a:rect l="0" t="0" r="r" b="b"/>
              <a:pathLst>
                <a:path w="230" h="334">
                  <a:moveTo>
                    <a:pt x="50" y="202"/>
                  </a:moveTo>
                  <a:cubicBezTo>
                    <a:pt x="99" y="294"/>
                    <a:pt x="205" y="334"/>
                    <a:pt x="205" y="334"/>
                  </a:cubicBezTo>
                  <a:cubicBezTo>
                    <a:pt x="205" y="334"/>
                    <a:pt x="230" y="224"/>
                    <a:pt x="180" y="132"/>
                  </a:cubicBezTo>
                  <a:cubicBezTo>
                    <a:pt x="130" y="40"/>
                    <a:pt x="25" y="0"/>
                    <a:pt x="25" y="0"/>
                  </a:cubicBezTo>
                  <a:cubicBezTo>
                    <a:pt x="25" y="0"/>
                    <a:pt x="0" y="110"/>
                    <a:pt x="50" y="202"/>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56"/>
            <p:cNvSpPr/>
            <p:nvPr/>
          </p:nvSpPr>
          <p:spPr bwMode="auto">
            <a:xfrm>
              <a:off x="3" y="286"/>
              <a:ext cx="777" cy="562"/>
            </a:xfrm>
            <a:custGeom>
              <a:avLst/>
              <a:gdLst>
                <a:gd name="T0" fmla="*/ 201 w 325"/>
                <a:gd name="T1" fmla="*/ 54 h 235"/>
                <a:gd name="T2" fmla="*/ 325 w 325"/>
                <a:gd name="T3" fmla="*/ 215 h 235"/>
                <a:gd name="T4" fmla="*/ 124 w 325"/>
                <a:gd name="T5" fmla="*/ 181 h 235"/>
                <a:gd name="T6" fmla="*/ 0 w 325"/>
                <a:gd name="T7" fmla="*/ 20 h 235"/>
                <a:gd name="T8" fmla="*/ 201 w 325"/>
                <a:gd name="T9" fmla="*/ 54 h 235"/>
              </a:gdLst>
              <a:ahLst/>
              <a:cxnLst>
                <a:cxn ang="0">
                  <a:pos x="T0" y="T1"/>
                </a:cxn>
                <a:cxn ang="0">
                  <a:pos x="T2" y="T3"/>
                </a:cxn>
                <a:cxn ang="0">
                  <a:pos x="T4" y="T5"/>
                </a:cxn>
                <a:cxn ang="0">
                  <a:pos x="T6" y="T7"/>
                </a:cxn>
                <a:cxn ang="0">
                  <a:pos x="T8" y="T9"/>
                </a:cxn>
              </a:cxnLst>
              <a:rect l="0" t="0" r="r" b="b"/>
              <a:pathLst>
                <a:path w="325" h="235">
                  <a:moveTo>
                    <a:pt x="201" y="54"/>
                  </a:moveTo>
                  <a:cubicBezTo>
                    <a:pt x="290" y="108"/>
                    <a:pt x="325" y="215"/>
                    <a:pt x="325" y="215"/>
                  </a:cubicBezTo>
                  <a:cubicBezTo>
                    <a:pt x="325" y="215"/>
                    <a:pt x="214" y="235"/>
                    <a:pt x="124" y="181"/>
                  </a:cubicBezTo>
                  <a:cubicBezTo>
                    <a:pt x="35" y="127"/>
                    <a:pt x="0" y="20"/>
                    <a:pt x="0" y="20"/>
                  </a:cubicBezTo>
                  <a:cubicBezTo>
                    <a:pt x="0" y="20"/>
                    <a:pt x="111" y="0"/>
                    <a:pt x="201" y="54"/>
                  </a:cubicBezTo>
                  <a:close/>
                </a:path>
              </a:pathLst>
            </a:custGeom>
            <a:solidFill>
              <a:srgbClr val="E61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3" name="文本框 52"/>
          <p:cNvSpPr txBox="1"/>
          <p:nvPr/>
        </p:nvSpPr>
        <p:spPr>
          <a:xfrm>
            <a:off x="1266884" y="288514"/>
            <a:ext cx="7214946" cy="713016"/>
          </a:xfrm>
          <a:prstGeom prst="rect">
            <a:avLst/>
          </a:prstGeom>
          <a:noFill/>
        </p:spPr>
        <p:txBody>
          <a:bodyPr wrap="square" rtlCol="0">
            <a:spAutoFit/>
          </a:bodyPr>
          <a:lstStyle/>
          <a:p>
            <a:pPr>
              <a:lnSpc>
                <a:spcPct val="150000"/>
              </a:lnSpc>
            </a:pPr>
            <a:r>
              <a:rPr lang="en-US" altLang="zh-CN" sz="3000" dirty="0">
                <a:latin typeface="Arial Black" pitchFamily="34" charset="0"/>
                <a:cs typeface="+mn-ea"/>
                <a:sym typeface="+mn-lt"/>
              </a:rPr>
              <a:t>The best-known types</a:t>
            </a:r>
            <a:endParaRPr lang="en-US" altLang="zh-CN" sz="3000" dirty="0">
              <a:latin typeface="Arial Black" pitchFamily="34" charset="0"/>
              <a:cs typeface="+mn-ea"/>
              <a:sym typeface="+mn-lt"/>
            </a:endParaRPr>
          </a:p>
        </p:txBody>
      </p:sp>
      <p:sp>
        <p:nvSpPr>
          <p:cNvPr id="11" name="文本框 10"/>
          <p:cNvSpPr txBox="1"/>
          <p:nvPr/>
        </p:nvSpPr>
        <p:spPr>
          <a:xfrm>
            <a:off x="871539" y="1374170"/>
            <a:ext cx="6104055" cy="492443"/>
          </a:xfrm>
          <a:prstGeom prst="rect">
            <a:avLst/>
          </a:prstGeom>
          <a:noFill/>
        </p:spPr>
        <p:txBody>
          <a:bodyPr wrap="square" rtlCol="0">
            <a:spAutoFit/>
          </a:bodyPr>
          <a:lstStyle/>
          <a:p>
            <a:r>
              <a:rPr lang="en-US" altLang="zh-CN" sz="2600" b="1" dirty="0">
                <a:latin typeface="Times New Roman" pitchFamily="18" charset="0"/>
                <a:cs typeface="Times New Roman" pitchFamily="18" charset="0"/>
              </a:rPr>
              <a:t>Loong? Dragon?</a:t>
            </a:r>
            <a:endParaRPr lang="zh-CN" altLang="en-US" sz="2600" b="1" dirty="0">
              <a:latin typeface="Times New Roman" pitchFamily="18" charset="0"/>
              <a:cs typeface="Times New Roman" pitchFamily="18" charset="0"/>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71539" y="2150730"/>
            <a:ext cx="7559088" cy="4253611"/>
          </a:xfrm>
          <a:prstGeom prst="rect">
            <a:avLst/>
          </a:prstGeom>
        </p:spPr>
      </p:pic>
      <p:sp>
        <p:nvSpPr>
          <p:cNvPr id="10" name="文本框 9"/>
          <p:cNvSpPr txBox="1"/>
          <p:nvPr/>
        </p:nvSpPr>
        <p:spPr>
          <a:xfrm>
            <a:off x="9735286" y="2150730"/>
            <a:ext cx="1031132" cy="461665"/>
          </a:xfrm>
          <a:prstGeom prst="rect">
            <a:avLst/>
          </a:prstGeom>
          <a:noFill/>
        </p:spPr>
        <p:txBody>
          <a:bodyPr wrap="square" rtlCol="0">
            <a:spAutoFit/>
          </a:bodyPr>
          <a:lstStyle/>
          <a:p>
            <a:pPr algn="ctr"/>
            <a:r>
              <a:rPr lang="en-US" altLang="zh-CN" sz="2400" b="1" dirty="0">
                <a:latin typeface="Times New Roman" pitchFamily="18" charset="0"/>
                <a:cs typeface="Times New Roman" pitchFamily="18" charset="0"/>
              </a:rPr>
              <a:t>Loong</a:t>
            </a:r>
            <a:endParaRPr lang="zh-CN" altLang="en-US" sz="2400" b="1" dirty="0">
              <a:latin typeface="Times New Roman" pitchFamily="18" charset="0"/>
              <a:cs typeface="Times New Roman" pitchFamily="18" charset="0"/>
            </a:endParaRPr>
          </a:p>
        </p:txBody>
      </p:sp>
      <p:sp>
        <p:nvSpPr>
          <p:cNvPr id="13" name="文本框 12"/>
          <p:cNvSpPr txBox="1"/>
          <p:nvPr/>
        </p:nvSpPr>
        <p:spPr>
          <a:xfrm>
            <a:off x="8857695" y="2812789"/>
            <a:ext cx="2786314" cy="3416320"/>
          </a:xfrm>
          <a:prstGeom prst="rect">
            <a:avLst/>
          </a:prstGeom>
          <a:noFill/>
        </p:spPr>
        <p:txBody>
          <a:bodyPr wrap="square" rtlCol="0">
            <a:spAutoFit/>
          </a:bodyPr>
          <a:lstStyle/>
          <a:p>
            <a:pPr marL="285750" indent="-285750">
              <a:buFont typeface="Arial" charset="0"/>
              <a:buChar char="•"/>
            </a:pPr>
            <a:r>
              <a:rPr lang="en-US" altLang="zh-CN" sz="2400" dirty="0">
                <a:latin typeface="Times New Roman" pitchFamily="18" charset="0"/>
                <a:cs typeface="Times New Roman" pitchFamily="18" charset="0"/>
              </a:rPr>
              <a:t>Worshipful</a:t>
            </a:r>
            <a:endParaRPr lang="en-US" altLang="zh-CN" sz="2400" dirty="0">
              <a:latin typeface="Times New Roman" pitchFamily="18" charset="0"/>
              <a:cs typeface="Times New Roman" pitchFamily="18" charset="0"/>
            </a:endParaRPr>
          </a:p>
          <a:p>
            <a:endParaRPr lang="en-US" altLang="zh-CN" sz="2400" dirty="0">
              <a:latin typeface="Times New Roman" pitchFamily="18" charset="0"/>
              <a:cs typeface="Times New Roman" pitchFamily="18" charset="0"/>
            </a:endParaRPr>
          </a:p>
          <a:p>
            <a:pPr marL="285750" indent="-285750">
              <a:buFont typeface="Arial" charset="0"/>
              <a:buChar char="•"/>
            </a:pPr>
            <a:r>
              <a:rPr lang="en-US" altLang="zh-CN" sz="2400" dirty="0">
                <a:latin typeface="Times New Roman" pitchFamily="18" charset="0"/>
                <a:cs typeface="Times New Roman" pitchFamily="18" charset="0"/>
              </a:rPr>
              <a:t>Glorious</a:t>
            </a:r>
            <a:endParaRPr lang="en-US" altLang="zh-CN" sz="2400" dirty="0">
              <a:latin typeface="Times New Roman" pitchFamily="18" charset="0"/>
              <a:cs typeface="Times New Roman" pitchFamily="18" charset="0"/>
            </a:endParaRPr>
          </a:p>
          <a:p>
            <a:endParaRPr lang="en-US" altLang="zh-CN" sz="2400" dirty="0">
              <a:latin typeface="Times New Roman" pitchFamily="18" charset="0"/>
              <a:cs typeface="Times New Roman" pitchFamily="18" charset="0"/>
            </a:endParaRPr>
          </a:p>
          <a:p>
            <a:pPr marL="285750" indent="-285750">
              <a:buFont typeface="Arial" charset="0"/>
              <a:buChar char="•"/>
            </a:pPr>
            <a:r>
              <a:rPr lang="en-US" altLang="zh-CN" sz="2400" dirty="0">
                <a:latin typeface="Times New Roman" pitchFamily="18" charset="0"/>
                <a:cs typeface="Times New Roman" pitchFamily="18" charset="0"/>
              </a:rPr>
              <a:t>Brave</a:t>
            </a:r>
            <a:endParaRPr lang="en-US" altLang="zh-CN" sz="2400" dirty="0">
              <a:latin typeface="Times New Roman" pitchFamily="18" charset="0"/>
              <a:cs typeface="Times New Roman" pitchFamily="18" charset="0"/>
            </a:endParaRPr>
          </a:p>
          <a:p>
            <a:endParaRPr lang="en-US" altLang="zh-CN" sz="2400" dirty="0">
              <a:latin typeface="Times New Roman" pitchFamily="18" charset="0"/>
              <a:cs typeface="Times New Roman" pitchFamily="18" charset="0"/>
            </a:endParaRPr>
          </a:p>
          <a:p>
            <a:pPr marL="285750" indent="-285750">
              <a:buFont typeface="Arial" charset="0"/>
              <a:buChar char="•"/>
            </a:pPr>
            <a:r>
              <a:rPr lang="en-US" altLang="zh-CN" sz="2400" dirty="0">
                <a:latin typeface="Times New Roman" pitchFamily="18" charset="0"/>
                <a:cs typeface="Times New Roman" pitchFamily="18" charset="0"/>
              </a:rPr>
              <a:t>Graceful</a:t>
            </a:r>
            <a:endParaRPr lang="en-US" altLang="zh-CN" sz="2400" dirty="0">
              <a:latin typeface="Times New Roman" pitchFamily="18" charset="0"/>
              <a:cs typeface="Times New Roman" pitchFamily="18" charset="0"/>
            </a:endParaRPr>
          </a:p>
          <a:p>
            <a:endParaRPr lang="en-US" altLang="zh-CN" sz="2400" dirty="0">
              <a:latin typeface="Times New Roman" pitchFamily="18" charset="0"/>
              <a:cs typeface="Times New Roman" pitchFamily="18" charset="0"/>
            </a:endParaRPr>
          </a:p>
          <a:p>
            <a:pPr marL="285750" indent="-285750">
              <a:buFont typeface="Arial" charset="0"/>
              <a:buChar char="•"/>
            </a:pPr>
            <a:r>
              <a:rPr lang="en-US" altLang="zh-CN" sz="2400" dirty="0">
                <a:latin typeface="Times New Roman" pitchFamily="18" charset="0"/>
                <a:cs typeface="Times New Roman" pitchFamily="18" charset="0"/>
              </a:rPr>
              <a:t>……</a:t>
            </a:r>
            <a:endParaRPr lang="zh-CN" altLang="en-US" sz="2400" dirty="0">
              <a:latin typeface="Times New Roman" pitchFamily="18" charset="0"/>
              <a:cs typeface="Times New Roman"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anim calcmode="lin" valueType="num">
                                      <p:cBhvr>
                                        <p:cTn id="25" dur="500" fill="hold"/>
                                        <p:tgtEl>
                                          <p:spTgt spid="13"/>
                                        </p:tgtEl>
                                        <p:attrNameLst>
                                          <p:attrName>ppt_x</p:attrName>
                                        </p:attrNameLst>
                                      </p:cBhvr>
                                      <p:tavLst>
                                        <p:tav tm="0">
                                          <p:val>
                                            <p:strVal val="#ppt_x"/>
                                          </p:val>
                                        </p:tav>
                                        <p:tav tm="100000">
                                          <p:val>
                                            <p:strVal val="#ppt_x"/>
                                          </p:val>
                                        </p:tav>
                                      </p:tavLst>
                                    </p:anim>
                                    <p:anim calcmode="lin" valueType="num">
                                      <p:cBhvr>
                                        <p:cTn id="2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1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oph20dv">
      <a:majorFont>
        <a:latin typeface="Arial"/>
        <a:ea typeface="..黑体UI-韩语"/>
        <a:cs typeface=""/>
      </a:majorFont>
      <a:minorFont>
        <a:latin typeface="Arial"/>
        <a:ea typeface="..黑体UI-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
  <PresentationFormat>宽屏</PresentationFormat>
  <Paragraphs>65</Paragraphs>
  <Slides>0</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13</vt:i4>
      </vt:variant>
    </vt:vector>
  </HeadingPairs>
  <TitlesOfParts>
    <vt:vector size="20" baseType="lpstr">
      <vt:lpstr>Arial</vt:lpstr>
      <vt:lpstr>宋体</vt:lpstr>
      <vt:lpstr>Wingdings</vt:lpstr>
      <vt:lpstr>Arial Black</vt:lpstr>
      <vt:lpstr>Times New Roman</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yvonne 忘吃药的晓公子</dc:creator>
  <cp:lastModifiedBy>钒</cp:lastModifiedBy>
  <cp:revision>57</cp:revision>
  <dcterms:created xsi:type="dcterms:W3CDTF">1900-01-01T00:00:00Z</dcterms:created>
  <dcterms:modified xsi:type="dcterms:W3CDTF">1900-01-01T00:00:00Z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A978F108CD60E3EEF1F0AD60B8E77F2A</vt:lpwstr>
  </property>
  <property fmtid="{D5CDD505-2E9C-101B-9397-08002B2CF9AE}" pid="3" name="KSOProductBuildVer">
    <vt:lpwstr>2052-11.9.1</vt:lpwstr>
  </property>
</Properties>
</file>