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4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6/11/2024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503E83-A9AE-9E70-48CA-235BFA2E59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现在完成时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D8A023C-D7C3-AFCB-8236-CF4D5C2A0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9444" y="4101959"/>
            <a:ext cx="9070848" cy="457201"/>
          </a:xfrm>
        </p:spPr>
        <p:txBody>
          <a:bodyPr>
            <a:noAutofit/>
          </a:bodyPr>
          <a:lstStyle/>
          <a:p>
            <a:r>
              <a:rPr lang="de-DE" altLang="zh-CN" sz="4000" dirty="0"/>
              <a:t>Perfekt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E3D4461-ABFC-7D3F-D9A0-F187797F1F0C}"/>
              </a:ext>
            </a:extLst>
          </p:cNvPr>
          <p:cNvSpPr txBox="1"/>
          <p:nvPr/>
        </p:nvSpPr>
        <p:spPr>
          <a:xfrm>
            <a:off x="8150126" y="5034115"/>
            <a:ext cx="2480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周阳阳 </a:t>
            </a:r>
            <a:r>
              <a:rPr lang="en-US" altLang="zh-CN" dirty="0"/>
              <a:t>202230092268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99475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AB6766E4-6F6D-3198-29A6-5116219490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0007596"/>
              </p:ext>
            </p:extLst>
          </p:nvPr>
        </p:nvGraphicFramePr>
        <p:xfrm>
          <a:off x="1066800" y="3008006"/>
          <a:ext cx="10058400" cy="65942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058400">
                  <a:extLst>
                    <a:ext uri="{9D8B030D-6E8A-4147-A177-3AD203B41FA5}">
                      <a16:colId xmlns:a16="http://schemas.microsoft.com/office/drawing/2014/main" val="1850860255"/>
                    </a:ext>
                  </a:extLst>
                </a:gridCol>
              </a:tblGrid>
              <a:tr h="659427">
                <a:tc>
                  <a:txBody>
                    <a:bodyPr/>
                    <a:lstStyle/>
                    <a:p>
                      <a:r>
                        <a:rPr lang="de-DE" altLang="zh-CN" dirty="0"/>
                        <a:t>Ich </a:t>
                      </a:r>
                      <a:r>
                        <a:rPr lang="de-DE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habe</a:t>
                      </a:r>
                      <a:r>
                        <a:rPr lang="de-DE" altLang="zh-CN" dirty="0"/>
                        <a:t> klein Geld </a:t>
                      </a:r>
                      <a:r>
                        <a:rPr lang="de-DE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gehabt</a:t>
                      </a:r>
                      <a:r>
                        <a:rPr lang="en-US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</a:t>
                      </a:r>
                      <a:r>
                        <a:rPr lang="de-DE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                                         </a:t>
                      </a:r>
                      <a:r>
                        <a:rPr lang="zh-CN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我没什么钱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574114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D4B46E7-062B-AE3F-BAA7-DF41AB912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392118"/>
              </p:ext>
            </p:extLst>
          </p:nvPr>
        </p:nvGraphicFramePr>
        <p:xfrm>
          <a:off x="1066800" y="5154014"/>
          <a:ext cx="10058400" cy="65942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058400">
                  <a:extLst>
                    <a:ext uri="{9D8B030D-6E8A-4147-A177-3AD203B41FA5}">
                      <a16:colId xmlns:a16="http://schemas.microsoft.com/office/drawing/2014/main" val="178903820"/>
                    </a:ext>
                  </a:extLst>
                </a:gridCol>
              </a:tblGrid>
              <a:tr h="659427">
                <a:tc>
                  <a:txBody>
                    <a:bodyPr/>
                    <a:lstStyle/>
                    <a:p>
                      <a:r>
                        <a:rPr lang="de-DE" altLang="zh-CN" dirty="0"/>
                        <a:t>Wo </a:t>
                      </a:r>
                      <a:r>
                        <a:rPr lang="de-DE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ist</a:t>
                      </a:r>
                      <a:r>
                        <a:rPr lang="de-DE" altLang="zh-CN" dirty="0"/>
                        <a:t> sie </a:t>
                      </a:r>
                      <a:r>
                        <a:rPr lang="de-DE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gewesen</a:t>
                      </a:r>
                      <a:r>
                        <a:rPr lang="en-US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?</a:t>
                      </a:r>
                      <a:r>
                        <a:rPr lang="de-DE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                                                    </a:t>
                      </a:r>
                      <a:r>
                        <a:rPr lang="zh-CN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她去哪儿了</a:t>
                      </a:r>
                      <a:r>
                        <a:rPr lang="en-US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?</a:t>
                      </a:r>
                      <a:endParaRPr lang="zh-CN" alt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842747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1CA91974-F0A3-DD0F-8CD9-87BCD8C7A972}"/>
              </a:ext>
            </a:extLst>
          </p:cNvPr>
          <p:cNvSpPr txBox="1"/>
          <p:nvPr/>
        </p:nvSpPr>
        <p:spPr>
          <a:xfrm>
            <a:off x="1066800" y="2053153"/>
            <a:ext cx="7556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haben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的过去分词＝</a:t>
            </a:r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gehabt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5864DAD8-40C1-F065-B211-8875BCF49859}"/>
              </a:ext>
            </a:extLst>
          </p:cNvPr>
          <p:cNvSpPr txBox="1"/>
          <p:nvPr/>
        </p:nvSpPr>
        <p:spPr>
          <a:xfrm>
            <a:off x="1066800" y="4281628"/>
            <a:ext cx="8293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sein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的过去分词＝</a:t>
            </a:r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gewesen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5698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F2C639-6126-D368-ABBF-D0A2D961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574594" cy="1371600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de-DE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或</a:t>
            </a:r>
            <a:r>
              <a:rPr lang="de-DE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t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结尾的词根，过去分词要加</a:t>
            </a:r>
            <a:r>
              <a:rPr lang="de-DE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e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6" name="内容占位符 5">
            <a:extLst>
              <a:ext uri="{FF2B5EF4-FFF2-40B4-BE49-F238E27FC236}">
                <a16:creationId xmlns:a16="http://schemas.microsoft.com/office/drawing/2014/main" id="{F78114D1-33F3-9E79-CD00-0C3977A1E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312912"/>
              </p:ext>
            </p:extLst>
          </p:nvPr>
        </p:nvGraphicFramePr>
        <p:xfrm>
          <a:off x="1002890" y="2103438"/>
          <a:ext cx="10638502" cy="54144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10638502">
                  <a:extLst>
                    <a:ext uri="{9D8B030D-6E8A-4147-A177-3AD203B41FA5}">
                      <a16:colId xmlns:a16="http://schemas.microsoft.com/office/drawing/2014/main" val="1128285701"/>
                    </a:ext>
                  </a:extLst>
                </a:gridCol>
              </a:tblGrid>
              <a:tr h="541440">
                <a:tc>
                  <a:txBody>
                    <a:bodyPr/>
                    <a:lstStyle/>
                    <a:p>
                      <a:r>
                        <a:rPr lang="en-US" altLang="zh-CN" sz="2400" dirty="0">
                          <a:latin typeface="Bahnschrift" panose="020B0502040204020203" pitchFamily="34" charset="0"/>
                        </a:rPr>
                        <a:t>Ich </a:t>
                      </a:r>
                      <a:r>
                        <a:rPr lang="en-US" altLang="zh-CN" sz="2400" dirty="0" err="1">
                          <a:latin typeface="Bahnschrift" panose="020B0502040204020203" pitchFamily="34" charset="0"/>
                        </a:rPr>
                        <a:t>habe</a:t>
                      </a:r>
                      <a:r>
                        <a:rPr lang="en-US" altLang="zh-CN" sz="2400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US" altLang="zh-CN" sz="2400" dirty="0" err="1">
                          <a:latin typeface="Bahnschrift" panose="020B0502040204020203" pitchFamily="34" charset="0"/>
                        </a:rPr>
                        <a:t>viel</a:t>
                      </a:r>
                      <a:r>
                        <a:rPr lang="en-US" altLang="zh-CN" sz="2400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US" altLang="zh-CN" sz="24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" panose="020B0502040204020203" pitchFamily="34" charset="0"/>
                        </a:rPr>
                        <a:t>gearbeitet</a:t>
                      </a:r>
                      <a:r>
                        <a:rPr lang="en-US" altLang="zh-CN" sz="2400" dirty="0">
                          <a:latin typeface="Bahnschrift" panose="020B0502040204020203" pitchFamily="34" charset="0"/>
                        </a:rPr>
                        <a:t>.                                     </a:t>
                      </a:r>
                      <a:r>
                        <a:rPr lang="zh-CN" altLang="en-US" sz="24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我一直很多工作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73711"/>
                  </a:ext>
                </a:extLst>
              </a:tr>
            </a:tbl>
          </a:graphicData>
        </a:graphic>
      </p:graphicFrame>
      <p:sp>
        <p:nvSpPr>
          <p:cNvPr id="7" name="标题 1">
            <a:extLst>
              <a:ext uri="{FF2B5EF4-FFF2-40B4-BE49-F238E27FC236}">
                <a16:creationId xmlns:a16="http://schemas.microsoft.com/office/drawing/2014/main" id="{539E01E0-356B-5EE2-8F09-DCBC8561B7A1}"/>
              </a:ext>
            </a:extLst>
          </p:cNvPr>
          <p:cNvSpPr txBox="1">
            <a:spLocks/>
          </p:cNvSpPr>
          <p:nvPr/>
        </p:nvSpPr>
        <p:spPr>
          <a:xfrm>
            <a:off x="1002890" y="3085910"/>
            <a:ext cx="10574594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带有不可分离前缀如</a:t>
            </a:r>
            <a:r>
              <a:rPr lang="en-US" altLang="zh-CN" sz="2800" b="1" dirty="0" err="1">
                <a:latin typeface="黑体" panose="02010609060101010101" pitchFamily="49" charset="-122"/>
                <a:ea typeface="黑体" panose="02010609060101010101" pitchFamily="49" charset="-122"/>
              </a:rPr>
              <a:t>be,er,ver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等的动词，过去分词前面不加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en-US" altLang="zh-CN" sz="2800" b="1" dirty="0" err="1">
                <a:latin typeface="黑体" panose="02010609060101010101" pitchFamily="49" charset="-122"/>
                <a:ea typeface="黑体" panose="02010609060101010101" pitchFamily="49" charset="-122"/>
              </a:rPr>
              <a:t>ge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8" name="内容占位符 5">
            <a:extLst>
              <a:ext uri="{FF2B5EF4-FFF2-40B4-BE49-F238E27FC236}">
                <a16:creationId xmlns:a16="http://schemas.microsoft.com/office/drawing/2014/main" id="{01A4D23D-B794-AC76-1412-3CB063A8A1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4971317"/>
              </p:ext>
            </p:extLst>
          </p:nvPr>
        </p:nvGraphicFramePr>
        <p:xfrm>
          <a:off x="1002890" y="4898542"/>
          <a:ext cx="10638502" cy="54144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10638502">
                  <a:extLst>
                    <a:ext uri="{9D8B030D-6E8A-4147-A177-3AD203B41FA5}">
                      <a16:colId xmlns:a16="http://schemas.microsoft.com/office/drawing/2014/main" val="1128285701"/>
                    </a:ext>
                  </a:extLst>
                </a:gridCol>
              </a:tblGrid>
              <a:tr h="541440">
                <a:tc>
                  <a:txBody>
                    <a:bodyPr/>
                    <a:lstStyle/>
                    <a:p>
                      <a:r>
                        <a:rPr lang="en-US" altLang="zh-CN" sz="2400" dirty="0" err="1">
                          <a:latin typeface="Bahnschrift" panose="020B0502040204020203" pitchFamily="34" charset="0"/>
                        </a:rPr>
                        <a:t>Wir</a:t>
                      </a:r>
                      <a:r>
                        <a:rPr lang="en-US" altLang="zh-CN" sz="2400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US" altLang="zh-CN" sz="2400" dirty="0" err="1">
                          <a:latin typeface="Bahnschrift" panose="020B0502040204020203" pitchFamily="34" charset="0"/>
                        </a:rPr>
                        <a:t>haben</a:t>
                      </a:r>
                      <a:r>
                        <a:rPr lang="en-US" altLang="zh-CN" sz="2400" dirty="0">
                          <a:latin typeface="Bahnschrift" panose="020B0502040204020203" pitchFamily="34" charset="0"/>
                        </a:rPr>
                        <a:t> das Haus </a:t>
                      </a:r>
                      <a:r>
                        <a:rPr lang="en-US" altLang="zh-CN" sz="24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" panose="020B0502040204020203" pitchFamily="34" charset="0"/>
                        </a:rPr>
                        <a:t>verkauft</a:t>
                      </a:r>
                      <a:r>
                        <a:rPr lang="en-US" altLang="zh-CN" sz="2400" dirty="0">
                          <a:latin typeface="Bahnschrift" panose="020B0502040204020203" pitchFamily="34" charset="0"/>
                        </a:rPr>
                        <a:t>.                              </a:t>
                      </a:r>
                      <a:r>
                        <a:rPr lang="zh-CN" altLang="en-US" sz="24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我们已经把房子卖了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73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572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F2C639-6126-D368-ABBF-D0A2D961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574594" cy="1371600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de-DE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ieren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结尾的动词，过去分词前面不加</a:t>
            </a:r>
            <a:r>
              <a:rPr lang="de-DE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en-US" altLang="zh-CN" sz="2800" b="1" dirty="0" err="1">
                <a:latin typeface="黑体" panose="02010609060101010101" pitchFamily="49" charset="-122"/>
                <a:ea typeface="黑体" panose="02010609060101010101" pitchFamily="49" charset="-122"/>
              </a:rPr>
              <a:t>ge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6" name="内容占位符 5">
            <a:extLst>
              <a:ext uri="{FF2B5EF4-FFF2-40B4-BE49-F238E27FC236}">
                <a16:creationId xmlns:a16="http://schemas.microsoft.com/office/drawing/2014/main" id="{F78114D1-33F3-9E79-CD00-0C3977A1E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8268011"/>
              </p:ext>
            </p:extLst>
          </p:nvPr>
        </p:nvGraphicFramePr>
        <p:xfrm>
          <a:off x="1002890" y="2103438"/>
          <a:ext cx="10638502" cy="54144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10638502">
                  <a:extLst>
                    <a:ext uri="{9D8B030D-6E8A-4147-A177-3AD203B41FA5}">
                      <a16:colId xmlns:a16="http://schemas.microsoft.com/office/drawing/2014/main" val="1128285701"/>
                    </a:ext>
                  </a:extLst>
                </a:gridCol>
              </a:tblGrid>
              <a:tr h="541440">
                <a:tc>
                  <a:txBody>
                    <a:bodyPr/>
                    <a:lstStyle/>
                    <a:p>
                      <a:r>
                        <a:rPr lang="en-US" altLang="zh-CN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hnschrift" panose="020B0502040204020203" pitchFamily="34" charset="0"/>
                        </a:rPr>
                        <a:t>Was </a:t>
                      </a:r>
                      <a:r>
                        <a:rPr lang="en-US" altLang="zh-CN" sz="24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hnschrift" panose="020B0502040204020203" pitchFamily="34" charset="0"/>
                        </a:rPr>
                        <a:t>ist</a:t>
                      </a:r>
                      <a:r>
                        <a:rPr lang="en-US" altLang="zh-CN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US" altLang="zh-CN" sz="24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" panose="020B0502040204020203" pitchFamily="34" charset="0"/>
                        </a:rPr>
                        <a:t>passiert</a:t>
                      </a:r>
                      <a:r>
                        <a:rPr lang="en-US" altLang="zh-CN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" panose="020B0502040204020203" pitchFamily="34" charset="0"/>
                        </a:rPr>
                        <a:t>?</a:t>
                      </a:r>
                      <a:r>
                        <a:rPr lang="en-US" altLang="zh-CN" sz="2400" dirty="0">
                          <a:latin typeface="Bahnschrift" panose="020B0502040204020203" pitchFamily="34" charset="0"/>
                        </a:rPr>
                        <a:t>                                   </a:t>
                      </a:r>
                      <a:r>
                        <a:rPr lang="zh-CN" altLang="en-US" sz="24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发生了什么事了</a:t>
                      </a:r>
                      <a:r>
                        <a:rPr lang="en-US" altLang="zh-CN" sz="24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?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73711"/>
                  </a:ext>
                </a:extLst>
              </a:tr>
            </a:tbl>
          </a:graphicData>
        </a:graphic>
      </p:graphicFrame>
      <p:sp>
        <p:nvSpPr>
          <p:cNvPr id="7" name="标题 1">
            <a:extLst>
              <a:ext uri="{FF2B5EF4-FFF2-40B4-BE49-F238E27FC236}">
                <a16:creationId xmlns:a16="http://schemas.microsoft.com/office/drawing/2014/main" id="{539E01E0-356B-5EE2-8F09-DCBC8561B7A1}"/>
              </a:ext>
            </a:extLst>
          </p:cNvPr>
          <p:cNvSpPr txBox="1">
            <a:spLocks/>
          </p:cNvSpPr>
          <p:nvPr/>
        </p:nvSpPr>
        <p:spPr>
          <a:xfrm>
            <a:off x="1002890" y="3085910"/>
            <a:ext cx="10574594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带有可分离前缀的动词，前缀和过去分词不分开</a:t>
            </a:r>
          </a:p>
        </p:txBody>
      </p:sp>
      <p:graphicFrame>
        <p:nvGraphicFramePr>
          <p:cNvPr id="8" name="内容占位符 5">
            <a:extLst>
              <a:ext uri="{FF2B5EF4-FFF2-40B4-BE49-F238E27FC236}">
                <a16:creationId xmlns:a16="http://schemas.microsoft.com/office/drawing/2014/main" id="{01A4D23D-B794-AC76-1412-3CB063A8A1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601574"/>
              </p:ext>
            </p:extLst>
          </p:nvPr>
        </p:nvGraphicFramePr>
        <p:xfrm>
          <a:off x="1002890" y="4898542"/>
          <a:ext cx="10638502" cy="54144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10638502">
                  <a:extLst>
                    <a:ext uri="{9D8B030D-6E8A-4147-A177-3AD203B41FA5}">
                      <a16:colId xmlns:a16="http://schemas.microsoft.com/office/drawing/2014/main" val="1128285701"/>
                    </a:ext>
                  </a:extLst>
                </a:gridCol>
              </a:tblGrid>
              <a:tr h="541440">
                <a:tc>
                  <a:txBody>
                    <a:bodyPr/>
                    <a:lstStyle/>
                    <a:p>
                      <a:r>
                        <a:rPr lang="en-US" altLang="zh-CN" sz="2400" dirty="0">
                          <a:latin typeface="Bahnschrift" panose="020B0502040204020203" pitchFamily="34" charset="0"/>
                        </a:rPr>
                        <a:t>Du hast </a:t>
                      </a:r>
                      <a:r>
                        <a:rPr lang="en-US" altLang="zh-CN" sz="2400" dirty="0" err="1">
                          <a:latin typeface="Bahnschrift" panose="020B0502040204020203" pitchFamily="34" charset="0"/>
                        </a:rPr>
                        <a:t>schon</a:t>
                      </a:r>
                      <a:r>
                        <a:rPr lang="en-US" altLang="zh-CN" sz="2400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US" altLang="zh-CN" sz="24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" panose="020B0502040204020203" pitchFamily="34" charset="0"/>
                        </a:rPr>
                        <a:t>angefangen</a:t>
                      </a:r>
                      <a:r>
                        <a:rPr lang="zh-CN" altLang="en-US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" panose="020B0502040204020203" pitchFamily="34" charset="0"/>
                        </a:rPr>
                        <a:t>？</a:t>
                      </a:r>
                      <a:r>
                        <a:rPr lang="en-US" altLang="zh-CN" sz="2400" dirty="0">
                          <a:latin typeface="Bahnschrift" panose="020B0502040204020203" pitchFamily="34" charset="0"/>
                        </a:rPr>
                        <a:t>                            </a:t>
                      </a:r>
                      <a:r>
                        <a:rPr lang="zh-CN" altLang="en-US" sz="24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你已经开始了吗？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73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22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A351FE-5449-2898-D981-29E6E4AE6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7200" dirty="0">
                <a:latin typeface="Bahnschrift" panose="020B0502040204020203" pitchFamily="34" charset="0"/>
              </a:rPr>
              <a:t>Danke</a:t>
            </a:r>
            <a:r>
              <a:rPr lang="zh-CN" altLang="en-US" sz="7200" dirty="0">
                <a:latin typeface="Bahnschrift" panose="020B0502040204020203" pitchFamily="34" charset="0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351322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7EBE78-BA63-D16B-6EDE-9219B25BD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现在完成时表示过去发生的动作，这个动作可以是刚刚发生的，也可以是已经发生了一段时间的。</a:t>
            </a:r>
          </a:p>
        </p:txBody>
      </p:sp>
      <p:graphicFrame>
        <p:nvGraphicFramePr>
          <p:cNvPr id="5" name="内容占位符 4">
            <a:extLst>
              <a:ext uri="{FF2B5EF4-FFF2-40B4-BE49-F238E27FC236}">
                <a16:creationId xmlns:a16="http://schemas.microsoft.com/office/drawing/2014/main" id="{03490607-B492-C898-8022-6C5F7D23B9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575860"/>
              </p:ext>
            </p:extLst>
          </p:nvPr>
        </p:nvGraphicFramePr>
        <p:xfrm>
          <a:off x="924232" y="2103437"/>
          <a:ext cx="10200968" cy="2740372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0200968">
                  <a:extLst>
                    <a:ext uri="{9D8B030D-6E8A-4147-A177-3AD203B41FA5}">
                      <a16:colId xmlns:a16="http://schemas.microsoft.com/office/drawing/2014/main" val="3830448958"/>
                    </a:ext>
                  </a:extLst>
                </a:gridCol>
              </a:tblGrid>
              <a:tr h="685093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Ich habe ein neues Auto gekauft.             </a:t>
                      </a:r>
                      <a:r>
                        <a:rPr lang="zh-CN" altLang="en-US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我买了一辆新车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3196950"/>
                  </a:ext>
                </a:extLst>
              </a:tr>
              <a:tr h="685093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Hast du es gesehen</a:t>
                      </a:r>
                      <a:r>
                        <a:rPr lang="zh-CN" altLang="en-US" sz="2400" b="1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？                         </a:t>
                      </a:r>
                      <a:r>
                        <a:rPr lang="zh-CN" altLang="en-US" sz="24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你看到它了吗？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991920"/>
                  </a:ext>
                </a:extLst>
              </a:tr>
              <a:tr h="685093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Habt ihr schon angefangen</a:t>
                      </a:r>
                      <a:r>
                        <a:rPr lang="zh-CN" altLang="en-US" sz="2400" b="1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？                  </a:t>
                      </a:r>
                      <a:r>
                        <a:rPr lang="zh-CN" altLang="en-US" sz="24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你们已经开始了吗？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236601"/>
                  </a:ext>
                </a:extLst>
              </a:tr>
              <a:tr h="685093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Haben Sie meine Tasche gesehen</a:t>
                      </a:r>
                      <a:r>
                        <a:rPr lang="zh-CN" altLang="en-US" sz="2400" b="1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？              </a:t>
                      </a:r>
                      <a:r>
                        <a:rPr lang="zh-CN" altLang="en-US" sz="24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您看到我的包了吗？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114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6032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BE602B-5CC5-6822-AC79-30E9DD25B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动词的现在完成时变位</a:t>
            </a:r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AB6766E4-6F6D-3198-29A6-5116219490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676608"/>
              </p:ext>
            </p:extLst>
          </p:nvPr>
        </p:nvGraphicFramePr>
        <p:xfrm>
          <a:off x="1066800" y="3008006"/>
          <a:ext cx="10058400" cy="65942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058400">
                  <a:extLst>
                    <a:ext uri="{9D8B030D-6E8A-4147-A177-3AD203B41FA5}">
                      <a16:colId xmlns:a16="http://schemas.microsoft.com/office/drawing/2014/main" val="1850860255"/>
                    </a:ext>
                  </a:extLst>
                </a:gridCol>
              </a:tblGrid>
              <a:tr h="659427">
                <a:tc>
                  <a:txBody>
                    <a:bodyPr/>
                    <a:lstStyle/>
                    <a:p>
                      <a:r>
                        <a:rPr lang="de-DE" altLang="zh-CN" dirty="0"/>
                        <a:t>Ich </a:t>
                      </a:r>
                      <a:r>
                        <a:rPr lang="de-DE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habe</a:t>
                      </a:r>
                      <a:r>
                        <a:rPr lang="de-DE" altLang="zh-CN" dirty="0"/>
                        <a:t> ein neues Auto </a:t>
                      </a:r>
                      <a:r>
                        <a:rPr lang="de-DE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gekauft</a:t>
                      </a:r>
                      <a:r>
                        <a:rPr lang="en-US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</a:t>
                      </a:r>
                      <a:r>
                        <a:rPr lang="de-DE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                                         </a:t>
                      </a:r>
                      <a:r>
                        <a:rPr lang="zh-CN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我买了一辆新车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574114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D4B46E7-062B-AE3F-BAA7-DF41AB912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43154"/>
              </p:ext>
            </p:extLst>
          </p:nvPr>
        </p:nvGraphicFramePr>
        <p:xfrm>
          <a:off x="1066800" y="5154014"/>
          <a:ext cx="10058400" cy="65942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058400">
                  <a:extLst>
                    <a:ext uri="{9D8B030D-6E8A-4147-A177-3AD203B41FA5}">
                      <a16:colId xmlns:a16="http://schemas.microsoft.com/office/drawing/2014/main" val="178903820"/>
                    </a:ext>
                  </a:extLst>
                </a:gridCol>
              </a:tblGrid>
              <a:tr h="659427">
                <a:tc>
                  <a:txBody>
                    <a:bodyPr/>
                    <a:lstStyle/>
                    <a:p>
                      <a:r>
                        <a:rPr lang="de-DE" altLang="zh-CN" dirty="0"/>
                        <a:t>Ich </a:t>
                      </a:r>
                      <a:r>
                        <a:rPr lang="de-DE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bin</a:t>
                      </a:r>
                      <a:r>
                        <a:rPr lang="de-DE" altLang="zh-CN" dirty="0"/>
                        <a:t> nach Berlin </a:t>
                      </a:r>
                      <a:r>
                        <a:rPr lang="de-DE" altLang="zh-CN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gefahren.                                                      </a:t>
                      </a:r>
                      <a:r>
                        <a:rPr lang="zh-CN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我开车去了柏林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842747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1CA91974-F0A3-DD0F-8CD9-87BCD8C7A972}"/>
              </a:ext>
            </a:extLst>
          </p:cNvPr>
          <p:cNvSpPr txBox="1"/>
          <p:nvPr/>
        </p:nvSpPr>
        <p:spPr>
          <a:xfrm>
            <a:off x="1066800" y="2053153"/>
            <a:ext cx="2797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haben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的变位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43A1BA39-984E-0B0A-7B47-8FC131A3F11F}"/>
              </a:ext>
            </a:extLst>
          </p:cNvPr>
          <p:cNvSpPr txBox="1"/>
          <p:nvPr/>
        </p:nvSpPr>
        <p:spPr>
          <a:xfrm>
            <a:off x="5334000" y="4281628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＋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1EC7E15-A64D-215A-4BCB-8A41215190E3}"/>
              </a:ext>
            </a:extLst>
          </p:cNvPr>
          <p:cNvSpPr txBox="1"/>
          <p:nvPr/>
        </p:nvSpPr>
        <p:spPr>
          <a:xfrm>
            <a:off x="7846144" y="2053153"/>
            <a:ext cx="2467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动词过去分词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5864DAD8-40C1-F065-B211-8875BCF49859}"/>
              </a:ext>
            </a:extLst>
          </p:cNvPr>
          <p:cNvSpPr txBox="1"/>
          <p:nvPr/>
        </p:nvSpPr>
        <p:spPr>
          <a:xfrm>
            <a:off x="1066800" y="4281628"/>
            <a:ext cx="2797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sein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的变位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DA87F71-174A-78D3-35AE-61A133A9E35A}"/>
              </a:ext>
            </a:extLst>
          </p:cNvPr>
          <p:cNvSpPr txBox="1"/>
          <p:nvPr/>
        </p:nvSpPr>
        <p:spPr>
          <a:xfrm>
            <a:off x="5334000" y="2048593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＋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0C42EC52-B298-DB09-6517-260DBBA9DCE7}"/>
              </a:ext>
            </a:extLst>
          </p:cNvPr>
          <p:cNvSpPr txBox="1"/>
          <p:nvPr/>
        </p:nvSpPr>
        <p:spPr>
          <a:xfrm>
            <a:off x="7846144" y="4251497"/>
            <a:ext cx="2467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动词过去分词</a:t>
            </a:r>
          </a:p>
        </p:txBody>
      </p:sp>
    </p:spTree>
    <p:extLst>
      <p:ext uri="{BB962C8B-B14F-4D97-AF65-F5344CB8AC3E}">
        <p14:creationId xmlns:p14="http://schemas.microsoft.com/office/powerpoint/2010/main" val="51480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45F4E7-5FB6-3DAC-B197-A452C5F7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规则动词（弱动词）过去分词</a:t>
            </a:r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211D1331-ADEE-1630-F08E-9B9ABF135E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4957982"/>
              </p:ext>
            </p:extLst>
          </p:nvPr>
        </p:nvGraphicFramePr>
        <p:xfrm>
          <a:off x="865239" y="3344687"/>
          <a:ext cx="8544232" cy="197106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544232">
                  <a:extLst>
                    <a:ext uri="{9D8B030D-6E8A-4147-A177-3AD203B41FA5}">
                      <a16:colId xmlns:a16="http://schemas.microsoft.com/office/drawing/2014/main" val="1099509452"/>
                    </a:ext>
                  </a:extLst>
                </a:gridCol>
              </a:tblGrid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kauf-en                            ge-kauf-t    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100166"/>
                  </a:ext>
                </a:extLst>
              </a:tr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sag-en                             ge-sag-t      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941792"/>
                  </a:ext>
                </a:extLst>
              </a:tr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zahl-en                            ge-zahl-t   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支付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471273"/>
                  </a:ext>
                </a:extLst>
              </a:tr>
            </a:tbl>
          </a:graphicData>
        </a:graphic>
      </p:graphicFrame>
      <p:sp>
        <p:nvSpPr>
          <p:cNvPr id="9" name="文本框 8">
            <a:extLst>
              <a:ext uri="{FF2B5EF4-FFF2-40B4-BE49-F238E27FC236}">
                <a16:creationId xmlns:a16="http://schemas.microsoft.com/office/drawing/2014/main" id="{F6BB882F-91CE-3EE4-229D-C26D17576734}"/>
              </a:ext>
            </a:extLst>
          </p:cNvPr>
          <p:cNvSpPr txBox="1"/>
          <p:nvPr/>
        </p:nvSpPr>
        <p:spPr>
          <a:xfrm>
            <a:off x="1066800" y="2199957"/>
            <a:ext cx="1225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ge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897B1E0-A739-CDC1-BCAC-11AD9FCB23F9}"/>
              </a:ext>
            </a:extLst>
          </p:cNvPr>
          <p:cNvSpPr txBox="1"/>
          <p:nvPr/>
        </p:nvSpPr>
        <p:spPr>
          <a:xfrm>
            <a:off x="2197339" y="23405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/>
              <a:t>＋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378F3E87-784C-93C4-B37B-3675B812E53E}"/>
              </a:ext>
            </a:extLst>
          </p:cNvPr>
          <p:cNvSpPr txBox="1"/>
          <p:nvPr/>
        </p:nvSpPr>
        <p:spPr>
          <a:xfrm>
            <a:off x="2759559" y="2242447"/>
            <a:ext cx="48750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动词词根（动词原形省去</a:t>
            </a:r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en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BE75598-AC58-059C-052E-8227F526B244}"/>
              </a:ext>
            </a:extLst>
          </p:cNvPr>
          <p:cNvSpPr txBox="1"/>
          <p:nvPr/>
        </p:nvSpPr>
        <p:spPr>
          <a:xfrm>
            <a:off x="7452698" y="23405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/>
              <a:t>＋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F8F7936-E5D0-2503-F710-91936C3B5440}"/>
              </a:ext>
            </a:extLst>
          </p:cNvPr>
          <p:cNvSpPr txBox="1"/>
          <p:nvPr/>
        </p:nvSpPr>
        <p:spPr>
          <a:xfrm>
            <a:off x="8200104" y="2270347"/>
            <a:ext cx="3016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t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63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912F7E-31A7-3BA2-1B0C-FE9D361A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/>
              <a:t>例子</a:t>
            </a:r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3AF41DAF-9BA0-00CD-B3FD-B85F94FC53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0261262"/>
              </p:ext>
            </p:extLst>
          </p:nvPr>
        </p:nvGraphicFramePr>
        <p:xfrm>
          <a:off x="1066800" y="1817549"/>
          <a:ext cx="4734231" cy="4071354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4734231">
                  <a:extLst>
                    <a:ext uri="{9D8B030D-6E8A-4147-A177-3AD203B41FA5}">
                      <a16:colId xmlns:a16="http://schemas.microsoft.com/office/drawing/2014/main" val="326489734"/>
                    </a:ext>
                  </a:extLst>
                </a:gridCol>
              </a:tblGrid>
              <a:tr h="678559">
                <a:tc>
                  <a:txBody>
                    <a:bodyPr/>
                    <a:lstStyle/>
                    <a:p>
                      <a:r>
                        <a:rPr lang="de-DE" altLang="zh-CN" sz="2800" dirty="0">
                          <a:latin typeface="Bahnschrift" panose="020B0502040204020203" pitchFamily="34" charset="0"/>
                        </a:rPr>
                        <a:t>Ich habe gekauft </a:t>
                      </a:r>
                      <a:endParaRPr lang="zh-CN" altLang="en-US" sz="28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438380"/>
                  </a:ext>
                </a:extLst>
              </a:tr>
              <a:tr h="678559">
                <a:tc>
                  <a:txBody>
                    <a:bodyPr/>
                    <a:lstStyle/>
                    <a:p>
                      <a:r>
                        <a:rPr lang="de-DE" altLang="zh-CN" sz="2800" dirty="0">
                          <a:latin typeface="Bahnschrift" panose="020B0502040204020203" pitchFamily="34" charset="0"/>
                        </a:rPr>
                        <a:t>du hast gekauft </a:t>
                      </a:r>
                      <a:endParaRPr lang="zh-CN" altLang="en-US" sz="28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701011"/>
                  </a:ext>
                </a:extLst>
              </a:tr>
              <a:tr h="678559">
                <a:tc>
                  <a:txBody>
                    <a:bodyPr/>
                    <a:lstStyle/>
                    <a:p>
                      <a:r>
                        <a:rPr lang="de-DE" altLang="zh-CN" sz="2800" dirty="0">
                          <a:latin typeface="Bahnschrift" panose="020B0502040204020203" pitchFamily="34" charset="0"/>
                        </a:rPr>
                        <a:t>er</a:t>
                      </a:r>
                      <a:r>
                        <a:rPr lang="en-US" altLang="zh-CN" sz="2800" dirty="0">
                          <a:latin typeface="Bahnschrift" panose="020B0502040204020203" pitchFamily="34" charset="0"/>
                        </a:rPr>
                        <a:t>/</a:t>
                      </a:r>
                      <a:r>
                        <a:rPr lang="de-DE" altLang="zh-CN" sz="2800" dirty="0">
                          <a:latin typeface="Bahnschrift" panose="020B0502040204020203" pitchFamily="34" charset="0"/>
                        </a:rPr>
                        <a:t>sie</a:t>
                      </a:r>
                      <a:r>
                        <a:rPr lang="en-US" altLang="zh-CN" sz="2800" dirty="0">
                          <a:latin typeface="Bahnschrift" panose="020B0502040204020203" pitchFamily="34" charset="0"/>
                        </a:rPr>
                        <a:t>/</a:t>
                      </a:r>
                      <a:r>
                        <a:rPr lang="de-DE" altLang="zh-CN" sz="2800" dirty="0">
                          <a:latin typeface="Bahnschrift" panose="020B0502040204020203" pitchFamily="34" charset="0"/>
                        </a:rPr>
                        <a:t>es hat gekauft </a:t>
                      </a:r>
                      <a:endParaRPr lang="zh-CN" altLang="en-US" sz="28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324835"/>
                  </a:ext>
                </a:extLst>
              </a:tr>
              <a:tr h="678559">
                <a:tc>
                  <a:txBody>
                    <a:bodyPr/>
                    <a:lstStyle/>
                    <a:p>
                      <a:r>
                        <a:rPr lang="de-DE" altLang="zh-CN" sz="2800" dirty="0">
                          <a:latin typeface="Bahnschrift" panose="020B0502040204020203" pitchFamily="34" charset="0"/>
                        </a:rPr>
                        <a:t>wir habt gekauft </a:t>
                      </a:r>
                      <a:endParaRPr lang="zh-CN" altLang="en-US" sz="28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313230"/>
                  </a:ext>
                </a:extLst>
              </a:tr>
              <a:tr h="678559">
                <a:tc>
                  <a:txBody>
                    <a:bodyPr/>
                    <a:lstStyle/>
                    <a:p>
                      <a:r>
                        <a:rPr lang="de-DE" altLang="zh-CN" sz="2800" dirty="0">
                          <a:latin typeface="Bahnschrift" panose="020B0502040204020203" pitchFamily="34" charset="0"/>
                        </a:rPr>
                        <a:t>Ihr gabt gekauft </a:t>
                      </a:r>
                      <a:endParaRPr lang="zh-CN" altLang="en-US" sz="28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777508"/>
                  </a:ext>
                </a:extLst>
              </a:tr>
              <a:tr h="678559">
                <a:tc>
                  <a:txBody>
                    <a:bodyPr/>
                    <a:lstStyle/>
                    <a:p>
                      <a:r>
                        <a:rPr lang="de-DE" altLang="zh-CN" sz="2800" dirty="0">
                          <a:latin typeface="Bahnschrift" panose="020B0502040204020203" pitchFamily="34" charset="0"/>
                        </a:rPr>
                        <a:t>Sie</a:t>
                      </a:r>
                      <a:r>
                        <a:rPr lang="en-US" altLang="zh-CN" sz="2800" dirty="0">
                          <a:latin typeface="Bahnschrift" panose="020B0502040204020203" pitchFamily="34" charset="0"/>
                        </a:rPr>
                        <a:t>/</a:t>
                      </a:r>
                      <a:r>
                        <a:rPr lang="de-DE" altLang="zh-CN" sz="2800" dirty="0">
                          <a:latin typeface="Bahnschrift" panose="020B0502040204020203" pitchFamily="34" charset="0"/>
                        </a:rPr>
                        <a:t>sie haben gekauft </a:t>
                      </a:r>
                      <a:endParaRPr lang="zh-CN" altLang="en-US" sz="28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967412"/>
                  </a:ext>
                </a:extLst>
              </a:tr>
            </a:tbl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9792E606-82D4-E9BE-B65D-98122A005CEA}"/>
              </a:ext>
            </a:extLst>
          </p:cNvPr>
          <p:cNvSpPr txBox="1"/>
          <p:nvPr/>
        </p:nvSpPr>
        <p:spPr>
          <a:xfrm>
            <a:off x="7275873" y="2274838"/>
            <a:ext cx="30676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过去分词作为第二个动词，需要放在句子的末尾</a:t>
            </a:r>
          </a:p>
        </p:txBody>
      </p:sp>
    </p:spTree>
    <p:extLst>
      <p:ext uri="{BB962C8B-B14F-4D97-AF65-F5344CB8AC3E}">
        <p14:creationId xmlns:p14="http://schemas.microsoft.com/office/powerpoint/2010/main" val="513721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45F4E7-5FB6-3DAC-B197-A452C5F7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不规则动词（强动词）过去分词</a:t>
            </a:r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211D1331-ADEE-1630-F08E-9B9ABF135E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0757923"/>
              </p:ext>
            </p:extLst>
          </p:nvPr>
        </p:nvGraphicFramePr>
        <p:xfrm>
          <a:off x="865239" y="3344687"/>
          <a:ext cx="8544232" cy="197106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544232">
                  <a:extLst>
                    <a:ext uri="{9D8B030D-6E8A-4147-A177-3AD203B41FA5}">
                      <a16:colId xmlns:a16="http://schemas.microsoft.com/office/drawing/2014/main" val="1099509452"/>
                    </a:ext>
                  </a:extLst>
                </a:gridCol>
              </a:tblGrid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lau-fen                            ge-lauf-en    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100166"/>
                  </a:ext>
                </a:extLst>
              </a:tr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seh-en                             ge-seh-en    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941792"/>
                  </a:ext>
                </a:extLst>
              </a:tr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brat-en                            ge-brat-en    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471273"/>
                  </a:ext>
                </a:extLst>
              </a:tr>
            </a:tbl>
          </a:graphicData>
        </a:graphic>
      </p:graphicFrame>
      <p:sp>
        <p:nvSpPr>
          <p:cNvPr id="9" name="文本框 8">
            <a:extLst>
              <a:ext uri="{FF2B5EF4-FFF2-40B4-BE49-F238E27FC236}">
                <a16:creationId xmlns:a16="http://schemas.microsoft.com/office/drawing/2014/main" id="{F6BB882F-91CE-3EE4-229D-C26D17576734}"/>
              </a:ext>
            </a:extLst>
          </p:cNvPr>
          <p:cNvSpPr txBox="1"/>
          <p:nvPr/>
        </p:nvSpPr>
        <p:spPr>
          <a:xfrm>
            <a:off x="1066800" y="2199957"/>
            <a:ext cx="1225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ge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897B1E0-A739-CDC1-BCAC-11AD9FCB23F9}"/>
              </a:ext>
            </a:extLst>
          </p:cNvPr>
          <p:cNvSpPr txBox="1"/>
          <p:nvPr/>
        </p:nvSpPr>
        <p:spPr>
          <a:xfrm>
            <a:off x="2197339" y="23405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/>
              <a:t>＋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378F3E87-784C-93C4-B37B-3675B812E53E}"/>
              </a:ext>
            </a:extLst>
          </p:cNvPr>
          <p:cNvSpPr txBox="1"/>
          <p:nvPr/>
        </p:nvSpPr>
        <p:spPr>
          <a:xfrm>
            <a:off x="2759559" y="2242447"/>
            <a:ext cx="48750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动词词根（动词原形省去</a:t>
            </a:r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en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BE75598-AC58-059C-052E-8227F526B244}"/>
              </a:ext>
            </a:extLst>
          </p:cNvPr>
          <p:cNvSpPr txBox="1"/>
          <p:nvPr/>
        </p:nvSpPr>
        <p:spPr>
          <a:xfrm>
            <a:off x="7452698" y="23405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/>
              <a:t>＋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F8F7936-E5D0-2503-F710-91936C3B5440}"/>
              </a:ext>
            </a:extLst>
          </p:cNvPr>
          <p:cNvSpPr txBox="1"/>
          <p:nvPr/>
        </p:nvSpPr>
        <p:spPr>
          <a:xfrm>
            <a:off x="8200104" y="2270347"/>
            <a:ext cx="577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en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98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211D1331-ADEE-1630-F08E-9B9ABF135E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5313880"/>
              </p:ext>
            </p:extLst>
          </p:nvPr>
        </p:nvGraphicFramePr>
        <p:xfrm>
          <a:off x="865239" y="3344687"/>
          <a:ext cx="8544232" cy="197106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544232">
                  <a:extLst>
                    <a:ext uri="{9D8B030D-6E8A-4147-A177-3AD203B41FA5}">
                      <a16:colId xmlns:a16="http://schemas.microsoft.com/office/drawing/2014/main" val="1099509452"/>
                    </a:ext>
                  </a:extLst>
                </a:gridCol>
              </a:tblGrid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find-en                            ge-fund-en   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100166"/>
                  </a:ext>
                </a:extLst>
              </a:tr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trink-en                           ge-trunk-en 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941792"/>
                  </a:ext>
                </a:extLst>
              </a:tr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helf-en                            ge-holf-en  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帮助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471273"/>
                  </a:ext>
                </a:extLst>
              </a:tr>
            </a:tbl>
          </a:graphicData>
        </a:graphic>
      </p:graphicFrame>
      <p:sp>
        <p:nvSpPr>
          <p:cNvPr id="9" name="文本框 8">
            <a:extLst>
              <a:ext uri="{FF2B5EF4-FFF2-40B4-BE49-F238E27FC236}">
                <a16:creationId xmlns:a16="http://schemas.microsoft.com/office/drawing/2014/main" id="{F6BB882F-91CE-3EE4-229D-C26D17576734}"/>
              </a:ext>
            </a:extLst>
          </p:cNvPr>
          <p:cNvSpPr txBox="1"/>
          <p:nvPr/>
        </p:nvSpPr>
        <p:spPr>
          <a:xfrm>
            <a:off x="1066800" y="2199957"/>
            <a:ext cx="1225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ge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897B1E0-A739-CDC1-BCAC-11AD9FCB23F9}"/>
              </a:ext>
            </a:extLst>
          </p:cNvPr>
          <p:cNvSpPr txBox="1"/>
          <p:nvPr/>
        </p:nvSpPr>
        <p:spPr>
          <a:xfrm>
            <a:off x="2197339" y="23405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/>
              <a:t>＋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378F3E87-784C-93C4-B37B-3675B812E53E}"/>
              </a:ext>
            </a:extLst>
          </p:cNvPr>
          <p:cNvSpPr txBox="1"/>
          <p:nvPr/>
        </p:nvSpPr>
        <p:spPr>
          <a:xfrm>
            <a:off x="2759559" y="2242447"/>
            <a:ext cx="5596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元音变位动词词根（原形省去</a:t>
            </a:r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en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BE75598-AC58-059C-052E-8227F526B244}"/>
              </a:ext>
            </a:extLst>
          </p:cNvPr>
          <p:cNvSpPr txBox="1"/>
          <p:nvPr/>
        </p:nvSpPr>
        <p:spPr>
          <a:xfrm>
            <a:off x="8013379" y="23405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/>
              <a:t>＋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F8F7936-E5D0-2503-F710-91936C3B5440}"/>
              </a:ext>
            </a:extLst>
          </p:cNvPr>
          <p:cNvSpPr txBox="1"/>
          <p:nvPr/>
        </p:nvSpPr>
        <p:spPr>
          <a:xfrm>
            <a:off x="8672289" y="2239962"/>
            <a:ext cx="577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en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009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211D1331-ADEE-1630-F08E-9B9ABF135E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996270"/>
              </p:ext>
            </p:extLst>
          </p:nvPr>
        </p:nvGraphicFramePr>
        <p:xfrm>
          <a:off x="865239" y="3344687"/>
          <a:ext cx="8544232" cy="197106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544232">
                  <a:extLst>
                    <a:ext uri="{9D8B030D-6E8A-4147-A177-3AD203B41FA5}">
                      <a16:colId xmlns:a16="http://schemas.microsoft.com/office/drawing/2014/main" val="1099509452"/>
                    </a:ext>
                  </a:extLst>
                </a:gridCol>
              </a:tblGrid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bring-en                            ge-brach-en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带来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100166"/>
                  </a:ext>
                </a:extLst>
              </a:tr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kenn-en                           ge-kann-en   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认识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941792"/>
                  </a:ext>
                </a:extLst>
              </a:tr>
              <a:tr h="657022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denk-en                            ge-dach-en                         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471273"/>
                  </a:ext>
                </a:extLst>
              </a:tr>
            </a:tbl>
          </a:graphicData>
        </a:graphic>
      </p:graphicFrame>
      <p:sp>
        <p:nvSpPr>
          <p:cNvPr id="9" name="文本框 8">
            <a:extLst>
              <a:ext uri="{FF2B5EF4-FFF2-40B4-BE49-F238E27FC236}">
                <a16:creationId xmlns:a16="http://schemas.microsoft.com/office/drawing/2014/main" id="{F6BB882F-91CE-3EE4-229D-C26D17576734}"/>
              </a:ext>
            </a:extLst>
          </p:cNvPr>
          <p:cNvSpPr txBox="1"/>
          <p:nvPr/>
        </p:nvSpPr>
        <p:spPr>
          <a:xfrm>
            <a:off x="1066800" y="2199957"/>
            <a:ext cx="1225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ge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897B1E0-A739-CDC1-BCAC-11AD9FCB23F9}"/>
              </a:ext>
            </a:extLst>
          </p:cNvPr>
          <p:cNvSpPr txBox="1"/>
          <p:nvPr/>
        </p:nvSpPr>
        <p:spPr>
          <a:xfrm>
            <a:off x="2197339" y="23405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/>
              <a:t>＋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378F3E87-784C-93C4-B37B-3675B812E53E}"/>
              </a:ext>
            </a:extLst>
          </p:cNvPr>
          <p:cNvSpPr txBox="1"/>
          <p:nvPr/>
        </p:nvSpPr>
        <p:spPr>
          <a:xfrm>
            <a:off x="2759559" y="2242447"/>
            <a:ext cx="5596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元音变位动词词根（原形省去</a:t>
            </a:r>
            <a:r>
              <a:rPr lang="en-US" altLang="zh-CN" sz="2800" b="1" dirty="0" err="1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en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BE75598-AC58-059C-052E-8227F526B244}"/>
              </a:ext>
            </a:extLst>
          </p:cNvPr>
          <p:cNvSpPr txBox="1"/>
          <p:nvPr/>
        </p:nvSpPr>
        <p:spPr>
          <a:xfrm>
            <a:off x="8013379" y="23405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/>
              <a:t>＋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F8F7936-E5D0-2503-F710-91936C3B5440}"/>
              </a:ext>
            </a:extLst>
          </p:cNvPr>
          <p:cNvSpPr txBox="1"/>
          <p:nvPr/>
        </p:nvSpPr>
        <p:spPr>
          <a:xfrm>
            <a:off x="8672289" y="2239962"/>
            <a:ext cx="3016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t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990ED42-C6A2-67EF-9C44-1CC9C5C4A030}"/>
              </a:ext>
            </a:extLst>
          </p:cNvPr>
          <p:cNvSpPr txBox="1"/>
          <p:nvPr/>
        </p:nvSpPr>
        <p:spPr>
          <a:xfrm>
            <a:off x="1066799" y="1229032"/>
            <a:ext cx="4213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混合动词过去分词</a:t>
            </a:r>
          </a:p>
        </p:txBody>
      </p:sp>
    </p:spTree>
    <p:extLst>
      <p:ext uri="{BB962C8B-B14F-4D97-AF65-F5344CB8AC3E}">
        <p14:creationId xmlns:p14="http://schemas.microsoft.com/office/powerpoint/2010/main" val="3544326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F2C639-6126-D368-ABBF-D0A2D961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574594" cy="1371600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表示移动或状态变化的动词现在完成时由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sein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的变位加上过去分词</a:t>
            </a:r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0E4DDB7F-D622-F1D3-3287-907B057BD0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9859138"/>
              </p:ext>
            </p:extLst>
          </p:nvPr>
        </p:nvGraphicFramePr>
        <p:xfrm>
          <a:off x="924232" y="2103437"/>
          <a:ext cx="10422194" cy="3038832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10422194">
                  <a:extLst>
                    <a:ext uri="{9D8B030D-6E8A-4147-A177-3AD203B41FA5}">
                      <a16:colId xmlns:a16="http://schemas.microsoft.com/office/drawing/2014/main" val="2055431028"/>
                    </a:ext>
                  </a:extLst>
                </a:gridCol>
              </a:tblGrid>
              <a:tr h="759708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Ich bin nach Berlin gefahren .                                    </a:t>
                      </a:r>
                      <a:r>
                        <a:rPr lang="zh-CN" altLang="en-US" sz="2400" b="1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我开车去了柏林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3283055"/>
                  </a:ext>
                </a:extLst>
              </a:tr>
              <a:tr h="759708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Sie ist spät gekommen .                                              </a:t>
                      </a:r>
                      <a:r>
                        <a:rPr lang="zh-CN" altLang="en-US" sz="2400" b="1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她来晚了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442624"/>
                  </a:ext>
                </a:extLst>
              </a:tr>
              <a:tr h="759708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Wie lange seid ihr in Spanien geblieben </a:t>
                      </a:r>
                      <a:r>
                        <a:rPr lang="zh-CN" altLang="en-US" sz="2400" b="1" dirty="0">
                          <a:latin typeface="Bahnschrift" panose="020B0502040204020203" pitchFamily="34" charset="0"/>
                        </a:rPr>
                        <a:t>？              </a:t>
                      </a:r>
                      <a:r>
                        <a:rPr lang="zh-CN" altLang="en-US" sz="2400" b="1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你在西班牙呆了多久？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0015027"/>
                  </a:ext>
                </a:extLst>
              </a:tr>
              <a:tr h="759708">
                <a:tc>
                  <a:txBody>
                    <a:bodyPr/>
                    <a:lstStyle/>
                    <a:p>
                      <a:r>
                        <a:rPr lang="de-DE" altLang="zh-CN" sz="2400" b="1" dirty="0">
                          <a:latin typeface="Bahnschrift" panose="020B0502040204020203" pitchFamily="34" charset="0"/>
                        </a:rPr>
                        <a:t>Er ist Professor geboren.                                           </a:t>
                      </a:r>
                      <a:r>
                        <a:rPr lang="zh-CN" altLang="en-US" sz="2400" b="1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他成为了一名教授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2375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0789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64</TotalTime>
  <Words>475</Words>
  <Application>Microsoft Office PowerPoint</Application>
  <PresentationFormat>宽屏</PresentationFormat>
  <Paragraphs>78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黑体</vt:lpstr>
      <vt:lpstr>Bahnschrift</vt:lpstr>
      <vt:lpstr>Century Gothic</vt:lpstr>
      <vt:lpstr>Garamond</vt:lpstr>
      <vt:lpstr>肥皂</vt:lpstr>
      <vt:lpstr>现在完成时</vt:lpstr>
      <vt:lpstr>现在完成时表示过去发生的动作，这个动作可以是刚刚发生的，也可以是已经发生了一段时间的。</vt:lpstr>
      <vt:lpstr>动词的现在完成时变位</vt:lpstr>
      <vt:lpstr>规则动词（弱动词）过去分词</vt:lpstr>
      <vt:lpstr>例子</vt:lpstr>
      <vt:lpstr>不规则动词（强动词）过去分词</vt:lpstr>
      <vt:lpstr>PowerPoint 演示文稿</vt:lpstr>
      <vt:lpstr>PowerPoint 演示文稿</vt:lpstr>
      <vt:lpstr>表示移动或状态变化的动词现在完成时由sein的变位加上过去分词</vt:lpstr>
      <vt:lpstr>PowerPoint 演示文稿</vt:lpstr>
      <vt:lpstr>以-d或-t结尾的词根，过去分词要加-e</vt:lpstr>
      <vt:lpstr>以ieren结尾的动词，过去分词前面不加-ge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现在完成时</dc:title>
  <dc:creator>阳阳 周</dc:creator>
  <cp:lastModifiedBy>阳阳 周</cp:lastModifiedBy>
  <cp:revision>1</cp:revision>
  <dcterms:created xsi:type="dcterms:W3CDTF">2024-06-11T13:09:59Z</dcterms:created>
  <dcterms:modified xsi:type="dcterms:W3CDTF">2024-06-11T14:14:27Z</dcterms:modified>
</cp:coreProperties>
</file>