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31" r:id="rId2"/>
    <p:sldId id="294" r:id="rId3"/>
    <p:sldId id="333" r:id="rId4"/>
    <p:sldId id="337" r:id="rId5"/>
    <p:sldId id="338" r:id="rId6"/>
    <p:sldId id="260" r:id="rId7"/>
    <p:sldId id="339" r:id="rId8"/>
    <p:sldId id="340" r:id="rId9"/>
    <p:sldId id="341" r:id="rId10"/>
    <p:sldId id="342" r:id="rId11"/>
    <p:sldId id="332" r:id="rId12"/>
    <p:sldId id="343" r:id="rId13"/>
    <p:sldId id="344" r:id="rId14"/>
    <p:sldId id="345" r:id="rId15"/>
    <p:sldId id="346" r:id="rId16"/>
    <p:sldId id="306" r:id="rId17"/>
    <p:sldId id="307" r:id="rId18"/>
    <p:sldId id="33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2" autoAdjust="0"/>
    <p:restoredTop sz="94660"/>
  </p:normalViewPr>
  <p:slideViewPr>
    <p:cSldViewPr>
      <p:cViewPr varScale="1">
        <p:scale>
          <a:sx n="83" d="100"/>
          <a:sy n="83" d="100"/>
        </p:scale>
        <p:origin x="1656" y="67"/>
      </p:cViewPr>
      <p:guideLst>
        <p:guide orient="horz" pos="216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98767-111E-4B26-8458-AD31B4670B52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de-DE"/>
              <a:t>单击此处编辑母版文本样式</a:t>
            </a:r>
          </a:p>
          <a:p>
            <a:pPr lvl="1"/>
            <a:r>
              <a:rPr lang="zh-CN" altLang="de-DE"/>
              <a:t>第二级</a:t>
            </a:r>
          </a:p>
          <a:p>
            <a:pPr lvl="2"/>
            <a:r>
              <a:rPr lang="zh-CN" altLang="de-DE"/>
              <a:t>第三级</a:t>
            </a:r>
          </a:p>
          <a:p>
            <a:pPr lvl="3"/>
            <a:r>
              <a:rPr lang="zh-CN" altLang="de-DE"/>
              <a:t>第四级</a:t>
            </a:r>
          </a:p>
          <a:p>
            <a:pPr lvl="4"/>
            <a:r>
              <a:rPr lang="zh-CN" altLang="de-DE"/>
              <a:t>第五级</a:t>
            </a:r>
            <a:endParaRPr lang="de-D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661DA-F23D-4650-BBAD-B7ED3B8E488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culturitalia.uibk.ac.at/hispanoteca/Lexikon%20der%20Linguistik/pa/image00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992888" cy="2115667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6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de-DE" sz="6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 &amp;</a:t>
            </a:r>
            <a:br>
              <a:rPr lang="en-US" altLang="de-DE" sz="6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sz="67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Semantik</a:t>
            </a:r>
            <a:br>
              <a:rPr lang="de-DE" b="1" dirty="0">
                <a:solidFill>
                  <a:srgbClr val="0033CC"/>
                </a:solidFill>
              </a:rPr>
            </a:b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BCC8-2341-9217-D798-742D168D8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3C347-7EE1-B1F5-5939-6D443842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D2749-B82A-CF4A-127E-C1C71C895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FDBDD0-E594-4A95-A5BB-E19FF507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20601" r="27163" b="6600"/>
          <a:stretch/>
        </p:blipFill>
        <p:spPr>
          <a:xfrm>
            <a:off x="1110444" y="65513"/>
            <a:ext cx="6923112" cy="67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DA92FFF-5215-BC25-A5C2-2DA7452F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15001" r="26376" b="12201"/>
          <a:stretch/>
        </p:blipFill>
        <p:spPr>
          <a:xfrm>
            <a:off x="2051720" y="33956"/>
            <a:ext cx="7086507" cy="68240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2530624" cy="1143000"/>
          </a:xfrm>
        </p:spPr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Übungen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3143-D86F-82DE-C325-9960E69B8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175293-9EA1-33DC-ED91-F3FE380D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2530624" cy="1143000"/>
          </a:xfrm>
        </p:spPr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Übungen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DC8E24-5439-34C0-4515-DF47E11645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87" t="6601" r="18500" b="3800"/>
          <a:stretch/>
        </p:blipFill>
        <p:spPr>
          <a:xfrm>
            <a:off x="323528" y="0"/>
            <a:ext cx="8465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3C0C8-534F-324D-E28B-8A94A3032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0BB4D-FA21-DC66-825C-BB579093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2530624" cy="1143000"/>
          </a:xfrm>
        </p:spPr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Übungen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8924AB-3A58-0AD9-AFEC-157F199659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25" t="6602" r="10625" b="8000"/>
          <a:stretch/>
        </p:blipFill>
        <p:spPr>
          <a:xfrm>
            <a:off x="0" y="0"/>
            <a:ext cx="6919816" cy="42210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C68E97-E91A-3CDF-AD62-73D1F1E02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01" t="6602" r="43700" b="5405"/>
          <a:stretch/>
        </p:blipFill>
        <p:spPr>
          <a:xfrm>
            <a:off x="4553450" y="923111"/>
            <a:ext cx="3776960" cy="59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97F5D-31C8-10DD-60DB-86EACCFB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DB6121-837B-5138-110B-EDDBDBC5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C7A2BF-9045-493B-BBCA-A4271AABBC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3" t="9400" r="3538" b="12201"/>
          <a:stretch/>
        </p:blipFill>
        <p:spPr>
          <a:xfrm>
            <a:off x="-108520" y="44624"/>
            <a:ext cx="9234349" cy="47881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20C61F-1448-31BB-86E3-EAB55FA5E6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00" t="8000" r="7475" b="69777"/>
          <a:stretch/>
        </p:blipFill>
        <p:spPr>
          <a:xfrm>
            <a:off x="50305" y="4952107"/>
            <a:ext cx="8960256" cy="13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5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D25E-797F-31E1-46BB-32C38EC4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C8A5E-25AF-9A40-CFD6-96DE629A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F1547A-02B6-1626-2247-6363DEA6E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6B8252-2478-D247-1B95-4A0F7A57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00" t="33201" r="6688" b="8001"/>
          <a:stretch/>
        </p:blipFill>
        <p:spPr>
          <a:xfrm>
            <a:off x="44432" y="260648"/>
            <a:ext cx="9208088" cy="36555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DE17FFD-2F06-38AB-15C0-6AC2B62B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45" t="8001" r="6688" b="45800"/>
          <a:stretch/>
        </p:blipFill>
        <p:spPr>
          <a:xfrm>
            <a:off x="-108520" y="3928309"/>
            <a:ext cx="9433048" cy="28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122" y="47667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de-DE" dirty="0">
                <a:latin typeface="Times New Roman" pitchFamily="18" charset="0"/>
                <a:cs typeface="Times New Roman" pitchFamily="18" charset="0"/>
              </a:rPr>
            </a:br>
            <a:r>
              <a:rPr lang="de-DE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Syntagmatische Relation &amp; paradigmatische Relation</a:t>
            </a:r>
            <a:br>
              <a:rPr lang="de-DE" dirty="0">
                <a:latin typeface="Times New Roman" pitchFamily="18" charset="0"/>
                <a:cs typeface="Times New Roman" pitchFamily="18" charset="0"/>
              </a:rPr>
            </a:br>
            <a:endParaRPr lang="de-DE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2234481"/>
            <a:ext cx="7920880" cy="42379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de-DE" altLang="zh-CN" sz="2400" dirty="0">
                <a:latin typeface="Times New Roman" pitchFamily="18" charset="0"/>
              </a:rPr>
              <a:t>Sprachliche Zeichen sind in zweifacher Beziehung in das System der Sprache eingebunden: in syntagmatischer</a:t>
            </a:r>
            <a:r>
              <a:rPr lang="zh-CN" altLang="de-DE" sz="2200" dirty="0">
                <a:latin typeface="Times New Roman" pitchFamily="18" charset="0"/>
              </a:rPr>
              <a:t>（横向组合）</a:t>
            </a:r>
            <a:r>
              <a:rPr lang="de-DE" altLang="zh-CN" sz="2400" dirty="0">
                <a:latin typeface="Times New Roman" pitchFamily="18" charset="0"/>
              </a:rPr>
              <a:t>und in paradigmatischer</a:t>
            </a:r>
            <a:r>
              <a:rPr lang="zh-CN" altLang="de-DE" sz="2200" dirty="0">
                <a:latin typeface="Times New Roman" pitchFamily="18" charset="0"/>
              </a:rPr>
              <a:t>（纵向聚合）</a:t>
            </a:r>
            <a:r>
              <a:rPr lang="de-DE" altLang="zh-CN" sz="2400" dirty="0">
                <a:latin typeface="Times New Roman" pitchFamily="18" charset="0"/>
              </a:rPr>
              <a:t>Beziehung. </a:t>
            </a:r>
          </a:p>
          <a:p>
            <a:pPr algn="just"/>
            <a:endParaRPr lang="de-DE" altLang="zh-CN" sz="2400" dirty="0">
              <a:latin typeface="Times New Roman" pitchFamily="18" charset="0"/>
            </a:endParaRPr>
          </a:p>
          <a:p>
            <a:pPr algn="just"/>
            <a:r>
              <a:rPr lang="de-DE" altLang="zh-CN" sz="2400" b="1" dirty="0">
                <a:solidFill>
                  <a:srgbClr val="0033CC"/>
                </a:solidFill>
                <a:latin typeface="Times New Roman" pitchFamily="18" charset="0"/>
              </a:rPr>
              <a:t>Die </a:t>
            </a:r>
            <a:r>
              <a:rPr lang="de-DE" altLang="zh-CN" sz="2400" b="1" i="1" dirty="0">
                <a:solidFill>
                  <a:srgbClr val="0033CC"/>
                </a:solidFill>
                <a:latin typeface="Times New Roman" pitchFamily="18" charset="0"/>
              </a:rPr>
              <a:t>syntagmatische Relation</a:t>
            </a:r>
            <a:r>
              <a:rPr lang="de-DE" altLang="zh-CN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de-DE" altLang="zh-CN" sz="2400" dirty="0">
                <a:latin typeface="Times New Roman" pitchFamily="18" charset="0"/>
              </a:rPr>
              <a:t>ist die Beziehungen eines sprachlichen Zeichens zu anderen sprachlichen Zeichen seiner Umgebung (horizontale Betrachtung).</a:t>
            </a:r>
          </a:p>
          <a:p>
            <a:pPr algn="just"/>
            <a:endParaRPr lang="de-DE" altLang="zh-CN" sz="2400" dirty="0">
              <a:latin typeface="Times New Roman" pitchFamily="18" charset="0"/>
            </a:endParaRPr>
          </a:p>
          <a:p>
            <a:pPr algn="just"/>
            <a:r>
              <a:rPr lang="de-DE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Die paradigmatische Relation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ist die Beziehungen eines sprachlichen Zeichens zu anderen Zeichen, die es ersetzen, an seine Stelle im Kontext treten können und sich dort gegenseitig ausschließen (vertikale Betrachtung). </a:t>
            </a:r>
          </a:p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2435" y="1772816"/>
            <a:ext cx="8562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altLang="zh-CN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zh-CN" sz="3200" b="1" dirty="0">
                <a:solidFill>
                  <a:srgbClr val="0033CC"/>
                </a:solidFill>
                <a:latin typeface="Times New Roman" pitchFamily="18" charset="0"/>
              </a:rPr>
              <a:t>Syntagmatische und paradigmatische Relation </a:t>
            </a:r>
            <a:br>
              <a:rPr lang="de-DE" altLang="zh-CN" sz="3200" b="1" dirty="0">
                <a:solidFill>
                  <a:srgbClr val="0033CC"/>
                </a:solidFill>
                <a:latin typeface="Times New Roman" pitchFamily="18" charset="0"/>
              </a:rPr>
            </a:br>
            <a:endParaRPr lang="de-DE" altLang="zh-CN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824163" y="245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93188" name="Picture 4" descr="http://culturitalia.uibk.ac.at/hispanoteca/Lexikon%20der%20Linguistik/pa/image00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458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67944" y="6139190"/>
            <a:ext cx="4392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de-DE" altLang="zh-CN" sz="1400" i="1" dirty="0">
                <a:latin typeface="Times New Roman" pitchFamily="18" charset="0"/>
                <a:cs typeface="Arial" charset="0"/>
              </a:rPr>
              <a:t>(Ulrich, Winfried, Linguistische Grundbegriffe, S. 98-99)</a:t>
            </a:r>
          </a:p>
          <a:p>
            <a:endParaRPr kumimoji="1" lang="zh-CN" altLang="de-DE" sz="1400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1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C18C1E2-7CB2-05C4-F394-C5BA56AA4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Ausblick:</a:t>
            </a:r>
          </a:p>
          <a:p>
            <a:r>
              <a:rPr lang="de-DE"/>
              <a:t>4.2 Semantik </a:t>
            </a:r>
            <a:endParaRPr lang="de-DE" dirty="0"/>
          </a:p>
          <a:p>
            <a:r>
              <a:rPr lang="de-DE" dirty="0"/>
              <a:t>5. Pragmatik &amp; Textlinguistik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Calibri" panose="020F0502020204030204" charset="0"/>
                <a:cs typeface="Times New Roman" panose="02020603050405020304" pitchFamily="18" charset="0"/>
              </a:rPr>
              <a:t>2.1</a:t>
            </a:r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 (pp. 105-143)</a:t>
            </a:r>
            <a:endParaRPr lang="de-DE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德语语言学导论</a:t>
            </a:r>
            <a:r>
              <a:rPr lang="de-DE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untersucht die Syntax?</a:t>
            </a:r>
          </a:p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Traditionelle Grammatik: Wortarten, Satzglieder (Subjekt, Prädikat, Objekt, Adverbialbestimmung, Attribut, Funktionen der Nebensätze und Infinitivgruppe), Lesetexte</a:t>
            </a:r>
          </a:p>
          <a:p>
            <a:pPr algn="just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88278"/>
            <a:ext cx="8229600" cy="1143000"/>
          </a:xfrm>
        </p:spPr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298017-8B91-7E2D-863A-23F18988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B0FE027-FC2F-CEA1-2531-49D144F8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01" t="15960" r="10626" b="6599"/>
          <a:stretch/>
        </p:blipFill>
        <p:spPr>
          <a:xfrm>
            <a:off x="0" y="1700808"/>
            <a:ext cx="9144000" cy="5161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Beispiele</a:t>
            </a:r>
            <a:endParaRPr lang="en-US" altLang="de-DE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FD8C019-DFAE-84B6-3644-0C53905D4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13061F-D812-3BBF-178E-8CA401E3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8" t="17801" r="10626" b="23400"/>
          <a:stretch/>
        </p:blipFill>
        <p:spPr>
          <a:xfrm>
            <a:off x="97521" y="2852936"/>
            <a:ext cx="9046479" cy="3917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16523"/>
            <a:ext cx="8229600" cy="1143000"/>
          </a:xfrm>
        </p:spPr>
        <p:txBody>
          <a:bodyPr/>
          <a:lstStyle/>
          <a:p>
            <a:r>
              <a:rPr lang="de-DE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Wortarten &amp; Satzglieder</a:t>
            </a:r>
            <a:endParaRPr lang="zh-CN" alt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97176A-D0E3-4051-8500-628A47ED1F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75" t="15001" r="9051" b="8000"/>
          <a:stretch/>
        </p:blipFill>
        <p:spPr>
          <a:xfrm>
            <a:off x="0" y="1700808"/>
            <a:ext cx="9189178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Funktionen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1643F86-5674-3B49-F70D-75688894B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C5DABB-AE66-4B98-EBE2-B9A6F3FC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75" t="16401" r="24013" b="8001"/>
          <a:stretch/>
        </p:blipFill>
        <p:spPr>
          <a:xfrm>
            <a:off x="539552" y="38249"/>
            <a:ext cx="7956376" cy="68197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1DD1-B72F-917B-0CAF-220B87C85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8A985-3CCE-62BD-B1EB-68E3B39B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Funktionsfähigkeit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3FE191-BEC1-67C1-0F26-17F51DD7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3995C7-DA7B-DDEE-28AE-02FE9EFB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88" t="20600" r="9051" b="9402"/>
          <a:stretch/>
        </p:blipFill>
        <p:spPr>
          <a:xfrm>
            <a:off x="-1" y="2276872"/>
            <a:ext cx="907063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56A5A-C81A-6537-4DD3-18DD18CC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A7FBFB-CBBE-F47C-8C2A-095F0311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A039A0-BA55-57DF-40CC-34B52F46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14445" r="27950" b="5201"/>
          <a:stretch/>
        </p:blipFill>
        <p:spPr>
          <a:xfrm>
            <a:off x="1475656" y="19076"/>
            <a:ext cx="6192688" cy="68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3658F-5B2B-F7BE-AC11-69AE8C56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88EB2-4A03-535A-1358-CF7BA4B2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5D25E4-C163-5760-980F-FC64467C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327FFB-B816-75C3-9D8D-B3C9896D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13" t="14445" r="27163" b="6600"/>
          <a:stretch/>
        </p:blipFill>
        <p:spPr>
          <a:xfrm>
            <a:off x="1403648" y="14382"/>
            <a:ext cx="6552728" cy="68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38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Bildschirmpräsentation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Larissa-Design</vt:lpstr>
      <vt:lpstr>3. Syntax &amp; Semantik </vt:lpstr>
      <vt:lpstr>2.1 Syntax (pp. 105-143)</vt:lpstr>
      <vt:lpstr>Definition</vt:lpstr>
      <vt:lpstr>Beispiele</vt:lpstr>
      <vt:lpstr>Wortarten &amp; Satzglieder</vt:lpstr>
      <vt:lpstr>Funktionen</vt:lpstr>
      <vt:lpstr>Funktionsfähigkeit</vt:lpstr>
      <vt:lpstr>PowerPoint-Präsentation</vt:lpstr>
      <vt:lpstr>PowerPoint-Präsentation</vt:lpstr>
      <vt:lpstr>PowerPoint-Präsentation</vt:lpstr>
      <vt:lpstr>Übungen</vt:lpstr>
      <vt:lpstr>Übungen</vt:lpstr>
      <vt:lpstr>Übungen</vt:lpstr>
      <vt:lpstr>PowerPoint-Präsentation</vt:lpstr>
      <vt:lpstr>PowerPoint-Präsentation</vt:lpstr>
      <vt:lpstr> Syntagmatische Relation &amp; paradigmatische Relation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 germanistische Linguistik</dc:title>
  <dc:creator>Martin Woesler</dc:creator>
  <cp:lastModifiedBy>-</cp:lastModifiedBy>
  <cp:revision>71</cp:revision>
  <dcterms:created xsi:type="dcterms:W3CDTF">2025-02-20T12:48:00Z</dcterms:created>
  <dcterms:modified xsi:type="dcterms:W3CDTF">2025-03-18T01:31:32Z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DA173F03C38D470EBA6647AD318132C5_12</vt:lpwstr>
  </property>
  <property fmtid="{D5CDD505-2E9C-101B-9397-08002B2CF9AE}" pid="3" name="KSOProductBuildVer">
    <vt:lpwstr>2052-12.1.0.19770</vt:lpwstr>
  </property>
</Properties>
</file>