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12DEF6-84D4-4373-815D-C60EDACE19F1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B0111A5-9015-4953-9BD2-6E8E6FC5499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youtube.com/watch?v=6PqtOo-K-y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PqtOo-K-yM" TargetMode="External"/><Relationship Id="rId2" Type="http://schemas.openxmlformats.org/officeDocument/2006/relationships/hyperlink" Target="http://www.youtube.com/watch?v=Bgm2JcgGVs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87737"/>
            <a:ext cx="8534400" cy="1731982"/>
          </a:xfrm>
        </p:spPr>
        <p:txBody>
          <a:bodyPr/>
          <a:lstStyle/>
          <a:p>
            <a:r>
              <a:rPr lang="en-US" sz="7200" dirty="0" smtClean="0">
                <a:ln w="3175">
                  <a:solidFill>
                    <a:schemeClr val="accent1">
                      <a:lumMod val="75000"/>
                      <a:alpha val="6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Forbidden City</a:t>
            </a:r>
            <a:endParaRPr lang="en-US" sz="7200" dirty="0">
              <a:ln w="3175">
                <a:solidFill>
                  <a:schemeClr val="accent1">
                    <a:lumMod val="75000"/>
                    <a:alpha val="6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latin typeface="High Tower Text" pitchFamily="18" charset="0"/>
              </a:rPr>
              <a:t>Between Heaven and Earth</a:t>
            </a:r>
            <a:endParaRPr lang="en-US" sz="32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1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5600" y="685800"/>
            <a:ext cx="1967753" cy="4948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180 Acres.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756263" cy="105425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  <a:latin typeface="Palatino Linotype" pitchFamily="18" charset="0"/>
              </a:rPr>
              <a:t>Size is Everything…</a:t>
            </a:r>
            <a:endParaRPr lang="en-US" sz="48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87" y="1131627"/>
            <a:ext cx="6172200" cy="57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216152" cy="387781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Symbolism.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Red – Good luck &amp; Fire.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Black – Water.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Yellow – Emperor &amp; Power.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Crane – Longevity.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Lion – Strength.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Dragon – Authority.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533400"/>
            <a:ext cx="5257799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Architecture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23" y="3488425"/>
            <a:ext cx="4314967" cy="323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23" y="152400"/>
            <a:ext cx="4314967" cy="323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876800"/>
            <a:ext cx="44196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1954" y="2133601"/>
            <a:ext cx="4433445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Palace Complex aligned with Pole Star.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Blueprint represents Emperor’s connection to the Mandate of Heaven.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dirty="0">
                <a:latin typeface="High Tower Text" pitchFamily="18" charset="0"/>
                <a:hlinkClick r:id="rId2"/>
              </a:rPr>
              <a:t>http://</a:t>
            </a:r>
            <a:r>
              <a:rPr lang="en-US" dirty="0" smtClean="0">
                <a:latin typeface="High Tower Text" pitchFamily="18" charset="0"/>
                <a:hlinkClick r:id="rId2"/>
              </a:rPr>
              <a:t>www.youtube.com/watch?v=6PqtOo-K-yM</a:t>
            </a:r>
            <a:endParaRPr lang="en-US" dirty="0" smtClean="0">
              <a:latin typeface="High Tower Text" pitchFamily="18" charset="0"/>
            </a:endParaRPr>
          </a:p>
          <a:p>
            <a:pPr marL="731520" lvl="2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14:00 –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15:45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,</a:t>
            </a:r>
            <a:endParaRPr lang="en-US" dirty="0">
              <a:latin typeface="High Tower Text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Grand Opening.</a:t>
            </a:r>
          </a:p>
          <a:p>
            <a:pPr marL="731520"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1:01:30 – 1:02:45.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Celestial Connection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1" y="2514600"/>
            <a:ext cx="4506976" cy="33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057400"/>
            <a:ext cx="37878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Eunuchs.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10,000 Volunteer Servants.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Tended to Concubines, ran Imperial Workshops.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Became educated and part of Bureaucracy &amp; Politics during Ming Dynasty, but were humbled during Qing Dynasty.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Palace Life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2286000"/>
            <a:ext cx="5203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Concubines.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1408 Trip to Korea.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Inspected hands, teeth, body odor, sleep habits, foot size, etc.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300 girls found, 5 were selected.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Ritual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Calendar for intercourse.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Each Concubine had astrological and Zodiac ties.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No limit to # of Concubines.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When Emperor died, they were moved to Garden of Forgotten Favorites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Eunuchs and Concubines sometimes formed relationships.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2,800 were murdered by Yongle as a result.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Palace Life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0"/>
            <a:ext cx="3581400" cy="42649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Forbidden City was a Fortress and a Prison.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Every aspect of life was regulated.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Extensive rules for conduct and procedure.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Book of Ancestral Instructions was the official text of laws.</a:t>
            </a:r>
            <a:endParaRPr lang="en-US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Palace Life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5562600" cy="36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0" y="2248347"/>
            <a:ext cx="3200400" cy="43810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Interactions with “Western Barbarians.”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Opium War.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British East India Company.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Boxer Rebellion.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1925 the final Emperor was evicted.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Decline of the Empire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5715000" cy="41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057400"/>
            <a:ext cx="4831324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The Forbidden City is still representative of National Consciousness.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Represents Historical Greatness and therefore, modern potential.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UNESCO World Heritage Site 1987.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Growth of Beijing reflects power and authority of the nation.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Palace Museum.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100,000 Treasures.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10,000,000 Visitors each year.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Modernity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25" y="36576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59" y="2118802"/>
            <a:ext cx="2458889" cy="18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634753" cy="387781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Yongle used treachery to usurp the imperial throne in early 1400s.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To meet his goals: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Eradicated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opponents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Move Capital to Beijing.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Persuade the people of his authority and Mandate.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Establish his status and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reign by building large ornate palace.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  <a:p>
            <a:pPr lvl="1"/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1"/>
                </a:solidFill>
                <a:latin typeface="Palatino Linotype" pitchFamily="18" charset="0"/>
              </a:rPr>
              <a:t>Origins</a:t>
            </a:r>
            <a:endParaRPr lang="en-US" sz="60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325368" cy="44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495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8382000" cy="285705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igh Tower Text" pitchFamily="18" charset="0"/>
              </a:rPr>
              <a:t>Eunuchs measured every aspect of old palace to ensure the new one would be larger.</a:t>
            </a:r>
          </a:p>
          <a:p>
            <a:r>
              <a:rPr lang="en-US" sz="2600" dirty="0" smtClean="0">
                <a:latin typeface="High Tower Text" pitchFamily="18" charset="0"/>
              </a:rPr>
              <a:t>900 Structures.</a:t>
            </a:r>
          </a:p>
          <a:p>
            <a:pPr lvl="1"/>
            <a:r>
              <a:rPr lang="en-US" dirty="0">
                <a:latin typeface="High Tower Text" pitchFamily="18" charset="0"/>
              </a:rPr>
              <a:t>Watchtowers legend</a:t>
            </a:r>
            <a:r>
              <a:rPr lang="en-US" dirty="0" smtClean="0">
                <a:latin typeface="High Tower Text" pitchFamily="18" charset="0"/>
              </a:rPr>
              <a:t>.</a:t>
            </a:r>
            <a:endParaRPr lang="en-US" dirty="0">
              <a:latin typeface="High Tower Text" pitchFamily="18" charset="0"/>
            </a:endParaRPr>
          </a:p>
          <a:p>
            <a:r>
              <a:rPr lang="en-US" sz="2600" dirty="0" smtClean="0">
                <a:latin typeface="High Tower Text" pitchFamily="18" charset="0"/>
              </a:rPr>
              <a:t>9,999 rooms? Not really.</a:t>
            </a:r>
            <a:endParaRPr lang="en-US" dirty="0">
              <a:latin typeface="High Tower Text" pitchFamily="18" charset="0"/>
            </a:endParaRPr>
          </a:p>
          <a:p>
            <a:r>
              <a:rPr lang="en-US" sz="2600" dirty="0" smtClean="0">
                <a:latin typeface="High Tower Text" pitchFamily="18" charset="0"/>
              </a:rPr>
              <a:t>Hundreds of thousands of bricks.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1"/>
                </a:solidFill>
                <a:latin typeface="Palatino Linotype" pitchFamily="18" charset="0"/>
              </a:rPr>
              <a:t>Size and Grandeur</a:t>
            </a:r>
            <a:endParaRPr lang="en-US" sz="60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0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48347"/>
            <a:ext cx="3904990" cy="387781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Grand Canal was re-dredged by 300,000 men to float timbers 1,100 miles to Beijing.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Took four years to send 380,000 timbers.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½ of loggers died in the process.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1"/>
                </a:solidFill>
                <a:latin typeface="Palatino Linotype" pitchFamily="18" charset="0"/>
              </a:rPr>
              <a:t>Construction</a:t>
            </a:r>
            <a:endParaRPr lang="en-US" sz="60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9" y="23622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2248347"/>
            <a:ext cx="4495800" cy="44572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150 ft. wide Moat.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30ft.X20ft. Walls. 5:00-8:00</a:t>
            </a:r>
          </a:p>
          <a:p>
            <a:pPr lvl="1"/>
            <a:r>
              <a:rPr lang="en-US" dirty="0">
                <a:latin typeface="High Tower Text" pitchFamily="18" charset="0"/>
                <a:hlinkClick r:id="rId2"/>
              </a:rPr>
              <a:t>http://www.youtube.com/watch?v=Bgm2JcgGVs4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180 Acres of flooring. 50:00-53:00</a:t>
            </a:r>
          </a:p>
          <a:p>
            <a:pPr lvl="1"/>
            <a:r>
              <a:rPr lang="en-US" dirty="0">
                <a:latin typeface="High Tower Text" pitchFamily="18" charset="0"/>
                <a:hlinkClick r:id="rId3"/>
              </a:rPr>
              <a:t>http://</a:t>
            </a:r>
            <a:r>
              <a:rPr lang="en-US" dirty="0" smtClean="0">
                <a:latin typeface="High Tower Text" pitchFamily="18" charset="0"/>
                <a:hlinkClick r:id="rId3"/>
              </a:rPr>
              <a:t>www.youtube.com/watch?v=6PqtOo-K-yM</a:t>
            </a:r>
            <a:endParaRPr lang="en-US" dirty="0" smtClean="0"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Palatino Linotype" pitchFamily="18" charset="0"/>
              </a:rPr>
              <a:t>Construction</a:t>
            </a:r>
            <a:endParaRPr lang="en-US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1146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0386"/>
            <a:ext cx="7543800" cy="56578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0" y="715533"/>
            <a:ext cx="1662953" cy="49485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10 Acres.</a:t>
            </a:r>
            <a:endParaRPr lang="en-US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35791" cy="105425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  <a:latin typeface="Palatino Linotype" pitchFamily="18" charset="0"/>
              </a:rPr>
              <a:t>Size is Everything…</a:t>
            </a:r>
            <a:endParaRPr lang="en-US" sz="48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3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56263" cy="105425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  <a:latin typeface="Palatino Linotype" pitchFamily="18" charset="0"/>
              </a:rPr>
              <a:t>Size is Everything…</a:t>
            </a:r>
            <a:endParaRPr lang="en-US" sz="48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81800" y="609600"/>
            <a:ext cx="2043953" cy="4948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88.2 Acres.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1" y="1137313"/>
            <a:ext cx="8298976" cy="56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1800" y="685800"/>
            <a:ext cx="1739153" cy="49485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160 Acres.</a:t>
            </a:r>
            <a:endParaRPr lang="en-US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56263" cy="105425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  <a:latin typeface="Palatino Linotype" pitchFamily="18" charset="0"/>
              </a:rPr>
              <a:t>Size is Everything…</a:t>
            </a:r>
            <a:endParaRPr lang="en-US" sz="48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44" y="1220649"/>
            <a:ext cx="7197201" cy="56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1800" y="685800"/>
            <a:ext cx="1967753" cy="4948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igh Tower Text" pitchFamily="18" charset="0"/>
              </a:rPr>
              <a:t>228 Acres.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56263" cy="105425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  <a:latin typeface="Palatino Linotype" pitchFamily="18" charset="0"/>
              </a:rPr>
              <a:t>Size is Everything…</a:t>
            </a:r>
            <a:endParaRPr lang="en-US" sz="48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095883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7F7F7F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4917</TotalTime>
  <Words>475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The Forbidden City</vt:lpstr>
      <vt:lpstr>Origins</vt:lpstr>
      <vt:lpstr>Size and Grandeur</vt:lpstr>
      <vt:lpstr>Construction</vt:lpstr>
      <vt:lpstr>Construction</vt:lpstr>
      <vt:lpstr>Size is Everything…</vt:lpstr>
      <vt:lpstr>Size is Everything…</vt:lpstr>
      <vt:lpstr>Size is Everything…</vt:lpstr>
      <vt:lpstr>Size is Everything…</vt:lpstr>
      <vt:lpstr>Size is Everything…</vt:lpstr>
      <vt:lpstr>Architecture</vt:lpstr>
      <vt:lpstr>Celestial Connection</vt:lpstr>
      <vt:lpstr>Palace Life</vt:lpstr>
      <vt:lpstr>Palace Life</vt:lpstr>
      <vt:lpstr>Palace Life</vt:lpstr>
      <vt:lpstr>Decline of the Empire</vt:lpstr>
      <vt:lpstr>Modernity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Jensen</dc:creator>
  <cp:lastModifiedBy>Daniel Jensen</cp:lastModifiedBy>
  <cp:revision>36</cp:revision>
  <dcterms:created xsi:type="dcterms:W3CDTF">2013-04-05T02:47:49Z</dcterms:created>
  <dcterms:modified xsi:type="dcterms:W3CDTF">2013-04-09T16:15:10Z</dcterms:modified>
</cp:coreProperties>
</file>