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Lst>
  <p:sldIdLst>
    <p:sldId id="256" r:id="rId11"/>
    <p:sldId id="257" r:id="rId12"/>
    <p:sldId id="258" r:id="rId13"/>
    <p:sldId id="259" r:id="rId14"/>
    <p:sldId id="277" r:id="rId15"/>
    <p:sldId id="267" r:id="rId16"/>
    <p:sldId id="278" r:id="rId17"/>
    <p:sldId id="260" r:id="rId18"/>
    <p:sldId id="261" r:id="rId19"/>
    <p:sldId id="279" r:id="rId20"/>
    <p:sldId id="280" r:id="rId21"/>
    <p:sldId id="262" r:id="rId22"/>
    <p:sldId id="263" r:id="rId23"/>
    <p:sldId id="274" r:id="rId24"/>
    <p:sldId id="275" r:id="rId25"/>
    <p:sldId id="289" r:id="rId26"/>
    <p:sldId id="264" r:id="rId27"/>
  </p:sldIdLst>
  <p:sldSz cx="12192000" cy="6858000"/>
  <p:notesSz cx="6858000" cy="9144000"/>
  <p:embeddedFontLst>
    <p:embeddedFont>
      <p:font typeface="OPPOSans H" panose="00020600040101010101" charset="-122"/>
      <p:regular r:id="rId31"/>
    </p:embeddedFont>
    <p:embeddedFont>
      <p:font typeface="Source Han Sans CN Bold" panose="020B0800000000000000" charset="-122"/>
      <p:bold r:id="rId32"/>
    </p:embeddedFont>
    <p:embeddedFont>
      <p:font typeface="Source Han Sans" panose="020B0500000000000000" charset="-122"/>
      <p:regular r:id="rId33"/>
    </p:embeddedFont>
    <p:embeddedFont>
      <p:font typeface="等线" panose="02010600030101010101" charset="-122"/>
      <p:regular r:id="rId34"/>
    </p:embeddedFont>
  </p:embeddedFontLst>
  <p:custDataLst>
    <p:tags r:id="rId35"/>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gs" Target="tags/tag13.xml"/><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jpe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4861"/>
            <a:ext cx="12192000" cy="6858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368004" y="374084"/>
            <a:ext cx="11455989" cy="6109833"/>
          </a:xfrm>
          <a:prstGeom prst="snip2DiagRect">
            <a:avLst>
              <a:gd name="adj1" fmla="val 6834"/>
              <a:gd name="adj2" fmla="val 6063"/>
            </a:avLst>
          </a:pr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560190" y="599895"/>
            <a:ext cx="11071617" cy="5658211"/>
          </a:xfrm>
          <a:prstGeom prst="snip2DiagRect">
            <a:avLst>
              <a:gd name="adj1" fmla="val 6834"/>
              <a:gd name="adj2" fmla="val 6063"/>
            </a:avLst>
          </a:prstGeom>
          <a:solidFill>
            <a:schemeClr val="accent2">
              <a:lumMod val="10000"/>
              <a:lumOff val="90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a:off x="1205580" y="1082010"/>
            <a:ext cx="4669166" cy="605676"/>
          </a:xfrm>
          <a:prstGeom prst="plus">
            <a:avLst>
              <a:gd name="adj" fmla="val 12419"/>
            </a:avLst>
          </a:prstGeom>
          <a:gradFill>
            <a:gsLst>
              <a:gs pos="0">
                <a:schemeClr val="accent1">
                  <a:lumMod val="20000"/>
                  <a:lumOff val="80000"/>
                </a:schemeClr>
              </a:gs>
              <a:gs pos="100000">
                <a:schemeClr val="accent1">
                  <a:lumMod val="90000"/>
                  <a:lumOff val="10000"/>
                </a:schemeClr>
              </a:gs>
            </a:gsLst>
            <a:path path="circle">
              <a:fillToRect l="50000" t="50000" r="50000" b="50000"/>
            </a:path>
            <a:tileRect/>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custDataLst>
              <p:tags r:id="rId1"/>
            </p:custDataLst>
          </p:nvPr>
        </p:nvSpPr>
        <p:spPr>
          <a:xfrm>
            <a:off x="1243883" y="5265902"/>
            <a:ext cx="2007713" cy="591806"/>
          </a:xfrm>
          <a:custGeom>
            <a:avLst/>
            <a:gdLst>
              <a:gd name="connsiteX0" fmla="*/ 254572 w 3037017"/>
              <a:gd name="connsiteY0" fmla="*/ 0 h 895209"/>
              <a:gd name="connsiteX1" fmla="*/ 2764817 w 3037017"/>
              <a:gd name="connsiteY1" fmla="*/ 0 h 895209"/>
              <a:gd name="connsiteX2" fmla="*/ 2914021 w 3037017"/>
              <a:gd name="connsiteY2" fmla="*/ 149204 h 895209"/>
              <a:gd name="connsiteX3" fmla="*/ 2914021 w 3037017"/>
              <a:gd name="connsiteY3" fmla="*/ 158560 h 895209"/>
              <a:gd name="connsiteX4" fmla="*/ 2928541 w 3037017"/>
              <a:gd name="connsiteY4" fmla="*/ 166442 h 895209"/>
              <a:gd name="connsiteX5" fmla="*/ 3037017 w 3037017"/>
              <a:gd name="connsiteY5" fmla="*/ 370460 h 895209"/>
              <a:gd name="connsiteX6" fmla="*/ 3037017 w 3037017"/>
              <a:gd name="connsiteY6" fmla="*/ 531647 h 895209"/>
              <a:gd name="connsiteX7" fmla="*/ 2928541 w 3037017"/>
              <a:gd name="connsiteY7" fmla="*/ 735666 h 895209"/>
              <a:gd name="connsiteX8" fmla="*/ 2914021 w 3037017"/>
              <a:gd name="connsiteY8" fmla="*/ 743547 h 895209"/>
              <a:gd name="connsiteX9" fmla="*/ 2914021 w 3037017"/>
              <a:gd name="connsiteY9" fmla="*/ 746005 h 895209"/>
              <a:gd name="connsiteX10" fmla="*/ 2764817 w 3037017"/>
              <a:gd name="connsiteY10" fmla="*/ 895209 h 895209"/>
              <a:gd name="connsiteX11" fmla="*/ 254572 w 3037017"/>
              <a:gd name="connsiteY11" fmla="*/ 895209 h 895209"/>
              <a:gd name="connsiteX12" fmla="*/ 105368 w 3037017"/>
              <a:gd name="connsiteY12" fmla="*/ 746005 h 895209"/>
              <a:gd name="connsiteX13" fmla="*/ 105368 w 3037017"/>
              <a:gd name="connsiteY13" fmla="*/ 733102 h 895209"/>
              <a:gd name="connsiteX14" fmla="*/ 72063 w 3037017"/>
              <a:gd name="connsiteY14" fmla="*/ 705622 h 895209"/>
              <a:gd name="connsiteX15" fmla="*/ 0 w 3037017"/>
              <a:gd name="connsiteY15" fmla="*/ 531647 h 895209"/>
              <a:gd name="connsiteX16" fmla="*/ 0 w 3037017"/>
              <a:gd name="connsiteY16" fmla="*/ 370460 h 895209"/>
              <a:gd name="connsiteX17" fmla="*/ 72063 w 3037017"/>
              <a:gd name="connsiteY17" fmla="*/ 196485 h 895209"/>
              <a:gd name="connsiteX18" fmla="*/ 105368 w 3037017"/>
              <a:gd name="connsiteY18" fmla="*/ 169006 h 895209"/>
              <a:gd name="connsiteX19" fmla="*/ 105368 w 3037017"/>
              <a:gd name="connsiteY19" fmla="*/ 149204 h 895209"/>
              <a:gd name="connsiteX20" fmla="*/ 254572 w 3037017"/>
              <a:gd name="connsiteY20" fmla="*/ 0 h 895209"/>
            </a:gdLst>
            <a:ahLst/>
            <a:cxnLst/>
            <a:rect l="l" t="t" r="r" b="b"/>
            <a:pathLst>
              <a:path w="3037017" h="895209">
                <a:moveTo>
                  <a:pt x="254572" y="0"/>
                </a:moveTo>
                <a:lnTo>
                  <a:pt x="2764817" y="0"/>
                </a:lnTo>
                <a:cubicBezTo>
                  <a:pt x="2847220" y="0"/>
                  <a:pt x="2914021" y="66801"/>
                  <a:pt x="2914021" y="149204"/>
                </a:cubicBezTo>
                <a:lnTo>
                  <a:pt x="2914021" y="158560"/>
                </a:lnTo>
                <a:lnTo>
                  <a:pt x="2928541" y="166442"/>
                </a:lnTo>
                <a:cubicBezTo>
                  <a:pt x="2993988" y="210656"/>
                  <a:pt x="3037017" y="285533"/>
                  <a:pt x="3037017" y="370460"/>
                </a:cubicBezTo>
                <a:lnTo>
                  <a:pt x="3037017" y="531647"/>
                </a:lnTo>
                <a:cubicBezTo>
                  <a:pt x="3037017" y="616574"/>
                  <a:pt x="2993988" y="691451"/>
                  <a:pt x="2928541" y="735666"/>
                </a:cubicBezTo>
                <a:lnTo>
                  <a:pt x="2914021" y="743547"/>
                </a:lnTo>
                <a:lnTo>
                  <a:pt x="2914021" y="746005"/>
                </a:lnTo>
                <a:cubicBezTo>
                  <a:pt x="2914021" y="828408"/>
                  <a:pt x="2847220" y="895209"/>
                  <a:pt x="2764817" y="895209"/>
                </a:cubicBezTo>
                <a:lnTo>
                  <a:pt x="254572" y="895209"/>
                </a:lnTo>
                <a:cubicBezTo>
                  <a:pt x="172169" y="895209"/>
                  <a:pt x="105368" y="828408"/>
                  <a:pt x="105368" y="746005"/>
                </a:cubicBezTo>
                <a:lnTo>
                  <a:pt x="105368" y="733102"/>
                </a:lnTo>
                <a:lnTo>
                  <a:pt x="72063" y="705622"/>
                </a:lnTo>
                <a:cubicBezTo>
                  <a:pt x="27539" y="661098"/>
                  <a:pt x="0" y="599589"/>
                  <a:pt x="0" y="531647"/>
                </a:cubicBezTo>
                <a:lnTo>
                  <a:pt x="0" y="370460"/>
                </a:lnTo>
                <a:cubicBezTo>
                  <a:pt x="0" y="302519"/>
                  <a:pt x="27539" y="241009"/>
                  <a:pt x="72063" y="196485"/>
                </a:cubicBezTo>
                <a:lnTo>
                  <a:pt x="105368" y="169006"/>
                </a:lnTo>
                <a:lnTo>
                  <a:pt x="105368" y="149204"/>
                </a:lnTo>
                <a:cubicBezTo>
                  <a:pt x="105368" y="66801"/>
                  <a:pt x="172169" y="0"/>
                  <a:pt x="254572" y="0"/>
                </a:cubicBezTo>
                <a:close/>
              </a:path>
            </a:pathLst>
          </a:custGeom>
          <a:gradFill>
            <a:gsLst>
              <a:gs pos="0">
                <a:schemeClr val="accent1">
                  <a:lumMod val="58000"/>
                  <a:lumOff val="42000"/>
                </a:schemeClr>
              </a:gs>
              <a:gs pos="100000">
                <a:schemeClr val="accent1">
                  <a:lumMod val="90000"/>
                  <a:lumOff val="10000"/>
                </a:schemeClr>
              </a:gs>
            </a:gsLst>
            <a:lin ang="10800000" scaled="0"/>
          </a:gradFill>
          <a:ln w="12700" cap="sq">
            <a:noFill/>
            <a:miter/>
          </a:ln>
          <a:effectLst/>
        </p:spPr>
        <p:txBody>
          <a:bodyPr vert="horz" wrap="square" lIns="71323" tIns="35662" rIns="71323" bIns="35662" rtlCol="0" anchor="ctr"/>
          <a:lstStyle/>
          <a:p>
            <a:pPr algn="ctr"/>
            <a:endParaRPr kumimoji="1" lang="zh-CN" altLang="en-US"/>
          </a:p>
        </p:txBody>
      </p:sp>
      <p:sp>
        <p:nvSpPr>
          <p:cNvPr id="8" name="标题 1"/>
          <p:cNvSpPr txBox="1"/>
          <p:nvPr>
            <p:custDataLst>
              <p:tags r:id="rId2"/>
            </p:custDataLst>
          </p:nvPr>
        </p:nvSpPr>
        <p:spPr>
          <a:xfrm>
            <a:off x="1283360" y="5310956"/>
            <a:ext cx="1928759" cy="501699"/>
          </a:xfrm>
          <a:custGeom>
            <a:avLst/>
            <a:gdLst>
              <a:gd name="connsiteX0" fmla="*/ 254572 w 3037017"/>
              <a:gd name="connsiteY0" fmla="*/ 0 h 895209"/>
              <a:gd name="connsiteX1" fmla="*/ 2764817 w 3037017"/>
              <a:gd name="connsiteY1" fmla="*/ 0 h 895209"/>
              <a:gd name="connsiteX2" fmla="*/ 2914021 w 3037017"/>
              <a:gd name="connsiteY2" fmla="*/ 149204 h 895209"/>
              <a:gd name="connsiteX3" fmla="*/ 2914021 w 3037017"/>
              <a:gd name="connsiteY3" fmla="*/ 158560 h 895209"/>
              <a:gd name="connsiteX4" fmla="*/ 2928541 w 3037017"/>
              <a:gd name="connsiteY4" fmla="*/ 166442 h 895209"/>
              <a:gd name="connsiteX5" fmla="*/ 3037017 w 3037017"/>
              <a:gd name="connsiteY5" fmla="*/ 370460 h 895209"/>
              <a:gd name="connsiteX6" fmla="*/ 3037017 w 3037017"/>
              <a:gd name="connsiteY6" fmla="*/ 531647 h 895209"/>
              <a:gd name="connsiteX7" fmla="*/ 2928541 w 3037017"/>
              <a:gd name="connsiteY7" fmla="*/ 735666 h 895209"/>
              <a:gd name="connsiteX8" fmla="*/ 2914021 w 3037017"/>
              <a:gd name="connsiteY8" fmla="*/ 743547 h 895209"/>
              <a:gd name="connsiteX9" fmla="*/ 2914021 w 3037017"/>
              <a:gd name="connsiteY9" fmla="*/ 746005 h 895209"/>
              <a:gd name="connsiteX10" fmla="*/ 2764817 w 3037017"/>
              <a:gd name="connsiteY10" fmla="*/ 895209 h 895209"/>
              <a:gd name="connsiteX11" fmla="*/ 254572 w 3037017"/>
              <a:gd name="connsiteY11" fmla="*/ 895209 h 895209"/>
              <a:gd name="connsiteX12" fmla="*/ 105368 w 3037017"/>
              <a:gd name="connsiteY12" fmla="*/ 746005 h 895209"/>
              <a:gd name="connsiteX13" fmla="*/ 105368 w 3037017"/>
              <a:gd name="connsiteY13" fmla="*/ 733102 h 895209"/>
              <a:gd name="connsiteX14" fmla="*/ 72063 w 3037017"/>
              <a:gd name="connsiteY14" fmla="*/ 705622 h 895209"/>
              <a:gd name="connsiteX15" fmla="*/ 0 w 3037017"/>
              <a:gd name="connsiteY15" fmla="*/ 531647 h 895209"/>
              <a:gd name="connsiteX16" fmla="*/ 0 w 3037017"/>
              <a:gd name="connsiteY16" fmla="*/ 370460 h 895209"/>
              <a:gd name="connsiteX17" fmla="*/ 72063 w 3037017"/>
              <a:gd name="connsiteY17" fmla="*/ 196485 h 895209"/>
              <a:gd name="connsiteX18" fmla="*/ 105368 w 3037017"/>
              <a:gd name="connsiteY18" fmla="*/ 169006 h 895209"/>
              <a:gd name="connsiteX19" fmla="*/ 105368 w 3037017"/>
              <a:gd name="connsiteY19" fmla="*/ 149204 h 895209"/>
              <a:gd name="connsiteX20" fmla="*/ 254572 w 3037017"/>
              <a:gd name="connsiteY20" fmla="*/ 0 h 895209"/>
            </a:gdLst>
            <a:ahLst/>
            <a:cxnLst/>
            <a:rect l="l" t="t" r="r" b="b"/>
            <a:pathLst>
              <a:path w="3037017" h="895209">
                <a:moveTo>
                  <a:pt x="254572" y="0"/>
                </a:moveTo>
                <a:lnTo>
                  <a:pt x="2764817" y="0"/>
                </a:lnTo>
                <a:cubicBezTo>
                  <a:pt x="2847220" y="0"/>
                  <a:pt x="2914021" y="66801"/>
                  <a:pt x="2914021" y="149204"/>
                </a:cubicBezTo>
                <a:lnTo>
                  <a:pt x="2914021" y="158560"/>
                </a:lnTo>
                <a:lnTo>
                  <a:pt x="2928541" y="166442"/>
                </a:lnTo>
                <a:cubicBezTo>
                  <a:pt x="2993988" y="210656"/>
                  <a:pt x="3037017" y="285533"/>
                  <a:pt x="3037017" y="370460"/>
                </a:cubicBezTo>
                <a:lnTo>
                  <a:pt x="3037017" y="531647"/>
                </a:lnTo>
                <a:cubicBezTo>
                  <a:pt x="3037017" y="616574"/>
                  <a:pt x="2993988" y="691451"/>
                  <a:pt x="2928541" y="735666"/>
                </a:cubicBezTo>
                <a:lnTo>
                  <a:pt x="2914021" y="743547"/>
                </a:lnTo>
                <a:lnTo>
                  <a:pt x="2914021" y="746005"/>
                </a:lnTo>
                <a:cubicBezTo>
                  <a:pt x="2914021" y="828408"/>
                  <a:pt x="2847220" y="895209"/>
                  <a:pt x="2764817" y="895209"/>
                </a:cubicBezTo>
                <a:lnTo>
                  <a:pt x="254572" y="895209"/>
                </a:lnTo>
                <a:cubicBezTo>
                  <a:pt x="172169" y="895209"/>
                  <a:pt x="105368" y="828408"/>
                  <a:pt x="105368" y="746005"/>
                </a:cubicBezTo>
                <a:lnTo>
                  <a:pt x="105368" y="733102"/>
                </a:lnTo>
                <a:lnTo>
                  <a:pt x="72063" y="705622"/>
                </a:lnTo>
                <a:cubicBezTo>
                  <a:pt x="27539" y="661098"/>
                  <a:pt x="0" y="599589"/>
                  <a:pt x="0" y="531647"/>
                </a:cubicBezTo>
                <a:lnTo>
                  <a:pt x="0" y="370460"/>
                </a:lnTo>
                <a:cubicBezTo>
                  <a:pt x="0" y="302519"/>
                  <a:pt x="27539" y="241009"/>
                  <a:pt x="72063" y="196485"/>
                </a:cubicBezTo>
                <a:lnTo>
                  <a:pt x="105368" y="169006"/>
                </a:lnTo>
                <a:lnTo>
                  <a:pt x="105368" y="149204"/>
                </a:lnTo>
                <a:cubicBezTo>
                  <a:pt x="105368" y="66801"/>
                  <a:pt x="172169" y="0"/>
                  <a:pt x="254572" y="0"/>
                </a:cubicBezTo>
                <a:close/>
              </a:path>
            </a:pathLst>
          </a:custGeom>
          <a:noFill/>
          <a:ln w="9906" cap="sq">
            <a:solidFill>
              <a:schemeClr val="bg1"/>
            </a:solidFill>
            <a:miter/>
          </a:ln>
          <a:effectLst/>
        </p:spPr>
        <p:txBody>
          <a:bodyPr vert="horz" wrap="square" lIns="71323" tIns="35662" rIns="71323" bIns="35662" rtlCol="0" anchor="ctr"/>
          <a:lstStyle/>
          <a:p>
            <a:pPr algn="ctr"/>
            <a:endParaRPr kumimoji="1" lang="zh-CN" altLang="en-US"/>
          </a:p>
        </p:txBody>
      </p:sp>
      <p:sp>
        <p:nvSpPr>
          <p:cNvPr id="9" name="标题 1"/>
          <p:cNvSpPr txBox="1"/>
          <p:nvPr>
            <p:custDataLst>
              <p:tags r:id="rId3"/>
            </p:custDataLst>
          </p:nvPr>
        </p:nvSpPr>
        <p:spPr>
          <a:xfrm>
            <a:off x="1631098" y="5317307"/>
            <a:ext cx="1535545" cy="514852"/>
          </a:xfrm>
          <a:prstGeom prst="rect">
            <a:avLst/>
          </a:prstGeom>
          <a:noFill/>
          <a:ln>
            <a:noFill/>
          </a:ln>
          <a:effectLst/>
        </p:spPr>
        <p:txBody>
          <a:bodyPr vert="horz" wrap="square" lIns="0" tIns="0" rIns="0" bIns="0" rtlCol="0" anchor="ctr"/>
          <a:lstStyle/>
          <a:p>
            <a:pPr algn="l"/>
            <a:r>
              <a:rPr kumimoji="1" lang="en-US" altLang="zh-CN" sz="14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主讲人: </a:t>
            </a:r>
            <a:r>
              <a:rPr kumimoji="1" lang="zh-CN" altLang="en-US" sz="14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黄泽辰</a:t>
            </a:r>
            <a:endParaRPr kumimoji="1" lang="zh-CN" altLang="en-US" sz="14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标题 1"/>
          <p:cNvSpPr txBox="1"/>
          <p:nvPr>
            <p:custDataLst>
              <p:tags r:id="rId4"/>
            </p:custDataLst>
          </p:nvPr>
        </p:nvSpPr>
        <p:spPr>
          <a:xfrm>
            <a:off x="3669599" y="5265902"/>
            <a:ext cx="2007713" cy="591806"/>
          </a:xfrm>
          <a:custGeom>
            <a:avLst/>
            <a:gdLst>
              <a:gd name="connsiteX0" fmla="*/ 254572 w 3037017"/>
              <a:gd name="connsiteY0" fmla="*/ 0 h 895209"/>
              <a:gd name="connsiteX1" fmla="*/ 2764817 w 3037017"/>
              <a:gd name="connsiteY1" fmla="*/ 0 h 895209"/>
              <a:gd name="connsiteX2" fmla="*/ 2914021 w 3037017"/>
              <a:gd name="connsiteY2" fmla="*/ 149204 h 895209"/>
              <a:gd name="connsiteX3" fmla="*/ 2914021 w 3037017"/>
              <a:gd name="connsiteY3" fmla="*/ 158560 h 895209"/>
              <a:gd name="connsiteX4" fmla="*/ 2928541 w 3037017"/>
              <a:gd name="connsiteY4" fmla="*/ 166442 h 895209"/>
              <a:gd name="connsiteX5" fmla="*/ 3037017 w 3037017"/>
              <a:gd name="connsiteY5" fmla="*/ 370460 h 895209"/>
              <a:gd name="connsiteX6" fmla="*/ 3037017 w 3037017"/>
              <a:gd name="connsiteY6" fmla="*/ 531647 h 895209"/>
              <a:gd name="connsiteX7" fmla="*/ 2928541 w 3037017"/>
              <a:gd name="connsiteY7" fmla="*/ 735666 h 895209"/>
              <a:gd name="connsiteX8" fmla="*/ 2914021 w 3037017"/>
              <a:gd name="connsiteY8" fmla="*/ 743547 h 895209"/>
              <a:gd name="connsiteX9" fmla="*/ 2914021 w 3037017"/>
              <a:gd name="connsiteY9" fmla="*/ 746005 h 895209"/>
              <a:gd name="connsiteX10" fmla="*/ 2764817 w 3037017"/>
              <a:gd name="connsiteY10" fmla="*/ 895209 h 895209"/>
              <a:gd name="connsiteX11" fmla="*/ 254572 w 3037017"/>
              <a:gd name="connsiteY11" fmla="*/ 895209 h 895209"/>
              <a:gd name="connsiteX12" fmla="*/ 105368 w 3037017"/>
              <a:gd name="connsiteY12" fmla="*/ 746005 h 895209"/>
              <a:gd name="connsiteX13" fmla="*/ 105368 w 3037017"/>
              <a:gd name="connsiteY13" fmla="*/ 733102 h 895209"/>
              <a:gd name="connsiteX14" fmla="*/ 72063 w 3037017"/>
              <a:gd name="connsiteY14" fmla="*/ 705622 h 895209"/>
              <a:gd name="connsiteX15" fmla="*/ 0 w 3037017"/>
              <a:gd name="connsiteY15" fmla="*/ 531647 h 895209"/>
              <a:gd name="connsiteX16" fmla="*/ 0 w 3037017"/>
              <a:gd name="connsiteY16" fmla="*/ 370460 h 895209"/>
              <a:gd name="connsiteX17" fmla="*/ 72063 w 3037017"/>
              <a:gd name="connsiteY17" fmla="*/ 196485 h 895209"/>
              <a:gd name="connsiteX18" fmla="*/ 105368 w 3037017"/>
              <a:gd name="connsiteY18" fmla="*/ 169006 h 895209"/>
              <a:gd name="connsiteX19" fmla="*/ 105368 w 3037017"/>
              <a:gd name="connsiteY19" fmla="*/ 149204 h 895209"/>
              <a:gd name="connsiteX20" fmla="*/ 254572 w 3037017"/>
              <a:gd name="connsiteY20" fmla="*/ 0 h 895209"/>
            </a:gdLst>
            <a:ahLst/>
            <a:cxnLst/>
            <a:rect l="l" t="t" r="r" b="b"/>
            <a:pathLst>
              <a:path w="3037017" h="895209">
                <a:moveTo>
                  <a:pt x="254572" y="0"/>
                </a:moveTo>
                <a:lnTo>
                  <a:pt x="2764817" y="0"/>
                </a:lnTo>
                <a:cubicBezTo>
                  <a:pt x="2847220" y="0"/>
                  <a:pt x="2914021" y="66801"/>
                  <a:pt x="2914021" y="149204"/>
                </a:cubicBezTo>
                <a:lnTo>
                  <a:pt x="2914021" y="158560"/>
                </a:lnTo>
                <a:lnTo>
                  <a:pt x="2928541" y="166442"/>
                </a:lnTo>
                <a:cubicBezTo>
                  <a:pt x="2993988" y="210656"/>
                  <a:pt x="3037017" y="285533"/>
                  <a:pt x="3037017" y="370460"/>
                </a:cubicBezTo>
                <a:lnTo>
                  <a:pt x="3037017" y="531647"/>
                </a:lnTo>
                <a:cubicBezTo>
                  <a:pt x="3037017" y="616574"/>
                  <a:pt x="2993988" y="691451"/>
                  <a:pt x="2928541" y="735666"/>
                </a:cubicBezTo>
                <a:lnTo>
                  <a:pt x="2914021" y="743547"/>
                </a:lnTo>
                <a:lnTo>
                  <a:pt x="2914021" y="746005"/>
                </a:lnTo>
                <a:cubicBezTo>
                  <a:pt x="2914021" y="828408"/>
                  <a:pt x="2847220" y="895209"/>
                  <a:pt x="2764817" y="895209"/>
                </a:cubicBezTo>
                <a:lnTo>
                  <a:pt x="254572" y="895209"/>
                </a:lnTo>
                <a:cubicBezTo>
                  <a:pt x="172169" y="895209"/>
                  <a:pt x="105368" y="828408"/>
                  <a:pt x="105368" y="746005"/>
                </a:cubicBezTo>
                <a:lnTo>
                  <a:pt x="105368" y="733102"/>
                </a:lnTo>
                <a:lnTo>
                  <a:pt x="72063" y="705622"/>
                </a:lnTo>
                <a:cubicBezTo>
                  <a:pt x="27539" y="661098"/>
                  <a:pt x="0" y="599589"/>
                  <a:pt x="0" y="531647"/>
                </a:cubicBezTo>
                <a:lnTo>
                  <a:pt x="0" y="370460"/>
                </a:lnTo>
                <a:cubicBezTo>
                  <a:pt x="0" y="302519"/>
                  <a:pt x="27539" y="241009"/>
                  <a:pt x="72063" y="196485"/>
                </a:cubicBezTo>
                <a:lnTo>
                  <a:pt x="105368" y="169006"/>
                </a:lnTo>
                <a:lnTo>
                  <a:pt x="105368" y="149204"/>
                </a:lnTo>
                <a:cubicBezTo>
                  <a:pt x="105368" y="66801"/>
                  <a:pt x="172169" y="0"/>
                  <a:pt x="254572" y="0"/>
                </a:cubicBezTo>
                <a:close/>
              </a:path>
            </a:pathLst>
          </a:custGeom>
          <a:gradFill>
            <a:gsLst>
              <a:gs pos="0">
                <a:schemeClr val="accent1">
                  <a:lumMod val="58000"/>
                  <a:lumOff val="42000"/>
                </a:schemeClr>
              </a:gs>
              <a:gs pos="100000">
                <a:schemeClr val="accent1">
                  <a:lumMod val="90000"/>
                  <a:lumOff val="10000"/>
                </a:schemeClr>
              </a:gs>
            </a:gsLst>
            <a:lin ang="10800000" scaled="0"/>
          </a:gradFill>
          <a:ln w="12700" cap="sq">
            <a:noFill/>
            <a:miter/>
          </a:ln>
          <a:effectLst/>
        </p:spPr>
        <p:txBody>
          <a:bodyPr vert="horz" wrap="square" lIns="71323" tIns="35662" rIns="71323" bIns="35662" rtlCol="0" anchor="ctr"/>
          <a:lstStyle/>
          <a:p>
            <a:pPr algn="ctr"/>
            <a:endParaRPr kumimoji="1" lang="zh-CN" altLang="en-US"/>
          </a:p>
        </p:txBody>
      </p:sp>
      <p:sp>
        <p:nvSpPr>
          <p:cNvPr id="11" name="标题 1"/>
          <p:cNvSpPr txBox="1"/>
          <p:nvPr>
            <p:custDataLst>
              <p:tags r:id="rId5"/>
            </p:custDataLst>
          </p:nvPr>
        </p:nvSpPr>
        <p:spPr>
          <a:xfrm>
            <a:off x="3709076" y="5310956"/>
            <a:ext cx="1928759" cy="501699"/>
          </a:xfrm>
          <a:custGeom>
            <a:avLst/>
            <a:gdLst>
              <a:gd name="connsiteX0" fmla="*/ 254572 w 3037017"/>
              <a:gd name="connsiteY0" fmla="*/ 0 h 895209"/>
              <a:gd name="connsiteX1" fmla="*/ 2764817 w 3037017"/>
              <a:gd name="connsiteY1" fmla="*/ 0 h 895209"/>
              <a:gd name="connsiteX2" fmla="*/ 2914021 w 3037017"/>
              <a:gd name="connsiteY2" fmla="*/ 149204 h 895209"/>
              <a:gd name="connsiteX3" fmla="*/ 2914021 w 3037017"/>
              <a:gd name="connsiteY3" fmla="*/ 158560 h 895209"/>
              <a:gd name="connsiteX4" fmla="*/ 2928541 w 3037017"/>
              <a:gd name="connsiteY4" fmla="*/ 166442 h 895209"/>
              <a:gd name="connsiteX5" fmla="*/ 3037017 w 3037017"/>
              <a:gd name="connsiteY5" fmla="*/ 370460 h 895209"/>
              <a:gd name="connsiteX6" fmla="*/ 3037017 w 3037017"/>
              <a:gd name="connsiteY6" fmla="*/ 531647 h 895209"/>
              <a:gd name="connsiteX7" fmla="*/ 2928541 w 3037017"/>
              <a:gd name="connsiteY7" fmla="*/ 735666 h 895209"/>
              <a:gd name="connsiteX8" fmla="*/ 2914021 w 3037017"/>
              <a:gd name="connsiteY8" fmla="*/ 743547 h 895209"/>
              <a:gd name="connsiteX9" fmla="*/ 2914021 w 3037017"/>
              <a:gd name="connsiteY9" fmla="*/ 746005 h 895209"/>
              <a:gd name="connsiteX10" fmla="*/ 2764817 w 3037017"/>
              <a:gd name="connsiteY10" fmla="*/ 895209 h 895209"/>
              <a:gd name="connsiteX11" fmla="*/ 254572 w 3037017"/>
              <a:gd name="connsiteY11" fmla="*/ 895209 h 895209"/>
              <a:gd name="connsiteX12" fmla="*/ 105368 w 3037017"/>
              <a:gd name="connsiteY12" fmla="*/ 746005 h 895209"/>
              <a:gd name="connsiteX13" fmla="*/ 105368 w 3037017"/>
              <a:gd name="connsiteY13" fmla="*/ 733102 h 895209"/>
              <a:gd name="connsiteX14" fmla="*/ 72063 w 3037017"/>
              <a:gd name="connsiteY14" fmla="*/ 705622 h 895209"/>
              <a:gd name="connsiteX15" fmla="*/ 0 w 3037017"/>
              <a:gd name="connsiteY15" fmla="*/ 531647 h 895209"/>
              <a:gd name="connsiteX16" fmla="*/ 0 w 3037017"/>
              <a:gd name="connsiteY16" fmla="*/ 370460 h 895209"/>
              <a:gd name="connsiteX17" fmla="*/ 72063 w 3037017"/>
              <a:gd name="connsiteY17" fmla="*/ 196485 h 895209"/>
              <a:gd name="connsiteX18" fmla="*/ 105368 w 3037017"/>
              <a:gd name="connsiteY18" fmla="*/ 169006 h 895209"/>
              <a:gd name="connsiteX19" fmla="*/ 105368 w 3037017"/>
              <a:gd name="connsiteY19" fmla="*/ 149204 h 895209"/>
              <a:gd name="connsiteX20" fmla="*/ 254572 w 3037017"/>
              <a:gd name="connsiteY20" fmla="*/ 0 h 895209"/>
            </a:gdLst>
            <a:ahLst/>
            <a:cxnLst/>
            <a:rect l="l" t="t" r="r" b="b"/>
            <a:pathLst>
              <a:path w="3037017" h="895209">
                <a:moveTo>
                  <a:pt x="254572" y="0"/>
                </a:moveTo>
                <a:lnTo>
                  <a:pt x="2764817" y="0"/>
                </a:lnTo>
                <a:cubicBezTo>
                  <a:pt x="2847220" y="0"/>
                  <a:pt x="2914021" y="66801"/>
                  <a:pt x="2914021" y="149204"/>
                </a:cubicBezTo>
                <a:lnTo>
                  <a:pt x="2914021" y="158560"/>
                </a:lnTo>
                <a:lnTo>
                  <a:pt x="2928541" y="166442"/>
                </a:lnTo>
                <a:cubicBezTo>
                  <a:pt x="2993988" y="210656"/>
                  <a:pt x="3037017" y="285533"/>
                  <a:pt x="3037017" y="370460"/>
                </a:cubicBezTo>
                <a:lnTo>
                  <a:pt x="3037017" y="531647"/>
                </a:lnTo>
                <a:cubicBezTo>
                  <a:pt x="3037017" y="616574"/>
                  <a:pt x="2993988" y="691451"/>
                  <a:pt x="2928541" y="735666"/>
                </a:cubicBezTo>
                <a:lnTo>
                  <a:pt x="2914021" y="743547"/>
                </a:lnTo>
                <a:lnTo>
                  <a:pt x="2914021" y="746005"/>
                </a:lnTo>
                <a:cubicBezTo>
                  <a:pt x="2914021" y="828408"/>
                  <a:pt x="2847220" y="895209"/>
                  <a:pt x="2764817" y="895209"/>
                </a:cubicBezTo>
                <a:lnTo>
                  <a:pt x="254572" y="895209"/>
                </a:lnTo>
                <a:cubicBezTo>
                  <a:pt x="172169" y="895209"/>
                  <a:pt x="105368" y="828408"/>
                  <a:pt x="105368" y="746005"/>
                </a:cubicBezTo>
                <a:lnTo>
                  <a:pt x="105368" y="733102"/>
                </a:lnTo>
                <a:lnTo>
                  <a:pt x="72063" y="705622"/>
                </a:lnTo>
                <a:cubicBezTo>
                  <a:pt x="27539" y="661098"/>
                  <a:pt x="0" y="599589"/>
                  <a:pt x="0" y="531647"/>
                </a:cubicBezTo>
                <a:lnTo>
                  <a:pt x="0" y="370460"/>
                </a:lnTo>
                <a:cubicBezTo>
                  <a:pt x="0" y="302519"/>
                  <a:pt x="27539" y="241009"/>
                  <a:pt x="72063" y="196485"/>
                </a:cubicBezTo>
                <a:lnTo>
                  <a:pt x="105368" y="169006"/>
                </a:lnTo>
                <a:lnTo>
                  <a:pt x="105368" y="149204"/>
                </a:lnTo>
                <a:cubicBezTo>
                  <a:pt x="105368" y="66801"/>
                  <a:pt x="172169" y="0"/>
                  <a:pt x="254572" y="0"/>
                </a:cubicBezTo>
                <a:close/>
              </a:path>
            </a:pathLst>
          </a:custGeom>
          <a:noFill/>
          <a:ln w="9906" cap="sq">
            <a:solidFill>
              <a:schemeClr val="bg1"/>
            </a:solidFill>
            <a:miter/>
          </a:ln>
          <a:effectLst/>
        </p:spPr>
        <p:txBody>
          <a:bodyPr vert="horz" wrap="square" lIns="71323" tIns="35662" rIns="71323" bIns="35662" rtlCol="0" anchor="ctr"/>
          <a:lstStyle/>
          <a:p>
            <a:pPr algn="ctr"/>
            <a:endParaRPr kumimoji="1" lang="zh-CN" altLang="en-US"/>
          </a:p>
        </p:txBody>
      </p:sp>
      <p:sp>
        <p:nvSpPr>
          <p:cNvPr id="12" name="标题 1"/>
          <p:cNvSpPr txBox="1"/>
          <p:nvPr>
            <p:custDataLst>
              <p:tags r:id="rId6"/>
            </p:custDataLst>
          </p:nvPr>
        </p:nvSpPr>
        <p:spPr>
          <a:xfrm>
            <a:off x="4080163" y="5310957"/>
            <a:ext cx="1468523" cy="514852"/>
          </a:xfrm>
          <a:prstGeom prst="rect">
            <a:avLst/>
          </a:prstGeom>
          <a:noFill/>
          <a:ln>
            <a:noFill/>
          </a:ln>
          <a:effectLst/>
        </p:spPr>
        <p:txBody>
          <a:bodyPr vert="horz" wrap="square" lIns="0" tIns="0" rIns="0" bIns="0" rtlCol="0" anchor="ctr"/>
          <a:lstStyle/>
          <a:p>
            <a:pPr algn="l"/>
            <a:r>
              <a:rPr kumimoji="1" lang="en-US" altLang="zh-CN" sz="14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时间: 2024.11</a:t>
            </a:r>
            <a:endParaRPr kumimoji="1" lang="en-US" altLang="zh-CN" sz="1400">
              <a:ln w="12700">
                <a:noFil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pSp>
        <p:nvGrpSpPr>
          <p:cNvPr id="13" name="组合 12"/>
          <p:cNvGrpSpPr/>
          <p:nvPr/>
        </p:nvGrpSpPr>
        <p:grpSpPr>
          <a:xfrm>
            <a:off x="11152445" y="1079180"/>
            <a:ext cx="111100" cy="2979838"/>
            <a:chOff x="11152445" y="1079180"/>
            <a:chExt cx="111100" cy="2979838"/>
          </a:xfrm>
        </p:grpSpPr>
        <p:sp>
          <p:nvSpPr>
            <p:cNvPr id="14" name="标题 1"/>
            <p:cNvSpPr txBox="1"/>
            <p:nvPr/>
          </p:nvSpPr>
          <p:spPr>
            <a:xfrm>
              <a:off x="11168871" y="1079180"/>
              <a:ext cx="78249" cy="1801180"/>
            </a:xfrm>
            <a:prstGeom prst="rect">
              <a:avLst/>
            </a:prstGeom>
            <a:gradFill>
              <a:gsLst>
                <a:gs pos="0">
                  <a:schemeClr val="accent1">
                    <a:lumMod val="60000"/>
                    <a:lumOff val="40000"/>
                  </a:schemeClr>
                </a:gs>
                <a:gs pos="83000">
                  <a:schemeClr val="accent1">
                    <a:lumMod val="20000"/>
                    <a:lumOff val="80000"/>
                    <a:alpha val="56000"/>
                  </a:schemeClr>
                </a:gs>
              </a:gsLst>
              <a:lin ang="16200000" scaled="0"/>
            </a:gradFill>
            <a:ln w="12700" cap="sq">
              <a:noFill/>
              <a:miter/>
            </a:ln>
          </p:spPr>
          <p:txBody>
            <a:bodyPr vert="horz" wrap="square" lIns="91440" tIns="45720" rIns="91440" bIns="45720" rtlCol="0" anchor="ctr"/>
            <a:lstStyle/>
            <a:p>
              <a:pPr algn="ctr"/>
              <a:endParaRPr kumimoji="1" lang="zh-CN" altLang="en-US"/>
            </a:p>
          </p:txBody>
        </p:sp>
        <p:sp>
          <p:nvSpPr>
            <p:cNvPr id="15" name="标题 1"/>
            <p:cNvSpPr txBox="1"/>
            <p:nvPr/>
          </p:nvSpPr>
          <p:spPr>
            <a:xfrm>
              <a:off x="11152445" y="2965703"/>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11152445" y="3162146"/>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a:off x="11152445" y="3358589"/>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8" name="标题 1"/>
            <p:cNvSpPr txBox="1"/>
            <p:nvPr/>
          </p:nvSpPr>
          <p:spPr>
            <a:xfrm>
              <a:off x="11152445" y="3555032"/>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9" name="标题 1"/>
            <p:cNvSpPr txBox="1"/>
            <p:nvPr/>
          </p:nvSpPr>
          <p:spPr>
            <a:xfrm>
              <a:off x="11152445" y="3751475"/>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1152445" y="3947918"/>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grpSp>
      <p:pic>
        <p:nvPicPr>
          <p:cNvPr id="21" name="图片 20"/>
          <p:cNvPicPr>
            <a:picLocks noChangeAspect="1"/>
          </p:cNvPicPr>
          <p:nvPr/>
        </p:nvPicPr>
        <p:blipFill>
          <a:blip r:embed="rId7">
            <a:alphaModFix amt="100000"/>
          </a:blip>
          <a:srcRect/>
          <a:stretch>
            <a:fillRect/>
          </a:stretch>
        </p:blipFill>
        <p:spPr>
          <a:xfrm>
            <a:off x="6841635" y="769940"/>
            <a:ext cx="2101444" cy="760628"/>
          </a:xfrm>
          <a:prstGeom prst="rect">
            <a:avLst/>
          </a:prstGeom>
          <a:noFill/>
          <a:ln>
            <a:noFill/>
          </a:ln>
        </p:spPr>
      </p:pic>
      <p:pic>
        <p:nvPicPr>
          <p:cNvPr id="22" name="图片 21"/>
          <p:cNvPicPr>
            <a:picLocks noChangeAspect="1"/>
          </p:cNvPicPr>
          <p:nvPr/>
        </p:nvPicPr>
        <p:blipFill>
          <a:blip r:embed="rId8">
            <a:alphaModFix amt="100000"/>
          </a:blip>
          <a:srcRect l="40202" t="14772" r="32746" b="27507"/>
          <a:stretch>
            <a:fillRect/>
          </a:stretch>
        </p:blipFill>
        <p:spPr>
          <a:xfrm>
            <a:off x="7189918" y="1881787"/>
            <a:ext cx="3298209" cy="3944022"/>
          </a:xfrm>
          <a:custGeom>
            <a:avLst/>
            <a:gdLst/>
            <a:ahLst/>
            <a:cxnLst/>
            <a:rect l="l" t="t" r="r" b="b"/>
            <a:pathLst>
              <a:path w="3302000" h="3949700">
                <a:moveTo>
                  <a:pt x="202445" y="0"/>
                </a:moveTo>
                <a:lnTo>
                  <a:pt x="3095765" y="0"/>
                </a:lnTo>
                <a:cubicBezTo>
                  <a:pt x="3095765" y="116935"/>
                  <a:pt x="3186402" y="211729"/>
                  <a:pt x="3298209" y="211729"/>
                </a:cubicBezTo>
                <a:lnTo>
                  <a:pt x="3298209" y="3732294"/>
                </a:lnTo>
                <a:cubicBezTo>
                  <a:pt x="3186402" y="3732294"/>
                  <a:pt x="3095765" y="3827088"/>
                  <a:pt x="3095765" y="3944022"/>
                </a:cubicBezTo>
                <a:lnTo>
                  <a:pt x="202445" y="3944022"/>
                </a:lnTo>
                <a:cubicBezTo>
                  <a:pt x="202445" y="3827088"/>
                  <a:pt x="111807" y="3732294"/>
                  <a:pt x="0" y="3732294"/>
                </a:cubicBezTo>
                <a:lnTo>
                  <a:pt x="0" y="211729"/>
                </a:lnTo>
                <a:cubicBezTo>
                  <a:pt x="111807" y="211729"/>
                  <a:pt x="202445" y="116935"/>
                  <a:pt x="202445" y="0"/>
                </a:cubicBezTo>
                <a:close/>
              </a:path>
            </a:pathLst>
          </a:custGeom>
          <a:noFill/>
          <a:ln>
            <a:noFill/>
          </a:ln>
        </p:spPr>
      </p:pic>
      <p:sp>
        <p:nvSpPr>
          <p:cNvPr id="23" name="标题 1"/>
          <p:cNvSpPr txBox="1"/>
          <p:nvPr/>
        </p:nvSpPr>
        <p:spPr>
          <a:xfrm>
            <a:off x="7197906" y="1867244"/>
            <a:ext cx="3298209" cy="3944022"/>
          </a:xfrm>
          <a:prstGeom prst="plaque">
            <a:avLst>
              <a:gd name="adj" fmla="val 6138"/>
            </a:avLst>
          </a:prstGeom>
          <a:noFill/>
          <a:ln w="49276" cap="sq">
            <a:solidFill>
              <a:schemeClr val="accent1">
                <a:alpha val="100000"/>
              </a:schemeClr>
            </a:solidFill>
            <a:miter/>
          </a:ln>
          <a:effectLst/>
        </p:spPr>
        <p:txBody>
          <a:bodyPr vert="horz" wrap="square" lIns="88697" tIns="44348" rIns="88697" bIns="44348" rtlCol="0" anchor="ctr"/>
          <a:lstStyle/>
          <a:p>
            <a:pPr algn="ctr"/>
            <a:endParaRPr kumimoji="1" lang="zh-CN" altLang="en-US"/>
          </a:p>
        </p:txBody>
      </p:sp>
      <p:sp>
        <p:nvSpPr>
          <p:cNvPr id="25" name="标题 1"/>
          <p:cNvSpPr txBox="1"/>
          <p:nvPr/>
        </p:nvSpPr>
        <p:spPr>
          <a:xfrm>
            <a:off x="1224688" y="1943833"/>
            <a:ext cx="5638461" cy="3092291"/>
          </a:xfrm>
          <a:prstGeom prst="rect">
            <a:avLst/>
          </a:prstGeom>
          <a:noFill/>
          <a:ln>
            <a:noFill/>
          </a:ln>
        </p:spPr>
        <p:txBody>
          <a:bodyPr vert="horz" wrap="square" lIns="0" tIns="0" rIns="0" bIns="0" rtlCol="0" anchor="ctr"/>
          <a:lstStyle/>
          <a:p>
            <a:pPr algn="ctr"/>
            <a:r>
              <a:rPr kumimoji="1" lang="en-US" altLang="zh-CN" sz="4400">
                <a:ln w="12700">
                  <a:noFill/>
                </a:ln>
                <a:solidFill>
                  <a:srgbClr val="724824">
                    <a:alpha val="100000"/>
                  </a:srgbClr>
                </a:solidFill>
                <a:latin typeface="Times New Roman" panose="02020603050405020304" charset="0"/>
                <a:ea typeface="OPPOSans H" panose="00020600040101010101" charset="-122"/>
                <a:cs typeface="Times New Roman" panose="02020603050405020304" charset="0"/>
              </a:rPr>
              <a:t>The “reference” of Chinese Music</a:t>
            </a:r>
            <a:endParaRPr kumimoji="1" lang="en-US" altLang="zh-CN" sz="4400">
              <a:ln w="12700">
                <a:noFill/>
              </a:ln>
              <a:solidFill>
                <a:srgbClr val="724824">
                  <a:alpha val="100000"/>
                </a:srgbClr>
              </a:solidFill>
              <a:latin typeface="Times New Roman" panose="02020603050405020304" charset="0"/>
              <a:ea typeface="OPPOSans H" panose="00020600040101010101" charset="-122"/>
              <a:cs typeface="Times New Roman"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2"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3"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zh-CN" altLang="en-US" sz="2800" b="1">
                <a:ln w="12700">
                  <a:solidFill>
                    <a:schemeClr val="bg1"/>
                  </a:solid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华语</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乐坛的借鉴现象</a:t>
            </a:r>
            <a:endParaRPr kumimoji="1" lang="zh-CN" altLang="en-US"/>
          </a:p>
        </p:txBody>
      </p:sp>
      <p:sp>
        <p:nvSpPr>
          <p:cNvPr id="3" name="文本框 2"/>
          <p:cNvSpPr txBox="1"/>
          <p:nvPr/>
        </p:nvSpPr>
        <p:spPr>
          <a:xfrm>
            <a:off x="407035" y="1844675"/>
            <a:ext cx="7225665" cy="4297680"/>
          </a:xfrm>
          <a:prstGeom prst="rect">
            <a:avLst/>
          </a:prstGeom>
          <a:noFill/>
        </p:spPr>
        <p:txBody>
          <a:bodyPr wrap="square" rtlCol="0">
            <a:noAutofit/>
          </a:bodyPr>
          <a:p>
            <a:pPr indent="457200" fontAlgn="auto">
              <a:lnSpc>
                <a:spcPct val="150000"/>
              </a:lnSpc>
            </a:pPr>
            <a:r>
              <a:rPr lang="zh-CN" altLang="en-US">
                <a:latin typeface="Times New Roman" panose="02020603050405020304" charset="0"/>
                <a:cs typeface="Times New Roman" panose="02020603050405020304" charset="0"/>
              </a:rPr>
              <a:t>The adaptation of popular music in Hong Kong and Taiwan is mainly based on "Chinese lyrics and Japanese songs", </a:t>
            </a:r>
            <a:r>
              <a:rPr lang="zh-CN" altLang="en-US">
                <a:solidFill>
                  <a:srgbClr val="FF0000"/>
                </a:solidFill>
                <a:latin typeface="Times New Roman" panose="02020603050405020304" charset="0"/>
                <a:cs typeface="Times New Roman" panose="02020603050405020304" charset="0"/>
              </a:rPr>
              <a:t>retaining the original melody and even the music</a:t>
            </a:r>
            <a:r>
              <a:rPr lang="en-US" altLang="zh-CN">
                <a:solidFill>
                  <a:srgbClr val="FF0000"/>
                </a:solidFill>
                <a:latin typeface="Times New Roman" panose="02020603050405020304" charset="0"/>
                <a:cs typeface="Times New Roman" panose="02020603050405020304" charset="0"/>
              </a:rPr>
              <a:t> arrangement</a:t>
            </a:r>
            <a:r>
              <a:rPr lang="zh-CN" altLang="en-US">
                <a:solidFill>
                  <a:srgbClr val="FF0000"/>
                </a:solidFill>
                <a:latin typeface="Times New Roman" panose="02020603050405020304" charset="0"/>
                <a:cs typeface="Times New Roman" panose="02020603050405020304" charset="0"/>
              </a:rPr>
              <a:t>, and rewriting it with Chinese lyrics</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pPr indent="457200" fontAlgn="auto">
              <a:lnSpc>
                <a:spcPct val="150000"/>
              </a:lnSpc>
            </a:pPr>
            <a:r>
              <a:rPr lang="zh-CN" altLang="en-US">
                <a:latin typeface="Times New Roman" panose="02020603050405020304" charset="0"/>
                <a:cs typeface="Times New Roman" panose="02020603050405020304" charset="0"/>
              </a:rPr>
              <a:t>Japan began to </a:t>
            </a:r>
            <a:r>
              <a:rPr lang="zh-CN" altLang="en-US">
                <a:solidFill>
                  <a:srgbClr val="FF0000"/>
                </a:solidFill>
                <a:latin typeface="Times New Roman" panose="02020603050405020304" charset="0"/>
                <a:cs typeface="Times New Roman" panose="02020603050405020304" charset="0"/>
              </a:rPr>
              <a:t>introduce various styles and types of European and American music</a:t>
            </a:r>
            <a:r>
              <a:rPr lang="zh-CN" altLang="en-US">
                <a:latin typeface="Times New Roman" panose="02020603050405020304" charset="0"/>
                <a:cs typeface="Times New Roman" panose="02020603050405020304" charset="0"/>
              </a:rPr>
              <a:t> from the late 18th and early 19th centuries. Since then, Japan has actively learned from Europe and America, and many European and American musicians attach great importance to the Japanese market, which has provided them with a good foundation in external conditions; At the same time, </a:t>
            </a:r>
            <a:r>
              <a:rPr lang="zh-CN" altLang="en-US">
                <a:solidFill>
                  <a:srgbClr val="FF0000"/>
                </a:solidFill>
                <a:latin typeface="Times New Roman" panose="02020603050405020304" charset="0"/>
                <a:cs typeface="Times New Roman" panose="02020603050405020304" charset="0"/>
              </a:rPr>
              <a:t>Japanese musicians often engage in various forms of communication</a:t>
            </a:r>
            <a:r>
              <a:rPr lang="zh-CN" altLang="en-US">
                <a:latin typeface="Times New Roman" panose="02020603050405020304" charset="0"/>
                <a:cs typeface="Times New Roman" panose="02020603050405020304" charset="0"/>
              </a:rPr>
              <a:t>, </a:t>
            </a:r>
            <a:r>
              <a:rPr lang="en-US" altLang="zh-CN">
                <a:latin typeface="Times New Roman" panose="02020603050405020304" charset="0"/>
                <a:cs typeface="Times New Roman" panose="02020603050405020304" charset="0"/>
              </a:rPr>
              <a:t>which</a:t>
            </a:r>
            <a:r>
              <a:rPr lang="zh-CN" altLang="en-US">
                <a:latin typeface="Times New Roman" panose="02020603050405020304" charset="0"/>
                <a:cs typeface="Times New Roman" panose="02020603050405020304" charset="0"/>
              </a:rPr>
              <a:t> promote</a:t>
            </a:r>
            <a:r>
              <a:rPr lang="en-US" altLang="zh-CN">
                <a:latin typeface="Times New Roman" panose="02020603050405020304" charset="0"/>
                <a:cs typeface="Times New Roman" panose="02020603050405020304" charset="0"/>
              </a:rPr>
              <a:t>s</a:t>
            </a:r>
            <a:r>
              <a:rPr lang="zh-CN" altLang="en-US">
                <a:latin typeface="Times New Roman" panose="02020603050405020304" charset="0"/>
                <a:cs typeface="Times New Roman" panose="02020603050405020304" charset="0"/>
              </a:rPr>
              <a:t> and drive</a:t>
            </a:r>
            <a:r>
              <a:rPr lang="en-US" altLang="zh-CN">
                <a:latin typeface="Times New Roman" panose="02020603050405020304" charset="0"/>
                <a:cs typeface="Times New Roman" panose="02020603050405020304" charset="0"/>
              </a:rPr>
              <a:t>s</a:t>
            </a:r>
            <a:r>
              <a:rPr lang="zh-CN" altLang="en-US">
                <a:latin typeface="Times New Roman" panose="02020603050405020304" charset="0"/>
                <a:cs typeface="Times New Roman" panose="02020603050405020304" charset="0"/>
              </a:rPr>
              <a:t> music creation</a:t>
            </a:r>
            <a:r>
              <a:rPr lang="en-US" altLang="zh-CN">
                <a:latin typeface="Times New Roman" panose="02020603050405020304" charset="0"/>
                <a:cs typeface="Times New Roman" panose="02020603050405020304" charset="0"/>
              </a:rPr>
              <a:t>.</a:t>
            </a:r>
            <a:endParaRPr lang="en-US" altLang="zh-CN">
              <a:latin typeface="Times New Roman" panose="02020603050405020304" charset="0"/>
              <a:cs typeface="Times New Roman" panose="02020603050405020304" charset="0"/>
            </a:endParaRPr>
          </a:p>
        </p:txBody>
      </p:sp>
      <p:pic>
        <p:nvPicPr>
          <p:cNvPr id="4" name="图片 3"/>
          <p:cNvPicPr/>
          <p:nvPr/>
        </p:nvPicPr>
        <p:blipFill>
          <a:blip r:embed="rId1"/>
          <a:stretch>
            <a:fillRect/>
          </a:stretch>
        </p:blipFill>
        <p:spPr>
          <a:xfrm>
            <a:off x="7607935" y="2132965"/>
            <a:ext cx="4366895" cy="35591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2"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3"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zh-CN" altLang="en-US" sz="2800" b="1">
                <a:ln w="12700">
                  <a:solidFill>
                    <a:schemeClr val="bg1"/>
                  </a:solid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华语</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乐坛的借鉴现象</a:t>
            </a:r>
            <a:endParaRPr kumimoji="1" lang="zh-CN" altLang="en-US"/>
          </a:p>
        </p:txBody>
      </p:sp>
      <p:sp>
        <p:nvSpPr>
          <p:cNvPr id="3" name="文本框 2"/>
          <p:cNvSpPr txBox="1"/>
          <p:nvPr/>
        </p:nvSpPr>
        <p:spPr>
          <a:xfrm>
            <a:off x="622935" y="2708910"/>
            <a:ext cx="5637530" cy="2589530"/>
          </a:xfrm>
          <a:prstGeom prst="rect">
            <a:avLst/>
          </a:prstGeom>
          <a:noFill/>
        </p:spPr>
        <p:txBody>
          <a:bodyPr wrap="square" rtlCol="0">
            <a:noAutofit/>
          </a:bodyPr>
          <a:p>
            <a:pPr indent="457200" fontAlgn="auto">
              <a:lnSpc>
                <a:spcPct val="150000"/>
              </a:lnSpc>
            </a:pPr>
            <a:r>
              <a:rPr>
                <a:latin typeface="Times New Roman" panose="02020603050405020304" charset="0"/>
                <a:cs typeface="Times New Roman" panose="02020603050405020304" charset="0"/>
              </a:rPr>
              <a:t>According to statistics from the public, since the 1970s, every year there have been adaptations and covers of Miyuki Nakajima's works by singers from Hong Kong and Taiwan. </a:t>
            </a:r>
            <a:r>
              <a:rPr lang="en-US">
                <a:latin typeface="Times New Roman" panose="02020603050405020304" charset="0"/>
                <a:cs typeface="Times New Roman" panose="02020603050405020304" charset="0"/>
              </a:rPr>
              <a:t>More than</a:t>
            </a:r>
            <a:r>
              <a:rPr>
                <a:latin typeface="Times New Roman" panose="02020603050405020304" charset="0"/>
                <a:cs typeface="Times New Roman" panose="02020603050405020304" charset="0"/>
                <a:sym typeface="+mn-ea"/>
              </a:rPr>
              <a:t> 70 songs</a:t>
            </a:r>
            <a:r>
              <a:rPr lang="en-US">
                <a:latin typeface="Times New Roman" panose="02020603050405020304" charset="0"/>
                <a:cs typeface="Times New Roman" panose="02020603050405020304" charset="0"/>
                <a:sym typeface="+mn-ea"/>
              </a:rPr>
              <a:t> from </a:t>
            </a:r>
            <a:r>
              <a:rPr>
                <a:latin typeface="Times New Roman" panose="02020603050405020304" charset="0"/>
                <a:cs typeface="Times New Roman" panose="02020603050405020304" charset="0"/>
              </a:rPr>
              <a:t>Miyuki Nakajima ha</a:t>
            </a:r>
            <a:r>
              <a:rPr lang="en-US">
                <a:latin typeface="Times New Roman" panose="02020603050405020304" charset="0"/>
                <a:cs typeface="Times New Roman" panose="02020603050405020304" charset="0"/>
              </a:rPr>
              <a:t>ve been</a:t>
            </a:r>
            <a:r>
              <a:rPr>
                <a:latin typeface="Times New Roman" panose="02020603050405020304" charset="0"/>
                <a:cs typeface="Times New Roman" panose="02020603050405020304" charset="0"/>
              </a:rPr>
              <a:t> adapted into more than 100 Chinese versions, with Mandarin and Cantonese being the majority.</a:t>
            </a:r>
            <a:endParaRPr>
              <a:latin typeface="Times New Roman" panose="02020603050405020304" charset="0"/>
              <a:cs typeface="Times New Roman" panose="02020603050405020304" charset="0"/>
            </a:endParaRPr>
          </a:p>
        </p:txBody>
      </p:sp>
      <p:sp>
        <p:nvSpPr>
          <p:cNvPr id="2" name="文本框 1"/>
          <p:cNvSpPr txBox="1"/>
          <p:nvPr/>
        </p:nvSpPr>
        <p:spPr>
          <a:xfrm>
            <a:off x="537210" y="1124585"/>
            <a:ext cx="11245215" cy="460375"/>
          </a:xfrm>
          <a:prstGeom prst="rect">
            <a:avLst/>
          </a:prstGeom>
          <a:noFill/>
        </p:spPr>
        <p:txBody>
          <a:bodyPr wrap="square" rtlCol="0">
            <a:spAutoFit/>
          </a:bodyPr>
          <a:p>
            <a:r>
              <a:rPr lang="zh-CN" altLang="en-US" sz="2400" b="1">
                <a:solidFill>
                  <a:srgbClr val="FF0000"/>
                </a:solidFill>
                <a:latin typeface="Times New Roman" panose="02020603050405020304" charset="0"/>
                <a:cs typeface="Times New Roman" panose="02020603050405020304" charset="0"/>
                <a:sym typeface="+mn-ea"/>
              </a:rPr>
              <a:t>Miyuki </a:t>
            </a:r>
            <a:r>
              <a:rPr lang="zh-CN" altLang="en-US" sz="2400" b="1">
                <a:solidFill>
                  <a:srgbClr val="FF0000"/>
                </a:solidFill>
                <a:latin typeface="Times New Roman" panose="02020603050405020304" charset="0"/>
                <a:cs typeface="Times New Roman" panose="02020603050405020304" charset="0"/>
              </a:rPr>
              <a:t>Nakajima alone supports half of the Hong Kong and Taiwan music industry</a:t>
            </a:r>
            <a:endParaRPr lang="zh-CN" altLang="en-US" sz="2400" b="1">
              <a:solidFill>
                <a:srgbClr val="FF0000"/>
              </a:solidFill>
              <a:latin typeface="Times New Roman" panose="02020603050405020304" charset="0"/>
              <a:cs typeface="Times New Roman" panose="02020603050405020304" charset="0"/>
            </a:endParaRPr>
          </a:p>
        </p:txBody>
      </p:sp>
      <p:pic>
        <p:nvPicPr>
          <p:cNvPr id="5" name="图片 4"/>
          <p:cNvPicPr/>
          <p:nvPr/>
        </p:nvPicPr>
        <p:blipFill>
          <a:blip r:embed="rId1"/>
          <a:stretch>
            <a:fillRect/>
          </a:stretch>
        </p:blipFill>
        <p:spPr>
          <a:xfrm>
            <a:off x="6383655" y="1772920"/>
            <a:ext cx="5317490" cy="450342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4861"/>
            <a:ext cx="12192000" cy="6858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368004" y="374084"/>
            <a:ext cx="11455989" cy="6109833"/>
          </a:xfrm>
          <a:prstGeom prst="snip2DiagRect">
            <a:avLst>
              <a:gd name="adj1" fmla="val 6834"/>
              <a:gd name="adj2" fmla="val 6063"/>
            </a:avLst>
          </a:pr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560190" y="599895"/>
            <a:ext cx="11071617" cy="5658211"/>
          </a:xfrm>
          <a:prstGeom prst="snip2DiagRect">
            <a:avLst>
              <a:gd name="adj1" fmla="val 6834"/>
              <a:gd name="adj2" fmla="val 6063"/>
            </a:avLst>
          </a:prstGeom>
          <a:solidFill>
            <a:schemeClr val="accent2">
              <a:lumMod val="10000"/>
              <a:lumOff val="90000"/>
            </a:schemeClr>
          </a:solidFill>
          <a:ln w="12700" cap="sq">
            <a:noFill/>
            <a:miter/>
          </a:ln>
        </p:spPr>
        <p:txBody>
          <a:bodyPr vert="horz" wrap="square" lIns="91440" tIns="45720" rIns="91440" bIns="45720" rtlCol="0" anchor="ctr"/>
          <a:lstStyle/>
          <a:p>
            <a:pPr algn="ctr"/>
            <a:endParaRPr kumimoji="1" lang="zh-CN" altLang="en-US"/>
          </a:p>
        </p:txBody>
      </p:sp>
      <p:grpSp>
        <p:nvGrpSpPr>
          <p:cNvPr id="5" name="组合 4"/>
          <p:cNvGrpSpPr/>
          <p:nvPr/>
        </p:nvGrpSpPr>
        <p:grpSpPr>
          <a:xfrm>
            <a:off x="11152445" y="1079180"/>
            <a:ext cx="111100" cy="2979838"/>
            <a:chOff x="11152445" y="1079180"/>
            <a:chExt cx="111100" cy="2979838"/>
          </a:xfrm>
        </p:grpSpPr>
        <p:sp>
          <p:nvSpPr>
            <p:cNvPr id="6" name="标题 1"/>
            <p:cNvSpPr txBox="1"/>
            <p:nvPr/>
          </p:nvSpPr>
          <p:spPr>
            <a:xfrm>
              <a:off x="11168871" y="1079180"/>
              <a:ext cx="78249" cy="1801180"/>
            </a:xfrm>
            <a:prstGeom prst="rect">
              <a:avLst/>
            </a:prstGeom>
            <a:gradFill>
              <a:gsLst>
                <a:gs pos="0">
                  <a:schemeClr val="accent1">
                    <a:lumMod val="60000"/>
                    <a:lumOff val="40000"/>
                  </a:schemeClr>
                </a:gs>
                <a:gs pos="83000">
                  <a:schemeClr val="accent1">
                    <a:lumMod val="20000"/>
                    <a:lumOff val="80000"/>
                    <a:alpha val="56000"/>
                  </a:schemeClr>
                </a:gs>
              </a:gsLst>
              <a:lin ang="1620000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a:off x="11152445" y="2965703"/>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8" name="标题 1"/>
            <p:cNvSpPr txBox="1"/>
            <p:nvPr/>
          </p:nvSpPr>
          <p:spPr>
            <a:xfrm>
              <a:off x="11152445" y="3162146"/>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9" name="标题 1"/>
            <p:cNvSpPr txBox="1"/>
            <p:nvPr/>
          </p:nvSpPr>
          <p:spPr>
            <a:xfrm>
              <a:off x="11152445" y="3358589"/>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0" name="标题 1"/>
            <p:cNvSpPr txBox="1"/>
            <p:nvPr/>
          </p:nvSpPr>
          <p:spPr>
            <a:xfrm>
              <a:off x="11152445" y="3555032"/>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1" name="标题 1"/>
            <p:cNvSpPr txBox="1"/>
            <p:nvPr/>
          </p:nvSpPr>
          <p:spPr>
            <a:xfrm>
              <a:off x="11152445" y="3751475"/>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2" name="标题 1"/>
            <p:cNvSpPr txBox="1"/>
            <p:nvPr/>
          </p:nvSpPr>
          <p:spPr>
            <a:xfrm>
              <a:off x="11152445" y="3947918"/>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grpSp>
      <p:pic>
        <p:nvPicPr>
          <p:cNvPr id="13" name="图片 12"/>
          <p:cNvPicPr>
            <a:picLocks noChangeAspect="1"/>
          </p:cNvPicPr>
          <p:nvPr/>
        </p:nvPicPr>
        <p:blipFill>
          <a:blip r:embed="rId1">
            <a:alphaModFix amt="100000"/>
          </a:blip>
          <a:srcRect/>
          <a:stretch>
            <a:fillRect/>
          </a:stretch>
        </p:blipFill>
        <p:spPr>
          <a:xfrm>
            <a:off x="1193054" y="1051705"/>
            <a:ext cx="2101444" cy="760628"/>
          </a:xfrm>
          <a:prstGeom prst="rect">
            <a:avLst/>
          </a:prstGeom>
          <a:noFill/>
          <a:ln>
            <a:noFill/>
          </a:ln>
        </p:spPr>
      </p:pic>
      <p:pic>
        <p:nvPicPr>
          <p:cNvPr id="14" name="图片 13"/>
          <p:cNvPicPr>
            <a:picLocks noChangeAspect="1"/>
          </p:cNvPicPr>
          <p:nvPr/>
        </p:nvPicPr>
        <p:blipFill>
          <a:blip r:embed="rId2">
            <a:alphaModFix amt="100000"/>
          </a:blip>
          <a:srcRect/>
          <a:stretch>
            <a:fillRect/>
          </a:stretch>
        </p:blipFill>
        <p:spPr>
          <a:xfrm>
            <a:off x="9368070" y="4804964"/>
            <a:ext cx="2061044" cy="1504005"/>
          </a:xfrm>
          <a:prstGeom prst="rect">
            <a:avLst/>
          </a:prstGeom>
          <a:noFill/>
          <a:ln>
            <a:noFill/>
          </a:ln>
        </p:spPr>
      </p:pic>
      <p:pic>
        <p:nvPicPr>
          <p:cNvPr id="15" name="图片 14"/>
          <p:cNvPicPr>
            <a:picLocks noChangeAspect="1"/>
          </p:cNvPicPr>
          <p:nvPr/>
        </p:nvPicPr>
        <p:blipFill>
          <a:blip r:embed="rId3">
            <a:alphaModFix amt="100000"/>
          </a:blip>
          <a:srcRect l="40202" t="14772" r="32746" b="27507"/>
          <a:stretch>
            <a:fillRect/>
          </a:stretch>
        </p:blipFill>
        <p:spPr>
          <a:xfrm>
            <a:off x="1046565" y="2312180"/>
            <a:ext cx="3067187" cy="3506931"/>
          </a:xfrm>
          <a:custGeom>
            <a:avLst/>
            <a:gdLst/>
            <a:ahLst/>
            <a:cxnLst/>
            <a:rect l="l" t="t" r="r" b="b"/>
            <a:pathLst>
              <a:path w="3073400" h="3505200">
                <a:moveTo>
                  <a:pt x="188265" y="0"/>
                </a:moveTo>
                <a:lnTo>
                  <a:pt x="2878923" y="0"/>
                </a:lnTo>
                <a:cubicBezTo>
                  <a:pt x="2878923" y="103976"/>
                  <a:pt x="2963211" y="188264"/>
                  <a:pt x="3067187" y="188264"/>
                </a:cubicBezTo>
                <a:lnTo>
                  <a:pt x="3067187" y="3318667"/>
                </a:lnTo>
                <a:cubicBezTo>
                  <a:pt x="2963211" y="3318667"/>
                  <a:pt x="2878923" y="3402956"/>
                  <a:pt x="2878923" y="3506931"/>
                </a:cubicBezTo>
                <a:lnTo>
                  <a:pt x="188265" y="3506931"/>
                </a:lnTo>
                <a:cubicBezTo>
                  <a:pt x="188265" y="3402956"/>
                  <a:pt x="103976" y="3318667"/>
                  <a:pt x="0" y="3318667"/>
                </a:cubicBezTo>
                <a:lnTo>
                  <a:pt x="0" y="188264"/>
                </a:lnTo>
                <a:cubicBezTo>
                  <a:pt x="103976" y="188264"/>
                  <a:pt x="188265" y="103976"/>
                  <a:pt x="188265" y="0"/>
                </a:cubicBezTo>
                <a:close/>
              </a:path>
            </a:pathLst>
          </a:custGeom>
          <a:noFill/>
          <a:ln>
            <a:noFill/>
          </a:ln>
        </p:spPr>
      </p:pic>
      <p:sp>
        <p:nvSpPr>
          <p:cNvPr id="16" name="标题 1"/>
          <p:cNvSpPr txBox="1"/>
          <p:nvPr/>
        </p:nvSpPr>
        <p:spPr>
          <a:xfrm>
            <a:off x="1046565" y="2305552"/>
            <a:ext cx="3067187" cy="3506931"/>
          </a:xfrm>
          <a:prstGeom prst="plaque">
            <a:avLst>
              <a:gd name="adj" fmla="val 6138"/>
            </a:avLst>
          </a:prstGeom>
          <a:noFill/>
          <a:ln w="45334" cap="sq">
            <a:solidFill>
              <a:schemeClr val="accent1"/>
            </a:solidFill>
            <a:miter/>
          </a:ln>
          <a:effectLst/>
        </p:spPr>
        <p:txBody>
          <a:bodyPr vert="horz" wrap="square" lIns="81601" tIns="40800" rIns="81601" bIns="40800" rtlCol="0" anchor="ctr"/>
          <a:lstStyle/>
          <a:p>
            <a:pPr algn="ctr"/>
            <a:endParaRPr kumimoji="1" lang="zh-CN" altLang="en-US"/>
          </a:p>
        </p:txBody>
      </p:sp>
      <p:sp>
        <p:nvSpPr>
          <p:cNvPr id="18" name="标题 1"/>
          <p:cNvSpPr txBox="1"/>
          <p:nvPr/>
        </p:nvSpPr>
        <p:spPr>
          <a:xfrm>
            <a:off x="4746616" y="875340"/>
            <a:ext cx="3185202" cy="2669758"/>
          </a:xfrm>
          <a:prstGeom prst="rect">
            <a:avLst/>
          </a:prstGeom>
          <a:noFill/>
          <a:ln>
            <a:noFill/>
          </a:ln>
        </p:spPr>
        <p:txBody>
          <a:bodyPr vert="horz" wrap="square" lIns="0" tIns="0" rIns="0" bIns="0" rtlCol="0" anchor="b"/>
          <a:lstStyle/>
          <a:p>
            <a:pPr algn="l"/>
            <a:r>
              <a:rPr kumimoji="1" lang="en-US" altLang="zh-CN" sz="13800">
                <a:ln w="12700">
                  <a:noFill/>
                </a:ln>
                <a:gradFill>
                  <a:gsLst>
                    <a:gs pos="21000">
                      <a:srgbClr val="E1BFA1">
                        <a:alpha val="0"/>
                      </a:srgbClr>
                    </a:gs>
                    <a:gs pos="63000">
                      <a:srgbClr val="986030">
                        <a:alpha val="100000"/>
                      </a:srgbClr>
                    </a:gs>
                  </a:gsLst>
                  <a:lin ang="16200000" scaled="0"/>
                </a:gra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9" name="标题 1"/>
          <p:cNvSpPr txBox="1"/>
          <p:nvPr/>
        </p:nvSpPr>
        <p:spPr>
          <a:xfrm>
            <a:off x="4746625" y="3644900"/>
            <a:ext cx="6343015" cy="2364105"/>
          </a:xfrm>
          <a:prstGeom prst="rect">
            <a:avLst/>
          </a:prstGeom>
          <a:noFill/>
          <a:ln>
            <a:noFill/>
          </a:ln>
        </p:spPr>
        <p:txBody>
          <a:bodyPr vert="horz" wrap="square" lIns="0" tIns="0" rIns="0" bIns="0" rtlCol="0" anchor="t"/>
          <a:lstStyle/>
          <a:p>
            <a:pPr algn="l"/>
            <a:r>
              <a:rPr kumimoji="1" lang="en-US" altLang="zh-CN" sz="40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rPr>
              <a:t>The Importance of Originality in Chinese Music</a:t>
            </a:r>
            <a:endParaRPr kumimoji="1" lang="en-US" altLang="zh-CN" sz="4000">
              <a:ln w="12700">
                <a:noFill/>
              </a:ln>
              <a:gradFill>
                <a:gsLst>
                  <a:gs pos="52000">
                    <a:srgbClr val="DC9155">
                      <a:alpha val="100000"/>
                    </a:srgbClr>
                  </a:gs>
                  <a:gs pos="100000">
                    <a:srgbClr val="A75E23">
                      <a:alpha val="100000"/>
                    </a:srgbClr>
                  </a:gs>
                </a:gsLst>
                <a:lin ang="5400000" scaled="0"/>
              </a:gradFill>
              <a:latin typeface="OPPOSans H" panose="00020600040101010101" charset="-122"/>
              <a:ea typeface="OPPOSans H" panose="00020600040101010101" charset="-122"/>
              <a:cs typeface="OPPOSans H" panose="0002060004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1178089" y="3840481"/>
            <a:ext cx="5895400" cy="589540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880110" y="4138295"/>
            <a:ext cx="5311775" cy="5168900"/>
          </a:xfrm>
          <a:prstGeom prst="ellipse">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flipH="1">
            <a:off x="335453" y="1413121"/>
            <a:ext cx="45719" cy="355709"/>
          </a:xfrm>
          <a:prstGeom prst="round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10" name="标题 1"/>
          <p:cNvSpPr txBox="1"/>
          <p:nvPr/>
        </p:nvSpPr>
        <p:spPr>
          <a:xfrm>
            <a:off x="263525" y="1124585"/>
            <a:ext cx="7026275" cy="5553710"/>
          </a:xfrm>
          <a:prstGeom prst="rect">
            <a:avLst/>
          </a:prstGeom>
          <a:noFill/>
          <a:ln>
            <a:noFill/>
          </a:ln>
        </p:spPr>
        <p:txBody>
          <a:bodyPr vert="horz" wrap="square" lIns="91440" tIns="45720" rIns="91440" bIns="45720" rtlCol="0" anchor="t"/>
          <a:lstStyle/>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Although Japan has absorbed a lot of culture from China, many modern Chinese songs are covers of Japanese songs. In terms of pop music culture, China still needs to improve.</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Chinese popstar Jay Chou has said, “Don’t let the Korean Pop music become the mainstream, </a:t>
            </a:r>
            <a:r>
              <a:rPr kumimoji="1" lang="en-US" altLang="zh-CN" sz="2000">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Chinese Pop music should be the best</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Jay Chou’s “confidence” is because his songs are mainly original. When his "In The Name of the Father" premiered, it was broadcast on more than 50 stations across Asia, with an  estimated  800  million  people  online. His  ability  and  fame  lend themselves to this statement. There were many original songs appearing in the Chinese music scene at that time. However, in recent years, the Chinese music scene is not as good as before.</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p:txBody>
      </p:sp>
      <p:sp>
        <p:nvSpPr>
          <p:cNvPr id="23"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4"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5"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原创音乐的</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重要性</a:t>
            </a:r>
            <a:endPar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pic>
        <p:nvPicPr>
          <p:cNvPr id="26" name="图片 25"/>
          <p:cNvPicPr/>
          <p:nvPr/>
        </p:nvPicPr>
        <p:blipFill>
          <a:blip r:embed="rId1"/>
          <a:stretch>
            <a:fillRect/>
          </a:stretch>
        </p:blipFill>
        <p:spPr>
          <a:xfrm>
            <a:off x="7247890" y="2204720"/>
            <a:ext cx="4554220" cy="2962275"/>
          </a:xfrm>
          <a:prstGeom prst="rect">
            <a:avLst/>
          </a:prstGeom>
        </p:spPr>
      </p:pic>
      <p:sp>
        <p:nvSpPr>
          <p:cNvPr id="29" name="文本框 28"/>
          <p:cNvSpPr txBox="1"/>
          <p:nvPr/>
        </p:nvSpPr>
        <p:spPr>
          <a:xfrm>
            <a:off x="7615555" y="4263390"/>
            <a:ext cx="4064000" cy="368300"/>
          </a:xfrm>
          <a:prstGeom prst="rect">
            <a:avLst/>
          </a:prstGeom>
          <a:noFill/>
        </p:spPr>
        <p:txBody>
          <a:bodyPr wrap="square" rtlCol="0">
            <a:spAutoFit/>
          </a:bodyPr>
          <a:p>
            <a:endParaRPr lang="zh-CN" altLang="en-US"/>
          </a:p>
        </p:txBody>
      </p:sp>
      <p:sp>
        <p:nvSpPr>
          <p:cNvPr id="31" name="文本框 30"/>
          <p:cNvSpPr txBox="1"/>
          <p:nvPr/>
        </p:nvSpPr>
        <p:spPr>
          <a:xfrm>
            <a:off x="7176135" y="4164330"/>
            <a:ext cx="4326255" cy="2432685"/>
          </a:xfrm>
          <a:prstGeom prst="rect">
            <a:avLst/>
          </a:prstGeom>
          <a:noFill/>
        </p:spPr>
        <p:txBody>
          <a:bodyPr wrap="square" rtlCol="0">
            <a:noAutofit/>
          </a:bodyPr>
          <a:p>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4445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原创音乐的</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重要性</a:t>
            </a:r>
            <a:endParaRPr kumimoji="1" lang="zh-CN" altLang="en-US"/>
          </a:p>
        </p:txBody>
      </p:sp>
      <p:pic>
        <p:nvPicPr>
          <p:cNvPr id="8" name="图片 7"/>
          <p:cNvPicPr>
            <a:picLocks noChangeAspect="1"/>
          </p:cNvPicPr>
          <p:nvPr/>
        </p:nvPicPr>
        <p:blipFill>
          <a:blip r:embed="rId1"/>
          <a:stretch>
            <a:fillRect/>
          </a:stretch>
        </p:blipFill>
        <p:spPr>
          <a:xfrm>
            <a:off x="119380" y="1412875"/>
            <a:ext cx="8409940" cy="4966335"/>
          </a:xfrm>
          <a:prstGeom prst="rect">
            <a:avLst/>
          </a:prstGeom>
        </p:spPr>
      </p:pic>
      <p:pic>
        <p:nvPicPr>
          <p:cNvPr id="9" name="图片 8"/>
          <p:cNvPicPr>
            <a:picLocks noChangeAspect="1"/>
          </p:cNvPicPr>
          <p:nvPr/>
        </p:nvPicPr>
        <p:blipFill>
          <a:blip r:embed="rId2"/>
          <a:stretch>
            <a:fillRect/>
          </a:stretch>
        </p:blipFill>
        <p:spPr>
          <a:xfrm>
            <a:off x="3215640" y="1412875"/>
            <a:ext cx="8820785" cy="4893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1127125" y="980440"/>
            <a:ext cx="9260840" cy="2277745"/>
          </a:xfrm>
          <a:prstGeom prst="rect">
            <a:avLst/>
          </a:prstGeom>
          <a:noFill/>
        </p:spPr>
        <p:txBody>
          <a:bodyPr wrap="square" rtlCol="0">
            <a:noAutofit/>
          </a:bodyPr>
          <a:p>
            <a:pPr indent="457200" algn="l" fontAlgn="auto">
              <a:lnSpc>
                <a:spcPct val="150000"/>
              </a:lnSpc>
            </a:pPr>
            <a:r>
              <a:rPr kumimoji="1" lang="zh-CN" altLang="en-US" sz="2000">
                <a:latin typeface="Times New Roman" panose="02020603050405020304" charset="0"/>
                <a:cs typeface="Times New Roman" panose="02020603050405020304" charset="0"/>
                <a:sym typeface="+mn-ea"/>
              </a:rPr>
              <a:t>In addition, some singers choose to refer songs from their own countries.Therefore, some people lament that the Chinese music industry is falling further and further behind. </a:t>
            </a:r>
            <a:r>
              <a:rPr kumimoji="1" lang="zh-CN" altLang="en-US" sz="2000">
                <a:solidFill>
                  <a:srgbClr val="FF0000"/>
                </a:solidFill>
                <a:latin typeface="Times New Roman" panose="02020603050405020304" charset="0"/>
                <a:cs typeface="Times New Roman" panose="02020603050405020304" charset="0"/>
                <a:sym typeface="+mn-ea"/>
              </a:rPr>
              <a:t>Chinese pop music culture should present its own content to the world, instead of borrowing others' content.</a:t>
            </a:r>
            <a:r>
              <a:rPr kumimoji="1" lang="zh-CN" altLang="en-US" sz="2000">
                <a:latin typeface="Times New Roman" panose="02020603050405020304" charset="0"/>
                <a:cs typeface="Times New Roman" panose="02020603050405020304" charset="0"/>
                <a:sym typeface="+mn-ea"/>
              </a:rPr>
              <a:t> </a:t>
            </a:r>
            <a:endParaRPr lang="zh-CN" altLang="en-US" sz="2000">
              <a:latin typeface="Times New Roman" panose="02020603050405020304" charset="0"/>
              <a:cs typeface="Times New Roman" panose="02020603050405020304" charset="0"/>
            </a:endParaRPr>
          </a:p>
        </p:txBody>
      </p:sp>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原创音乐的</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重要性</a:t>
            </a:r>
            <a:endParaRPr kumimoji="1" lang="zh-CN" altLang="en-US"/>
          </a:p>
        </p:txBody>
      </p:sp>
      <p:pic>
        <p:nvPicPr>
          <p:cNvPr id="4" name="图片 3"/>
          <p:cNvPicPr>
            <a:picLocks noChangeAspect="1"/>
          </p:cNvPicPr>
          <p:nvPr/>
        </p:nvPicPr>
        <p:blipFill>
          <a:blip r:embed="rId1"/>
          <a:stretch>
            <a:fillRect/>
          </a:stretch>
        </p:blipFill>
        <p:spPr>
          <a:xfrm>
            <a:off x="1199515" y="1196975"/>
            <a:ext cx="9925050" cy="51657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原创音乐的</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重要性</a:t>
            </a:r>
            <a:endParaRPr kumimoji="1" lang="zh-CN" altLang="en-US"/>
          </a:p>
        </p:txBody>
      </p:sp>
      <p:sp>
        <p:nvSpPr>
          <p:cNvPr id="3" name="文本框 2"/>
          <p:cNvSpPr txBox="1"/>
          <p:nvPr/>
        </p:nvSpPr>
        <p:spPr>
          <a:xfrm>
            <a:off x="262890" y="2636520"/>
            <a:ext cx="6042025" cy="2432685"/>
          </a:xfrm>
          <a:prstGeom prst="rect">
            <a:avLst/>
          </a:prstGeom>
          <a:noFill/>
        </p:spPr>
        <p:txBody>
          <a:bodyPr wrap="square" rtlCol="0">
            <a:noAutofit/>
          </a:bodyPr>
          <a:p>
            <a:pPr indent="457200" algn="l" fontAlgn="auto">
              <a:lnSpc>
                <a:spcPct val="150000"/>
              </a:lnSpc>
            </a:pPr>
            <a:r>
              <a:rPr kumimoji="1" lang="zh-CN" altLang="en-US" sz="2000">
                <a:latin typeface="Times New Roman" panose="02020603050405020304" charset="0"/>
                <a:cs typeface="Times New Roman" panose="02020603050405020304" charset="0"/>
                <a:sym typeface="+mn-ea"/>
              </a:rPr>
              <a:t>In fact, famous original Chinese songs are also covered by foreigners.So we should enhance cultural confidence and encourage originality.</a:t>
            </a:r>
            <a:endParaRPr kumimoji="1" lang="zh-CN" altLang="en-US" sz="2000">
              <a:latin typeface="Times New Roman" panose="02020603050405020304" charset="0"/>
              <a:cs typeface="Times New Roman" panose="02020603050405020304" charset="0"/>
            </a:endParaRPr>
          </a:p>
          <a:p>
            <a:pPr indent="457200" algn="l" fontAlgn="auto">
              <a:lnSpc>
                <a:spcPct val="150000"/>
              </a:lnSpc>
            </a:pPr>
            <a:r>
              <a:rPr kumimoji="1" lang="zh-CN" altLang="en-US" sz="2000">
                <a:solidFill>
                  <a:srgbClr val="FF0000"/>
                </a:solidFill>
                <a:latin typeface="Times New Roman" panose="02020603050405020304" charset="0"/>
                <a:cs typeface="Times New Roman" panose="02020603050405020304" charset="0"/>
                <a:sym typeface="+mn-ea"/>
              </a:rPr>
              <a:t>"Reference" is indeed a shortcut, but if we want to go further</a:t>
            </a:r>
            <a:r>
              <a:rPr kumimoji="1" lang="en-US" altLang="zh-CN" sz="2000">
                <a:solidFill>
                  <a:srgbClr val="FF0000"/>
                </a:solidFill>
                <a:latin typeface="Times New Roman" panose="02020603050405020304" charset="0"/>
                <a:cs typeface="Times New Roman" panose="02020603050405020304" charset="0"/>
                <a:sym typeface="+mn-ea"/>
              </a:rPr>
              <a:t>, </a:t>
            </a:r>
            <a:r>
              <a:rPr kumimoji="1" lang="zh-CN" altLang="en-US" sz="2000">
                <a:solidFill>
                  <a:srgbClr val="FF0000"/>
                </a:solidFill>
                <a:latin typeface="Times New Roman" panose="02020603050405020304" charset="0"/>
                <a:cs typeface="Times New Roman" panose="02020603050405020304" charset="0"/>
                <a:sym typeface="+mn-ea"/>
              </a:rPr>
              <a:t>originality is needed.</a:t>
            </a:r>
            <a:endParaRPr lang="zh-CN" altLang="en-US" sz="2000">
              <a:solidFill>
                <a:srgbClr val="FF0000"/>
              </a:solidFill>
              <a:latin typeface="Times New Roman" panose="02020603050405020304" charset="0"/>
              <a:cs typeface="Times New Roman" panose="02020603050405020304" charset="0"/>
            </a:endParaRPr>
          </a:p>
          <a:p>
            <a:pPr indent="457200" algn="l" fontAlgn="auto">
              <a:lnSpc>
                <a:spcPct val="150000"/>
              </a:lnSpc>
            </a:pPr>
            <a:endParaRPr lang="zh-CN" altLang="en-US" sz="2000">
              <a:solidFill>
                <a:srgbClr val="FF0000"/>
              </a:solidFill>
              <a:latin typeface="Times New Roman" panose="02020603050405020304" charset="0"/>
              <a:cs typeface="Times New Roman" panose="02020603050405020304" charset="0"/>
            </a:endParaRPr>
          </a:p>
        </p:txBody>
      </p:sp>
      <p:pic>
        <p:nvPicPr>
          <p:cNvPr id="4" name="图片 3"/>
          <p:cNvPicPr>
            <a:picLocks noChangeAspect="1"/>
          </p:cNvPicPr>
          <p:nvPr/>
        </p:nvPicPr>
        <p:blipFill>
          <a:blip r:embed="rId1"/>
          <a:stretch>
            <a:fillRect/>
          </a:stretch>
        </p:blipFill>
        <p:spPr>
          <a:xfrm>
            <a:off x="6096000" y="1700530"/>
            <a:ext cx="5654675" cy="427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4861"/>
            <a:ext cx="12192000" cy="6858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368004" y="374084"/>
            <a:ext cx="11455989" cy="6109833"/>
          </a:xfrm>
          <a:prstGeom prst="snip2DiagRect">
            <a:avLst>
              <a:gd name="adj1" fmla="val 6834"/>
              <a:gd name="adj2" fmla="val 6063"/>
            </a:avLst>
          </a:pr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560190" y="599895"/>
            <a:ext cx="11071617" cy="5658211"/>
          </a:xfrm>
          <a:prstGeom prst="snip2DiagRect">
            <a:avLst>
              <a:gd name="adj1" fmla="val 6834"/>
              <a:gd name="adj2" fmla="val 6063"/>
            </a:avLst>
          </a:prstGeom>
          <a:solidFill>
            <a:schemeClr val="accent2">
              <a:lumMod val="10000"/>
              <a:lumOff val="90000"/>
            </a:schemeClr>
          </a:solidFill>
          <a:ln w="12700" cap="sq">
            <a:noFill/>
            <a:miter/>
          </a:ln>
        </p:spPr>
        <p:txBody>
          <a:bodyPr vert="horz" wrap="square" lIns="91440" tIns="45720" rIns="91440" bIns="45720" rtlCol="0" anchor="ctr"/>
          <a:lstStyle/>
          <a:p>
            <a:pPr algn="ctr"/>
            <a:endParaRPr kumimoji="1" lang="zh-CN" altLang="en-US"/>
          </a:p>
        </p:txBody>
      </p:sp>
      <p:sp>
        <p:nvSpPr>
          <p:cNvPr id="5" name="标题 1"/>
          <p:cNvSpPr txBox="1"/>
          <p:nvPr/>
        </p:nvSpPr>
        <p:spPr>
          <a:xfrm>
            <a:off x="1205580" y="1082010"/>
            <a:ext cx="4669166" cy="605676"/>
          </a:xfrm>
          <a:prstGeom prst="plus">
            <a:avLst>
              <a:gd name="adj" fmla="val 12419"/>
            </a:avLst>
          </a:prstGeom>
          <a:gradFill>
            <a:gsLst>
              <a:gs pos="0">
                <a:schemeClr val="accent1">
                  <a:lumMod val="20000"/>
                  <a:lumOff val="80000"/>
                </a:schemeClr>
              </a:gs>
              <a:gs pos="100000">
                <a:schemeClr val="accent1">
                  <a:lumMod val="90000"/>
                  <a:lumOff val="10000"/>
                </a:schemeClr>
              </a:gs>
            </a:gsLst>
            <a:path path="circle">
              <a:fillToRect l="50000" t="50000" r="50000" b="50000"/>
            </a:path>
            <a:tileRect/>
          </a:gradFill>
          <a:ln w="12700" cap="sq">
            <a:noFill/>
            <a:miter/>
          </a:ln>
        </p:spPr>
        <p:txBody>
          <a:bodyPr vert="horz" wrap="square" lIns="91440" tIns="45720" rIns="91440" bIns="45720" rtlCol="0" anchor="ctr"/>
          <a:lstStyle/>
          <a:p>
            <a:pPr algn="ctr"/>
            <a:endParaRPr kumimoji="1" lang="zh-CN" altLang="en-US"/>
          </a:p>
        </p:txBody>
      </p:sp>
      <p:grpSp>
        <p:nvGrpSpPr>
          <p:cNvPr id="13" name="组合 12"/>
          <p:cNvGrpSpPr/>
          <p:nvPr/>
        </p:nvGrpSpPr>
        <p:grpSpPr>
          <a:xfrm>
            <a:off x="11152445" y="1079180"/>
            <a:ext cx="111100" cy="2979838"/>
            <a:chOff x="11152445" y="1079180"/>
            <a:chExt cx="111100" cy="2979838"/>
          </a:xfrm>
        </p:grpSpPr>
        <p:sp>
          <p:nvSpPr>
            <p:cNvPr id="14" name="标题 1"/>
            <p:cNvSpPr txBox="1"/>
            <p:nvPr/>
          </p:nvSpPr>
          <p:spPr>
            <a:xfrm>
              <a:off x="11168871" y="1079180"/>
              <a:ext cx="78249" cy="1801180"/>
            </a:xfrm>
            <a:prstGeom prst="rect">
              <a:avLst/>
            </a:prstGeom>
            <a:gradFill>
              <a:gsLst>
                <a:gs pos="0">
                  <a:schemeClr val="accent1">
                    <a:lumMod val="60000"/>
                    <a:lumOff val="40000"/>
                  </a:schemeClr>
                </a:gs>
                <a:gs pos="83000">
                  <a:schemeClr val="accent1">
                    <a:lumMod val="20000"/>
                    <a:lumOff val="80000"/>
                    <a:alpha val="56000"/>
                  </a:schemeClr>
                </a:gs>
              </a:gsLst>
              <a:lin ang="16200000" scaled="0"/>
            </a:gradFill>
            <a:ln w="12700" cap="sq">
              <a:noFill/>
              <a:miter/>
            </a:ln>
          </p:spPr>
          <p:txBody>
            <a:bodyPr vert="horz" wrap="square" lIns="91440" tIns="45720" rIns="91440" bIns="45720" rtlCol="0" anchor="ctr"/>
            <a:lstStyle/>
            <a:p>
              <a:pPr algn="ctr"/>
              <a:endParaRPr kumimoji="1" lang="zh-CN" altLang="en-US"/>
            </a:p>
          </p:txBody>
        </p:sp>
        <p:sp>
          <p:nvSpPr>
            <p:cNvPr id="15" name="标题 1"/>
            <p:cNvSpPr txBox="1"/>
            <p:nvPr/>
          </p:nvSpPr>
          <p:spPr>
            <a:xfrm>
              <a:off x="11152445" y="2965703"/>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6" name="标题 1"/>
            <p:cNvSpPr txBox="1"/>
            <p:nvPr/>
          </p:nvSpPr>
          <p:spPr>
            <a:xfrm>
              <a:off x="11152445" y="3162146"/>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7" name="标题 1"/>
            <p:cNvSpPr txBox="1"/>
            <p:nvPr/>
          </p:nvSpPr>
          <p:spPr>
            <a:xfrm>
              <a:off x="11152445" y="3358589"/>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8" name="标题 1"/>
            <p:cNvSpPr txBox="1"/>
            <p:nvPr/>
          </p:nvSpPr>
          <p:spPr>
            <a:xfrm>
              <a:off x="11152445" y="3555032"/>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9" name="标题 1"/>
            <p:cNvSpPr txBox="1"/>
            <p:nvPr/>
          </p:nvSpPr>
          <p:spPr>
            <a:xfrm>
              <a:off x="11152445" y="3751475"/>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1152445" y="3947918"/>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grpSp>
      <p:pic>
        <p:nvPicPr>
          <p:cNvPr id="21" name="图片 20"/>
          <p:cNvPicPr>
            <a:picLocks noChangeAspect="1"/>
          </p:cNvPicPr>
          <p:nvPr/>
        </p:nvPicPr>
        <p:blipFill>
          <a:blip r:embed="rId1">
            <a:alphaModFix amt="100000"/>
          </a:blip>
          <a:srcRect/>
          <a:stretch>
            <a:fillRect/>
          </a:stretch>
        </p:blipFill>
        <p:spPr>
          <a:xfrm>
            <a:off x="6841635" y="769940"/>
            <a:ext cx="2101444" cy="760628"/>
          </a:xfrm>
          <a:prstGeom prst="rect">
            <a:avLst/>
          </a:prstGeom>
          <a:noFill/>
          <a:ln>
            <a:noFill/>
          </a:ln>
        </p:spPr>
      </p:pic>
      <p:pic>
        <p:nvPicPr>
          <p:cNvPr id="22" name="图片 21"/>
          <p:cNvPicPr>
            <a:picLocks noChangeAspect="1"/>
          </p:cNvPicPr>
          <p:nvPr/>
        </p:nvPicPr>
        <p:blipFill>
          <a:blip r:embed="rId2">
            <a:alphaModFix amt="100000"/>
          </a:blip>
          <a:srcRect l="40202" t="14772" r="32746" b="27507"/>
          <a:stretch>
            <a:fillRect/>
          </a:stretch>
        </p:blipFill>
        <p:spPr>
          <a:xfrm>
            <a:off x="7189918" y="1881787"/>
            <a:ext cx="3298209" cy="3944022"/>
          </a:xfrm>
          <a:custGeom>
            <a:avLst/>
            <a:gdLst/>
            <a:ahLst/>
            <a:cxnLst/>
            <a:rect l="l" t="t" r="r" b="b"/>
            <a:pathLst>
              <a:path w="3302000" h="3949700">
                <a:moveTo>
                  <a:pt x="202445" y="0"/>
                </a:moveTo>
                <a:lnTo>
                  <a:pt x="3095765" y="0"/>
                </a:lnTo>
                <a:cubicBezTo>
                  <a:pt x="3095765" y="116935"/>
                  <a:pt x="3186402" y="211729"/>
                  <a:pt x="3298209" y="211729"/>
                </a:cubicBezTo>
                <a:lnTo>
                  <a:pt x="3298209" y="3732294"/>
                </a:lnTo>
                <a:cubicBezTo>
                  <a:pt x="3186402" y="3732294"/>
                  <a:pt x="3095765" y="3827088"/>
                  <a:pt x="3095765" y="3944022"/>
                </a:cubicBezTo>
                <a:lnTo>
                  <a:pt x="202445" y="3944022"/>
                </a:lnTo>
                <a:cubicBezTo>
                  <a:pt x="202445" y="3827088"/>
                  <a:pt x="111807" y="3732294"/>
                  <a:pt x="0" y="3732294"/>
                </a:cubicBezTo>
                <a:lnTo>
                  <a:pt x="0" y="211729"/>
                </a:lnTo>
                <a:cubicBezTo>
                  <a:pt x="111807" y="211729"/>
                  <a:pt x="202445" y="116935"/>
                  <a:pt x="202445" y="0"/>
                </a:cubicBezTo>
                <a:close/>
              </a:path>
            </a:pathLst>
          </a:custGeom>
          <a:noFill/>
          <a:ln>
            <a:noFill/>
          </a:ln>
        </p:spPr>
      </p:pic>
      <p:sp>
        <p:nvSpPr>
          <p:cNvPr id="23" name="标题 1"/>
          <p:cNvSpPr txBox="1"/>
          <p:nvPr/>
        </p:nvSpPr>
        <p:spPr>
          <a:xfrm>
            <a:off x="7197906" y="1867244"/>
            <a:ext cx="3298209" cy="3944022"/>
          </a:xfrm>
          <a:prstGeom prst="plaque">
            <a:avLst>
              <a:gd name="adj" fmla="val 6138"/>
            </a:avLst>
          </a:prstGeom>
          <a:noFill/>
          <a:ln w="49276" cap="sq">
            <a:solidFill>
              <a:schemeClr val="accent1">
                <a:alpha val="100000"/>
              </a:schemeClr>
            </a:solidFill>
            <a:miter/>
          </a:ln>
          <a:effectLst/>
        </p:spPr>
        <p:txBody>
          <a:bodyPr vert="horz" wrap="square" lIns="88697" tIns="44348" rIns="88697" bIns="44348" rtlCol="0" anchor="ctr"/>
          <a:lstStyle/>
          <a:p>
            <a:pPr algn="ctr"/>
            <a:endParaRPr kumimoji="1" lang="zh-CN" altLang="en-US"/>
          </a:p>
        </p:txBody>
      </p:sp>
      <p:sp>
        <p:nvSpPr>
          <p:cNvPr id="25" name="标题 1"/>
          <p:cNvSpPr txBox="1"/>
          <p:nvPr/>
        </p:nvSpPr>
        <p:spPr>
          <a:xfrm>
            <a:off x="1271043" y="2060673"/>
            <a:ext cx="5638461" cy="3092291"/>
          </a:xfrm>
          <a:prstGeom prst="rect">
            <a:avLst/>
          </a:prstGeom>
          <a:noFill/>
          <a:ln>
            <a:noFill/>
          </a:ln>
        </p:spPr>
        <p:txBody>
          <a:bodyPr vert="horz" wrap="square" lIns="0" tIns="0" rIns="0" bIns="0" rtlCol="0" anchor="ctr"/>
          <a:lstStyle/>
          <a:p>
            <a:pPr algn="l"/>
            <a:r>
              <a:rPr kumimoji="1" lang="en-US" altLang="zh-CN" sz="4500">
                <a:ln w="12700">
                  <a:noFill/>
                </a:ln>
                <a:solidFill>
                  <a:srgbClr val="724824">
                    <a:alpha val="100000"/>
                  </a:srgbClr>
                </a:solidFill>
                <a:latin typeface="OPPOSans H" panose="00020600040101010101" charset="-122"/>
                <a:ea typeface="OPPOSans H" panose="00020600040101010101" charset="-122"/>
                <a:cs typeface="OPPOSans H" panose="00020600040101010101" charset="-122"/>
              </a:rPr>
              <a:t>          谢谢大家</a:t>
            </a: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0" y="-27305"/>
            <a:ext cx="12179300" cy="6845300"/>
          </a:xfrm>
          <a:prstGeom prst="rect">
            <a:avLst/>
          </a:prstGeom>
          <a:solidFill>
            <a:schemeClr val="bg1"/>
          </a:solidFill>
        </p:spPr>
        <p:txBody>
          <a:bodyPr vert="horz" wrap="square" lIns="0" tIns="0" rIns="0" bIns="0" rtlCol="0" anchor="ctr"/>
          <a:lstStyle/>
          <a:p>
            <a:pPr algn="ctr"/>
            <a:endParaRPr kumimoji="1" lang="zh-CN" altLang="en-US"/>
          </a:p>
        </p:txBody>
      </p:sp>
      <p:sp>
        <p:nvSpPr>
          <p:cNvPr id="4" name="标题 1"/>
          <p:cNvSpPr txBox="1"/>
          <p:nvPr/>
        </p:nvSpPr>
        <p:spPr>
          <a:xfrm>
            <a:off x="6007252" y="709128"/>
            <a:ext cx="2032000" cy="1016000"/>
          </a:xfrm>
          <a:prstGeom prst="rect">
            <a:avLst/>
          </a:prstGeom>
          <a:noFill/>
          <a:ln>
            <a:noFill/>
          </a:ln>
        </p:spPr>
        <p:txBody>
          <a:bodyPr vert="horz" wrap="none" lIns="0" tIns="0" rIns="0" bIns="0" rtlCol="0" anchor="t">
            <a:spAutoFit/>
          </a:bodyPr>
          <a:lstStyle/>
          <a:p>
            <a:pPr algn="ctr"/>
            <a:r>
              <a:rPr kumimoji="1" lang="en-US" altLang="zh-CN" sz="8000">
                <a:ln w="12700">
                  <a:noFill/>
                </a:ln>
                <a:solidFill>
                  <a:srgbClr val="404040">
                    <a:alpha val="100000"/>
                  </a:srgbClr>
                </a:solidFill>
                <a:latin typeface="Source Han Sans CN Bold" panose="020B0800000000000000" charset="-122"/>
                <a:ea typeface="Source Han Sans CN Bold" panose="020B0800000000000000" charset="-122"/>
                <a:cs typeface="Source Han Sans CN Bold" panose="020B0800000000000000" charset="-122"/>
              </a:rPr>
              <a:t>目录</a:t>
            </a:r>
            <a:endParaRPr kumimoji="1" lang="zh-CN" altLang="en-US"/>
          </a:p>
        </p:txBody>
      </p:sp>
      <p:sp>
        <p:nvSpPr>
          <p:cNvPr id="5" name="标题 1"/>
          <p:cNvSpPr txBox="1"/>
          <p:nvPr/>
        </p:nvSpPr>
        <p:spPr>
          <a:xfrm>
            <a:off x="8204607" y="1433273"/>
            <a:ext cx="1803400" cy="304800"/>
          </a:xfrm>
          <a:prstGeom prst="rect">
            <a:avLst/>
          </a:prstGeom>
          <a:noFill/>
          <a:ln>
            <a:noFill/>
          </a:ln>
        </p:spPr>
        <p:txBody>
          <a:bodyPr vert="horz" wrap="square" lIns="0" tIns="0" rIns="0" bIns="0" rtlCol="0" anchor="t">
            <a:spAutoFit/>
          </a:bodyPr>
          <a:lstStyle/>
          <a:p>
            <a:pPr algn="dist"/>
            <a:r>
              <a:rPr kumimoji="1" lang="en-US" altLang="zh-CN" sz="2400">
                <a:ln w="12700">
                  <a:noFill/>
                </a:ln>
                <a:solidFill>
                  <a:srgbClr val="404040">
                    <a:alpha val="50000"/>
                  </a:srgbClr>
                </a:solidFill>
                <a:latin typeface="Source Han Sans CN Bold" panose="020B0800000000000000" charset="-122"/>
                <a:ea typeface="Source Han Sans CN Bold" panose="020B0800000000000000" charset="-122"/>
                <a:cs typeface="Source Han Sans CN Bold" panose="020B0800000000000000" charset="-122"/>
              </a:rPr>
              <a:t>CONTENTS</a:t>
            </a:r>
            <a:endParaRPr kumimoji="1" lang="zh-CN" altLang="en-US"/>
          </a:p>
        </p:txBody>
      </p:sp>
      <p:sp>
        <p:nvSpPr>
          <p:cNvPr id="6" name="标题 1"/>
          <p:cNvSpPr txBox="1"/>
          <p:nvPr>
            <p:custDataLst>
              <p:tags r:id="rId1"/>
            </p:custDataLst>
          </p:nvPr>
        </p:nvSpPr>
        <p:spPr>
          <a:xfrm>
            <a:off x="5863274" y="2357763"/>
            <a:ext cx="562219" cy="553569"/>
          </a:xfrm>
          <a:prstGeom prst="roundRect">
            <a:avLst>
              <a:gd name="adj" fmla="val 16300"/>
            </a:avLst>
          </a:prstGeom>
          <a:gradFill>
            <a:gsLst>
              <a:gs pos="0">
                <a:schemeClr val="accent1"/>
              </a:gs>
              <a:gs pos="100000">
                <a:schemeClr val="accent1">
                  <a:lumMod val="50000"/>
                </a:schemeClr>
              </a:gs>
            </a:gsLst>
            <a:lin ang="2700000" scaled="0"/>
          </a:gradFill>
          <a:ln w="7811" cap="sq">
            <a:solidFill>
              <a:schemeClr val="bg1"/>
            </a:solidFill>
          </a:ln>
          <a:effectLst>
            <a:outerShdw blurRad="208280" dist="197866" dir="5400000" algn="t" rotWithShape="0">
              <a:schemeClr val="accent1">
                <a:lumMod val="75000"/>
                <a:alpha val="10000"/>
              </a:schemeClr>
            </a:outerShdw>
          </a:effectLst>
        </p:spPr>
        <p:txBody>
          <a:bodyPr vert="horz" wrap="none" lIns="0" tIns="0" rIns="0" bIns="0" rtlCol="0" anchor="ctr"/>
          <a:lstStyle/>
          <a:p>
            <a:pPr algn="ct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01</a:t>
            </a:r>
            <a:endParaRPr kumimoji="1" lang="zh-CN" altLang="en-US"/>
          </a:p>
        </p:txBody>
      </p:sp>
      <p:sp>
        <p:nvSpPr>
          <p:cNvPr id="7" name="标题 1"/>
          <p:cNvSpPr txBox="1"/>
          <p:nvPr>
            <p:custDataLst>
              <p:tags r:id="rId2"/>
            </p:custDataLst>
          </p:nvPr>
        </p:nvSpPr>
        <p:spPr>
          <a:xfrm>
            <a:off x="5863274" y="3805083"/>
            <a:ext cx="562219" cy="553569"/>
          </a:xfrm>
          <a:prstGeom prst="roundRect">
            <a:avLst>
              <a:gd name="adj" fmla="val 16300"/>
            </a:avLst>
          </a:prstGeom>
          <a:gradFill>
            <a:gsLst>
              <a:gs pos="0">
                <a:schemeClr val="accent1"/>
              </a:gs>
              <a:gs pos="100000">
                <a:schemeClr val="accent1">
                  <a:lumMod val="50000"/>
                </a:schemeClr>
              </a:gs>
            </a:gsLst>
            <a:lin ang="2700000" scaled="0"/>
          </a:gradFill>
          <a:ln w="7811" cap="sq">
            <a:solidFill>
              <a:schemeClr val="bg1"/>
            </a:solidFill>
          </a:ln>
          <a:effectLst>
            <a:outerShdw blurRad="208280" dist="197866" dir="5400000" algn="t" rotWithShape="0">
              <a:schemeClr val="accent1">
                <a:lumMod val="75000"/>
                <a:alpha val="10000"/>
              </a:schemeClr>
            </a:outerShdw>
          </a:effectLst>
        </p:spPr>
        <p:txBody>
          <a:bodyPr vert="horz" wrap="none" lIns="0" tIns="0" rIns="0" bIns="0" rtlCol="0" anchor="ctr"/>
          <a:lstStyle/>
          <a:p>
            <a:pPr algn="ct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02</a:t>
            </a:r>
            <a:endParaRPr kumimoji="1" lang="zh-CN" altLang="en-US"/>
          </a:p>
        </p:txBody>
      </p:sp>
      <p:sp>
        <p:nvSpPr>
          <p:cNvPr id="8" name="标题 1"/>
          <p:cNvSpPr txBox="1"/>
          <p:nvPr>
            <p:custDataLst>
              <p:tags r:id="rId3"/>
            </p:custDataLst>
          </p:nvPr>
        </p:nvSpPr>
        <p:spPr>
          <a:xfrm>
            <a:off x="5863274" y="5266557"/>
            <a:ext cx="562219" cy="553569"/>
          </a:xfrm>
          <a:prstGeom prst="roundRect">
            <a:avLst>
              <a:gd name="adj" fmla="val 16300"/>
            </a:avLst>
          </a:prstGeom>
          <a:gradFill>
            <a:gsLst>
              <a:gs pos="0">
                <a:schemeClr val="accent1"/>
              </a:gs>
              <a:gs pos="100000">
                <a:schemeClr val="accent1">
                  <a:lumMod val="50000"/>
                </a:schemeClr>
              </a:gs>
            </a:gsLst>
            <a:lin ang="2700000" scaled="0"/>
          </a:gradFill>
          <a:ln w="7811" cap="sq">
            <a:solidFill>
              <a:schemeClr val="bg1"/>
            </a:solidFill>
          </a:ln>
          <a:effectLst>
            <a:outerShdw blurRad="208280" dist="197866" dir="5400000" algn="t" rotWithShape="0">
              <a:schemeClr val="accent1">
                <a:lumMod val="75000"/>
                <a:alpha val="10000"/>
              </a:schemeClr>
            </a:outerShdw>
          </a:effectLst>
        </p:spPr>
        <p:txBody>
          <a:bodyPr vert="horz" wrap="none" lIns="0" tIns="0" rIns="0" bIns="0" rtlCol="0" anchor="ctr"/>
          <a:lstStyle/>
          <a:p>
            <a:pPr algn="ct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03</a:t>
            </a:r>
            <a:endParaRPr kumimoji="1" lang="zh-CN" altLang="en-US"/>
          </a:p>
        </p:txBody>
      </p:sp>
      <p:sp>
        <p:nvSpPr>
          <p:cNvPr id="9" name="标题 1"/>
          <p:cNvSpPr txBox="1"/>
          <p:nvPr/>
        </p:nvSpPr>
        <p:spPr>
          <a:xfrm rot="10800000" flipH="1">
            <a:off x="0" y="-1"/>
            <a:ext cx="4986425" cy="6858000"/>
          </a:xfrm>
          <a:custGeom>
            <a:avLst/>
            <a:gdLst>
              <a:gd name="connsiteX0" fmla="*/ 0 w 4986425"/>
              <a:gd name="connsiteY0" fmla="*/ 6858000 h 6858000"/>
              <a:gd name="connsiteX1" fmla="*/ 4530105 w 4986425"/>
              <a:gd name="connsiteY1" fmla="*/ 6858000 h 6858000"/>
              <a:gd name="connsiteX2" fmla="*/ 4986425 w 4986425"/>
              <a:gd name="connsiteY2" fmla="*/ 3429000 h 6858000"/>
              <a:gd name="connsiteX3" fmla="*/ 4530105 w 4986425"/>
              <a:gd name="connsiteY3" fmla="*/ 0 h 6858000"/>
              <a:gd name="connsiteX4" fmla="*/ 0 w 4986425"/>
              <a:gd name="connsiteY4" fmla="*/ 0 h 6858000"/>
            </a:gdLst>
            <a:ahLst/>
            <a:cxnLst/>
            <a:rect l="l" t="t" r="r" b="b"/>
            <a:pathLst>
              <a:path w="4986425" h="6858000">
                <a:moveTo>
                  <a:pt x="0" y="6858000"/>
                </a:moveTo>
                <a:lnTo>
                  <a:pt x="4530105" y="6858000"/>
                </a:lnTo>
                <a:lnTo>
                  <a:pt x="4986425" y="3429000"/>
                </a:lnTo>
                <a:lnTo>
                  <a:pt x="4530105" y="0"/>
                </a:lnTo>
                <a:lnTo>
                  <a:pt x="0" y="0"/>
                </a:lnTo>
                <a:close/>
              </a:path>
            </a:pathLst>
          </a:custGeom>
          <a:solidFill>
            <a:schemeClr val="bg1"/>
          </a:solidFill>
          <a:ln w="12700" cap="flat">
            <a:noFill/>
            <a:miter/>
          </a:ln>
          <a:effectLst/>
        </p:spPr>
        <p:txBody>
          <a:bodyPr vert="horz" wrap="square" lIns="91440" tIns="45720" rIns="91440" bIns="45720" rtlCol="0" anchor="ctr"/>
          <a:lstStyle/>
          <a:p>
            <a:pPr algn="ctr"/>
            <a:endParaRPr kumimoji="1" lang="zh-CN" altLang="en-US"/>
          </a:p>
        </p:txBody>
      </p:sp>
      <p:sp>
        <p:nvSpPr>
          <p:cNvPr id="10" name="标题 1"/>
          <p:cNvSpPr txBox="1"/>
          <p:nvPr/>
        </p:nvSpPr>
        <p:spPr>
          <a:xfrm rot="10800000" flipH="1">
            <a:off x="-1" y="-1"/>
            <a:ext cx="4511468" cy="6858000"/>
          </a:xfrm>
          <a:custGeom>
            <a:avLst/>
            <a:gdLst>
              <a:gd name="connsiteX0" fmla="*/ 0 w 4511468"/>
              <a:gd name="connsiteY0" fmla="*/ 6858000 h 6858000"/>
              <a:gd name="connsiteX1" fmla="*/ 4055148 w 4511468"/>
              <a:gd name="connsiteY1" fmla="*/ 6858000 h 6858000"/>
              <a:gd name="connsiteX2" fmla="*/ 4511468 w 4511468"/>
              <a:gd name="connsiteY2" fmla="*/ 3429000 h 6858000"/>
              <a:gd name="connsiteX3" fmla="*/ 4055148 w 4511468"/>
              <a:gd name="connsiteY3" fmla="*/ 0 h 6858000"/>
              <a:gd name="connsiteX4" fmla="*/ 0 w 4511468"/>
              <a:gd name="connsiteY4" fmla="*/ 0 h 6858000"/>
            </a:gdLst>
            <a:ahLst/>
            <a:cxnLst/>
            <a:rect l="l" t="t" r="r" b="b"/>
            <a:pathLst>
              <a:path w="4511468" h="6858000">
                <a:moveTo>
                  <a:pt x="0" y="6858000"/>
                </a:moveTo>
                <a:lnTo>
                  <a:pt x="4055148" y="6858000"/>
                </a:lnTo>
                <a:lnTo>
                  <a:pt x="4511468" y="3429000"/>
                </a:lnTo>
                <a:lnTo>
                  <a:pt x="4055148" y="0"/>
                </a:lnTo>
                <a:lnTo>
                  <a:pt x="0" y="0"/>
                </a:lnTo>
                <a:close/>
              </a:path>
            </a:pathLst>
          </a:custGeom>
          <a:solidFill>
            <a:schemeClr val="accent1"/>
          </a:solidFill>
          <a:ln w="12700" cap="flat">
            <a:noFill/>
            <a:miter/>
          </a:ln>
          <a:effectLst/>
        </p:spPr>
        <p:txBody>
          <a:bodyPr vert="horz" wrap="square" lIns="91440" tIns="45720" rIns="91440" bIns="45720" rtlCol="0" anchor="ctr"/>
          <a:lstStyle/>
          <a:p>
            <a:pPr algn="ctr"/>
            <a:endParaRPr kumimoji="1" lang="zh-CN" altLang="en-US"/>
          </a:p>
        </p:txBody>
      </p:sp>
      <p:sp>
        <p:nvSpPr>
          <p:cNvPr id="11" name="标题 1"/>
          <p:cNvSpPr txBox="1"/>
          <p:nvPr>
            <p:custDataLst>
              <p:tags r:id="rId4"/>
            </p:custDataLst>
          </p:nvPr>
        </p:nvSpPr>
        <p:spPr>
          <a:xfrm>
            <a:off x="6706603" y="2431655"/>
            <a:ext cx="4812297" cy="1117836"/>
          </a:xfrm>
          <a:prstGeom prst="rect">
            <a:avLst/>
          </a:prstGeom>
          <a:noFill/>
          <a:ln>
            <a:noFill/>
          </a:ln>
          <a:effectLst/>
        </p:spPr>
        <p:txBody>
          <a:bodyPr vert="horz" wrap="square" lIns="0" tIns="0" rIns="0" bIns="0" rtlCol="0" anchor="t"/>
          <a:lstStyle/>
          <a:p>
            <a:pPr algn="l"/>
            <a:r>
              <a:rPr kumimoji="1" lang="en-US" altLang="zh-CN" sz="24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rPr>
              <a:t>The History and Current Situation of the Reference </a:t>
            </a:r>
            <a:endParaRPr kumimoji="1" lang="en-US" altLang="zh-CN" sz="24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endParaRPr>
          </a:p>
        </p:txBody>
      </p:sp>
      <p:sp>
        <p:nvSpPr>
          <p:cNvPr id="12" name="标题 1"/>
          <p:cNvSpPr txBox="1"/>
          <p:nvPr>
            <p:custDataLst>
              <p:tags r:id="rId5"/>
            </p:custDataLst>
          </p:nvPr>
        </p:nvSpPr>
        <p:spPr>
          <a:xfrm>
            <a:off x="6706603" y="3882399"/>
            <a:ext cx="4812298" cy="1117836"/>
          </a:xfrm>
          <a:prstGeom prst="rect">
            <a:avLst/>
          </a:prstGeom>
          <a:noFill/>
          <a:ln>
            <a:noFill/>
          </a:ln>
          <a:effectLst/>
        </p:spPr>
        <p:txBody>
          <a:bodyPr vert="horz" wrap="square" lIns="0" tIns="0" rIns="0" bIns="0" rtlCol="0" anchor="t">
            <a:scene3d>
              <a:camera prst="orthographicFront"/>
              <a:lightRig rig="threePt" dir="t"/>
            </a:scene3d>
          </a:bodyPr>
          <a:lstStyle/>
          <a:p>
            <a:pPr algn="l"/>
            <a:r>
              <a:rPr kumimoji="1" lang="en-US" altLang="zh-CN" sz="24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rPr>
              <a:t>Specific Case Analysis of Chinese Music Reference </a:t>
            </a:r>
            <a:endParaRPr kumimoji="1" lang="en-US" altLang="zh-CN" sz="24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endParaRPr>
          </a:p>
        </p:txBody>
      </p:sp>
      <p:sp>
        <p:nvSpPr>
          <p:cNvPr id="13" name="标题 1"/>
          <p:cNvSpPr txBox="1"/>
          <p:nvPr>
            <p:custDataLst>
              <p:tags r:id="rId6"/>
            </p:custDataLst>
          </p:nvPr>
        </p:nvSpPr>
        <p:spPr>
          <a:xfrm>
            <a:off x="6706603" y="5329721"/>
            <a:ext cx="4812298" cy="1117836"/>
          </a:xfrm>
          <a:prstGeom prst="rect">
            <a:avLst/>
          </a:prstGeom>
          <a:noFill/>
          <a:ln>
            <a:noFill/>
          </a:ln>
          <a:effectLst/>
        </p:spPr>
        <p:txBody>
          <a:bodyPr vert="horz" wrap="square" lIns="0" tIns="0" rIns="0" bIns="0" rtlCol="0" anchor="t"/>
          <a:lstStyle/>
          <a:p>
            <a:pPr algn="l"/>
            <a:r>
              <a:rPr kumimoji="1" lang="en-US" altLang="zh-CN" sz="24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rPr>
              <a:t>The Importance of Originality in Chinese Music</a:t>
            </a:r>
            <a:endParaRPr kumimoji="1" lang="en-US" altLang="zh-CN" sz="2400">
              <a:ln w="12700">
                <a:noFill/>
              </a:ln>
              <a:solidFill>
                <a:srgbClr val="98603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4861"/>
            <a:ext cx="12192000" cy="6858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368004" y="374084"/>
            <a:ext cx="11455989" cy="6109833"/>
          </a:xfrm>
          <a:prstGeom prst="snip2DiagRect">
            <a:avLst>
              <a:gd name="adj1" fmla="val 6834"/>
              <a:gd name="adj2" fmla="val 6063"/>
            </a:avLst>
          </a:pr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560190" y="599895"/>
            <a:ext cx="11071617" cy="5658211"/>
          </a:xfrm>
          <a:prstGeom prst="snip2DiagRect">
            <a:avLst>
              <a:gd name="adj1" fmla="val 6834"/>
              <a:gd name="adj2" fmla="val 6063"/>
            </a:avLst>
          </a:prstGeom>
          <a:solidFill>
            <a:schemeClr val="accent2">
              <a:lumMod val="10000"/>
              <a:lumOff val="90000"/>
            </a:schemeClr>
          </a:solidFill>
          <a:ln w="12700" cap="sq">
            <a:noFill/>
            <a:miter/>
          </a:ln>
        </p:spPr>
        <p:txBody>
          <a:bodyPr vert="horz" wrap="square" lIns="91440" tIns="45720" rIns="91440" bIns="45720" rtlCol="0" anchor="ctr"/>
          <a:lstStyle/>
          <a:p>
            <a:pPr algn="ctr"/>
            <a:endParaRPr kumimoji="1" lang="zh-CN" altLang="en-US"/>
          </a:p>
        </p:txBody>
      </p:sp>
      <p:grpSp>
        <p:nvGrpSpPr>
          <p:cNvPr id="5" name="组合 4"/>
          <p:cNvGrpSpPr/>
          <p:nvPr/>
        </p:nvGrpSpPr>
        <p:grpSpPr>
          <a:xfrm>
            <a:off x="11152445" y="1079180"/>
            <a:ext cx="111100" cy="2979838"/>
            <a:chOff x="11152445" y="1079180"/>
            <a:chExt cx="111100" cy="2979838"/>
          </a:xfrm>
        </p:grpSpPr>
        <p:sp>
          <p:nvSpPr>
            <p:cNvPr id="6" name="标题 1"/>
            <p:cNvSpPr txBox="1"/>
            <p:nvPr/>
          </p:nvSpPr>
          <p:spPr>
            <a:xfrm>
              <a:off x="11168871" y="1079180"/>
              <a:ext cx="78249" cy="1801180"/>
            </a:xfrm>
            <a:prstGeom prst="rect">
              <a:avLst/>
            </a:prstGeom>
            <a:gradFill>
              <a:gsLst>
                <a:gs pos="0">
                  <a:schemeClr val="accent1">
                    <a:lumMod val="60000"/>
                    <a:lumOff val="40000"/>
                  </a:schemeClr>
                </a:gs>
                <a:gs pos="83000">
                  <a:schemeClr val="accent1">
                    <a:lumMod val="20000"/>
                    <a:lumOff val="80000"/>
                    <a:alpha val="56000"/>
                  </a:schemeClr>
                </a:gs>
              </a:gsLst>
              <a:lin ang="1620000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a:off x="11152445" y="2965703"/>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8" name="标题 1"/>
            <p:cNvSpPr txBox="1"/>
            <p:nvPr/>
          </p:nvSpPr>
          <p:spPr>
            <a:xfrm>
              <a:off x="11152445" y="3162146"/>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9" name="标题 1"/>
            <p:cNvSpPr txBox="1"/>
            <p:nvPr/>
          </p:nvSpPr>
          <p:spPr>
            <a:xfrm>
              <a:off x="11152445" y="3358589"/>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0" name="标题 1"/>
            <p:cNvSpPr txBox="1"/>
            <p:nvPr/>
          </p:nvSpPr>
          <p:spPr>
            <a:xfrm>
              <a:off x="11152445" y="3555032"/>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1" name="标题 1"/>
            <p:cNvSpPr txBox="1"/>
            <p:nvPr/>
          </p:nvSpPr>
          <p:spPr>
            <a:xfrm>
              <a:off x="11152445" y="3751475"/>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2" name="标题 1"/>
            <p:cNvSpPr txBox="1"/>
            <p:nvPr/>
          </p:nvSpPr>
          <p:spPr>
            <a:xfrm>
              <a:off x="11152445" y="3947918"/>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grpSp>
      <p:pic>
        <p:nvPicPr>
          <p:cNvPr id="13" name="图片 12"/>
          <p:cNvPicPr>
            <a:picLocks noChangeAspect="1"/>
          </p:cNvPicPr>
          <p:nvPr/>
        </p:nvPicPr>
        <p:blipFill>
          <a:blip r:embed="rId1">
            <a:alphaModFix amt="100000"/>
          </a:blip>
          <a:srcRect/>
          <a:stretch>
            <a:fillRect/>
          </a:stretch>
        </p:blipFill>
        <p:spPr>
          <a:xfrm>
            <a:off x="1193054" y="1051705"/>
            <a:ext cx="2101444" cy="760628"/>
          </a:xfrm>
          <a:prstGeom prst="rect">
            <a:avLst/>
          </a:prstGeom>
          <a:noFill/>
          <a:ln>
            <a:noFill/>
          </a:ln>
        </p:spPr>
      </p:pic>
      <p:pic>
        <p:nvPicPr>
          <p:cNvPr id="14" name="图片 13"/>
          <p:cNvPicPr>
            <a:picLocks noChangeAspect="1"/>
          </p:cNvPicPr>
          <p:nvPr/>
        </p:nvPicPr>
        <p:blipFill>
          <a:blip r:embed="rId2">
            <a:alphaModFix amt="100000"/>
          </a:blip>
          <a:srcRect/>
          <a:stretch>
            <a:fillRect/>
          </a:stretch>
        </p:blipFill>
        <p:spPr>
          <a:xfrm>
            <a:off x="9368070" y="4804964"/>
            <a:ext cx="2061044" cy="1504005"/>
          </a:xfrm>
          <a:prstGeom prst="rect">
            <a:avLst/>
          </a:prstGeom>
          <a:noFill/>
          <a:ln>
            <a:noFill/>
          </a:ln>
        </p:spPr>
      </p:pic>
      <p:pic>
        <p:nvPicPr>
          <p:cNvPr id="15" name="图片 14"/>
          <p:cNvPicPr>
            <a:picLocks noChangeAspect="1"/>
          </p:cNvPicPr>
          <p:nvPr/>
        </p:nvPicPr>
        <p:blipFill>
          <a:blip r:embed="rId3">
            <a:alphaModFix amt="100000"/>
          </a:blip>
          <a:srcRect l="40202" t="14772" r="32746" b="27507"/>
          <a:stretch>
            <a:fillRect/>
          </a:stretch>
        </p:blipFill>
        <p:spPr>
          <a:xfrm>
            <a:off x="1046565" y="2312180"/>
            <a:ext cx="3067187" cy="3506931"/>
          </a:xfrm>
          <a:custGeom>
            <a:avLst/>
            <a:gdLst/>
            <a:ahLst/>
            <a:cxnLst/>
            <a:rect l="l" t="t" r="r" b="b"/>
            <a:pathLst>
              <a:path w="3073400" h="3505200">
                <a:moveTo>
                  <a:pt x="188265" y="0"/>
                </a:moveTo>
                <a:lnTo>
                  <a:pt x="2878923" y="0"/>
                </a:lnTo>
                <a:cubicBezTo>
                  <a:pt x="2878923" y="103976"/>
                  <a:pt x="2963211" y="188264"/>
                  <a:pt x="3067187" y="188264"/>
                </a:cubicBezTo>
                <a:lnTo>
                  <a:pt x="3067187" y="3318667"/>
                </a:lnTo>
                <a:cubicBezTo>
                  <a:pt x="2963211" y="3318667"/>
                  <a:pt x="2878923" y="3402956"/>
                  <a:pt x="2878923" y="3506931"/>
                </a:cubicBezTo>
                <a:lnTo>
                  <a:pt x="188265" y="3506931"/>
                </a:lnTo>
                <a:cubicBezTo>
                  <a:pt x="188265" y="3402956"/>
                  <a:pt x="103976" y="3318667"/>
                  <a:pt x="0" y="3318667"/>
                </a:cubicBezTo>
                <a:lnTo>
                  <a:pt x="0" y="188264"/>
                </a:lnTo>
                <a:cubicBezTo>
                  <a:pt x="103976" y="188264"/>
                  <a:pt x="188265" y="103976"/>
                  <a:pt x="188265" y="0"/>
                </a:cubicBezTo>
                <a:close/>
              </a:path>
            </a:pathLst>
          </a:custGeom>
          <a:noFill/>
          <a:ln>
            <a:noFill/>
          </a:ln>
        </p:spPr>
      </p:pic>
      <p:sp>
        <p:nvSpPr>
          <p:cNvPr id="16" name="标题 1"/>
          <p:cNvSpPr txBox="1"/>
          <p:nvPr/>
        </p:nvSpPr>
        <p:spPr>
          <a:xfrm>
            <a:off x="1046565" y="2305552"/>
            <a:ext cx="3067187" cy="3506931"/>
          </a:xfrm>
          <a:prstGeom prst="plaque">
            <a:avLst>
              <a:gd name="adj" fmla="val 6138"/>
            </a:avLst>
          </a:prstGeom>
          <a:noFill/>
          <a:ln w="45334" cap="sq">
            <a:solidFill>
              <a:schemeClr val="accent1"/>
            </a:solidFill>
            <a:miter/>
          </a:ln>
          <a:effectLst/>
        </p:spPr>
        <p:txBody>
          <a:bodyPr vert="horz" wrap="square" lIns="81601" tIns="40800" rIns="81601" bIns="40800" rtlCol="0" anchor="ctr"/>
          <a:lstStyle/>
          <a:p>
            <a:pPr algn="ctr"/>
            <a:endParaRPr kumimoji="1" lang="zh-CN" altLang="en-US"/>
          </a:p>
        </p:txBody>
      </p:sp>
      <p:sp>
        <p:nvSpPr>
          <p:cNvPr id="18" name="标题 1"/>
          <p:cNvSpPr txBox="1"/>
          <p:nvPr/>
        </p:nvSpPr>
        <p:spPr>
          <a:xfrm>
            <a:off x="4746616" y="875340"/>
            <a:ext cx="3185202" cy="2669758"/>
          </a:xfrm>
          <a:prstGeom prst="rect">
            <a:avLst/>
          </a:prstGeom>
          <a:noFill/>
          <a:ln>
            <a:noFill/>
          </a:ln>
        </p:spPr>
        <p:txBody>
          <a:bodyPr vert="horz" wrap="square" lIns="0" tIns="0" rIns="0" bIns="0" rtlCol="0" anchor="b"/>
          <a:lstStyle/>
          <a:p>
            <a:pPr algn="l"/>
            <a:r>
              <a:rPr kumimoji="1" lang="en-US" altLang="zh-CN" sz="13800">
                <a:ln w="12700">
                  <a:noFill/>
                </a:ln>
                <a:gradFill>
                  <a:gsLst>
                    <a:gs pos="21000">
                      <a:srgbClr val="E1BFA1">
                        <a:alpha val="0"/>
                      </a:srgbClr>
                    </a:gs>
                    <a:gs pos="63000">
                      <a:srgbClr val="986030">
                        <a:alpha val="100000"/>
                      </a:srgbClr>
                    </a:gs>
                  </a:gsLst>
                  <a:lin ang="16200000" scaled="0"/>
                </a:gra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9" name="标题 1"/>
          <p:cNvSpPr txBox="1"/>
          <p:nvPr/>
        </p:nvSpPr>
        <p:spPr>
          <a:xfrm>
            <a:off x="4727575" y="3469640"/>
            <a:ext cx="6343015" cy="1379220"/>
          </a:xfrm>
          <a:prstGeom prst="rect">
            <a:avLst/>
          </a:prstGeom>
          <a:noFill/>
          <a:ln>
            <a:noFill/>
          </a:ln>
        </p:spPr>
        <p:txBody>
          <a:bodyPr vert="horz" wrap="square" lIns="0" tIns="0" rIns="0" bIns="0" rtlCol="0" anchor="t"/>
          <a:lstStyle/>
          <a:p>
            <a:pPr algn="ctr"/>
            <a:r>
              <a:rPr kumimoji="1" lang="en-US" altLang="zh-CN" sz="40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rPr>
              <a:t>The history and current situation of the reference</a:t>
            </a:r>
            <a:endParaRPr kumimoji="1" lang="en-US" altLang="zh-CN" sz="40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898989" y="853440"/>
            <a:ext cx="359798" cy="359798"/>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191135" y="2276475"/>
            <a:ext cx="7741920" cy="4612640"/>
          </a:xfrm>
          <a:prstGeom prst="rect">
            <a:avLst/>
          </a:prstGeom>
          <a:noFill/>
          <a:ln>
            <a:noFill/>
          </a:ln>
        </p:spPr>
        <p:txBody>
          <a:bodyPr vert="horz" wrap="square" lIns="0" tIns="0" rIns="0" bIns="0" rtlCol="0" anchor="t"/>
          <a:lstStyle/>
          <a:p>
            <a:pPr indent="457200" algn="l" fontAlgn="auto">
              <a:lnSpc>
                <a:spcPct val="150000"/>
              </a:lnSpc>
            </a:pPr>
            <a:r>
              <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Looking back at history, </a:t>
            </a:r>
            <a:r>
              <a:rPr kumimoji="1" lang="en-US" altLang="zh-CN">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the international dissemination of Chinese music began during the Qin and Han dynasties</a:t>
            </a:r>
            <a:r>
              <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Through personnel exchanges, commercial trade, and religious dissemination, ancient Chinese musical instruments such as the Tao Xun, Bronze Duo, and Se have been spread to East Asian countries such as Korea and Japan.</a:t>
            </a:r>
            <a:endPar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a:p>
            <a:pPr indent="457200" algn="l" fontAlgn="auto">
              <a:lnSpc>
                <a:spcPct val="150000"/>
              </a:lnSpc>
            </a:pPr>
            <a:r>
              <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During the</a:t>
            </a:r>
            <a:r>
              <a:rPr kumimoji="1" lang="en-US" altLang="zh-CN">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 Sui and Tang dynasties, Chinese music culture began to spread directly to Japan</a:t>
            </a:r>
            <a:r>
              <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laying the foundation for the formation of its modern elegant music. Through the dispatch of envoys to the Sui and Tang dynasties, Japan began to accept Chinese music culture on a large scale and in an organized manner.</a:t>
            </a:r>
            <a:endParaRPr kumimoji="1" lang="en-US" altLang="zh-CN">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p:txBody>
      </p:sp>
      <p:sp>
        <p:nvSpPr>
          <p:cNvPr id="5" name="标题 1"/>
          <p:cNvSpPr txBox="1"/>
          <p:nvPr/>
        </p:nvSpPr>
        <p:spPr>
          <a:xfrm>
            <a:off x="982980" y="949325"/>
            <a:ext cx="192405" cy="19304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pic>
        <p:nvPicPr>
          <p:cNvPr id="6" name="图片 5"/>
          <p:cNvPicPr>
            <a:picLocks noChangeAspect="1"/>
          </p:cNvPicPr>
          <p:nvPr/>
        </p:nvPicPr>
        <p:blipFill>
          <a:blip r:embed="rId1">
            <a:alphaModFix amt="100000"/>
          </a:blip>
          <a:srcRect l="16354" t="7411" r="29094" b="10753"/>
          <a:stretch>
            <a:fillRect/>
          </a:stretch>
        </p:blipFill>
        <p:spPr>
          <a:xfrm>
            <a:off x="1055393" y="980634"/>
            <a:ext cx="1066846" cy="1066846"/>
          </a:xfrm>
          <a:custGeom>
            <a:avLst/>
            <a:gdLst/>
            <a:ahLst/>
            <a:cxnLst/>
            <a:rect l="l" t="t" r="r" b="b"/>
            <a:pathLst>
              <a:path w="1066846" h="1066846">
                <a:moveTo>
                  <a:pt x="228017" y="0"/>
                </a:moveTo>
                <a:lnTo>
                  <a:pt x="838829" y="0"/>
                </a:lnTo>
                <a:cubicBezTo>
                  <a:pt x="838829" y="125930"/>
                  <a:pt x="940916" y="228017"/>
                  <a:pt x="1066846" y="228017"/>
                </a:cubicBezTo>
                <a:lnTo>
                  <a:pt x="1066846" y="838829"/>
                </a:lnTo>
                <a:cubicBezTo>
                  <a:pt x="940916" y="838829"/>
                  <a:pt x="838829" y="940916"/>
                  <a:pt x="838829" y="1066846"/>
                </a:cubicBezTo>
                <a:lnTo>
                  <a:pt x="228017" y="1066846"/>
                </a:lnTo>
                <a:cubicBezTo>
                  <a:pt x="228017" y="940916"/>
                  <a:pt x="125930" y="838829"/>
                  <a:pt x="0" y="838829"/>
                </a:cubicBezTo>
                <a:lnTo>
                  <a:pt x="0" y="228017"/>
                </a:lnTo>
                <a:cubicBezTo>
                  <a:pt x="125930" y="228017"/>
                  <a:pt x="228017" y="125930"/>
                  <a:pt x="228017" y="0"/>
                </a:cubicBezTo>
                <a:close/>
              </a:path>
            </a:pathLst>
          </a:custGeom>
          <a:noFill/>
          <a:ln>
            <a:noFill/>
          </a:ln>
        </p:spPr>
      </p:pic>
      <p:sp>
        <p:nvSpPr>
          <p:cNvPr id="7" name="标题 1"/>
          <p:cNvSpPr txBox="1"/>
          <p:nvPr/>
        </p:nvSpPr>
        <p:spPr>
          <a:xfrm>
            <a:off x="2423403" y="1218759"/>
            <a:ext cx="6388100" cy="553720"/>
          </a:xfrm>
          <a:prstGeom prst="rect">
            <a:avLst/>
          </a:prstGeom>
          <a:noFill/>
          <a:ln>
            <a:noFill/>
          </a:ln>
        </p:spPr>
        <p:txBody>
          <a:bodyPr vert="horz" wrap="square" lIns="0" tIns="0" rIns="0" bIns="0" rtlCol="0" anchor="b">
            <a:spAutoFit/>
            <a:scene3d>
              <a:camera prst="orthographicFront"/>
              <a:lightRig rig="threePt" dir="t"/>
            </a:scene3d>
          </a:bodyPr>
          <a:lstStyle/>
          <a:p>
            <a:pPr algn="l"/>
            <a:r>
              <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rPr>
              <a:t>historical background</a:t>
            </a:r>
            <a:endPar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endParaRPr>
          </a:p>
        </p:txBody>
      </p:sp>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中国音乐借鉴的起源与发展</a:t>
            </a:r>
            <a:endParaRPr kumimoji="1" lang="zh-CN" altLang="en-US"/>
          </a:p>
        </p:txBody>
      </p:sp>
      <p:pic>
        <p:nvPicPr>
          <p:cNvPr id="8" name="图片 7"/>
          <p:cNvPicPr/>
          <p:nvPr/>
        </p:nvPicPr>
        <p:blipFill>
          <a:blip r:embed="rId2"/>
          <a:stretch>
            <a:fillRect/>
          </a:stretch>
        </p:blipFill>
        <p:spPr>
          <a:xfrm>
            <a:off x="7933055" y="2060575"/>
            <a:ext cx="4213225" cy="40976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898989" y="1130300"/>
            <a:ext cx="359798" cy="359798"/>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335280" y="2420620"/>
            <a:ext cx="6684010" cy="4215130"/>
          </a:xfrm>
          <a:prstGeom prst="rect">
            <a:avLst/>
          </a:prstGeom>
          <a:noFill/>
          <a:ln>
            <a:noFill/>
          </a:ln>
        </p:spPr>
        <p:txBody>
          <a:bodyPr vert="horz" wrap="square" lIns="0" tIns="0" rIns="0" bIns="0" rtlCol="0" anchor="t"/>
          <a:lstStyle/>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However, since the last century, many Chinese singers or bands have the experience of "refer" songs from other countries. It is because singers </a:t>
            </a:r>
            <a:r>
              <a:rPr kumimoji="1" lang="en-US" altLang="zh-CN" sz="2000">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had to release several albums every year</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so they had to use other people's songs if they didn't have enough creative ability.</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Another reason was that </a:t>
            </a:r>
            <a:r>
              <a:rPr kumimoji="1" lang="en-US" altLang="zh-CN" sz="2000">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communications at that time were not as developed as they are today,</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so their "reference" could not be easily detected by the public. So this method became the choice of  most singers at that time.</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p:txBody>
      </p:sp>
      <p:sp>
        <p:nvSpPr>
          <p:cNvPr id="5" name="标题 1"/>
          <p:cNvSpPr txBox="1"/>
          <p:nvPr/>
        </p:nvSpPr>
        <p:spPr>
          <a:xfrm>
            <a:off x="982912" y="1213588"/>
            <a:ext cx="193222" cy="19322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pic>
        <p:nvPicPr>
          <p:cNvPr id="6" name="图片 5"/>
          <p:cNvPicPr>
            <a:picLocks noChangeAspect="1"/>
          </p:cNvPicPr>
          <p:nvPr/>
        </p:nvPicPr>
        <p:blipFill>
          <a:blip r:embed="rId1">
            <a:alphaModFix amt="100000"/>
          </a:blip>
          <a:srcRect l="16354" t="7411" r="29094" b="10753"/>
          <a:stretch>
            <a:fillRect/>
          </a:stretch>
        </p:blipFill>
        <p:spPr>
          <a:xfrm>
            <a:off x="1055393" y="1268924"/>
            <a:ext cx="1066846" cy="1066846"/>
          </a:xfrm>
          <a:custGeom>
            <a:avLst/>
            <a:gdLst/>
            <a:ahLst/>
            <a:cxnLst/>
            <a:rect l="l" t="t" r="r" b="b"/>
            <a:pathLst>
              <a:path w="1066846" h="1066846">
                <a:moveTo>
                  <a:pt x="228017" y="0"/>
                </a:moveTo>
                <a:lnTo>
                  <a:pt x="838829" y="0"/>
                </a:lnTo>
                <a:cubicBezTo>
                  <a:pt x="838829" y="125930"/>
                  <a:pt x="940916" y="228017"/>
                  <a:pt x="1066846" y="228017"/>
                </a:cubicBezTo>
                <a:lnTo>
                  <a:pt x="1066846" y="838829"/>
                </a:lnTo>
                <a:cubicBezTo>
                  <a:pt x="940916" y="838829"/>
                  <a:pt x="838829" y="940916"/>
                  <a:pt x="838829" y="1066846"/>
                </a:cubicBezTo>
                <a:lnTo>
                  <a:pt x="228017" y="1066846"/>
                </a:lnTo>
                <a:cubicBezTo>
                  <a:pt x="228017" y="940916"/>
                  <a:pt x="125930" y="838829"/>
                  <a:pt x="0" y="838829"/>
                </a:cubicBezTo>
                <a:lnTo>
                  <a:pt x="0" y="228017"/>
                </a:lnTo>
                <a:cubicBezTo>
                  <a:pt x="125930" y="228017"/>
                  <a:pt x="228017" y="125930"/>
                  <a:pt x="228017" y="0"/>
                </a:cubicBezTo>
                <a:close/>
              </a:path>
            </a:pathLst>
          </a:custGeom>
          <a:noFill/>
          <a:ln>
            <a:noFill/>
          </a:ln>
        </p:spPr>
      </p:pic>
      <p:sp>
        <p:nvSpPr>
          <p:cNvPr id="7" name="标题 1"/>
          <p:cNvSpPr txBox="1"/>
          <p:nvPr/>
        </p:nvSpPr>
        <p:spPr>
          <a:xfrm>
            <a:off x="2423403" y="1484824"/>
            <a:ext cx="6388100" cy="553720"/>
          </a:xfrm>
          <a:prstGeom prst="rect">
            <a:avLst/>
          </a:prstGeom>
          <a:noFill/>
          <a:ln>
            <a:noFill/>
          </a:ln>
        </p:spPr>
        <p:txBody>
          <a:bodyPr vert="horz" wrap="square" lIns="0" tIns="0" rIns="0" bIns="0" rtlCol="0" anchor="b">
            <a:spAutoFit/>
            <a:scene3d>
              <a:camera prst="orthographicFront"/>
              <a:lightRig rig="threePt" dir="t"/>
            </a:scene3d>
          </a:bodyPr>
          <a:lstStyle/>
          <a:p>
            <a:pPr algn="l"/>
            <a:r>
              <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rPr>
              <a:t>historical background</a:t>
            </a:r>
            <a:endPar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endParaRPr>
          </a:p>
        </p:txBody>
      </p:sp>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中国音乐借鉴的起源与发展</a:t>
            </a:r>
            <a:endParaRPr kumimoji="1" lang="zh-CN" altLang="en-US"/>
          </a:p>
        </p:txBody>
      </p:sp>
      <p:pic>
        <p:nvPicPr>
          <p:cNvPr id="8" name="图片 7"/>
          <p:cNvPicPr/>
          <p:nvPr/>
        </p:nvPicPr>
        <p:blipFill>
          <a:blip r:embed="rId2"/>
          <a:stretch>
            <a:fillRect/>
          </a:stretch>
        </p:blipFill>
        <p:spPr>
          <a:xfrm>
            <a:off x="7247890" y="1628775"/>
            <a:ext cx="4744720" cy="46615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898989" y="1130300"/>
            <a:ext cx="359798" cy="359798"/>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685800" y="2564765"/>
            <a:ext cx="6377940" cy="3667125"/>
          </a:xfrm>
          <a:prstGeom prst="rect">
            <a:avLst/>
          </a:prstGeom>
          <a:noFill/>
          <a:ln>
            <a:noFill/>
          </a:ln>
        </p:spPr>
        <p:txBody>
          <a:bodyPr vert="horz" wrap="square" lIns="0" tIns="0" rIns="0" bIns="0" rtlCol="0" anchor="t"/>
          <a:lstStyle/>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In recent years, </a:t>
            </a:r>
            <a:r>
              <a:rPr kumimoji="1" lang="en-US" altLang="zh-CN" sz="2000">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due to the development of the Internet</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we have access to more songs, and singers will choose more obscure songs to copy, which limits the originality and diversity of Chinese music culture </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sym typeface="+mn-ea"/>
              </a:rPr>
              <a:t>to some extent. </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a:p>
            <a:pPr indent="457200" algn="l" fontAlgn="auto">
              <a:lnSpc>
                <a:spcPct val="150000"/>
              </a:lnSpc>
            </a:pP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this also arouses </a:t>
            </a:r>
            <a:r>
              <a:rPr kumimoji="1" lang="en-US" altLang="zh-CN" sz="2000">
                <a:ln w="12700">
                  <a:noFill/>
                </a:ln>
                <a:solidFill>
                  <a:srgbClr val="FF0000">
                    <a:alpha val="100000"/>
                  </a:srgbClr>
                </a:solidFill>
                <a:latin typeface="Times New Roman" panose="02020603050405020304" charset="0"/>
                <a:ea typeface="Source Han Sans" panose="020B0500000000000000" charset="-122"/>
                <a:cs typeface="Times New Roman" panose="02020603050405020304" charset="0"/>
              </a:rPr>
              <a:t>heated debate about originality in music and cultural confidence.</a:t>
            </a:r>
            <a:r>
              <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rPr>
              <a:t> Some people think that as long as the song sounds good, it doesn't matter whether it is original or not. Others think creation should be encouraged. </a:t>
            </a:r>
            <a:endParaRPr kumimoji="1" lang="en-US" altLang="zh-CN" sz="2000">
              <a:ln w="12700">
                <a:noFill/>
              </a:ln>
              <a:solidFill>
                <a:srgbClr val="262626">
                  <a:alpha val="100000"/>
                </a:srgbClr>
              </a:solidFill>
              <a:latin typeface="Times New Roman" panose="02020603050405020304" charset="0"/>
              <a:ea typeface="Source Han Sans" panose="020B0500000000000000" charset="-122"/>
              <a:cs typeface="Times New Roman" panose="02020603050405020304" charset="0"/>
            </a:endParaRPr>
          </a:p>
        </p:txBody>
      </p:sp>
      <p:sp>
        <p:nvSpPr>
          <p:cNvPr id="5" name="标题 1"/>
          <p:cNvSpPr txBox="1"/>
          <p:nvPr/>
        </p:nvSpPr>
        <p:spPr>
          <a:xfrm>
            <a:off x="982912" y="1213588"/>
            <a:ext cx="193222" cy="19322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endParaRPr kumimoji="1" lang="zh-CN" altLang="en-US"/>
          </a:p>
        </p:txBody>
      </p:sp>
      <p:pic>
        <p:nvPicPr>
          <p:cNvPr id="6" name="图片 5"/>
          <p:cNvPicPr>
            <a:picLocks noChangeAspect="1"/>
          </p:cNvPicPr>
          <p:nvPr/>
        </p:nvPicPr>
        <p:blipFill>
          <a:blip r:embed="rId1">
            <a:alphaModFix amt="100000"/>
          </a:blip>
          <a:srcRect l="16354" t="7411" r="29094" b="10753"/>
          <a:stretch>
            <a:fillRect/>
          </a:stretch>
        </p:blipFill>
        <p:spPr>
          <a:xfrm>
            <a:off x="1055393" y="1268924"/>
            <a:ext cx="1066846" cy="1066846"/>
          </a:xfrm>
          <a:custGeom>
            <a:avLst/>
            <a:gdLst/>
            <a:ahLst/>
            <a:cxnLst/>
            <a:rect l="l" t="t" r="r" b="b"/>
            <a:pathLst>
              <a:path w="1066846" h="1066846">
                <a:moveTo>
                  <a:pt x="228017" y="0"/>
                </a:moveTo>
                <a:lnTo>
                  <a:pt x="838829" y="0"/>
                </a:lnTo>
                <a:cubicBezTo>
                  <a:pt x="838829" y="125930"/>
                  <a:pt x="940916" y="228017"/>
                  <a:pt x="1066846" y="228017"/>
                </a:cubicBezTo>
                <a:lnTo>
                  <a:pt x="1066846" y="838829"/>
                </a:lnTo>
                <a:cubicBezTo>
                  <a:pt x="940916" y="838829"/>
                  <a:pt x="838829" y="940916"/>
                  <a:pt x="838829" y="1066846"/>
                </a:cubicBezTo>
                <a:lnTo>
                  <a:pt x="228017" y="1066846"/>
                </a:lnTo>
                <a:cubicBezTo>
                  <a:pt x="228017" y="940916"/>
                  <a:pt x="125930" y="838829"/>
                  <a:pt x="0" y="838829"/>
                </a:cubicBezTo>
                <a:lnTo>
                  <a:pt x="0" y="228017"/>
                </a:lnTo>
                <a:cubicBezTo>
                  <a:pt x="125930" y="228017"/>
                  <a:pt x="228017" y="125930"/>
                  <a:pt x="228017" y="0"/>
                </a:cubicBezTo>
                <a:close/>
              </a:path>
            </a:pathLst>
          </a:custGeom>
          <a:noFill/>
          <a:ln>
            <a:noFill/>
          </a:ln>
        </p:spPr>
      </p:pic>
      <p:sp>
        <p:nvSpPr>
          <p:cNvPr id="7" name="标题 1"/>
          <p:cNvSpPr txBox="1"/>
          <p:nvPr/>
        </p:nvSpPr>
        <p:spPr>
          <a:xfrm>
            <a:off x="2423403" y="1484824"/>
            <a:ext cx="6388100" cy="553720"/>
          </a:xfrm>
          <a:prstGeom prst="rect">
            <a:avLst/>
          </a:prstGeom>
          <a:noFill/>
          <a:ln>
            <a:noFill/>
          </a:ln>
        </p:spPr>
        <p:txBody>
          <a:bodyPr vert="horz" wrap="square" lIns="0" tIns="0" rIns="0" bIns="0" rtlCol="0" anchor="b">
            <a:spAutoFit/>
            <a:scene3d>
              <a:camera prst="orthographicFront"/>
              <a:lightRig rig="threePt" dir="t"/>
            </a:scene3d>
          </a:bodyPr>
          <a:lstStyle/>
          <a:p>
            <a:pPr algn="l"/>
            <a:r>
              <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rPr>
              <a:t>modern significance</a:t>
            </a:r>
            <a:endParaRPr kumimoji="1" lang="en-US" altLang="zh-CN" sz="3600" b="1">
              <a:solidFill>
                <a:schemeClr val="accent1"/>
              </a:solidFill>
              <a:effectLst>
                <a:outerShdw blurRad="38100" dist="25400" dir="5400000" algn="ctr" rotWithShape="0">
                  <a:srgbClr val="6E747A">
                    <a:alpha val="43000"/>
                  </a:srgbClr>
                </a:outerShdw>
              </a:effectLst>
              <a:latin typeface="Times New Roman" panose="02020603050405020304" charset="0"/>
              <a:ea typeface="Source Han Sans CN Bold" panose="020B0800000000000000" charset="-122"/>
              <a:cs typeface="Times New Roman" panose="02020603050405020304" charset="0"/>
            </a:endParaRPr>
          </a:p>
        </p:txBody>
      </p:sp>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中国音乐借鉴的起源与发展</a:t>
            </a:r>
            <a:endParaRPr kumimoji="1" lang="zh-CN" altLang="en-US"/>
          </a:p>
        </p:txBody>
      </p:sp>
      <p:pic>
        <p:nvPicPr>
          <p:cNvPr id="8" name="图片 7"/>
          <p:cNvPicPr/>
          <p:nvPr/>
        </p:nvPicPr>
        <p:blipFill>
          <a:blip r:embed="rId2"/>
          <a:stretch>
            <a:fillRect/>
          </a:stretch>
        </p:blipFill>
        <p:spPr>
          <a:xfrm>
            <a:off x="7247890" y="2564765"/>
            <a:ext cx="4493260" cy="33864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19"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0"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en-US" altLang="zh-CN" sz="2800" b="1">
                <a:ln w="12700">
                  <a:noFill/>
                </a:ln>
                <a:solidFill>
                  <a:srgbClr val="FFFFFF">
                    <a:alpha val="100000"/>
                  </a:srgbClr>
                </a:solidFill>
                <a:latin typeface="Times New Roman" panose="02020603050405020304" charset="0"/>
                <a:ea typeface="Source Han Sans CN Bold" panose="020B0800000000000000" charset="-122"/>
                <a:cs typeface="Times New Roman" panose="02020603050405020304" charset="0"/>
              </a:rPr>
              <a:t>Adapation VS Cover VS Plagiarism</a:t>
            </a:r>
            <a:endParaRPr kumimoji="1" lang="en-US" altLang="zh-CN" sz="2800" b="1">
              <a:ln w="12700">
                <a:noFill/>
              </a:ln>
              <a:solidFill>
                <a:srgbClr val="FFFFFF">
                  <a:alpha val="100000"/>
                </a:srgbClr>
              </a:solidFill>
              <a:latin typeface="Times New Roman" panose="02020603050405020304" charset="0"/>
              <a:ea typeface="Source Han Sans CN Bold" panose="020B0800000000000000" charset="-122"/>
              <a:cs typeface="Times New Roman" panose="02020603050405020304" charset="0"/>
            </a:endParaRPr>
          </a:p>
        </p:txBody>
      </p:sp>
      <p:sp>
        <p:nvSpPr>
          <p:cNvPr id="2" name="文本框 1"/>
          <p:cNvSpPr txBox="1"/>
          <p:nvPr/>
        </p:nvSpPr>
        <p:spPr>
          <a:xfrm>
            <a:off x="191135" y="1412875"/>
            <a:ext cx="7529830" cy="4786630"/>
          </a:xfrm>
          <a:prstGeom prst="rect">
            <a:avLst/>
          </a:prstGeom>
          <a:noFill/>
        </p:spPr>
        <p:txBody>
          <a:bodyPr wrap="square" rtlCol="0">
            <a:noAutofit/>
          </a:bodyPr>
          <a:p>
            <a:r>
              <a:rPr lang="zh-CN" altLang="en-US" sz="2000">
                <a:latin typeface="Times New Roman" panose="02020603050405020304" charset="0"/>
                <a:cs typeface="Times New Roman" panose="02020603050405020304" charset="0"/>
              </a:rPr>
              <a:t>What is adaptation?</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——Creative reprocessing based on the original work, purchasing the copyright of the original work and signing </a:t>
            </a:r>
            <a:r>
              <a:rPr lang="en-US" altLang="zh-CN" sz="2000">
                <a:latin typeface="Times New Roman" panose="02020603050405020304" charset="0"/>
                <a:cs typeface="Times New Roman" panose="02020603050405020304" charset="0"/>
              </a:rPr>
              <a:t>with </a:t>
            </a:r>
            <a:r>
              <a:rPr lang="zh-CN" altLang="en-US" sz="2000">
                <a:latin typeface="Times New Roman" panose="02020603050405020304" charset="0"/>
                <a:cs typeface="Times New Roman" panose="02020603050405020304" charset="0"/>
              </a:rPr>
              <a:t>the original author</a:t>
            </a:r>
            <a:r>
              <a:rPr lang="en-US" altLang="zh-CN" sz="2000">
                <a:latin typeface="Times New Roman" panose="02020603050405020304" charset="0"/>
                <a:cs typeface="Times New Roman" panose="02020603050405020304" charset="0"/>
              </a:rPr>
              <a:t>’s name</a:t>
            </a:r>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What is a cover song?</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——Reinterpret songs performed by others according to one's own style without changing the original work, </a:t>
            </a:r>
            <a:r>
              <a:rPr lang="zh-CN" altLang="en-US" sz="2000">
                <a:latin typeface="Times New Roman" panose="02020603050405020304" charset="0"/>
                <a:cs typeface="Times New Roman" panose="02020603050405020304" charset="0"/>
                <a:sym typeface="+mn-ea"/>
              </a:rPr>
              <a:t>purchasing the copyright of the original work and signing </a:t>
            </a:r>
            <a:r>
              <a:rPr lang="en-US" altLang="zh-CN" sz="2000">
                <a:latin typeface="Times New Roman" panose="02020603050405020304" charset="0"/>
                <a:cs typeface="Times New Roman" panose="02020603050405020304" charset="0"/>
                <a:sym typeface="+mn-ea"/>
              </a:rPr>
              <a:t>with </a:t>
            </a:r>
            <a:r>
              <a:rPr lang="zh-CN" altLang="en-US" sz="2000">
                <a:latin typeface="Times New Roman" panose="02020603050405020304" charset="0"/>
                <a:cs typeface="Times New Roman" panose="02020603050405020304" charset="0"/>
                <a:sym typeface="+mn-ea"/>
              </a:rPr>
              <a:t>the original author</a:t>
            </a:r>
            <a:r>
              <a:rPr lang="en-US" altLang="zh-CN" sz="2000">
                <a:latin typeface="Times New Roman" panose="02020603050405020304" charset="0"/>
                <a:cs typeface="Times New Roman" panose="02020603050405020304" charset="0"/>
                <a:sym typeface="+mn-ea"/>
              </a:rPr>
              <a:t>’s name</a:t>
            </a:r>
            <a:r>
              <a:rPr lang="zh-CN" altLang="en-US" sz="2000">
                <a:latin typeface="Times New Roman" panose="02020603050405020304" charset="0"/>
                <a:cs typeface="Times New Roman" panose="02020603050405020304" charset="0"/>
                <a:sym typeface="+mn-ea"/>
              </a:rPr>
              <a:t>.</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What is plagiarism?</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——Directly using someone else's work without the original author's authorization or attribution in the work.</a:t>
            </a:r>
            <a:endParaRPr lang="zh-CN" altLang="en-US" sz="2000">
              <a:latin typeface="Times New Roman" panose="02020603050405020304" charset="0"/>
              <a:cs typeface="Times New Roman" panose="02020603050405020304" charset="0"/>
            </a:endParaRPr>
          </a:p>
        </p:txBody>
      </p:sp>
      <p:pic>
        <p:nvPicPr>
          <p:cNvPr id="9" name="图片 8"/>
          <p:cNvPicPr/>
          <p:nvPr/>
        </p:nvPicPr>
        <p:blipFill>
          <a:blip r:embed="rId1"/>
          <a:stretch>
            <a:fillRect/>
          </a:stretch>
        </p:blipFill>
        <p:spPr>
          <a:xfrm>
            <a:off x="7679690" y="1805940"/>
            <a:ext cx="4394835" cy="4213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strips(downLeft)">
                                      <p:cBhvr>
                                        <p:cTn id="7" dur="500"/>
                                        <p:tgtEl>
                                          <p:spTgt spid="2">
                                            <p:txEl>
                                              <p:pRg st="4" end="4"/>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strips(downLeft)">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 calcmode="lin" valueType="num">
                                      <p:cBhvr additive="base">
                                        <p:cTn id="1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 calcmode="lin" valueType="num">
                                      <p:cBhvr additive="base">
                                        <p:cTn id="1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14861"/>
            <a:ext cx="12192000" cy="6858000"/>
          </a:xfrm>
          <a:prstGeom prst="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3" name="标题 1"/>
          <p:cNvSpPr txBox="1"/>
          <p:nvPr/>
        </p:nvSpPr>
        <p:spPr>
          <a:xfrm>
            <a:off x="368004" y="374084"/>
            <a:ext cx="11455989" cy="6109833"/>
          </a:xfrm>
          <a:prstGeom prst="snip2DiagRect">
            <a:avLst>
              <a:gd name="adj1" fmla="val 6834"/>
              <a:gd name="adj2" fmla="val 6063"/>
            </a:avLst>
          </a:prstGeom>
          <a:solidFill>
            <a:schemeClr val="accent1">
              <a:lumMod val="75000"/>
            </a:schemeClr>
          </a:solidFill>
          <a:ln w="12700" cap="sq">
            <a:noFill/>
            <a:miter/>
          </a:ln>
        </p:spPr>
        <p:txBody>
          <a:bodyPr vert="horz" wrap="square" lIns="91440" tIns="45720" rIns="91440" bIns="45720" rtlCol="0" anchor="ctr"/>
          <a:lstStyle/>
          <a:p>
            <a:pPr algn="ctr"/>
            <a:endParaRPr kumimoji="1" lang="zh-CN" altLang="en-US"/>
          </a:p>
        </p:txBody>
      </p:sp>
      <p:sp>
        <p:nvSpPr>
          <p:cNvPr id="4" name="标题 1"/>
          <p:cNvSpPr txBox="1"/>
          <p:nvPr/>
        </p:nvSpPr>
        <p:spPr>
          <a:xfrm>
            <a:off x="560190" y="599895"/>
            <a:ext cx="11071617" cy="5658211"/>
          </a:xfrm>
          <a:prstGeom prst="snip2DiagRect">
            <a:avLst>
              <a:gd name="adj1" fmla="val 6834"/>
              <a:gd name="adj2" fmla="val 6063"/>
            </a:avLst>
          </a:prstGeom>
          <a:solidFill>
            <a:schemeClr val="accent2">
              <a:lumMod val="10000"/>
              <a:lumOff val="90000"/>
            </a:schemeClr>
          </a:solidFill>
          <a:ln w="12700" cap="sq">
            <a:noFill/>
            <a:miter/>
          </a:ln>
        </p:spPr>
        <p:txBody>
          <a:bodyPr vert="horz" wrap="square" lIns="91440" tIns="45720" rIns="91440" bIns="45720" rtlCol="0" anchor="ctr"/>
          <a:lstStyle/>
          <a:p>
            <a:pPr algn="ctr"/>
            <a:endParaRPr kumimoji="1" lang="zh-CN" altLang="en-US"/>
          </a:p>
        </p:txBody>
      </p:sp>
      <p:grpSp>
        <p:nvGrpSpPr>
          <p:cNvPr id="5" name="组合 4"/>
          <p:cNvGrpSpPr/>
          <p:nvPr/>
        </p:nvGrpSpPr>
        <p:grpSpPr>
          <a:xfrm>
            <a:off x="11152445" y="1079180"/>
            <a:ext cx="111100" cy="2979838"/>
            <a:chOff x="11152445" y="1079180"/>
            <a:chExt cx="111100" cy="2979838"/>
          </a:xfrm>
        </p:grpSpPr>
        <p:sp>
          <p:nvSpPr>
            <p:cNvPr id="6" name="标题 1"/>
            <p:cNvSpPr txBox="1"/>
            <p:nvPr/>
          </p:nvSpPr>
          <p:spPr>
            <a:xfrm>
              <a:off x="11168871" y="1079180"/>
              <a:ext cx="78249" cy="1801180"/>
            </a:xfrm>
            <a:prstGeom prst="rect">
              <a:avLst/>
            </a:prstGeom>
            <a:gradFill>
              <a:gsLst>
                <a:gs pos="0">
                  <a:schemeClr val="accent1">
                    <a:lumMod val="60000"/>
                    <a:lumOff val="40000"/>
                  </a:schemeClr>
                </a:gs>
                <a:gs pos="83000">
                  <a:schemeClr val="accent1">
                    <a:lumMod val="20000"/>
                    <a:lumOff val="80000"/>
                    <a:alpha val="56000"/>
                  </a:schemeClr>
                </a:gs>
              </a:gsLst>
              <a:lin ang="16200000" scaled="0"/>
            </a:gradFill>
            <a:ln w="12700" cap="sq">
              <a:noFill/>
              <a:miter/>
            </a:ln>
          </p:spPr>
          <p:txBody>
            <a:bodyPr vert="horz" wrap="square" lIns="91440" tIns="45720" rIns="91440" bIns="45720" rtlCol="0" anchor="ctr"/>
            <a:lstStyle/>
            <a:p>
              <a:pPr algn="ctr"/>
              <a:endParaRPr kumimoji="1" lang="zh-CN" altLang="en-US"/>
            </a:p>
          </p:txBody>
        </p:sp>
        <p:sp>
          <p:nvSpPr>
            <p:cNvPr id="7" name="标题 1"/>
            <p:cNvSpPr txBox="1"/>
            <p:nvPr/>
          </p:nvSpPr>
          <p:spPr>
            <a:xfrm>
              <a:off x="11152445" y="2965703"/>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8" name="标题 1"/>
            <p:cNvSpPr txBox="1"/>
            <p:nvPr/>
          </p:nvSpPr>
          <p:spPr>
            <a:xfrm>
              <a:off x="11152445" y="3162146"/>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9" name="标题 1"/>
            <p:cNvSpPr txBox="1"/>
            <p:nvPr/>
          </p:nvSpPr>
          <p:spPr>
            <a:xfrm>
              <a:off x="11152445" y="3358589"/>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0" name="标题 1"/>
            <p:cNvSpPr txBox="1"/>
            <p:nvPr/>
          </p:nvSpPr>
          <p:spPr>
            <a:xfrm>
              <a:off x="11152445" y="3555032"/>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1" name="标题 1"/>
            <p:cNvSpPr txBox="1"/>
            <p:nvPr/>
          </p:nvSpPr>
          <p:spPr>
            <a:xfrm>
              <a:off x="11152445" y="3751475"/>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sp>
          <p:nvSpPr>
            <p:cNvPr id="12" name="标题 1"/>
            <p:cNvSpPr txBox="1"/>
            <p:nvPr/>
          </p:nvSpPr>
          <p:spPr>
            <a:xfrm>
              <a:off x="11152445" y="3947918"/>
              <a:ext cx="111100" cy="111100"/>
            </a:xfrm>
            <a:prstGeom prst="ellipse">
              <a:avLst/>
            </a:prstGeom>
            <a:solidFill>
              <a:schemeClr val="accent1">
                <a:lumMod val="40000"/>
                <a:lumOff val="60000"/>
              </a:schemeClr>
            </a:solidFill>
            <a:ln w="12700" cap="sq">
              <a:solidFill>
                <a:schemeClr val="tx1">
                  <a:lumMod val="85000"/>
                  <a:lumOff val="15000"/>
                </a:schemeClr>
              </a:solidFill>
              <a:miter/>
            </a:ln>
          </p:spPr>
          <p:txBody>
            <a:bodyPr vert="horz" wrap="square" lIns="91440" tIns="45720" rIns="91440" bIns="45720" rtlCol="0" anchor="ctr"/>
            <a:lstStyle/>
            <a:p>
              <a:pPr algn="ctr"/>
              <a:endParaRPr kumimoji="1" lang="zh-CN" altLang="en-US"/>
            </a:p>
          </p:txBody>
        </p:sp>
      </p:grpSp>
      <p:pic>
        <p:nvPicPr>
          <p:cNvPr id="13" name="图片 12"/>
          <p:cNvPicPr>
            <a:picLocks noChangeAspect="1"/>
          </p:cNvPicPr>
          <p:nvPr/>
        </p:nvPicPr>
        <p:blipFill>
          <a:blip r:embed="rId1">
            <a:alphaModFix amt="100000"/>
          </a:blip>
          <a:srcRect/>
          <a:stretch>
            <a:fillRect/>
          </a:stretch>
        </p:blipFill>
        <p:spPr>
          <a:xfrm>
            <a:off x="1193054" y="1051705"/>
            <a:ext cx="2101444" cy="760628"/>
          </a:xfrm>
          <a:prstGeom prst="rect">
            <a:avLst/>
          </a:prstGeom>
          <a:noFill/>
          <a:ln>
            <a:noFill/>
          </a:ln>
        </p:spPr>
      </p:pic>
      <p:pic>
        <p:nvPicPr>
          <p:cNvPr id="14" name="图片 13"/>
          <p:cNvPicPr>
            <a:picLocks noChangeAspect="1"/>
          </p:cNvPicPr>
          <p:nvPr/>
        </p:nvPicPr>
        <p:blipFill>
          <a:blip r:embed="rId2">
            <a:alphaModFix amt="100000"/>
          </a:blip>
          <a:srcRect/>
          <a:stretch>
            <a:fillRect/>
          </a:stretch>
        </p:blipFill>
        <p:spPr>
          <a:xfrm>
            <a:off x="9368070" y="4804964"/>
            <a:ext cx="2061044" cy="1504005"/>
          </a:xfrm>
          <a:prstGeom prst="rect">
            <a:avLst/>
          </a:prstGeom>
          <a:noFill/>
          <a:ln>
            <a:noFill/>
          </a:ln>
        </p:spPr>
      </p:pic>
      <p:pic>
        <p:nvPicPr>
          <p:cNvPr id="15" name="图片 14"/>
          <p:cNvPicPr>
            <a:picLocks noChangeAspect="1"/>
          </p:cNvPicPr>
          <p:nvPr/>
        </p:nvPicPr>
        <p:blipFill>
          <a:blip r:embed="rId3">
            <a:alphaModFix amt="100000"/>
          </a:blip>
          <a:srcRect l="40202" t="14772" r="32746" b="27507"/>
          <a:stretch>
            <a:fillRect/>
          </a:stretch>
        </p:blipFill>
        <p:spPr>
          <a:xfrm>
            <a:off x="1046565" y="2312180"/>
            <a:ext cx="3067187" cy="3506931"/>
          </a:xfrm>
          <a:custGeom>
            <a:avLst/>
            <a:gdLst/>
            <a:ahLst/>
            <a:cxnLst/>
            <a:rect l="l" t="t" r="r" b="b"/>
            <a:pathLst>
              <a:path w="3073400" h="3505200">
                <a:moveTo>
                  <a:pt x="188265" y="0"/>
                </a:moveTo>
                <a:lnTo>
                  <a:pt x="2878923" y="0"/>
                </a:lnTo>
                <a:cubicBezTo>
                  <a:pt x="2878923" y="103976"/>
                  <a:pt x="2963211" y="188264"/>
                  <a:pt x="3067187" y="188264"/>
                </a:cubicBezTo>
                <a:lnTo>
                  <a:pt x="3067187" y="3318667"/>
                </a:lnTo>
                <a:cubicBezTo>
                  <a:pt x="2963211" y="3318667"/>
                  <a:pt x="2878923" y="3402956"/>
                  <a:pt x="2878923" y="3506931"/>
                </a:cubicBezTo>
                <a:lnTo>
                  <a:pt x="188265" y="3506931"/>
                </a:lnTo>
                <a:cubicBezTo>
                  <a:pt x="188265" y="3402956"/>
                  <a:pt x="103976" y="3318667"/>
                  <a:pt x="0" y="3318667"/>
                </a:cubicBezTo>
                <a:lnTo>
                  <a:pt x="0" y="188264"/>
                </a:lnTo>
                <a:cubicBezTo>
                  <a:pt x="103976" y="188264"/>
                  <a:pt x="188265" y="103976"/>
                  <a:pt x="188265" y="0"/>
                </a:cubicBezTo>
                <a:close/>
              </a:path>
            </a:pathLst>
          </a:custGeom>
          <a:noFill/>
          <a:ln>
            <a:noFill/>
          </a:ln>
        </p:spPr>
      </p:pic>
      <p:sp>
        <p:nvSpPr>
          <p:cNvPr id="16" name="标题 1"/>
          <p:cNvSpPr txBox="1"/>
          <p:nvPr/>
        </p:nvSpPr>
        <p:spPr>
          <a:xfrm>
            <a:off x="1046565" y="2305552"/>
            <a:ext cx="3067187" cy="3506931"/>
          </a:xfrm>
          <a:prstGeom prst="plaque">
            <a:avLst>
              <a:gd name="adj" fmla="val 6138"/>
            </a:avLst>
          </a:prstGeom>
          <a:noFill/>
          <a:ln w="45334" cap="sq">
            <a:solidFill>
              <a:schemeClr val="accent1"/>
            </a:solidFill>
            <a:miter/>
          </a:ln>
          <a:effectLst/>
        </p:spPr>
        <p:txBody>
          <a:bodyPr vert="horz" wrap="square" lIns="81601" tIns="40800" rIns="81601" bIns="40800" rtlCol="0" anchor="ctr"/>
          <a:lstStyle/>
          <a:p>
            <a:pPr algn="ctr"/>
            <a:endParaRPr kumimoji="1" lang="zh-CN" altLang="en-US"/>
          </a:p>
        </p:txBody>
      </p:sp>
      <p:sp>
        <p:nvSpPr>
          <p:cNvPr id="18" name="标题 1"/>
          <p:cNvSpPr txBox="1"/>
          <p:nvPr/>
        </p:nvSpPr>
        <p:spPr>
          <a:xfrm>
            <a:off x="4746616" y="875340"/>
            <a:ext cx="3185202" cy="2669758"/>
          </a:xfrm>
          <a:prstGeom prst="rect">
            <a:avLst/>
          </a:prstGeom>
          <a:noFill/>
          <a:ln>
            <a:noFill/>
          </a:ln>
        </p:spPr>
        <p:txBody>
          <a:bodyPr vert="horz" wrap="square" lIns="0" tIns="0" rIns="0" bIns="0" rtlCol="0" anchor="b"/>
          <a:lstStyle/>
          <a:p>
            <a:pPr algn="l"/>
            <a:r>
              <a:rPr kumimoji="1" lang="en-US" altLang="zh-CN" sz="13800">
                <a:ln w="12700">
                  <a:noFill/>
                </a:ln>
                <a:gradFill>
                  <a:gsLst>
                    <a:gs pos="21000">
                      <a:srgbClr val="E1BFA1">
                        <a:alpha val="0"/>
                      </a:srgbClr>
                    </a:gs>
                    <a:gs pos="63000">
                      <a:srgbClr val="986030">
                        <a:alpha val="100000"/>
                      </a:srgbClr>
                    </a:gs>
                  </a:gsLst>
                  <a:lin ang="16200000" scaled="0"/>
                </a:gra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9" name="标题 1"/>
          <p:cNvSpPr txBox="1"/>
          <p:nvPr/>
        </p:nvSpPr>
        <p:spPr>
          <a:xfrm>
            <a:off x="4746616" y="2864103"/>
            <a:ext cx="6343184" cy="2548855"/>
          </a:xfrm>
          <a:prstGeom prst="rect">
            <a:avLst/>
          </a:prstGeom>
          <a:noFill/>
          <a:ln>
            <a:noFill/>
          </a:ln>
        </p:spPr>
        <p:txBody>
          <a:bodyPr vert="horz" wrap="square" lIns="0" tIns="0" rIns="0" bIns="0" rtlCol="0" anchor="t"/>
          <a:lstStyle/>
          <a:p>
            <a:pPr algn="l"/>
            <a:endParaRPr kumimoji="1" lang="en-US" altLang="zh-CN" sz="4000">
              <a:ln w="12700">
                <a:noFill/>
              </a:ln>
              <a:gradFill>
                <a:gsLst>
                  <a:gs pos="52000">
                    <a:srgbClr val="DC9155">
                      <a:alpha val="100000"/>
                    </a:srgbClr>
                  </a:gs>
                  <a:gs pos="100000">
                    <a:srgbClr val="A75E23">
                      <a:alpha val="100000"/>
                    </a:srgbClr>
                  </a:gs>
                </a:gsLst>
                <a:lin ang="5400000" scaled="0"/>
              </a:gradFill>
              <a:latin typeface="OPPOSans H" panose="00020600040101010101" charset="-122"/>
              <a:ea typeface="OPPOSans H" panose="00020600040101010101" charset="-122"/>
              <a:cs typeface="OPPOSans H" panose="00020600040101010101" charset="-122"/>
            </a:endParaRPr>
          </a:p>
          <a:p>
            <a:pPr algn="l"/>
            <a:r>
              <a:rPr kumimoji="1" lang="en-US" altLang="zh-CN" sz="40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rPr>
              <a:t>Specific Case Analysis of Chinese Music Reference </a:t>
            </a:r>
            <a:endParaRPr kumimoji="1" lang="en-US" altLang="zh-CN" sz="4000" b="1">
              <a:ln w="12700">
                <a:noFill/>
              </a:ln>
              <a:gradFill>
                <a:gsLst>
                  <a:gs pos="52000">
                    <a:srgbClr val="DC9155">
                      <a:alpha val="100000"/>
                    </a:srgbClr>
                  </a:gs>
                  <a:gs pos="100000">
                    <a:srgbClr val="A75E23">
                      <a:alpha val="100000"/>
                    </a:srgbClr>
                  </a:gs>
                </a:gsLst>
                <a:lin ang="5400000" scaled="0"/>
              </a:gradFill>
              <a:latin typeface="Times New Roman" panose="02020603050405020304" charset="0"/>
              <a:ea typeface="OPPOSans H" panose="00020600040101010101" charset="-122"/>
              <a:cs typeface="Times New Roman" panose="0202060305040502030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endParaRPr kumimoji="1" lang="zh-CN" altLang="en-US"/>
          </a:p>
        </p:txBody>
      </p:sp>
      <p:sp>
        <p:nvSpPr>
          <p:cNvPr id="21" name="标题 1"/>
          <p:cNvSpPr txBox="1"/>
          <p:nvPr/>
        </p:nvSpPr>
        <p:spPr>
          <a:xfrm flipH="1">
            <a:off x="0" y="0"/>
            <a:ext cx="12192000" cy="759630"/>
          </a:xfrm>
          <a:custGeom>
            <a:avLst/>
            <a:gdLst>
              <a:gd name="connsiteX0" fmla="*/ 12192000 w 12192000"/>
              <a:gd name="connsiteY0" fmla="*/ 0 h 759630"/>
              <a:gd name="connsiteX1" fmla="*/ 12056766 w 12192000"/>
              <a:gd name="connsiteY1" fmla="*/ 0 h 759630"/>
              <a:gd name="connsiteX2" fmla="*/ 135234 w 12192000"/>
              <a:gd name="connsiteY2" fmla="*/ 0 h 759630"/>
              <a:gd name="connsiteX3" fmla="*/ 0 w 12192000"/>
              <a:gd name="connsiteY3" fmla="*/ 0 h 759630"/>
              <a:gd name="connsiteX4" fmla="*/ 0 w 12192000"/>
              <a:gd name="connsiteY4" fmla="*/ 759630 h 759630"/>
              <a:gd name="connsiteX5" fmla="*/ 846022 w 12192000"/>
              <a:gd name="connsiteY5" fmla="*/ 759630 h 759630"/>
              <a:gd name="connsiteX6" fmla="*/ 11345978 w 12192000"/>
              <a:gd name="connsiteY6" fmla="*/ 759630 h 759630"/>
              <a:gd name="connsiteX7" fmla="*/ 12192000 w 12192000"/>
              <a:gd name="connsiteY7" fmla="*/ 759630 h 759630"/>
            </a:gdLst>
            <a:ahLst/>
            <a:cxnLst/>
            <a:rect l="l" t="t" r="r" b="b"/>
            <a:pathLst>
              <a:path w="12192000" h="759630">
                <a:moveTo>
                  <a:pt x="12192000" y="0"/>
                </a:moveTo>
                <a:lnTo>
                  <a:pt x="12056766" y="0"/>
                </a:lnTo>
                <a:lnTo>
                  <a:pt x="135234" y="0"/>
                </a:lnTo>
                <a:lnTo>
                  <a:pt x="0" y="0"/>
                </a:lnTo>
                <a:lnTo>
                  <a:pt x="0" y="759630"/>
                </a:lnTo>
                <a:lnTo>
                  <a:pt x="846022" y="759630"/>
                </a:lnTo>
                <a:lnTo>
                  <a:pt x="11345978" y="759630"/>
                </a:lnTo>
                <a:lnTo>
                  <a:pt x="12192000" y="759630"/>
                </a:lnTo>
                <a:close/>
              </a:path>
            </a:pathLst>
          </a:custGeom>
          <a:solidFill>
            <a:schemeClr val="accent1">
              <a:lumMod val="20000"/>
              <a:lumOff val="80000"/>
            </a:schemeClr>
          </a:solidFill>
          <a:ln w="9525" cap="sq">
            <a:noFill/>
            <a:miter/>
          </a:ln>
        </p:spPr>
        <p:txBody>
          <a:bodyPr vert="horz" wrap="square" lIns="91440" tIns="45720" rIns="91440" bIns="45720" rtlCol="0" anchor="ctr"/>
          <a:lstStyle/>
          <a:p>
            <a:pPr algn="ctr"/>
            <a:endParaRPr kumimoji="1" lang="zh-CN" altLang="en-US"/>
          </a:p>
        </p:txBody>
      </p:sp>
      <p:sp>
        <p:nvSpPr>
          <p:cNvPr id="22" name="标题 1"/>
          <p:cNvSpPr txBox="1"/>
          <p:nvPr/>
        </p:nvSpPr>
        <p:spPr>
          <a:xfrm flipH="1">
            <a:off x="0" y="0"/>
            <a:ext cx="12192000" cy="659981"/>
          </a:xfrm>
          <a:custGeom>
            <a:avLst/>
            <a:gdLst>
              <a:gd name="connsiteX0" fmla="*/ 12192000 w 12192000"/>
              <a:gd name="connsiteY0" fmla="*/ 0 h 659981"/>
              <a:gd name="connsiteX1" fmla="*/ 0 w 12192000"/>
              <a:gd name="connsiteY1" fmla="*/ 0 h 659981"/>
              <a:gd name="connsiteX2" fmla="*/ 0 w 12192000"/>
              <a:gd name="connsiteY2" fmla="*/ 193039 h 659981"/>
              <a:gd name="connsiteX3" fmla="*/ 0 w 12192000"/>
              <a:gd name="connsiteY3" fmla="*/ 659981 h 659981"/>
              <a:gd name="connsiteX4" fmla="*/ 466948 w 12192000"/>
              <a:gd name="connsiteY4" fmla="*/ 659981 h 659981"/>
              <a:gd name="connsiteX5" fmla="*/ 11725052 w 12192000"/>
              <a:gd name="connsiteY5" fmla="*/ 659981 h 659981"/>
              <a:gd name="connsiteX6" fmla="*/ 12192000 w 12192000"/>
              <a:gd name="connsiteY6" fmla="*/ 659981 h 659981"/>
              <a:gd name="connsiteX7" fmla="*/ 12192000 w 12192000"/>
              <a:gd name="connsiteY7" fmla="*/ 193039 h 659981"/>
            </a:gdLst>
            <a:ahLst/>
            <a:cxnLst/>
            <a:rect l="l" t="t" r="r" b="b"/>
            <a:pathLst>
              <a:path w="12192000" h="659981">
                <a:moveTo>
                  <a:pt x="12192000" y="0"/>
                </a:moveTo>
                <a:lnTo>
                  <a:pt x="0" y="0"/>
                </a:lnTo>
                <a:lnTo>
                  <a:pt x="0" y="193039"/>
                </a:lnTo>
                <a:lnTo>
                  <a:pt x="0" y="659981"/>
                </a:lnTo>
                <a:lnTo>
                  <a:pt x="466948" y="659981"/>
                </a:lnTo>
                <a:lnTo>
                  <a:pt x="11725052" y="659981"/>
                </a:lnTo>
                <a:lnTo>
                  <a:pt x="12192000" y="659981"/>
                </a:lnTo>
                <a:lnTo>
                  <a:pt x="12192000" y="193039"/>
                </a:lnTo>
                <a:close/>
              </a:path>
            </a:pathLst>
          </a:custGeom>
          <a:solidFill>
            <a:schemeClr val="accent1"/>
          </a:solidFill>
          <a:ln w="9525" cap="sq">
            <a:noFill/>
            <a:miter/>
          </a:ln>
        </p:spPr>
        <p:txBody>
          <a:bodyPr vert="horz" wrap="square" lIns="91440" tIns="45720" rIns="91440" bIns="45720" rtlCol="0" anchor="ctr"/>
          <a:lstStyle/>
          <a:p>
            <a:pPr algn="ctr"/>
            <a:endParaRPr kumimoji="1" lang="zh-CN" altLang="en-US"/>
          </a:p>
        </p:txBody>
      </p:sp>
      <p:sp>
        <p:nvSpPr>
          <p:cNvPr id="23" name="标题 1"/>
          <p:cNvSpPr txBox="1"/>
          <p:nvPr/>
        </p:nvSpPr>
        <p:spPr>
          <a:xfrm>
            <a:off x="135234" y="45175"/>
            <a:ext cx="11544300" cy="521970"/>
          </a:xfrm>
          <a:prstGeom prst="rect">
            <a:avLst/>
          </a:prstGeom>
          <a:noFill/>
          <a:ln>
            <a:noFill/>
          </a:ln>
        </p:spPr>
        <p:txBody>
          <a:bodyPr vert="horz" wrap="square" lIns="91440" tIns="45720" rIns="91440" bIns="45720" rtlCol="0" anchor="t">
            <a:spAutoFit/>
          </a:bodyPr>
          <a:lstStyle/>
          <a:p>
            <a:pPr algn="l"/>
            <a:r>
              <a:rPr kumimoji="1" lang="zh-CN" altLang="en-US" sz="2800" b="1">
                <a:ln w="12700">
                  <a:solidFill>
                    <a:schemeClr val="bg1"/>
                  </a:solid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华语</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乐坛的借鉴现象</a:t>
            </a:r>
            <a:endParaRPr kumimoji="1" lang="zh-CN" altLang="en-US"/>
          </a:p>
        </p:txBody>
      </p:sp>
      <p:pic>
        <p:nvPicPr>
          <p:cNvPr id="3" name="图片 2"/>
          <p:cNvPicPr>
            <a:picLocks noChangeAspect="1"/>
          </p:cNvPicPr>
          <p:nvPr/>
        </p:nvPicPr>
        <p:blipFill>
          <a:blip r:embed="rId1"/>
          <a:stretch>
            <a:fillRect/>
          </a:stretch>
        </p:blipFill>
        <p:spPr>
          <a:xfrm>
            <a:off x="880745" y="1052830"/>
            <a:ext cx="10203180" cy="533590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10.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ags/tag11.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ags/tag12.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ags/tag13.xml><?xml version="1.0" encoding="utf-8"?>
<p:tagLst xmlns:p="http://schemas.openxmlformats.org/presentationml/2006/main">
  <p:tag name="commondata" val="eyJoZGlkIjoiNzlmNDIyNDFiNjA3MmRiNDcwNGM0ODgxYjJkOTE5MjkifQ=="/>
  <p:tag name="resource_record_key" val="{&quot;13&quot;:[4532414]}"/>
</p:tagLst>
</file>

<file path=ppt/tags/tag2.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3.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4.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5.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6.xml><?xml version="1.0" encoding="utf-8"?>
<p:tagLst xmlns:p="http://schemas.openxmlformats.org/presentationml/2006/main">
  <p:tag name="KSO_WM_DIAGRAM_VIRTUALLY_FRAME" val="{&quot;height&quot;:46.59889763779529,&quot;left&quot;:97.94354330708661,&quot;top&quot;:414.6379527559055,&quot;width&quot;:349.0888976377952}"/>
</p:tagLst>
</file>

<file path=ppt/tags/tag7.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ags/tag8.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ags/tag9.xml><?xml version="1.0" encoding="utf-8"?>
<p:tagLst xmlns:p="http://schemas.openxmlformats.org/presentationml/2006/main">
  <p:tag name="KSO_WM_DIAGRAM_VIRTUALLY_FRAME" val="{&quot;height&quot;:322.0310236220472,&quot;left&quot;:461.6751181102362,&quot;top&quot;:185.65062992125985,&quot;width&quot;:445.3249606299213}"/>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rgbClr val="000000"/>
      </a:dk1>
      <a:lt1>
        <a:srgbClr val="FFFFFF"/>
      </a:lt1>
      <a:dk2>
        <a:srgbClr val="0E2841"/>
      </a:dk2>
      <a:lt2>
        <a:srgbClr val="E8E8E8"/>
      </a:lt2>
      <a:accent1>
        <a:srgbClr val="986030"/>
      </a:accent1>
      <a:accent2>
        <a:srgbClr val="522E11"/>
      </a:accent2>
      <a:accent3>
        <a:srgbClr val="E8BE7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5010</Words>
  <Application>WPS 演示</Application>
  <PresentationFormat/>
  <Paragraphs>100</Paragraphs>
  <Slides>17</Slides>
  <Notes>0</Notes>
  <HiddenSlides>0</HiddenSlides>
  <MMClips>0</MMClips>
  <ScaleCrop>false</ScaleCrop>
  <HeadingPairs>
    <vt:vector size="6" baseType="variant">
      <vt:variant>
        <vt:lpstr>已用的字体</vt:lpstr>
      </vt:variant>
      <vt:variant>
        <vt:i4>11</vt:i4>
      </vt:variant>
      <vt:variant>
        <vt:lpstr>主题</vt:lpstr>
      </vt:variant>
      <vt:variant>
        <vt:i4>9</vt:i4>
      </vt:variant>
      <vt:variant>
        <vt:lpstr>幻灯片标题</vt:lpstr>
      </vt:variant>
      <vt:variant>
        <vt:i4>17</vt:i4>
      </vt:variant>
    </vt:vector>
  </HeadingPairs>
  <TitlesOfParts>
    <vt:vector size="37" baseType="lpstr">
      <vt:lpstr>Arial</vt:lpstr>
      <vt:lpstr>宋体</vt:lpstr>
      <vt:lpstr>Wingdings</vt:lpstr>
      <vt:lpstr>Times New Roman</vt:lpstr>
      <vt:lpstr>OPPOSans H</vt:lpstr>
      <vt:lpstr>Source Han Sans CN Bold</vt:lpstr>
      <vt:lpstr>Source Han Sans</vt:lpstr>
      <vt:lpstr>等线</vt:lpstr>
      <vt:lpstr>微软雅黑</vt:lpstr>
      <vt:lpstr>Arial Unicode MS</vt:lpstr>
      <vt:lpstr>Calibri</vt:lpstr>
      <vt:lpstr>Office 主题​​</vt:lpstr>
      <vt:lpstr>3_Office 主题​​</vt:lpstr>
      <vt:lpstr>1_Office 主题​​</vt:lpstr>
      <vt:lpstr>2_Office 主题​​</vt:lpstr>
      <vt:lpstr>4_Office 主题​​</vt:lpstr>
      <vt:lpstr>5_Office 主题​​</vt:lpstr>
      <vt:lpstr>6_Office 主题​​</vt:lpstr>
      <vt:lpstr>7_Office 主题​​</vt:lpstr>
      <vt:lpstr>8_Office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豪猪之王</cp:lastModifiedBy>
  <cp:revision>15</cp:revision>
  <dcterms:created xsi:type="dcterms:W3CDTF">2024-11-05T03:39:00Z</dcterms:created>
  <dcterms:modified xsi:type="dcterms:W3CDTF">2024-11-06T11:08:38Z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ACB53FBB56D8442194308985E6626B44_13</vt:lpwstr>
  </property>
  <property fmtid="{D5CDD505-2E9C-101B-9397-08002B2CF9AE}" pid="3" name="KSOProductBuildVer">
    <vt:lpwstr>2052-12.1.0.18608</vt:lpwstr>
  </property>
</Properties>
</file>