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93" r:id="rId3"/>
    <p:sldId id="261" r:id="rId4"/>
    <p:sldId id="288" r:id="rId5"/>
    <p:sldId id="257" r:id="rId6"/>
    <p:sldId id="260" r:id="rId7"/>
    <p:sldId id="289" r:id="rId8"/>
    <p:sldId id="291" r:id="rId9"/>
    <p:sldId id="290" r:id="rId10"/>
    <p:sldId id="262"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Inria Sans Light" panose="020B0604020202020204" charset="0"/>
      <p:regular r:id="rId17"/>
      <p:bold r:id="rId18"/>
      <p:italic r:id="rId19"/>
      <p:boldItalic r:id="rId20"/>
    </p:embeddedFont>
    <p:embeddedFont>
      <p:font typeface="Inria Serif"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085854-EA72-4128-BE2E-2F97E3EF45E8}">
  <a:tblStyle styleId="{42085854-EA72-4128-BE2E-2F97E3EF45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442754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78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5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44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600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1756525"/>
            <a:ext cx="7433400" cy="16305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dk2"/>
            </a:gs>
            <a:gs pos="100000">
              <a:schemeClr val="dk1"/>
            </a:gs>
          </a:gsLst>
          <a:lin ang="13500032"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4"/>
          <p:cNvSpPr txBox="1">
            <a:spLocks noGrp="1"/>
          </p:cNvSpPr>
          <p:nvPr>
            <p:ph type="body" idx="1"/>
          </p:nvPr>
        </p:nvSpPr>
        <p:spPr>
          <a:xfrm>
            <a:off x="855300" y="2161800"/>
            <a:ext cx="7433400" cy="8199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1pPr>
            <a:lvl2pPr marL="914400" lvl="1"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2pPr>
            <a:lvl3pPr marL="1371600" lvl="2"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3pPr>
            <a:lvl4pPr marL="1828800" lvl="3"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4pPr>
            <a:lvl5pPr marL="2286000" lvl="4"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5pPr>
            <a:lvl6pPr marL="2743200" lvl="5"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6pPr>
            <a:lvl7pPr marL="3200400" lvl="6"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7pPr>
            <a:lvl8pPr marL="3657600" lvl="7"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8pPr>
            <a:lvl9pPr marL="4114800" lvl="8" indent="-419100" algn="ctr" rtl="0">
              <a:spcBef>
                <a:spcPts val="600"/>
              </a:spcBef>
              <a:spcAft>
                <a:spcPts val="60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9pPr>
          </a:lstStyle>
          <a:p>
            <a:endParaRPr/>
          </a:p>
        </p:txBody>
      </p:sp>
      <p:sp>
        <p:nvSpPr>
          <p:cNvPr id="19" name="Google Shape;19;p4"/>
          <p:cNvSpPr txBox="1"/>
          <p:nvPr/>
        </p:nvSpPr>
        <p:spPr>
          <a:xfrm>
            <a:off x="3593400" y="3809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p:nvPr/>
        </p:nvSpPr>
        <p:spPr>
          <a:xfrm>
            <a:off x="3593400" y="41087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855300" y="15063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26" name="Google Shape;26;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1" name="Google Shape;31;p6"/>
          <p:cNvSpPr txBox="1">
            <a:spLocks noGrp="1"/>
          </p:cNvSpPr>
          <p:nvPr>
            <p:ph type="body" idx="2"/>
          </p:nvPr>
        </p:nvSpPr>
        <p:spPr>
          <a:xfrm>
            <a:off x="4815599"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2" name="Google Shape;32;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For light background colors"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2"/>
            </a:gs>
            <a:gs pos="100000">
              <a:schemeClr val="accent3"/>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9pPr>
          </a:lstStyle>
          <a:p>
            <a:endParaRPr/>
          </a:p>
        </p:txBody>
      </p:sp>
      <p:sp>
        <p:nvSpPr>
          <p:cNvPr id="7" name="Google Shape;7;p1"/>
          <p:cNvSpPr txBox="1">
            <a:spLocks noGrp="1"/>
          </p:cNvSpPr>
          <p:nvPr>
            <p:ph type="body" idx="1"/>
          </p:nvPr>
        </p:nvSpPr>
        <p:spPr>
          <a:xfrm>
            <a:off x="855300" y="15063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marL="914400" lvl="1"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Inria Sans Light"/>
                <a:ea typeface="Inria Sans Light"/>
                <a:cs typeface="Inria Sans Light"/>
                <a:sym typeface="Inria Sans Light"/>
              </a:defRPr>
            </a:lvl1pPr>
            <a:lvl2pPr lvl="1" algn="r" rtl="0">
              <a:buNone/>
              <a:defRPr sz="1300">
                <a:solidFill>
                  <a:schemeClr val="dk2"/>
                </a:solidFill>
                <a:latin typeface="Inria Sans Light"/>
                <a:ea typeface="Inria Sans Light"/>
                <a:cs typeface="Inria Sans Light"/>
                <a:sym typeface="Inria Sans Light"/>
              </a:defRPr>
            </a:lvl2pPr>
            <a:lvl3pPr lvl="2" algn="r" rtl="0">
              <a:buNone/>
              <a:defRPr sz="1300">
                <a:solidFill>
                  <a:schemeClr val="dk2"/>
                </a:solidFill>
                <a:latin typeface="Inria Sans Light"/>
                <a:ea typeface="Inria Sans Light"/>
                <a:cs typeface="Inria Sans Light"/>
                <a:sym typeface="Inria Sans Light"/>
              </a:defRPr>
            </a:lvl3pPr>
            <a:lvl4pPr lvl="3" algn="r" rtl="0">
              <a:buNone/>
              <a:defRPr sz="1300">
                <a:solidFill>
                  <a:schemeClr val="dk2"/>
                </a:solidFill>
                <a:latin typeface="Inria Sans Light"/>
                <a:ea typeface="Inria Sans Light"/>
                <a:cs typeface="Inria Sans Light"/>
                <a:sym typeface="Inria Sans Light"/>
              </a:defRPr>
            </a:lvl4pPr>
            <a:lvl5pPr lvl="4" algn="r" rtl="0">
              <a:buNone/>
              <a:defRPr sz="1300">
                <a:solidFill>
                  <a:schemeClr val="dk2"/>
                </a:solidFill>
                <a:latin typeface="Inria Sans Light"/>
                <a:ea typeface="Inria Sans Light"/>
                <a:cs typeface="Inria Sans Light"/>
                <a:sym typeface="Inria Sans Light"/>
              </a:defRPr>
            </a:lvl5pPr>
            <a:lvl6pPr lvl="5" algn="r" rtl="0">
              <a:buNone/>
              <a:defRPr sz="1300">
                <a:solidFill>
                  <a:schemeClr val="dk2"/>
                </a:solidFill>
                <a:latin typeface="Inria Sans Light"/>
                <a:ea typeface="Inria Sans Light"/>
                <a:cs typeface="Inria Sans Light"/>
                <a:sym typeface="Inria Sans Light"/>
              </a:defRPr>
            </a:lvl6pPr>
            <a:lvl7pPr lvl="6" algn="r" rtl="0">
              <a:buNone/>
              <a:defRPr sz="1300">
                <a:solidFill>
                  <a:schemeClr val="dk2"/>
                </a:solidFill>
                <a:latin typeface="Inria Sans Light"/>
                <a:ea typeface="Inria Sans Light"/>
                <a:cs typeface="Inria Sans Light"/>
                <a:sym typeface="Inria Sans Light"/>
              </a:defRPr>
            </a:lvl7pPr>
            <a:lvl8pPr lvl="7" algn="r" rtl="0">
              <a:buNone/>
              <a:defRPr sz="1300">
                <a:solidFill>
                  <a:schemeClr val="dk2"/>
                </a:solidFill>
                <a:latin typeface="Inria Sans Light"/>
                <a:ea typeface="Inria Sans Light"/>
                <a:cs typeface="Inria Sans Light"/>
                <a:sym typeface="Inria Sans Light"/>
              </a:defRPr>
            </a:lvl8pPr>
            <a:lvl9pPr lvl="8" algn="r" rtl="0">
              <a:buNone/>
              <a:defRPr sz="1300">
                <a:solidFill>
                  <a:schemeClr val="dk2"/>
                </a:solidFill>
                <a:latin typeface="Inria Sans Light"/>
                <a:ea typeface="Inria Sans Light"/>
                <a:cs typeface="Inria Sans Light"/>
                <a:sym typeface="Inria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7203" y="288967"/>
            <a:ext cx="8909589" cy="26687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400" dirty="0">
                <a:solidFill>
                  <a:schemeClr val="tx1">
                    <a:lumMod val="50000"/>
                  </a:schemeClr>
                </a:solidFill>
              </a:rPr>
              <a:t>Cultural and </a:t>
            </a:r>
            <a:r>
              <a:rPr lang="en-US" sz="4400">
                <a:solidFill>
                  <a:schemeClr val="tx1">
                    <a:lumMod val="50000"/>
                  </a:schemeClr>
                </a:solidFill>
              </a:rPr>
              <a:t>Ideological Approaches </a:t>
            </a:r>
            <a:r>
              <a:rPr lang="en-US" sz="4400" dirty="0">
                <a:solidFill>
                  <a:schemeClr val="tx1">
                    <a:lumMod val="50000"/>
                  </a:schemeClr>
                </a:solidFill>
              </a:rPr>
              <a:t>in Translation</a:t>
            </a:r>
            <a:endParaRPr sz="4400" dirty="0">
              <a:solidFill>
                <a:schemeClr val="tx1">
                  <a:lumMod val="50000"/>
                </a:schemeClr>
              </a:solidFill>
            </a:endParaRPr>
          </a:p>
        </p:txBody>
      </p:sp>
      <p:sp>
        <p:nvSpPr>
          <p:cNvPr id="3" name="Google Shape;61;p13">
            <a:extLst>
              <a:ext uri="{FF2B5EF4-FFF2-40B4-BE49-F238E27FC236}">
                <a16:creationId xmlns:a16="http://schemas.microsoft.com/office/drawing/2014/main" id="{62DBCC7C-C672-4EF5-98E7-E680C4023546}"/>
              </a:ext>
            </a:extLst>
          </p:cNvPr>
          <p:cNvSpPr txBox="1">
            <a:spLocks/>
          </p:cNvSpPr>
          <p:nvPr/>
        </p:nvSpPr>
        <p:spPr>
          <a:xfrm>
            <a:off x="972721" y="3115618"/>
            <a:ext cx="6994795" cy="138288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1pPr>
            <a:lvl2pPr marR="0" lvl="1"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2pPr>
            <a:lvl3pPr marR="0" lvl="2"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3pPr>
            <a:lvl4pPr marR="0" lvl="3"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4pPr>
            <a:lvl5pPr marR="0" lvl="4"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5pPr>
            <a:lvl6pPr marR="0" lvl="5"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6pPr>
            <a:lvl7pPr marR="0" lvl="6"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7pPr>
            <a:lvl8pPr marR="0" lvl="7"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8pPr>
            <a:lvl9pPr marR="0" lvl="8" algn="l" rtl="0">
              <a:lnSpc>
                <a:spcPct val="90000"/>
              </a:lnSpc>
              <a:spcBef>
                <a:spcPts val="0"/>
              </a:spcBef>
              <a:spcAft>
                <a:spcPts val="0"/>
              </a:spcAft>
              <a:buClr>
                <a:schemeClr val="dk2"/>
              </a:buClr>
              <a:buSzPts val="6000"/>
              <a:buFont typeface="Inria Serif"/>
              <a:buNone/>
              <a:defRPr sz="6000" b="1" i="0" u="none" strike="noStrike" cap="none">
                <a:solidFill>
                  <a:schemeClr val="dk2"/>
                </a:solidFill>
                <a:latin typeface="Inria Serif"/>
                <a:ea typeface="Inria Serif"/>
                <a:cs typeface="Inria Serif"/>
                <a:sym typeface="Inria Serif"/>
              </a:defRPr>
            </a:lvl9pPr>
          </a:lstStyle>
          <a:p>
            <a:pPr algn="ctr"/>
            <a:r>
              <a:rPr lang="en-US" sz="2800" dirty="0">
                <a:solidFill>
                  <a:schemeClr val="tx1">
                    <a:lumMod val="50000"/>
                  </a:schemeClr>
                </a:solidFill>
              </a:rPr>
              <a:t>By: </a:t>
            </a:r>
            <a:r>
              <a:rPr lang="en-US" sz="2800" dirty="0" err="1">
                <a:solidFill>
                  <a:schemeClr val="tx1">
                    <a:lumMod val="50000"/>
                  </a:schemeClr>
                </a:solidFill>
              </a:rPr>
              <a:t>Mahzad</a:t>
            </a:r>
            <a:r>
              <a:rPr lang="en-US" sz="2800" dirty="0">
                <a:solidFill>
                  <a:schemeClr val="tx1">
                    <a:lumMod val="50000"/>
                  </a:schemeClr>
                </a:solidFill>
              </a:rPr>
              <a:t> </a:t>
            </a:r>
            <a:r>
              <a:rPr lang="en-US" sz="2800" dirty="0" err="1">
                <a:solidFill>
                  <a:schemeClr val="tx1">
                    <a:lumMod val="50000"/>
                  </a:schemeClr>
                </a:solidFill>
              </a:rPr>
              <a:t>Heydarian</a:t>
            </a:r>
            <a:endParaRPr lang="en-US" sz="2800" dirty="0">
              <a:solidFill>
                <a:schemeClr val="tx1">
                  <a:lumMod val="50000"/>
                </a:schemeClr>
              </a:solidFill>
            </a:endParaRPr>
          </a:p>
        </p:txBody>
      </p:sp>
      <p:grpSp>
        <p:nvGrpSpPr>
          <p:cNvPr id="4" name="Google Shape;1092;p39">
            <a:extLst>
              <a:ext uri="{FF2B5EF4-FFF2-40B4-BE49-F238E27FC236}">
                <a16:creationId xmlns:a16="http://schemas.microsoft.com/office/drawing/2014/main" id="{F0B6DA24-A175-4BD3-8DCD-EB1B57A22E81}"/>
              </a:ext>
            </a:extLst>
          </p:cNvPr>
          <p:cNvGrpSpPr/>
          <p:nvPr/>
        </p:nvGrpSpPr>
        <p:grpSpPr>
          <a:xfrm rot="21150855">
            <a:off x="749932" y="3793924"/>
            <a:ext cx="445578" cy="445773"/>
            <a:chOff x="557511" y="3214925"/>
            <a:chExt cx="719836" cy="720150"/>
          </a:xfrm>
        </p:grpSpPr>
        <p:sp>
          <p:nvSpPr>
            <p:cNvPr id="5" name="Google Shape;1093;p39">
              <a:extLst>
                <a:ext uri="{FF2B5EF4-FFF2-40B4-BE49-F238E27FC236}">
                  <a16:creationId xmlns:a16="http://schemas.microsoft.com/office/drawing/2014/main" id="{8D092F2B-21EB-443F-9662-4C7D77F1370A}"/>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1094;p39">
              <a:extLst>
                <a:ext uri="{FF2B5EF4-FFF2-40B4-BE49-F238E27FC236}">
                  <a16:creationId xmlns:a16="http://schemas.microsoft.com/office/drawing/2014/main" id="{3F194A76-88AC-4175-880F-78B3EA7778D3}"/>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95;p39">
              <a:extLst>
                <a:ext uri="{FF2B5EF4-FFF2-40B4-BE49-F238E27FC236}">
                  <a16:creationId xmlns:a16="http://schemas.microsoft.com/office/drawing/2014/main" id="{099B98A7-F9F1-4A9E-8766-F7E4E9EBDC24}"/>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96;p39">
              <a:extLst>
                <a:ext uri="{FF2B5EF4-FFF2-40B4-BE49-F238E27FC236}">
                  <a16:creationId xmlns:a16="http://schemas.microsoft.com/office/drawing/2014/main" id="{659C39F1-0FA6-43E0-A3BB-6816C78DD592}"/>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 name="Google Shape;1092;p39">
            <a:extLst>
              <a:ext uri="{FF2B5EF4-FFF2-40B4-BE49-F238E27FC236}">
                <a16:creationId xmlns:a16="http://schemas.microsoft.com/office/drawing/2014/main" id="{435FBDED-B61E-4221-BB4A-D6B4EEEC0ED2}"/>
              </a:ext>
            </a:extLst>
          </p:cNvPr>
          <p:cNvGrpSpPr/>
          <p:nvPr/>
        </p:nvGrpSpPr>
        <p:grpSpPr>
          <a:xfrm rot="18540005">
            <a:off x="896476" y="303145"/>
            <a:ext cx="445578" cy="445773"/>
            <a:chOff x="557511" y="3214925"/>
            <a:chExt cx="719836" cy="720150"/>
          </a:xfrm>
        </p:grpSpPr>
        <p:sp>
          <p:nvSpPr>
            <p:cNvPr id="10" name="Google Shape;1093;p39">
              <a:extLst>
                <a:ext uri="{FF2B5EF4-FFF2-40B4-BE49-F238E27FC236}">
                  <a16:creationId xmlns:a16="http://schemas.microsoft.com/office/drawing/2014/main" id="{A3883C1D-5406-4DD9-9487-42F6500C109C}"/>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094;p39">
              <a:extLst>
                <a:ext uri="{FF2B5EF4-FFF2-40B4-BE49-F238E27FC236}">
                  <a16:creationId xmlns:a16="http://schemas.microsoft.com/office/drawing/2014/main" id="{7353542A-3775-43A2-B32C-D793521069D4}"/>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95;p39">
              <a:extLst>
                <a:ext uri="{FF2B5EF4-FFF2-40B4-BE49-F238E27FC236}">
                  <a16:creationId xmlns:a16="http://schemas.microsoft.com/office/drawing/2014/main" id="{CD68AFCC-807A-45A3-A3D2-3B78E39EE3B0}"/>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96;p39">
              <a:extLst>
                <a:ext uri="{FF2B5EF4-FFF2-40B4-BE49-F238E27FC236}">
                  <a16:creationId xmlns:a16="http://schemas.microsoft.com/office/drawing/2014/main" id="{C344937D-6276-4DFE-8736-7227E65DB9F8}"/>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 name="Google Shape;1092;p39">
            <a:extLst>
              <a:ext uri="{FF2B5EF4-FFF2-40B4-BE49-F238E27FC236}">
                <a16:creationId xmlns:a16="http://schemas.microsoft.com/office/drawing/2014/main" id="{42A5ED6D-B86B-4247-9D27-87201A88DA80}"/>
              </a:ext>
            </a:extLst>
          </p:cNvPr>
          <p:cNvGrpSpPr/>
          <p:nvPr/>
        </p:nvGrpSpPr>
        <p:grpSpPr>
          <a:xfrm rot="19188857">
            <a:off x="8006659" y="372535"/>
            <a:ext cx="445578" cy="445773"/>
            <a:chOff x="557511" y="3214925"/>
            <a:chExt cx="719836" cy="720150"/>
          </a:xfrm>
        </p:grpSpPr>
        <p:sp>
          <p:nvSpPr>
            <p:cNvPr id="20" name="Google Shape;1093;p39">
              <a:extLst>
                <a:ext uri="{FF2B5EF4-FFF2-40B4-BE49-F238E27FC236}">
                  <a16:creationId xmlns:a16="http://schemas.microsoft.com/office/drawing/2014/main" id="{4128EF66-C3BA-42E8-9465-85145ED29504}"/>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94;p39">
              <a:extLst>
                <a:ext uri="{FF2B5EF4-FFF2-40B4-BE49-F238E27FC236}">
                  <a16:creationId xmlns:a16="http://schemas.microsoft.com/office/drawing/2014/main" id="{5C6EBCD2-D33C-49C5-B71A-6644DAEFB6BF}"/>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95;p39">
              <a:extLst>
                <a:ext uri="{FF2B5EF4-FFF2-40B4-BE49-F238E27FC236}">
                  <a16:creationId xmlns:a16="http://schemas.microsoft.com/office/drawing/2014/main" id="{0CA33D62-71FF-43DC-AD2D-E64A52B2149E}"/>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96;p39">
              <a:extLst>
                <a:ext uri="{FF2B5EF4-FFF2-40B4-BE49-F238E27FC236}">
                  <a16:creationId xmlns:a16="http://schemas.microsoft.com/office/drawing/2014/main" id="{16CC11AE-99C1-4A1C-AC7B-30B7C46321AA}"/>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1092;p39">
            <a:extLst>
              <a:ext uri="{FF2B5EF4-FFF2-40B4-BE49-F238E27FC236}">
                <a16:creationId xmlns:a16="http://schemas.microsoft.com/office/drawing/2014/main" id="{665799FF-34DB-4972-9F56-66275C5B2150}"/>
              </a:ext>
            </a:extLst>
          </p:cNvPr>
          <p:cNvGrpSpPr/>
          <p:nvPr/>
        </p:nvGrpSpPr>
        <p:grpSpPr>
          <a:xfrm rot="1109910">
            <a:off x="8144111" y="2981090"/>
            <a:ext cx="445578" cy="445773"/>
            <a:chOff x="557511" y="3214925"/>
            <a:chExt cx="719836" cy="720150"/>
          </a:xfrm>
        </p:grpSpPr>
        <p:sp>
          <p:nvSpPr>
            <p:cNvPr id="25" name="Google Shape;1093;p39">
              <a:extLst>
                <a:ext uri="{FF2B5EF4-FFF2-40B4-BE49-F238E27FC236}">
                  <a16:creationId xmlns:a16="http://schemas.microsoft.com/office/drawing/2014/main" id="{7B57161A-0DA4-420C-8941-A8C3E7277A7E}"/>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94;p39">
              <a:extLst>
                <a:ext uri="{FF2B5EF4-FFF2-40B4-BE49-F238E27FC236}">
                  <a16:creationId xmlns:a16="http://schemas.microsoft.com/office/drawing/2014/main" id="{1CFFABA0-91F9-4850-B65C-8FB47CA2A895}"/>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95;p39">
              <a:extLst>
                <a:ext uri="{FF2B5EF4-FFF2-40B4-BE49-F238E27FC236}">
                  <a16:creationId xmlns:a16="http://schemas.microsoft.com/office/drawing/2014/main" id="{6CE14523-6983-4E32-87F4-2AB7C06B5DD6}"/>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096;p39">
              <a:extLst>
                <a:ext uri="{FF2B5EF4-FFF2-40B4-BE49-F238E27FC236}">
                  <a16:creationId xmlns:a16="http://schemas.microsoft.com/office/drawing/2014/main" id="{0902C3CC-1BE1-4965-B476-DFA6255A98DD}"/>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ctrTitle" idx="4294967295"/>
          </p:nvPr>
        </p:nvSpPr>
        <p:spPr>
          <a:xfrm>
            <a:off x="827189" y="2448102"/>
            <a:ext cx="4018200" cy="113099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6000" dirty="0"/>
              <a:t>Thank You</a:t>
            </a:r>
            <a:endParaRPr sz="6000" dirty="0"/>
          </a:p>
        </p:txBody>
      </p:sp>
      <p:grpSp>
        <p:nvGrpSpPr>
          <p:cNvPr id="105" name="Google Shape;105;p19"/>
          <p:cNvGrpSpPr/>
          <p:nvPr/>
        </p:nvGrpSpPr>
        <p:grpSpPr>
          <a:xfrm>
            <a:off x="5950422" y="956237"/>
            <a:ext cx="2053580" cy="2053583"/>
            <a:chOff x="6643075" y="3664250"/>
            <a:chExt cx="407950" cy="407975"/>
          </a:xfrm>
        </p:grpSpPr>
        <p:sp>
          <p:nvSpPr>
            <p:cNvPr id="106" name="Google Shape;106;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9"/>
          <p:cNvGrpSpPr/>
          <p:nvPr/>
        </p:nvGrpSpPr>
        <p:grpSpPr>
          <a:xfrm rot="-587507">
            <a:off x="5829663" y="3277344"/>
            <a:ext cx="844284" cy="844273"/>
            <a:chOff x="576250" y="4319400"/>
            <a:chExt cx="442075" cy="442050"/>
          </a:xfrm>
        </p:grpSpPr>
        <p:sp>
          <p:nvSpPr>
            <p:cNvPr id="109" name="Google Shape;109;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9"/>
          <p:cNvSpPr/>
          <p:nvPr/>
        </p:nvSpPr>
        <p:spPr>
          <a:xfrm>
            <a:off x="5459347" y="1430392"/>
            <a:ext cx="321010" cy="30651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rot="2697552">
            <a:off x="7574605" y="2999530"/>
            <a:ext cx="487265" cy="46525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7960084" y="2733906"/>
            <a:ext cx="195180" cy="18643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rot="1280299">
            <a:off x="5236948" y="2354884"/>
            <a:ext cx="195157" cy="1864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7" name="Google Shape;998;p39">
            <a:extLst>
              <a:ext uri="{FF2B5EF4-FFF2-40B4-BE49-F238E27FC236}">
                <a16:creationId xmlns:a16="http://schemas.microsoft.com/office/drawing/2014/main" id="{E4AB3C03-0675-45BF-9F05-81F7C8CB05A9}"/>
              </a:ext>
            </a:extLst>
          </p:cNvPr>
          <p:cNvGrpSpPr/>
          <p:nvPr/>
        </p:nvGrpSpPr>
        <p:grpSpPr>
          <a:xfrm>
            <a:off x="414338" y="1999724"/>
            <a:ext cx="445818" cy="423063"/>
            <a:chOff x="7000306" y="4442411"/>
            <a:chExt cx="720224" cy="683463"/>
          </a:xfrm>
        </p:grpSpPr>
        <p:sp>
          <p:nvSpPr>
            <p:cNvPr id="18" name="Google Shape;999;p39">
              <a:extLst>
                <a:ext uri="{FF2B5EF4-FFF2-40B4-BE49-F238E27FC236}">
                  <a16:creationId xmlns:a16="http://schemas.microsoft.com/office/drawing/2014/main" id="{302A8897-8161-4A6E-A1FC-F355933ECDE8}"/>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0;p39">
              <a:extLst>
                <a:ext uri="{FF2B5EF4-FFF2-40B4-BE49-F238E27FC236}">
                  <a16:creationId xmlns:a16="http://schemas.microsoft.com/office/drawing/2014/main" id="{40E2BBFD-2415-4429-892F-AD5FFA6ADDA5}"/>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1;p39">
              <a:extLst>
                <a:ext uri="{FF2B5EF4-FFF2-40B4-BE49-F238E27FC236}">
                  <a16:creationId xmlns:a16="http://schemas.microsoft.com/office/drawing/2014/main" id="{59E93526-6F30-4334-8353-D3EAB0E2A9C2}"/>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2;p39">
              <a:extLst>
                <a:ext uri="{FF2B5EF4-FFF2-40B4-BE49-F238E27FC236}">
                  <a16:creationId xmlns:a16="http://schemas.microsoft.com/office/drawing/2014/main" id="{39DF8E33-E2A9-4761-801A-818D2D9870BE}"/>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003;p39">
              <a:extLst>
                <a:ext uri="{FF2B5EF4-FFF2-40B4-BE49-F238E27FC236}">
                  <a16:creationId xmlns:a16="http://schemas.microsoft.com/office/drawing/2014/main" id="{E14ACA3C-0CD5-4BD4-B1B6-41249CA5AEAC}"/>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3" name="Google Shape;998;p39">
            <a:extLst>
              <a:ext uri="{FF2B5EF4-FFF2-40B4-BE49-F238E27FC236}">
                <a16:creationId xmlns:a16="http://schemas.microsoft.com/office/drawing/2014/main" id="{2C30EFFC-BFC9-4F63-813E-BFC10EDE993E}"/>
              </a:ext>
            </a:extLst>
          </p:cNvPr>
          <p:cNvGrpSpPr/>
          <p:nvPr/>
        </p:nvGrpSpPr>
        <p:grpSpPr>
          <a:xfrm>
            <a:off x="3264033" y="4063620"/>
            <a:ext cx="445818" cy="423063"/>
            <a:chOff x="7000306" y="4442411"/>
            <a:chExt cx="720224" cy="683463"/>
          </a:xfrm>
        </p:grpSpPr>
        <p:sp>
          <p:nvSpPr>
            <p:cNvPr id="24" name="Google Shape;999;p39">
              <a:extLst>
                <a:ext uri="{FF2B5EF4-FFF2-40B4-BE49-F238E27FC236}">
                  <a16:creationId xmlns:a16="http://schemas.microsoft.com/office/drawing/2014/main" id="{EB9AD8AB-06A7-489D-8571-44B7F7CE6CCC}"/>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5" name="Google Shape;1000;p39">
              <a:extLst>
                <a:ext uri="{FF2B5EF4-FFF2-40B4-BE49-F238E27FC236}">
                  <a16:creationId xmlns:a16="http://schemas.microsoft.com/office/drawing/2014/main" id="{4B875E1B-CF7C-41C9-AD27-D3F5D6EB0427}"/>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1001;p39">
              <a:extLst>
                <a:ext uri="{FF2B5EF4-FFF2-40B4-BE49-F238E27FC236}">
                  <a16:creationId xmlns:a16="http://schemas.microsoft.com/office/drawing/2014/main" id="{048532EA-CB97-4545-8CB6-C7C11BC29273}"/>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1002;p39">
              <a:extLst>
                <a:ext uri="{FF2B5EF4-FFF2-40B4-BE49-F238E27FC236}">
                  <a16:creationId xmlns:a16="http://schemas.microsoft.com/office/drawing/2014/main" id="{EC199B73-2913-44E2-B7B2-EE55B6602022}"/>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1003;p39">
              <a:extLst>
                <a:ext uri="{FF2B5EF4-FFF2-40B4-BE49-F238E27FC236}">
                  <a16:creationId xmlns:a16="http://schemas.microsoft.com/office/drawing/2014/main" id="{26E560B1-6659-4C5F-BF6C-FE4727AD04AC}"/>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9" name="Google Shape;998;p39">
            <a:extLst>
              <a:ext uri="{FF2B5EF4-FFF2-40B4-BE49-F238E27FC236}">
                <a16:creationId xmlns:a16="http://schemas.microsoft.com/office/drawing/2014/main" id="{4FAEB1D9-44B2-4905-9AB6-7C707D0D9459}"/>
              </a:ext>
            </a:extLst>
          </p:cNvPr>
          <p:cNvGrpSpPr/>
          <p:nvPr/>
        </p:nvGrpSpPr>
        <p:grpSpPr>
          <a:xfrm>
            <a:off x="4433103" y="1478224"/>
            <a:ext cx="445818" cy="423063"/>
            <a:chOff x="7000306" y="4442411"/>
            <a:chExt cx="720224" cy="683463"/>
          </a:xfrm>
        </p:grpSpPr>
        <p:sp>
          <p:nvSpPr>
            <p:cNvPr id="30" name="Google Shape;999;p39">
              <a:extLst>
                <a:ext uri="{FF2B5EF4-FFF2-40B4-BE49-F238E27FC236}">
                  <a16:creationId xmlns:a16="http://schemas.microsoft.com/office/drawing/2014/main" id="{1C8AFDF0-6D6E-4660-AAA5-514C04A61D7B}"/>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000;p39">
              <a:extLst>
                <a:ext uri="{FF2B5EF4-FFF2-40B4-BE49-F238E27FC236}">
                  <a16:creationId xmlns:a16="http://schemas.microsoft.com/office/drawing/2014/main" id="{189262BE-BF93-4FCF-AD7C-D0467A439448}"/>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2" name="Google Shape;1001;p39">
              <a:extLst>
                <a:ext uri="{FF2B5EF4-FFF2-40B4-BE49-F238E27FC236}">
                  <a16:creationId xmlns:a16="http://schemas.microsoft.com/office/drawing/2014/main" id="{92E9714D-3F95-4120-A6FB-4D21B3431FD9}"/>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3" name="Google Shape;1002;p39">
              <a:extLst>
                <a:ext uri="{FF2B5EF4-FFF2-40B4-BE49-F238E27FC236}">
                  <a16:creationId xmlns:a16="http://schemas.microsoft.com/office/drawing/2014/main" id="{E4A0A85F-AE2F-47C5-B62D-6C0028E46695}"/>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4" name="Google Shape;1003;p39">
              <a:extLst>
                <a:ext uri="{FF2B5EF4-FFF2-40B4-BE49-F238E27FC236}">
                  <a16:creationId xmlns:a16="http://schemas.microsoft.com/office/drawing/2014/main" id="{DA287113-9E20-46C0-929A-7857B483FA7C}"/>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5" name="Google Shape;998;p39">
            <a:extLst>
              <a:ext uri="{FF2B5EF4-FFF2-40B4-BE49-F238E27FC236}">
                <a16:creationId xmlns:a16="http://schemas.microsoft.com/office/drawing/2014/main" id="{F55BD1CB-014E-48F5-B4A1-34D7ADA0B955}"/>
              </a:ext>
            </a:extLst>
          </p:cNvPr>
          <p:cNvGrpSpPr/>
          <p:nvPr/>
        </p:nvGrpSpPr>
        <p:grpSpPr>
          <a:xfrm>
            <a:off x="2377274" y="1218860"/>
            <a:ext cx="445818" cy="423063"/>
            <a:chOff x="7000306" y="4442411"/>
            <a:chExt cx="720224" cy="683463"/>
          </a:xfrm>
        </p:grpSpPr>
        <p:sp>
          <p:nvSpPr>
            <p:cNvPr id="36" name="Google Shape;999;p39">
              <a:extLst>
                <a:ext uri="{FF2B5EF4-FFF2-40B4-BE49-F238E27FC236}">
                  <a16:creationId xmlns:a16="http://schemas.microsoft.com/office/drawing/2014/main" id="{E1C38656-8520-40E6-ABAA-36EA6088FD9E}"/>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7" name="Google Shape;1000;p39">
              <a:extLst>
                <a:ext uri="{FF2B5EF4-FFF2-40B4-BE49-F238E27FC236}">
                  <a16:creationId xmlns:a16="http://schemas.microsoft.com/office/drawing/2014/main" id="{A6D4A0E1-8AE2-41BD-A106-63F02A2F531B}"/>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8" name="Google Shape;1001;p39">
              <a:extLst>
                <a:ext uri="{FF2B5EF4-FFF2-40B4-BE49-F238E27FC236}">
                  <a16:creationId xmlns:a16="http://schemas.microsoft.com/office/drawing/2014/main" id="{EECD5EA6-F36A-4B05-997E-78FC54010318}"/>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9" name="Google Shape;1002;p39">
              <a:extLst>
                <a:ext uri="{FF2B5EF4-FFF2-40B4-BE49-F238E27FC236}">
                  <a16:creationId xmlns:a16="http://schemas.microsoft.com/office/drawing/2014/main" id="{B5D7A15E-D767-4167-B997-23DACEFB5DEC}"/>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0" name="Google Shape;1003;p39">
              <a:extLst>
                <a:ext uri="{FF2B5EF4-FFF2-40B4-BE49-F238E27FC236}">
                  <a16:creationId xmlns:a16="http://schemas.microsoft.com/office/drawing/2014/main" id="{EE53B54A-0409-44E3-8AD5-947F622A6DFD}"/>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579729" y="1149698"/>
            <a:ext cx="6177269" cy="2668720"/>
          </a:xfrm>
          <a:prstGeom prst="rect">
            <a:avLst/>
          </a:prstGeom>
        </p:spPr>
        <p:txBody>
          <a:bodyPr spcFirstLastPara="1" wrap="square" lIns="0" tIns="0" rIns="0" bIns="0" anchor="ctr" anchorCtr="0">
            <a:noAutofit/>
          </a:bodyPr>
          <a:lstStyle/>
          <a:p>
            <a:pPr marL="0" marR="0" algn="just">
              <a:lnSpc>
                <a:spcPct val="107000"/>
              </a:lnSpc>
              <a:spcBef>
                <a:spcPts val="0"/>
              </a:spcBef>
              <a:spcAft>
                <a:spcPts val="800"/>
              </a:spcAft>
            </a:pPr>
            <a:r>
              <a:rPr lang="en-US" sz="1400" dirty="0">
                <a:solidFill>
                  <a:schemeClr val="dk1"/>
                </a:solidFill>
                <a:latin typeface="Inria Sans Light"/>
                <a:sym typeface="Inria Sans Light"/>
              </a:rPr>
              <a:t>Some of the most exciting developments in translation studies since the 1980s have been part of what has been called “the cultural turn.” The turn to culture implies adding an important dimension to translation studies. Instead of asking the traditional question which has preoccupied translation theorists—“how should we translate, what is a correct translation?”—the emphasis is placed on a descriptive approach: “what do translations do, how do they circulate in the world and elicit response?” </a:t>
            </a:r>
            <a:br>
              <a:rPr lang="en-US" sz="1400" dirty="0">
                <a:solidFill>
                  <a:schemeClr val="dk1"/>
                </a:solidFill>
                <a:latin typeface="Inria Sans Light"/>
                <a:sym typeface="Inria Sans Light"/>
              </a:rPr>
            </a:br>
            <a:br>
              <a:rPr lang="en-US" sz="1400" dirty="0">
                <a:solidFill>
                  <a:schemeClr val="dk1"/>
                </a:solidFill>
                <a:latin typeface="Inria Sans Light"/>
                <a:sym typeface="Inria Sans Light"/>
              </a:rPr>
            </a:br>
            <a:r>
              <a:rPr lang="en-US" sz="1400" dirty="0">
                <a:solidFill>
                  <a:schemeClr val="dk1"/>
                </a:solidFill>
                <a:latin typeface="Inria Sans Light"/>
                <a:sym typeface="Inria Sans Light"/>
              </a:rPr>
              <a:t>This shift emphasizes the reality of translations as documents which exist materially and move about, add to our store of knowledge, and contribute to ongoing changes in esthetics. More importantly, it allows us to understand translations as being related in organic ways to other modes of communication, and to see translations as writing practices.</a:t>
            </a:r>
            <a:endParaRPr lang="en-US" sz="1400" dirty="0">
              <a:solidFill>
                <a:srgbClr val="FF0000"/>
              </a:solidFill>
              <a:latin typeface="Inria Sans Light"/>
              <a:sym typeface="Inria Sans Light"/>
            </a:endParaRPr>
          </a:p>
        </p:txBody>
      </p:sp>
      <p:grpSp>
        <p:nvGrpSpPr>
          <p:cNvPr id="4" name="Google Shape;1092;p39">
            <a:extLst>
              <a:ext uri="{FF2B5EF4-FFF2-40B4-BE49-F238E27FC236}">
                <a16:creationId xmlns:a16="http://schemas.microsoft.com/office/drawing/2014/main" id="{F0B6DA24-A175-4BD3-8DCD-EB1B57A22E81}"/>
              </a:ext>
            </a:extLst>
          </p:cNvPr>
          <p:cNvGrpSpPr/>
          <p:nvPr/>
        </p:nvGrpSpPr>
        <p:grpSpPr>
          <a:xfrm rot="21150855">
            <a:off x="1459825" y="4141255"/>
            <a:ext cx="445578" cy="445773"/>
            <a:chOff x="557511" y="3214925"/>
            <a:chExt cx="719836" cy="720150"/>
          </a:xfrm>
        </p:grpSpPr>
        <p:sp>
          <p:nvSpPr>
            <p:cNvPr id="5" name="Google Shape;1093;p39">
              <a:extLst>
                <a:ext uri="{FF2B5EF4-FFF2-40B4-BE49-F238E27FC236}">
                  <a16:creationId xmlns:a16="http://schemas.microsoft.com/office/drawing/2014/main" id="{8D092F2B-21EB-443F-9662-4C7D77F1370A}"/>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1094;p39">
              <a:extLst>
                <a:ext uri="{FF2B5EF4-FFF2-40B4-BE49-F238E27FC236}">
                  <a16:creationId xmlns:a16="http://schemas.microsoft.com/office/drawing/2014/main" id="{3F194A76-88AC-4175-880F-78B3EA7778D3}"/>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95;p39">
              <a:extLst>
                <a:ext uri="{FF2B5EF4-FFF2-40B4-BE49-F238E27FC236}">
                  <a16:creationId xmlns:a16="http://schemas.microsoft.com/office/drawing/2014/main" id="{099B98A7-F9F1-4A9E-8766-F7E4E9EBDC24}"/>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96;p39">
              <a:extLst>
                <a:ext uri="{FF2B5EF4-FFF2-40B4-BE49-F238E27FC236}">
                  <a16:creationId xmlns:a16="http://schemas.microsoft.com/office/drawing/2014/main" id="{659C39F1-0FA6-43E0-A3BB-6816C78DD592}"/>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 name="Google Shape;1092;p39">
            <a:extLst>
              <a:ext uri="{FF2B5EF4-FFF2-40B4-BE49-F238E27FC236}">
                <a16:creationId xmlns:a16="http://schemas.microsoft.com/office/drawing/2014/main" id="{435FBDED-B61E-4221-BB4A-D6B4EEEC0ED2}"/>
              </a:ext>
            </a:extLst>
          </p:cNvPr>
          <p:cNvGrpSpPr/>
          <p:nvPr/>
        </p:nvGrpSpPr>
        <p:grpSpPr>
          <a:xfrm rot="18540005">
            <a:off x="1885115" y="4146014"/>
            <a:ext cx="445578" cy="445773"/>
            <a:chOff x="557511" y="3214925"/>
            <a:chExt cx="719836" cy="720150"/>
          </a:xfrm>
        </p:grpSpPr>
        <p:sp>
          <p:nvSpPr>
            <p:cNvPr id="10" name="Google Shape;1093;p39">
              <a:extLst>
                <a:ext uri="{FF2B5EF4-FFF2-40B4-BE49-F238E27FC236}">
                  <a16:creationId xmlns:a16="http://schemas.microsoft.com/office/drawing/2014/main" id="{A3883C1D-5406-4DD9-9487-42F6500C109C}"/>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094;p39">
              <a:extLst>
                <a:ext uri="{FF2B5EF4-FFF2-40B4-BE49-F238E27FC236}">
                  <a16:creationId xmlns:a16="http://schemas.microsoft.com/office/drawing/2014/main" id="{7353542A-3775-43A2-B32C-D793521069D4}"/>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95;p39">
              <a:extLst>
                <a:ext uri="{FF2B5EF4-FFF2-40B4-BE49-F238E27FC236}">
                  <a16:creationId xmlns:a16="http://schemas.microsoft.com/office/drawing/2014/main" id="{CD68AFCC-807A-45A3-A3D2-3B78E39EE3B0}"/>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96;p39">
              <a:extLst>
                <a:ext uri="{FF2B5EF4-FFF2-40B4-BE49-F238E27FC236}">
                  <a16:creationId xmlns:a16="http://schemas.microsoft.com/office/drawing/2014/main" id="{C344937D-6276-4DFE-8736-7227E65DB9F8}"/>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 name="Google Shape;1092;p39">
            <a:extLst>
              <a:ext uri="{FF2B5EF4-FFF2-40B4-BE49-F238E27FC236}">
                <a16:creationId xmlns:a16="http://schemas.microsoft.com/office/drawing/2014/main" id="{42A5ED6D-B86B-4247-9D27-87201A88DA80}"/>
              </a:ext>
            </a:extLst>
          </p:cNvPr>
          <p:cNvGrpSpPr/>
          <p:nvPr/>
        </p:nvGrpSpPr>
        <p:grpSpPr>
          <a:xfrm rot="19188857">
            <a:off x="8006659" y="372535"/>
            <a:ext cx="445578" cy="445773"/>
            <a:chOff x="557511" y="3214925"/>
            <a:chExt cx="719836" cy="720150"/>
          </a:xfrm>
        </p:grpSpPr>
        <p:sp>
          <p:nvSpPr>
            <p:cNvPr id="20" name="Google Shape;1093;p39">
              <a:extLst>
                <a:ext uri="{FF2B5EF4-FFF2-40B4-BE49-F238E27FC236}">
                  <a16:creationId xmlns:a16="http://schemas.microsoft.com/office/drawing/2014/main" id="{4128EF66-C3BA-42E8-9465-85145ED29504}"/>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94;p39">
              <a:extLst>
                <a:ext uri="{FF2B5EF4-FFF2-40B4-BE49-F238E27FC236}">
                  <a16:creationId xmlns:a16="http://schemas.microsoft.com/office/drawing/2014/main" id="{5C6EBCD2-D33C-49C5-B71A-6644DAEFB6BF}"/>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95;p39">
              <a:extLst>
                <a:ext uri="{FF2B5EF4-FFF2-40B4-BE49-F238E27FC236}">
                  <a16:creationId xmlns:a16="http://schemas.microsoft.com/office/drawing/2014/main" id="{0CA33D62-71FF-43DC-AD2D-E64A52B2149E}"/>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96;p39">
              <a:extLst>
                <a:ext uri="{FF2B5EF4-FFF2-40B4-BE49-F238E27FC236}">
                  <a16:creationId xmlns:a16="http://schemas.microsoft.com/office/drawing/2014/main" id="{16CC11AE-99C1-4A1C-AC7B-30B7C46321AA}"/>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1092;p39">
            <a:extLst>
              <a:ext uri="{FF2B5EF4-FFF2-40B4-BE49-F238E27FC236}">
                <a16:creationId xmlns:a16="http://schemas.microsoft.com/office/drawing/2014/main" id="{665799FF-34DB-4972-9F56-66275C5B2150}"/>
              </a:ext>
            </a:extLst>
          </p:cNvPr>
          <p:cNvGrpSpPr/>
          <p:nvPr/>
        </p:nvGrpSpPr>
        <p:grpSpPr>
          <a:xfrm rot="1109910">
            <a:off x="8287095" y="765215"/>
            <a:ext cx="445578" cy="445773"/>
            <a:chOff x="557511" y="3214925"/>
            <a:chExt cx="719836" cy="720150"/>
          </a:xfrm>
        </p:grpSpPr>
        <p:sp>
          <p:nvSpPr>
            <p:cNvPr id="25" name="Google Shape;1093;p39">
              <a:extLst>
                <a:ext uri="{FF2B5EF4-FFF2-40B4-BE49-F238E27FC236}">
                  <a16:creationId xmlns:a16="http://schemas.microsoft.com/office/drawing/2014/main" id="{7B57161A-0DA4-420C-8941-A8C3E7277A7E}"/>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94;p39">
              <a:extLst>
                <a:ext uri="{FF2B5EF4-FFF2-40B4-BE49-F238E27FC236}">
                  <a16:creationId xmlns:a16="http://schemas.microsoft.com/office/drawing/2014/main" id="{1CFFABA0-91F9-4850-B65C-8FB47CA2A895}"/>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95;p39">
              <a:extLst>
                <a:ext uri="{FF2B5EF4-FFF2-40B4-BE49-F238E27FC236}">
                  <a16:creationId xmlns:a16="http://schemas.microsoft.com/office/drawing/2014/main" id="{6CE14523-6983-4E32-87F4-2AB7C06B5DD6}"/>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096;p39">
              <a:extLst>
                <a:ext uri="{FF2B5EF4-FFF2-40B4-BE49-F238E27FC236}">
                  <a16:creationId xmlns:a16="http://schemas.microsoft.com/office/drawing/2014/main" id="{0902C3CC-1BE1-4965-B476-DFA6255A98DD}"/>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9" name="Google Shape;998;p39">
            <a:extLst>
              <a:ext uri="{FF2B5EF4-FFF2-40B4-BE49-F238E27FC236}">
                <a16:creationId xmlns:a16="http://schemas.microsoft.com/office/drawing/2014/main" id="{9BE9B447-E976-47FB-A99A-72E84F2A9D7D}"/>
              </a:ext>
            </a:extLst>
          </p:cNvPr>
          <p:cNvGrpSpPr/>
          <p:nvPr/>
        </p:nvGrpSpPr>
        <p:grpSpPr>
          <a:xfrm rot="1577976">
            <a:off x="7545909" y="3750223"/>
            <a:ext cx="1510192" cy="1433110"/>
            <a:chOff x="7000306" y="4442411"/>
            <a:chExt cx="720224" cy="683463"/>
          </a:xfrm>
        </p:grpSpPr>
        <p:sp>
          <p:nvSpPr>
            <p:cNvPr id="30" name="Google Shape;999;p39">
              <a:extLst>
                <a:ext uri="{FF2B5EF4-FFF2-40B4-BE49-F238E27FC236}">
                  <a16:creationId xmlns:a16="http://schemas.microsoft.com/office/drawing/2014/main" id="{454279BD-1AA4-4799-858E-652233C15BCF}"/>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000;p39">
              <a:extLst>
                <a:ext uri="{FF2B5EF4-FFF2-40B4-BE49-F238E27FC236}">
                  <a16:creationId xmlns:a16="http://schemas.microsoft.com/office/drawing/2014/main" id="{0FA5015D-BB04-4DE4-BEDF-59E1EE4A823C}"/>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2" name="Google Shape;1001;p39">
              <a:extLst>
                <a:ext uri="{FF2B5EF4-FFF2-40B4-BE49-F238E27FC236}">
                  <a16:creationId xmlns:a16="http://schemas.microsoft.com/office/drawing/2014/main" id="{BAD3D692-E7DD-498C-B3DF-13EF89451D0D}"/>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3" name="Google Shape;1002;p39">
              <a:extLst>
                <a:ext uri="{FF2B5EF4-FFF2-40B4-BE49-F238E27FC236}">
                  <a16:creationId xmlns:a16="http://schemas.microsoft.com/office/drawing/2014/main" id="{9AC2F160-DE2C-48F2-85D0-D701EC171C6B}"/>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4" name="Google Shape;1003;p39">
              <a:extLst>
                <a:ext uri="{FF2B5EF4-FFF2-40B4-BE49-F238E27FC236}">
                  <a16:creationId xmlns:a16="http://schemas.microsoft.com/office/drawing/2014/main" id="{BAB43B69-BFAD-4A4D-AAE5-868F50E1481E}"/>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5" name="Google Shape;998;p39">
            <a:extLst>
              <a:ext uri="{FF2B5EF4-FFF2-40B4-BE49-F238E27FC236}">
                <a16:creationId xmlns:a16="http://schemas.microsoft.com/office/drawing/2014/main" id="{B99BDB2B-9A91-4F46-821B-FF481C408683}"/>
              </a:ext>
            </a:extLst>
          </p:cNvPr>
          <p:cNvGrpSpPr/>
          <p:nvPr/>
        </p:nvGrpSpPr>
        <p:grpSpPr>
          <a:xfrm rot="17957627">
            <a:off x="-490770" y="-274569"/>
            <a:ext cx="2013750" cy="1910966"/>
            <a:chOff x="7000306" y="4442411"/>
            <a:chExt cx="720224" cy="683463"/>
          </a:xfrm>
        </p:grpSpPr>
        <p:sp>
          <p:nvSpPr>
            <p:cNvPr id="36" name="Google Shape;999;p39">
              <a:extLst>
                <a:ext uri="{FF2B5EF4-FFF2-40B4-BE49-F238E27FC236}">
                  <a16:creationId xmlns:a16="http://schemas.microsoft.com/office/drawing/2014/main" id="{4201A791-12B0-466C-85F1-FFD53CC6CE69}"/>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7" name="Google Shape;1000;p39">
              <a:extLst>
                <a:ext uri="{FF2B5EF4-FFF2-40B4-BE49-F238E27FC236}">
                  <a16:creationId xmlns:a16="http://schemas.microsoft.com/office/drawing/2014/main" id="{92928CB1-3156-4A33-AD65-9D6657D5B0C2}"/>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8" name="Google Shape;1001;p39">
              <a:extLst>
                <a:ext uri="{FF2B5EF4-FFF2-40B4-BE49-F238E27FC236}">
                  <a16:creationId xmlns:a16="http://schemas.microsoft.com/office/drawing/2014/main" id="{BFF23608-8B14-4BC1-A0EF-D13681A7E90A}"/>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9" name="Google Shape;1002;p39">
              <a:extLst>
                <a:ext uri="{FF2B5EF4-FFF2-40B4-BE49-F238E27FC236}">
                  <a16:creationId xmlns:a16="http://schemas.microsoft.com/office/drawing/2014/main" id="{E5078256-E905-4342-8641-E2D176BEBABA}"/>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0" name="Google Shape;1003;p39">
              <a:extLst>
                <a:ext uri="{FF2B5EF4-FFF2-40B4-BE49-F238E27FC236}">
                  <a16:creationId xmlns:a16="http://schemas.microsoft.com/office/drawing/2014/main" id="{93D91F62-C04F-416C-B74A-63B70F7448F6}"/>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5950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855300" y="460744"/>
            <a:ext cx="7433400" cy="8471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b="0" dirty="0">
                <a:solidFill>
                  <a:srgbClr val="000000"/>
                </a:solidFill>
                <a:effectLst/>
                <a:latin typeface="Times New Roman" panose="02020603050405020304" pitchFamily="18" charset="0"/>
                <a:ea typeface="Calibri" panose="020F0502020204030204" pitchFamily="34" charset="0"/>
              </a:rPr>
              <a:t>Here, we will talk about three areas where cultural studies have influenced translation studies: </a:t>
            </a:r>
            <a:endParaRPr sz="4000" b="0" dirty="0"/>
          </a:p>
        </p:txBody>
      </p:sp>
      <p:sp>
        <p:nvSpPr>
          <p:cNvPr id="97" name="Google Shape;97;p18"/>
          <p:cNvSpPr txBox="1">
            <a:spLocks noGrp="1"/>
          </p:cNvSpPr>
          <p:nvPr>
            <p:ph type="body" idx="1"/>
          </p:nvPr>
        </p:nvSpPr>
        <p:spPr>
          <a:xfrm>
            <a:off x="793898" y="1648856"/>
            <a:ext cx="7494802"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sz="1800" dirty="0">
                <a:solidFill>
                  <a:srgbClr val="000000"/>
                </a:solidFill>
                <a:effectLst/>
                <a:latin typeface="Times New Roman" panose="02020603050405020304" pitchFamily="18" charset="0"/>
                <a:ea typeface="Calibri" panose="020F0502020204030204" pitchFamily="34" charset="0"/>
              </a:rPr>
              <a:t>Translation as rewriting</a:t>
            </a:r>
          </a:p>
          <a:p>
            <a:pPr marL="457200" lvl="0" indent="-381000" algn="l" rtl="0">
              <a:spcBef>
                <a:spcPts val="0"/>
              </a:spcBef>
              <a:spcAft>
                <a:spcPts val="0"/>
              </a:spcAft>
              <a:buSzPts val="2400"/>
              <a:buChar char="▸"/>
            </a:pPr>
            <a:r>
              <a:rPr lang="en-US" sz="1800" dirty="0">
                <a:solidFill>
                  <a:srgbClr val="000000"/>
                </a:solidFill>
                <a:effectLst/>
                <a:latin typeface="Times New Roman" panose="02020603050405020304" pitchFamily="18" charset="0"/>
                <a:ea typeface="Calibri" panose="020F0502020204030204" pitchFamily="34" charset="0"/>
              </a:rPr>
              <a:t>Translation and gender</a:t>
            </a:r>
          </a:p>
          <a:p>
            <a:pPr marL="0" marR="0" algn="justLow">
              <a:lnSpc>
                <a:spcPct val="107000"/>
              </a:lnSpc>
              <a:spcBef>
                <a:spcPts val="0"/>
              </a:spcBef>
              <a:spcAft>
                <a:spcPts val="800"/>
              </a:spcAft>
            </a:pPr>
            <a:r>
              <a:rPr lang="en-US" sz="1800" dirty="0">
                <a:solidFill>
                  <a:schemeClr val="tx2">
                    <a:lumMod val="50000"/>
                  </a:schemeClr>
                </a:solidFill>
                <a:effectLst/>
                <a:latin typeface="Times New Roman" panose="02020603050405020304" pitchFamily="18" charset="0"/>
                <a:ea typeface="Calibri" panose="020F0502020204030204" pitchFamily="34" charset="0"/>
                <a:cs typeface="Arial" panose="020B0604020202020204" pitchFamily="34" charset="0"/>
              </a:rPr>
              <a:t> Translation and postcolonialism</a:t>
            </a:r>
            <a:endParaRPr lang="en-US" sz="1800" dirty="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8" name="Google Shape;98;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5" name="Google Shape;1092;p39">
            <a:extLst>
              <a:ext uri="{FF2B5EF4-FFF2-40B4-BE49-F238E27FC236}">
                <a16:creationId xmlns:a16="http://schemas.microsoft.com/office/drawing/2014/main" id="{268AA83C-FEF3-4170-9B82-845519DDAD6B}"/>
              </a:ext>
            </a:extLst>
          </p:cNvPr>
          <p:cNvGrpSpPr/>
          <p:nvPr/>
        </p:nvGrpSpPr>
        <p:grpSpPr>
          <a:xfrm rot="18540005">
            <a:off x="5923925" y="1682379"/>
            <a:ext cx="2750169" cy="2751373"/>
            <a:chOff x="557511" y="3214925"/>
            <a:chExt cx="719836" cy="720150"/>
          </a:xfrm>
        </p:grpSpPr>
        <p:sp>
          <p:nvSpPr>
            <p:cNvPr id="6" name="Google Shape;1093;p39">
              <a:extLst>
                <a:ext uri="{FF2B5EF4-FFF2-40B4-BE49-F238E27FC236}">
                  <a16:creationId xmlns:a16="http://schemas.microsoft.com/office/drawing/2014/main" id="{07D76F9E-FF26-414E-88A4-0BC5851CB813}"/>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94;p39">
              <a:extLst>
                <a:ext uri="{FF2B5EF4-FFF2-40B4-BE49-F238E27FC236}">
                  <a16:creationId xmlns:a16="http://schemas.microsoft.com/office/drawing/2014/main" id="{8262E7D3-1C4E-420C-8797-86CC8E43A0FC}"/>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95;p39">
              <a:extLst>
                <a:ext uri="{FF2B5EF4-FFF2-40B4-BE49-F238E27FC236}">
                  <a16:creationId xmlns:a16="http://schemas.microsoft.com/office/drawing/2014/main" id="{C32BC4DD-9850-4401-AA73-6B0A66D8F127}"/>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096;p39">
              <a:extLst>
                <a:ext uri="{FF2B5EF4-FFF2-40B4-BE49-F238E27FC236}">
                  <a16:creationId xmlns:a16="http://schemas.microsoft.com/office/drawing/2014/main" id="{D4546EB5-A501-4887-A55E-665377C549E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solidFill>
                  <a:schemeClr val="tx1">
                    <a:lumMod val="50000"/>
                  </a:schemeClr>
                </a:solidFill>
              </a:rPr>
              <a:t>The cultural approach or ‘cultural turn’</a:t>
            </a:r>
            <a:endParaRPr sz="2400" dirty="0">
              <a:solidFill>
                <a:schemeClr val="tx1">
                  <a:lumMod val="50000"/>
                </a:schemeClr>
              </a:solidFill>
            </a:endParaRPr>
          </a:p>
        </p:txBody>
      </p:sp>
      <p:sp>
        <p:nvSpPr>
          <p:cNvPr id="68" name="Google Shape;68;p14"/>
          <p:cNvSpPr txBox="1">
            <a:spLocks noGrp="1"/>
          </p:cNvSpPr>
          <p:nvPr>
            <p:ph type="body" idx="1"/>
          </p:nvPr>
        </p:nvSpPr>
        <p:spPr>
          <a:xfrm>
            <a:off x="855300" y="1565471"/>
            <a:ext cx="7005731" cy="3108180"/>
          </a:xfrm>
          <a:prstGeom prst="rect">
            <a:avLst/>
          </a:prstGeom>
        </p:spPr>
        <p:txBody>
          <a:bodyPr spcFirstLastPara="1" wrap="square" lIns="0" tIns="0" rIns="0" bIns="0" anchor="t" anchorCtr="0">
            <a:noAutofit/>
          </a:bodyPr>
          <a:lstStyle/>
          <a:p>
            <a:pPr marL="0" lvl="0" indent="0" algn="justLow" rtl="0">
              <a:spcBef>
                <a:spcPts val="0"/>
              </a:spcBef>
              <a:spcAft>
                <a:spcPts val="0"/>
              </a:spcAft>
              <a:buClr>
                <a:schemeClr val="dk1"/>
              </a:buClr>
              <a:buSzPts val="1100"/>
              <a:buFont typeface="Arial"/>
              <a:buNone/>
            </a:pPr>
            <a:r>
              <a:rPr lang="en-US" sz="1400" b="1" dirty="0"/>
              <a:t>The cultural approach or ‘cultural turn’ as it is commonly known, is a theoretical and methodological shift in Translation Studies that gained recognition in the early nineties and is primarily associated with the work of Susan </a:t>
            </a:r>
            <a:r>
              <a:rPr lang="en-US" sz="1400" b="1" dirty="0" err="1"/>
              <a:t>Bassnett</a:t>
            </a:r>
            <a:r>
              <a:rPr lang="en-US" sz="1400" b="1" dirty="0"/>
              <a:t>, André </a:t>
            </a:r>
            <a:r>
              <a:rPr lang="en-US" sz="1400" b="1" dirty="0" err="1"/>
              <a:t>Lefevere</a:t>
            </a:r>
            <a:r>
              <a:rPr lang="en-US" sz="1400" b="1" dirty="0"/>
              <a:t> and, later, Lawrence Venuti. </a:t>
            </a:r>
          </a:p>
          <a:p>
            <a:pPr marL="0" lvl="0" indent="0" algn="justLow" rtl="0">
              <a:spcBef>
                <a:spcPts val="0"/>
              </a:spcBef>
              <a:spcAft>
                <a:spcPts val="0"/>
              </a:spcAft>
              <a:buClr>
                <a:schemeClr val="dk1"/>
              </a:buClr>
              <a:buSzPts val="1100"/>
              <a:buFont typeface="Arial"/>
              <a:buNone/>
            </a:pPr>
            <a:endParaRPr lang="en-US" sz="1400" b="1" dirty="0"/>
          </a:p>
          <a:p>
            <a:pPr marL="0" lvl="0" indent="0" algn="justLow" rtl="0">
              <a:spcBef>
                <a:spcPts val="0"/>
              </a:spcBef>
              <a:spcAft>
                <a:spcPts val="0"/>
              </a:spcAft>
              <a:buClr>
                <a:schemeClr val="dk1"/>
              </a:buClr>
              <a:buSzPts val="1100"/>
              <a:buFont typeface="Arial"/>
              <a:buNone/>
            </a:pPr>
            <a:r>
              <a:rPr lang="en-US" sz="1400" b="1" dirty="0" err="1"/>
              <a:t>Bassnett</a:t>
            </a:r>
            <a:r>
              <a:rPr lang="en-US" sz="1400" b="1" dirty="0"/>
              <a:t> and Lefever use the term Cultural Turn as a </a:t>
            </a:r>
            <a:r>
              <a:rPr lang="en-US" sz="1400" b="1" dirty="0" err="1"/>
              <a:t>methaphore</a:t>
            </a:r>
            <a:r>
              <a:rPr lang="en-US" sz="1400" b="1" dirty="0"/>
              <a:t>. this cultural move and serves to bind together the range of case studies in their collection. These include studies of changing standards in translation over time, the power exercised in and on the publishing industry in pursuit of specific ideologies, feminist writing and translation, translation as ‘appropriation’, translation and colonization, and translation as rewriting, including film rewrites.</a:t>
            </a:r>
          </a:p>
          <a:p>
            <a:pPr marL="0" lvl="0" indent="0" algn="justLow" rtl="0">
              <a:spcBef>
                <a:spcPts val="0"/>
              </a:spcBef>
              <a:spcAft>
                <a:spcPts val="0"/>
              </a:spcAft>
              <a:buClr>
                <a:schemeClr val="dk1"/>
              </a:buClr>
              <a:buSzPts val="1100"/>
              <a:buFont typeface="Arial"/>
              <a:buNone/>
            </a:pPr>
            <a:endParaRPr lang="en-US" sz="1400" b="1" dirty="0">
              <a:latin typeface="Arial" panose="020B0604020202020204" pitchFamily="34" charset="0"/>
              <a:cs typeface="Arial" panose="020B0604020202020204" pitchFamily="34" charset="0"/>
            </a:endParaRPr>
          </a:p>
        </p:txBody>
      </p:sp>
      <p:sp>
        <p:nvSpPr>
          <p:cNvPr id="70" name="Google Shape;7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1" name="Google Shape;1092;p39">
            <a:extLst>
              <a:ext uri="{FF2B5EF4-FFF2-40B4-BE49-F238E27FC236}">
                <a16:creationId xmlns:a16="http://schemas.microsoft.com/office/drawing/2014/main" id="{D2023F06-29A2-4A9E-8156-4FF1FEBD70C4}"/>
              </a:ext>
            </a:extLst>
          </p:cNvPr>
          <p:cNvGrpSpPr/>
          <p:nvPr/>
        </p:nvGrpSpPr>
        <p:grpSpPr>
          <a:xfrm flipH="1">
            <a:off x="411126" y="873807"/>
            <a:ext cx="372549" cy="372712"/>
            <a:chOff x="557511" y="3214925"/>
            <a:chExt cx="719836" cy="720150"/>
          </a:xfrm>
        </p:grpSpPr>
        <p:sp>
          <p:nvSpPr>
            <p:cNvPr id="12" name="Google Shape;1093;p39">
              <a:extLst>
                <a:ext uri="{FF2B5EF4-FFF2-40B4-BE49-F238E27FC236}">
                  <a16:creationId xmlns:a16="http://schemas.microsoft.com/office/drawing/2014/main" id="{2D2FB955-5606-4910-9300-99F3E902C519}"/>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94;p39">
              <a:extLst>
                <a:ext uri="{FF2B5EF4-FFF2-40B4-BE49-F238E27FC236}">
                  <a16:creationId xmlns:a16="http://schemas.microsoft.com/office/drawing/2014/main" id="{10C92B9F-F3FA-425E-9FC5-AF3D7897152C}"/>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95;p39">
              <a:extLst>
                <a:ext uri="{FF2B5EF4-FFF2-40B4-BE49-F238E27FC236}">
                  <a16:creationId xmlns:a16="http://schemas.microsoft.com/office/drawing/2014/main" id="{19AE1EA4-A6B3-4F91-A4D0-C6BEAD200443}"/>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96;p39">
              <a:extLst>
                <a:ext uri="{FF2B5EF4-FFF2-40B4-BE49-F238E27FC236}">
                  <a16:creationId xmlns:a16="http://schemas.microsoft.com/office/drawing/2014/main" id="{F86071D7-F3F5-4242-8D8A-601C900BEC53}"/>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 name="Google Shape;998;p39">
            <a:extLst>
              <a:ext uri="{FF2B5EF4-FFF2-40B4-BE49-F238E27FC236}">
                <a16:creationId xmlns:a16="http://schemas.microsoft.com/office/drawing/2014/main" id="{108CAC20-0480-44CE-BDA1-CB45FB32C107}"/>
              </a:ext>
            </a:extLst>
          </p:cNvPr>
          <p:cNvGrpSpPr/>
          <p:nvPr/>
        </p:nvGrpSpPr>
        <p:grpSpPr>
          <a:xfrm rot="15747825">
            <a:off x="7554901" y="3241027"/>
            <a:ext cx="2247666" cy="2132943"/>
            <a:chOff x="7000306" y="4442411"/>
            <a:chExt cx="720224" cy="683463"/>
          </a:xfrm>
        </p:grpSpPr>
        <p:sp>
          <p:nvSpPr>
            <p:cNvPr id="17" name="Google Shape;999;p39">
              <a:extLst>
                <a:ext uri="{FF2B5EF4-FFF2-40B4-BE49-F238E27FC236}">
                  <a16:creationId xmlns:a16="http://schemas.microsoft.com/office/drawing/2014/main" id="{563FDFBB-2242-4B82-AE7A-B0D727320F98}"/>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1000;p39">
              <a:extLst>
                <a:ext uri="{FF2B5EF4-FFF2-40B4-BE49-F238E27FC236}">
                  <a16:creationId xmlns:a16="http://schemas.microsoft.com/office/drawing/2014/main" id="{97BCDEF1-CE78-4B7A-B021-AD30F294C38A}"/>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1;p39">
              <a:extLst>
                <a:ext uri="{FF2B5EF4-FFF2-40B4-BE49-F238E27FC236}">
                  <a16:creationId xmlns:a16="http://schemas.microsoft.com/office/drawing/2014/main" id="{7E43B58B-D950-4A11-B7A2-CA90DE64F84C}"/>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2;p39">
              <a:extLst>
                <a:ext uri="{FF2B5EF4-FFF2-40B4-BE49-F238E27FC236}">
                  <a16:creationId xmlns:a16="http://schemas.microsoft.com/office/drawing/2014/main" id="{4FC335BC-603B-4970-B389-FE908E2DE4CF}"/>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3;p39">
              <a:extLst>
                <a:ext uri="{FF2B5EF4-FFF2-40B4-BE49-F238E27FC236}">
                  <a16:creationId xmlns:a16="http://schemas.microsoft.com/office/drawing/2014/main" id="{3D9C082A-9E35-4432-AB29-E524D03EBDA9}"/>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54908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8" name="Google Shape;68;p14"/>
          <p:cNvSpPr txBox="1">
            <a:spLocks noGrp="1"/>
          </p:cNvSpPr>
          <p:nvPr>
            <p:ph type="body" idx="1"/>
          </p:nvPr>
        </p:nvSpPr>
        <p:spPr>
          <a:xfrm>
            <a:off x="940322" y="1364855"/>
            <a:ext cx="7376718" cy="3242858"/>
          </a:xfrm>
          <a:prstGeom prst="rect">
            <a:avLst/>
          </a:prstGeom>
        </p:spPr>
        <p:txBody>
          <a:bodyPr spcFirstLastPara="1" wrap="square" lIns="0" tIns="0" rIns="0" bIns="0" anchor="t" anchorCtr="0">
            <a:noAutofit/>
          </a:bodyPr>
          <a:lstStyle/>
          <a:p>
            <a:pPr marL="0" indent="0" algn="justLow">
              <a:buClr>
                <a:schemeClr val="dk1"/>
              </a:buClr>
              <a:buSzPts val="1100"/>
              <a:buNone/>
            </a:pPr>
            <a:r>
              <a:rPr lang="en-US" sz="1400" b="1" dirty="0" err="1">
                <a:sym typeface="Inria Serif"/>
              </a:rPr>
              <a:t>Lefevere</a:t>
            </a:r>
            <a:r>
              <a:rPr lang="en-US" sz="1400" b="1" dirty="0">
                <a:sym typeface="Inria Serif"/>
              </a:rPr>
              <a:t> focuses particularly on the examination of ‘very concrete factors’ that systemically govern the reception, acceptance or rejection of literary texts; that is, ‘issues such as </a:t>
            </a:r>
            <a:r>
              <a:rPr lang="en-US" sz="1400" b="1" dirty="0">
                <a:solidFill>
                  <a:srgbClr val="00B0F0"/>
                </a:solidFill>
                <a:sym typeface="Inria Serif"/>
              </a:rPr>
              <a:t>power, ideology, manipulation</a:t>
            </a:r>
            <a:r>
              <a:rPr lang="en-US" sz="1400" b="1" dirty="0">
                <a:sym typeface="Inria Serif"/>
              </a:rPr>
              <a:t>’ (</a:t>
            </a:r>
            <a:r>
              <a:rPr lang="en-US" sz="1400" b="1" dirty="0" err="1">
                <a:sym typeface="Inria Serif"/>
              </a:rPr>
              <a:t>Lefevere</a:t>
            </a:r>
            <a:r>
              <a:rPr lang="en-US" sz="1400" b="1" dirty="0">
                <a:sym typeface="Inria Serif"/>
              </a:rPr>
              <a:t> 1992a: 2). The people involved in such power positions are the ones </a:t>
            </a:r>
            <a:r>
              <a:rPr lang="en-US" sz="1400" b="1" dirty="0" err="1">
                <a:sym typeface="Inria Serif"/>
              </a:rPr>
              <a:t>Lefevere</a:t>
            </a:r>
            <a:r>
              <a:rPr lang="en-US" sz="1400" b="1" dirty="0">
                <a:sym typeface="Inria Serif"/>
              </a:rPr>
              <a:t> sees as ‘rewriting’ literature and governing its consumption by the general public. The motivation for such rewriting can be ideological (conforming to or rebelling against the dominant ideology) or </a:t>
            </a:r>
            <a:r>
              <a:rPr lang="en-US" sz="1400" b="1" dirty="0" err="1">
                <a:sym typeface="Inria Serif"/>
              </a:rPr>
              <a:t>poetological</a:t>
            </a:r>
            <a:r>
              <a:rPr lang="en-US" sz="1400" b="1" dirty="0">
                <a:sym typeface="Inria Serif"/>
              </a:rPr>
              <a:t> (conforming to or rebelling against the dominant/preferred poetics). </a:t>
            </a:r>
          </a:p>
          <a:p>
            <a:pPr marL="0" indent="0" algn="justLow">
              <a:buClr>
                <a:schemeClr val="dk1"/>
              </a:buClr>
              <a:buSzPts val="1100"/>
              <a:buNone/>
            </a:pPr>
            <a:endParaRPr lang="en-US" sz="1400" b="1" dirty="0">
              <a:sym typeface="Inria Serif"/>
            </a:endParaRPr>
          </a:p>
          <a:p>
            <a:pPr marL="0" indent="0" algn="justLow">
              <a:buClr>
                <a:schemeClr val="dk1"/>
              </a:buClr>
              <a:buSzPts val="1100"/>
              <a:buNone/>
            </a:pPr>
            <a:r>
              <a:rPr lang="en-US" sz="1400" b="1" dirty="0">
                <a:solidFill>
                  <a:srgbClr val="00B0F0"/>
                </a:solidFill>
                <a:sym typeface="Inria Serif"/>
              </a:rPr>
              <a:t>An example given by </a:t>
            </a:r>
            <a:r>
              <a:rPr lang="en-US" sz="1400" b="1" dirty="0" err="1">
                <a:solidFill>
                  <a:srgbClr val="00B0F0"/>
                </a:solidFill>
                <a:sym typeface="Inria Serif"/>
              </a:rPr>
              <a:t>Lefevere</a:t>
            </a:r>
            <a:r>
              <a:rPr lang="en-US" sz="1400" b="1" dirty="0">
                <a:solidFill>
                  <a:srgbClr val="00B0F0"/>
                </a:solidFill>
                <a:sym typeface="Inria Serif"/>
              </a:rPr>
              <a:t> is of Edward Fitzgerald, the nineteenth-century translator (or ‘rewriter’) of the </a:t>
            </a:r>
            <a:r>
              <a:rPr lang="en-US" sz="1400" b="1" dirty="0" err="1">
                <a:solidFill>
                  <a:srgbClr val="00B0F0"/>
                </a:solidFill>
                <a:sym typeface="Inria Serif"/>
              </a:rPr>
              <a:t>Rubayait</a:t>
            </a:r>
            <a:r>
              <a:rPr lang="en-US" sz="1400" b="1" dirty="0">
                <a:solidFill>
                  <a:srgbClr val="00B0F0"/>
                </a:solidFill>
                <a:sym typeface="Inria Serif"/>
              </a:rPr>
              <a:t> by Persian poet, mathematician and astronomer Omar </a:t>
            </a:r>
            <a:r>
              <a:rPr lang="en-US" sz="1400" b="1" dirty="0" err="1">
                <a:solidFill>
                  <a:srgbClr val="00B0F0"/>
                </a:solidFill>
                <a:sym typeface="Inria Serif"/>
              </a:rPr>
              <a:t>Khayyám</a:t>
            </a:r>
            <a:r>
              <a:rPr lang="en-US" sz="1400" b="1" dirty="0">
                <a:solidFill>
                  <a:srgbClr val="00B0F0"/>
                </a:solidFill>
                <a:sym typeface="Inria Serif"/>
              </a:rPr>
              <a:t> (1048–1131). Where ‘take liberties’ in the translation rewrote the poems to make them conform to the expected western literary conventions of his time and the work was a phenomenal commercial success. But in such cases there is a huge problem which is undermining the qualities of the source language and throwing away the real artistic features in the original work.</a:t>
            </a:r>
          </a:p>
          <a:p>
            <a:pPr marL="0" lvl="0" indent="0" algn="justLow" rtl="0">
              <a:spcBef>
                <a:spcPts val="0"/>
              </a:spcBef>
              <a:spcAft>
                <a:spcPts val="0"/>
              </a:spcAft>
              <a:buClr>
                <a:schemeClr val="dk1"/>
              </a:buClr>
              <a:buSzPts val="1100"/>
              <a:buFont typeface="Arial"/>
              <a:buNone/>
            </a:pPr>
            <a:endParaRPr lang="en-US" sz="1400" b="1" dirty="0">
              <a:latin typeface="Arial" panose="020B0604020202020204" pitchFamily="34" charset="0"/>
              <a:cs typeface="Arial" panose="020B0604020202020204" pitchFamily="34" charset="0"/>
            </a:endParaRPr>
          </a:p>
        </p:txBody>
      </p:sp>
      <p:sp>
        <p:nvSpPr>
          <p:cNvPr id="70" name="Google Shape;7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7" name="Google Shape;69;p14">
            <a:extLst>
              <a:ext uri="{FF2B5EF4-FFF2-40B4-BE49-F238E27FC236}">
                <a16:creationId xmlns:a16="http://schemas.microsoft.com/office/drawing/2014/main" id="{7B08E642-22D3-4851-AACF-9D25DC01B5A7}"/>
              </a:ext>
            </a:extLst>
          </p:cNvPr>
          <p:cNvSpPr txBox="1">
            <a:spLocks/>
          </p:cNvSpPr>
          <p:nvPr/>
        </p:nvSpPr>
        <p:spPr>
          <a:xfrm>
            <a:off x="911981" y="531589"/>
            <a:ext cx="7433400" cy="9598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buFont typeface="Inria Sans Light"/>
              <a:buNone/>
            </a:pPr>
            <a:r>
              <a:rPr lang="en-US" b="1" dirty="0">
                <a:solidFill>
                  <a:schemeClr val="tx1">
                    <a:lumMod val="50000"/>
                  </a:schemeClr>
                </a:solidFill>
              </a:rPr>
              <a:t>Rewriting: translation as a form of ‘rewriting’ and the ideological tensions around the text. </a:t>
            </a:r>
          </a:p>
          <a:p>
            <a:pPr marL="0" indent="0">
              <a:buFont typeface="Inria Sans Light"/>
              <a:buNone/>
            </a:pPr>
            <a:endParaRPr lang="en-US" sz="1800" b="1" dirty="0"/>
          </a:p>
        </p:txBody>
      </p:sp>
      <p:grpSp>
        <p:nvGrpSpPr>
          <p:cNvPr id="14" name="Google Shape;1092;p39">
            <a:extLst>
              <a:ext uri="{FF2B5EF4-FFF2-40B4-BE49-F238E27FC236}">
                <a16:creationId xmlns:a16="http://schemas.microsoft.com/office/drawing/2014/main" id="{0B1A249A-1963-42CE-B984-3D625541F678}"/>
              </a:ext>
            </a:extLst>
          </p:cNvPr>
          <p:cNvGrpSpPr/>
          <p:nvPr/>
        </p:nvGrpSpPr>
        <p:grpSpPr>
          <a:xfrm flipH="1">
            <a:off x="426070" y="531589"/>
            <a:ext cx="372549" cy="372712"/>
            <a:chOff x="557511" y="3214925"/>
            <a:chExt cx="719836" cy="720150"/>
          </a:xfrm>
        </p:grpSpPr>
        <p:sp>
          <p:nvSpPr>
            <p:cNvPr id="15" name="Google Shape;1093;p39">
              <a:extLst>
                <a:ext uri="{FF2B5EF4-FFF2-40B4-BE49-F238E27FC236}">
                  <a16:creationId xmlns:a16="http://schemas.microsoft.com/office/drawing/2014/main" id="{17B01895-7326-4E03-86A6-E2047BD08C4C}"/>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94;p39">
              <a:extLst>
                <a:ext uri="{FF2B5EF4-FFF2-40B4-BE49-F238E27FC236}">
                  <a16:creationId xmlns:a16="http://schemas.microsoft.com/office/drawing/2014/main" id="{A7878A7B-1FD8-40ED-A492-AB5E418EE003}"/>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95;p39">
              <a:extLst>
                <a:ext uri="{FF2B5EF4-FFF2-40B4-BE49-F238E27FC236}">
                  <a16:creationId xmlns:a16="http://schemas.microsoft.com/office/drawing/2014/main" id="{98EBD113-839C-4112-B18C-E95145FF9FE1}"/>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096;p39">
              <a:extLst>
                <a:ext uri="{FF2B5EF4-FFF2-40B4-BE49-F238E27FC236}">
                  <a16:creationId xmlns:a16="http://schemas.microsoft.com/office/drawing/2014/main" id="{E2C56040-72E3-413E-A364-ADC758C5133D}"/>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855300" y="2161800"/>
            <a:ext cx="7433400" cy="819900"/>
          </a:xfrm>
          <a:prstGeom prst="rect">
            <a:avLst/>
          </a:prstGeom>
        </p:spPr>
        <p:txBody>
          <a:bodyPr spcFirstLastPara="1" wrap="square" lIns="0" tIns="0" rIns="0" bIns="0" anchor="ctr" anchorCtr="0">
            <a:noAutofit/>
          </a:bodyPr>
          <a:lstStyle/>
          <a:p>
            <a:pPr marL="0" marR="0" indent="0" algn="justLow">
              <a:lnSpc>
                <a:spcPct val="107000"/>
              </a:lnSpc>
              <a:spcBef>
                <a:spcPts val="0"/>
              </a:spcBef>
              <a:spcAft>
                <a:spcPts val="800"/>
              </a:spcAft>
              <a:buNone/>
            </a:pP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Translation is the most obviously recognizable type of rewriting, and . . . it is potentially the most influential because it is able to project the image of an author and/or those works beyond the boundaries of their culture of origin.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Low">
              <a:lnSpc>
                <a:spcPct val="107000"/>
              </a:lnSpc>
              <a:spcBef>
                <a:spcPts val="0"/>
              </a:spcBef>
              <a:spcAft>
                <a:spcPts val="800"/>
              </a:spcAft>
              <a:buNone/>
            </a:pP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Lefevere</a:t>
            </a: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1992a: 9)</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1" name="Google Shape;91;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4" name="Google Shape;998;p39">
            <a:extLst>
              <a:ext uri="{FF2B5EF4-FFF2-40B4-BE49-F238E27FC236}">
                <a16:creationId xmlns:a16="http://schemas.microsoft.com/office/drawing/2014/main" id="{026F2056-352A-48F2-9A5C-8EC0ED529977}"/>
              </a:ext>
            </a:extLst>
          </p:cNvPr>
          <p:cNvGrpSpPr/>
          <p:nvPr/>
        </p:nvGrpSpPr>
        <p:grpSpPr>
          <a:xfrm>
            <a:off x="5154648" y="3199835"/>
            <a:ext cx="445818" cy="423063"/>
            <a:chOff x="7000306" y="4442411"/>
            <a:chExt cx="720224" cy="683463"/>
          </a:xfrm>
        </p:grpSpPr>
        <p:sp>
          <p:nvSpPr>
            <p:cNvPr id="5" name="Google Shape;999;p39">
              <a:extLst>
                <a:ext uri="{FF2B5EF4-FFF2-40B4-BE49-F238E27FC236}">
                  <a16:creationId xmlns:a16="http://schemas.microsoft.com/office/drawing/2014/main" id="{E5AE49F1-890A-40B7-A8C3-7AA361F03810}"/>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6" name="Google Shape;1000;p39">
              <a:extLst>
                <a:ext uri="{FF2B5EF4-FFF2-40B4-BE49-F238E27FC236}">
                  <a16:creationId xmlns:a16="http://schemas.microsoft.com/office/drawing/2014/main" id="{3B8D926C-C113-4BEB-95B8-FFF9B21AA70A}"/>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7" name="Google Shape;1001;p39">
              <a:extLst>
                <a:ext uri="{FF2B5EF4-FFF2-40B4-BE49-F238E27FC236}">
                  <a16:creationId xmlns:a16="http://schemas.microsoft.com/office/drawing/2014/main" id="{8864192F-7C86-4631-B7FB-9EEF579F2BDC}"/>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8" name="Google Shape;1002;p39">
              <a:extLst>
                <a:ext uri="{FF2B5EF4-FFF2-40B4-BE49-F238E27FC236}">
                  <a16:creationId xmlns:a16="http://schemas.microsoft.com/office/drawing/2014/main" id="{6A2FA859-11FB-4C1C-A315-2B1C9B620E34}"/>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 name="Google Shape;1003;p39">
              <a:extLst>
                <a:ext uri="{FF2B5EF4-FFF2-40B4-BE49-F238E27FC236}">
                  <a16:creationId xmlns:a16="http://schemas.microsoft.com/office/drawing/2014/main" id="{6454F4E1-258D-4909-8564-469DE3F10F6D}"/>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 name="Google Shape;998;p39">
            <a:extLst>
              <a:ext uri="{FF2B5EF4-FFF2-40B4-BE49-F238E27FC236}">
                <a16:creationId xmlns:a16="http://schemas.microsoft.com/office/drawing/2014/main" id="{C9042AD1-82A5-4C11-9C30-F6E09743717D}"/>
              </a:ext>
            </a:extLst>
          </p:cNvPr>
          <p:cNvGrpSpPr/>
          <p:nvPr/>
        </p:nvGrpSpPr>
        <p:grpSpPr>
          <a:xfrm>
            <a:off x="5767792" y="4264098"/>
            <a:ext cx="445818" cy="423063"/>
            <a:chOff x="7000306" y="4442411"/>
            <a:chExt cx="720224" cy="683463"/>
          </a:xfrm>
        </p:grpSpPr>
        <p:sp>
          <p:nvSpPr>
            <p:cNvPr id="11" name="Google Shape;999;p39">
              <a:extLst>
                <a:ext uri="{FF2B5EF4-FFF2-40B4-BE49-F238E27FC236}">
                  <a16:creationId xmlns:a16="http://schemas.microsoft.com/office/drawing/2014/main" id="{252BAC93-E398-4920-B9A8-2A4A83E10BCB}"/>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 name="Google Shape;1000;p39">
              <a:extLst>
                <a:ext uri="{FF2B5EF4-FFF2-40B4-BE49-F238E27FC236}">
                  <a16:creationId xmlns:a16="http://schemas.microsoft.com/office/drawing/2014/main" id="{6C536986-5488-474D-BCE5-D18AC21FF2F3}"/>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dirty="0">
                <a:solidFill>
                  <a:schemeClr val="dk1"/>
                </a:solidFill>
                <a:latin typeface="Calibri"/>
                <a:ea typeface="Calibri"/>
                <a:cs typeface="Calibri"/>
                <a:sym typeface="Calibri"/>
              </a:endParaRPr>
            </a:p>
          </p:txBody>
        </p:sp>
        <p:sp>
          <p:nvSpPr>
            <p:cNvPr id="13" name="Google Shape;1001;p39">
              <a:extLst>
                <a:ext uri="{FF2B5EF4-FFF2-40B4-BE49-F238E27FC236}">
                  <a16:creationId xmlns:a16="http://schemas.microsoft.com/office/drawing/2014/main" id="{CDBF61B9-336C-4D9C-95AF-83F3C7F8910F}"/>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002;p39">
              <a:extLst>
                <a:ext uri="{FF2B5EF4-FFF2-40B4-BE49-F238E27FC236}">
                  <a16:creationId xmlns:a16="http://schemas.microsoft.com/office/drawing/2014/main" id="{FE0D36A8-AF26-4917-8679-47435A3FE098}"/>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003;p39">
              <a:extLst>
                <a:ext uri="{FF2B5EF4-FFF2-40B4-BE49-F238E27FC236}">
                  <a16:creationId xmlns:a16="http://schemas.microsoft.com/office/drawing/2014/main" id="{0AA56B2E-A002-4AD2-BDFF-A1D6821A8BDD}"/>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6" name="Google Shape;998;p39">
            <a:extLst>
              <a:ext uri="{FF2B5EF4-FFF2-40B4-BE49-F238E27FC236}">
                <a16:creationId xmlns:a16="http://schemas.microsoft.com/office/drawing/2014/main" id="{3905329D-4BAD-455D-86F4-4726FE8524A5}"/>
              </a:ext>
            </a:extLst>
          </p:cNvPr>
          <p:cNvGrpSpPr/>
          <p:nvPr/>
        </p:nvGrpSpPr>
        <p:grpSpPr>
          <a:xfrm>
            <a:off x="8798071" y="3868958"/>
            <a:ext cx="445818" cy="423063"/>
            <a:chOff x="7000306" y="4442411"/>
            <a:chExt cx="720224" cy="683463"/>
          </a:xfrm>
        </p:grpSpPr>
        <p:sp>
          <p:nvSpPr>
            <p:cNvPr id="17" name="Google Shape;999;p39">
              <a:extLst>
                <a:ext uri="{FF2B5EF4-FFF2-40B4-BE49-F238E27FC236}">
                  <a16:creationId xmlns:a16="http://schemas.microsoft.com/office/drawing/2014/main" id="{3C901732-F974-4977-853D-B5FB8BF3EC01}"/>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1000;p39">
              <a:extLst>
                <a:ext uri="{FF2B5EF4-FFF2-40B4-BE49-F238E27FC236}">
                  <a16:creationId xmlns:a16="http://schemas.microsoft.com/office/drawing/2014/main" id="{9C680C25-95D9-4316-B176-355D470ECD03}"/>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1;p39">
              <a:extLst>
                <a:ext uri="{FF2B5EF4-FFF2-40B4-BE49-F238E27FC236}">
                  <a16:creationId xmlns:a16="http://schemas.microsoft.com/office/drawing/2014/main" id="{417EA95C-B4A1-4444-9F14-ADFEA51B6DC4}"/>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2;p39">
              <a:extLst>
                <a:ext uri="{FF2B5EF4-FFF2-40B4-BE49-F238E27FC236}">
                  <a16:creationId xmlns:a16="http://schemas.microsoft.com/office/drawing/2014/main" id="{276B9D89-FB34-4759-8F38-46B3DB3A78FC}"/>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3;p39">
              <a:extLst>
                <a:ext uri="{FF2B5EF4-FFF2-40B4-BE49-F238E27FC236}">
                  <a16:creationId xmlns:a16="http://schemas.microsoft.com/office/drawing/2014/main" id="{96F64321-57F5-475A-857C-C8259096650A}"/>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55300" y="198474"/>
            <a:ext cx="7433400" cy="73611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solidFill>
                  <a:schemeClr val="tx1">
                    <a:lumMod val="50000"/>
                  </a:schemeClr>
                </a:solidFill>
              </a:rPr>
              <a:t>Gender and translation: the feminists’ translation ‘project’, and the question of language and identity.</a:t>
            </a:r>
            <a:endParaRPr sz="2400" dirty="0">
              <a:solidFill>
                <a:schemeClr val="tx1">
                  <a:lumMod val="50000"/>
                </a:schemeClr>
              </a:solidFill>
            </a:endParaRPr>
          </a:p>
        </p:txBody>
      </p:sp>
      <p:sp>
        <p:nvSpPr>
          <p:cNvPr id="68" name="Google Shape;68;p14"/>
          <p:cNvSpPr txBox="1">
            <a:spLocks noGrp="1"/>
          </p:cNvSpPr>
          <p:nvPr>
            <p:ph type="body" idx="1"/>
          </p:nvPr>
        </p:nvSpPr>
        <p:spPr>
          <a:xfrm>
            <a:off x="911981" y="1118165"/>
            <a:ext cx="7104968" cy="3667226"/>
          </a:xfrm>
          <a:prstGeom prst="rect">
            <a:avLst/>
          </a:prstGeom>
        </p:spPr>
        <p:txBody>
          <a:bodyPr spcFirstLastPara="1" wrap="square" lIns="0" tIns="0" rIns="0" bIns="0" anchor="t" anchorCtr="0">
            <a:noAutofit/>
          </a:bodyPr>
          <a:lstStyle/>
          <a:p>
            <a:pPr marL="0" lvl="0" indent="0" algn="justLow" rtl="0">
              <a:spcBef>
                <a:spcPts val="0"/>
              </a:spcBef>
              <a:spcAft>
                <a:spcPts val="0"/>
              </a:spcAft>
              <a:buClr>
                <a:schemeClr val="dk1"/>
              </a:buClr>
              <a:buSzPts val="1100"/>
              <a:buFont typeface="Arial"/>
              <a:buNone/>
            </a:pPr>
            <a:r>
              <a:rPr lang="en-US" sz="1400" b="1" dirty="0"/>
              <a:t>The alliance between translation studies and feminism therefore emerged out of a common intellectual and institutional context. As fields of inquiry which emerged during the 1970s and gained increasing institutional recognition through the 1980s, translation studies and feminist thought are similarly grounded in the dynamics of a period which gave strong prominence to language. Translation studies have been provoked by many of the concerns central to feminism: the distrust of traditional hierarchies and gendered roles, deep suspicion of </a:t>
            </a:r>
            <a:r>
              <a:rPr lang="en-US" sz="1400" b="1" dirty="0">
                <a:solidFill>
                  <a:srgbClr val="00B0F0"/>
                </a:solidFill>
              </a:rPr>
              <a:t>rules defining fidelity</a:t>
            </a:r>
            <a:r>
              <a:rPr lang="en-US" sz="1400" b="1" dirty="0"/>
              <a:t>, and the questioning of </a:t>
            </a:r>
            <a:r>
              <a:rPr lang="en-US" sz="1400" b="1" dirty="0">
                <a:solidFill>
                  <a:srgbClr val="00B0F0"/>
                </a:solidFill>
              </a:rPr>
              <a:t>universal standards of meaning and value</a:t>
            </a:r>
            <a:r>
              <a:rPr lang="en-US" sz="1400" b="1" dirty="0"/>
              <a:t>. </a:t>
            </a:r>
            <a:r>
              <a:rPr lang="en-US" sz="1400" b="1" dirty="0">
                <a:solidFill>
                  <a:srgbClr val="00B0F0"/>
                </a:solidFill>
              </a:rPr>
              <a:t>Both feminism and translation are concerned by the way “</a:t>
            </a:r>
            <a:r>
              <a:rPr lang="en-US" sz="1400" b="1" dirty="0" err="1">
                <a:solidFill>
                  <a:srgbClr val="00B0F0"/>
                </a:solidFill>
              </a:rPr>
              <a:t>secondariness</a:t>
            </a:r>
            <a:r>
              <a:rPr lang="en-US" sz="1400" b="1" dirty="0">
                <a:solidFill>
                  <a:srgbClr val="00B0F0"/>
                </a:solidFill>
              </a:rPr>
              <a:t>” comes to be defined and canonized; both are tools for a critical understanding of difference as it is represented in language. </a:t>
            </a:r>
          </a:p>
          <a:p>
            <a:pPr marL="0" lvl="0" indent="0" algn="justLow" rtl="0">
              <a:spcBef>
                <a:spcPts val="0"/>
              </a:spcBef>
              <a:spcAft>
                <a:spcPts val="0"/>
              </a:spcAft>
              <a:buClr>
                <a:schemeClr val="dk1"/>
              </a:buClr>
              <a:buSzPts val="1100"/>
              <a:buFont typeface="Arial"/>
              <a:buNone/>
            </a:pPr>
            <a:endParaRPr lang="en-US" sz="1400" b="1" dirty="0"/>
          </a:p>
          <a:p>
            <a:pPr marL="0" lvl="0" indent="0" algn="justLow" rtl="0">
              <a:spcBef>
                <a:spcPts val="0"/>
              </a:spcBef>
              <a:spcAft>
                <a:spcPts val="0"/>
              </a:spcAft>
              <a:buClr>
                <a:schemeClr val="dk1"/>
              </a:buClr>
              <a:buSzPts val="1100"/>
              <a:buFont typeface="Arial"/>
              <a:buNone/>
            </a:pPr>
            <a:r>
              <a:rPr lang="en-US" sz="1200" b="1" dirty="0"/>
              <a:t>The most compelling questions for both fields remain: how are social, sexual and historical differences expressed in language and how can these differences be transferred across languages? What kinds of fidelities are expected of women and translators–in relation to the more powerful terms of their respective hierarchies? For these fields of study, language intervenes actively in the creation of meaning. Like other forms of representation, language does not simply “mirror” reality; it contributes to it. </a:t>
            </a:r>
          </a:p>
          <a:p>
            <a:pPr marL="0" lvl="0" indent="0" algn="justLow" rtl="0">
              <a:spcBef>
                <a:spcPts val="0"/>
              </a:spcBef>
              <a:spcAft>
                <a:spcPts val="0"/>
              </a:spcAft>
              <a:buClr>
                <a:schemeClr val="dk1"/>
              </a:buClr>
              <a:buSzPts val="1100"/>
              <a:buFont typeface="Arial"/>
              <a:buNone/>
            </a:pPr>
            <a:endParaRPr lang="en-US" sz="1200" b="1" dirty="0"/>
          </a:p>
          <a:p>
            <a:pPr marL="0" lvl="0" indent="0" algn="justLow" rtl="0">
              <a:spcBef>
                <a:spcPts val="0"/>
              </a:spcBef>
              <a:spcAft>
                <a:spcPts val="0"/>
              </a:spcAft>
              <a:buClr>
                <a:schemeClr val="dk1"/>
              </a:buClr>
              <a:buSzPts val="1100"/>
              <a:buFont typeface="Arial"/>
              <a:buNone/>
            </a:pPr>
            <a:endParaRPr lang="en-US" sz="1200" b="1" dirty="0"/>
          </a:p>
          <a:p>
            <a:pPr marL="0" lvl="0" indent="0" algn="justLow" rtl="0">
              <a:spcBef>
                <a:spcPts val="0"/>
              </a:spcBef>
              <a:spcAft>
                <a:spcPts val="0"/>
              </a:spcAft>
              <a:buClr>
                <a:schemeClr val="dk1"/>
              </a:buClr>
              <a:buSzPts val="1100"/>
              <a:buFont typeface="Arial"/>
              <a:buNone/>
            </a:pPr>
            <a:r>
              <a:rPr lang="en-US" sz="1400" b="1" dirty="0"/>
              <a:t>Translation, we know, refers to a process of interlinguistic transfer. Translators communicate, re-write, manipulate a text in order to make it available to a second language public. Thus they can use language as cultural intervention, as part of an effort to alter expressions of domination, whether at the level of concepts, of syntax or of terminology.</a:t>
            </a:r>
          </a:p>
          <a:p>
            <a:pPr marL="0" lvl="0" indent="0" algn="justLow" rtl="0">
              <a:spcBef>
                <a:spcPts val="0"/>
              </a:spcBef>
              <a:spcAft>
                <a:spcPts val="0"/>
              </a:spcAft>
              <a:buClr>
                <a:schemeClr val="dk1"/>
              </a:buClr>
              <a:buSzPts val="1100"/>
              <a:buFont typeface="Arial"/>
              <a:buNone/>
            </a:pPr>
            <a:endParaRPr sz="1200" dirty="0">
              <a:latin typeface="Arial" panose="020B0604020202020204" pitchFamily="34" charset="0"/>
              <a:cs typeface="Arial" panose="020B0604020202020204" pitchFamily="34" charset="0"/>
            </a:endParaRPr>
          </a:p>
        </p:txBody>
      </p:sp>
      <p:sp>
        <p:nvSpPr>
          <p:cNvPr id="70" name="Google Shape;7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 name="Google Shape;1092;p39">
            <a:extLst>
              <a:ext uri="{FF2B5EF4-FFF2-40B4-BE49-F238E27FC236}">
                <a16:creationId xmlns:a16="http://schemas.microsoft.com/office/drawing/2014/main" id="{1B64D8DD-BC9F-47A9-9BE2-DD731003284F}"/>
              </a:ext>
            </a:extLst>
          </p:cNvPr>
          <p:cNvGrpSpPr/>
          <p:nvPr/>
        </p:nvGrpSpPr>
        <p:grpSpPr>
          <a:xfrm flipH="1">
            <a:off x="473731" y="285473"/>
            <a:ext cx="372549" cy="372712"/>
            <a:chOff x="557511" y="3214925"/>
            <a:chExt cx="719836" cy="720150"/>
          </a:xfrm>
        </p:grpSpPr>
        <p:sp>
          <p:nvSpPr>
            <p:cNvPr id="13" name="Google Shape;1093;p39">
              <a:extLst>
                <a:ext uri="{FF2B5EF4-FFF2-40B4-BE49-F238E27FC236}">
                  <a16:creationId xmlns:a16="http://schemas.microsoft.com/office/drawing/2014/main" id="{5198E982-16E2-4AD0-AA17-F89181651B86}"/>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94;p39">
              <a:extLst>
                <a:ext uri="{FF2B5EF4-FFF2-40B4-BE49-F238E27FC236}">
                  <a16:creationId xmlns:a16="http://schemas.microsoft.com/office/drawing/2014/main" id="{A166919B-6AC2-44B3-BF5B-A6E1D207F160}"/>
                </a:ext>
              </a:extLst>
            </p:cNvPr>
            <p:cNvSpPr/>
            <p:nvPr/>
          </p:nvSpPr>
          <p:spPr>
            <a:xfrm>
              <a:off x="929645" y="3214925"/>
              <a:ext cx="347700" cy="434663"/>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95;p39">
              <a:extLst>
                <a:ext uri="{FF2B5EF4-FFF2-40B4-BE49-F238E27FC236}">
                  <a16:creationId xmlns:a16="http://schemas.microsoft.com/office/drawing/2014/main" id="{4847673A-6EBA-4AF3-9522-FB39509C8CE2}"/>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96;p39">
              <a:extLst>
                <a:ext uri="{FF2B5EF4-FFF2-40B4-BE49-F238E27FC236}">
                  <a16:creationId xmlns:a16="http://schemas.microsoft.com/office/drawing/2014/main" id="{4665F02D-ED51-4A00-9EC2-7CB25D45D172}"/>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 name="Google Shape;998;p39">
            <a:extLst>
              <a:ext uri="{FF2B5EF4-FFF2-40B4-BE49-F238E27FC236}">
                <a16:creationId xmlns:a16="http://schemas.microsoft.com/office/drawing/2014/main" id="{9E1D3DE0-7EA9-43D2-A766-47EB2AF421C4}"/>
              </a:ext>
            </a:extLst>
          </p:cNvPr>
          <p:cNvGrpSpPr/>
          <p:nvPr/>
        </p:nvGrpSpPr>
        <p:grpSpPr>
          <a:xfrm>
            <a:off x="363270" y="4434964"/>
            <a:ext cx="445818" cy="423063"/>
            <a:chOff x="7000306" y="4442411"/>
            <a:chExt cx="720224" cy="683463"/>
          </a:xfrm>
        </p:grpSpPr>
        <p:sp>
          <p:nvSpPr>
            <p:cNvPr id="18" name="Google Shape;999;p39">
              <a:extLst>
                <a:ext uri="{FF2B5EF4-FFF2-40B4-BE49-F238E27FC236}">
                  <a16:creationId xmlns:a16="http://schemas.microsoft.com/office/drawing/2014/main" id="{95A354B9-9BBD-4059-A837-1E59866C3482}"/>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0;p39">
              <a:extLst>
                <a:ext uri="{FF2B5EF4-FFF2-40B4-BE49-F238E27FC236}">
                  <a16:creationId xmlns:a16="http://schemas.microsoft.com/office/drawing/2014/main" id="{015AFB8E-9C52-41D4-8730-BA014C8BD943}"/>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1;p39">
              <a:extLst>
                <a:ext uri="{FF2B5EF4-FFF2-40B4-BE49-F238E27FC236}">
                  <a16:creationId xmlns:a16="http://schemas.microsoft.com/office/drawing/2014/main" id="{954ACCDB-386C-40B3-9D90-2C8124B4EF3C}"/>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2;p39">
              <a:extLst>
                <a:ext uri="{FF2B5EF4-FFF2-40B4-BE49-F238E27FC236}">
                  <a16:creationId xmlns:a16="http://schemas.microsoft.com/office/drawing/2014/main" id="{E8BC3F46-ED96-438F-8009-8E89C822B4FD}"/>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003;p39">
              <a:extLst>
                <a:ext uri="{FF2B5EF4-FFF2-40B4-BE49-F238E27FC236}">
                  <a16:creationId xmlns:a16="http://schemas.microsoft.com/office/drawing/2014/main" id="{87BCF3E7-2DB9-40DC-915A-9562CE8260BA}"/>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7356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791336" y="988140"/>
            <a:ext cx="7433400" cy="819900"/>
          </a:xfrm>
          <a:prstGeom prst="rect">
            <a:avLst/>
          </a:prstGeom>
        </p:spPr>
        <p:txBody>
          <a:bodyPr spcFirstLastPara="1" wrap="square" lIns="0" tIns="0" rIns="0" bIns="0" anchor="ctr" anchorCtr="0">
            <a:noAutofit/>
          </a:bodyPr>
          <a:lstStyle/>
          <a:p>
            <a:pPr marL="0" marR="0" indent="0" algn="justLow">
              <a:lnSpc>
                <a:spcPct val="107000"/>
              </a:lnSpc>
              <a:spcBef>
                <a:spcPts val="0"/>
              </a:spcBef>
              <a:spcAft>
                <a:spcPts val="800"/>
              </a:spcAft>
              <a:buNone/>
            </a:pPr>
            <a:r>
              <a:rPr lang="en-US" sz="1400" i="0" dirty="0">
                <a:solidFill>
                  <a:schemeClr val="accent5">
                    <a:lumMod val="40000"/>
                    <a:lumOff val="60000"/>
                  </a:schemeClr>
                </a:solidFill>
              </a:rPr>
              <a:t>For feminist translation, fidelity is to be directed toward neither the author nor the reader, but toward the writing project – a project in which both writer and translator participate. (Simon 1996: 2)</a:t>
            </a:r>
            <a:endParaRPr lang="en-US" sz="2400" i="0" dirty="0">
              <a:solidFill>
                <a:schemeClr val="accent5">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1" name="Google Shape;91;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Google Shape;90;p17">
            <a:extLst>
              <a:ext uri="{FF2B5EF4-FFF2-40B4-BE49-F238E27FC236}">
                <a16:creationId xmlns:a16="http://schemas.microsoft.com/office/drawing/2014/main" id="{DB02DDD1-47D2-4AAC-9AFD-25E25B3E7484}"/>
              </a:ext>
            </a:extLst>
          </p:cNvPr>
          <p:cNvSpPr txBox="1">
            <a:spLocks/>
          </p:cNvSpPr>
          <p:nvPr/>
        </p:nvSpPr>
        <p:spPr>
          <a:xfrm>
            <a:off x="791336" y="1928111"/>
            <a:ext cx="7433400" cy="819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19100" algn="ctr" rtl="0">
              <a:lnSpc>
                <a:spcPct val="115000"/>
              </a:lnSpc>
              <a:spcBef>
                <a:spcPts val="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1pPr>
            <a:lvl2pPr marL="914400" marR="0" lvl="1"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2pPr>
            <a:lvl3pPr marL="1371600" marR="0" lvl="2"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3pPr>
            <a:lvl4pPr marL="1828800" marR="0" lvl="3"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4pPr>
            <a:lvl5pPr marL="2286000" marR="0" lvl="4"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5pPr>
            <a:lvl6pPr marL="2743200" marR="0" lvl="5"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6pPr>
            <a:lvl7pPr marL="3200400" marR="0" lvl="6"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7pPr>
            <a:lvl8pPr marL="3657600" marR="0" lvl="7"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8pPr>
            <a:lvl9pPr marL="4114800" marR="0" lvl="8" indent="-419100" algn="ctr" rtl="0">
              <a:lnSpc>
                <a:spcPct val="115000"/>
              </a:lnSpc>
              <a:spcBef>
                <a:spcPts val="600"/>
              </a:spcBef>
              <a:spcAft>
                <a:spcPts val="60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9pPr>
          </a:lstStyle>
          <a:p>
            <a:pPr marL="0" indent="0" algn="justLow">
              <a:lnSpc>
                <a:spcPct val="107000"/>
              </a:lnSpc>
              <a:spcAft>
                <a:spcPts val="800"/>
              </a:spcAft>
              <a:buFont typeface="Inria Serif"/>
              <a:buNone/>
            </a:pPr>
            <a:r>
              <a:rPr lang="en-US" sz="1400" dirty="0">
                <a:solidFill>
                  <a:schemeClr val="accent5">
                    <a:lumMod val="40000"/>
                    <a:lumOff val="60000"/>
                  </a:schemeClr>
                </a:solidFill>
              </a:rPr>
              <a:t>The feminist translator, affirming her critical difference, her delight in </a:t>
            </a:r>
            <a:r>
              <a:rPr lang="en-US" sz="1400" i="0" dirty="0">
                <a:solidFill>
                  <a:schemeClr val="accent4">
                    <a:lumMod val="20000"/>
                    <a:lumOff val="80000"/>
                  </a:schemeClr>
                </a:solidFill>
              </a:rPr>
              <a:t>endless</a:t>
            </a:r>
            <a:r>
              <a:rPr lang="en-US" sz="1400" dirty="0">
                <a:solidFill>
                  <a:srgbClr val="00B0F0"/>
                </a:solidFill>
              </a:rPr>
              <a:t> </a:t>
            </a:r>
            <a:r>
              <a:rPr lang="en-US" sz="1400" dirty="0">
                <a:solidFill>
                  <a:schemeClr val="accent5">
                    <a:lumMod val="40000"/>
                    <a:lumOff val="60000"/>
                  </a:schemeClr>
                </a:solidFill>
              </a:rPr>
              <a:t>rereading and re-writing, flaunts the signs of her manipulation of the text. (Godard 1990: 91)</a:t>
            </a:r>
            <a:endParaRPr lang="en-US" sz="2400" dirty="0">
              <a:solidFill>
                <a:schemeClr val="accent5">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Google Shape;90;p17">
            <a:extLst>
              <a:ext uri="{FF2B5EF4-FFF2-40B4-BE49-F238E27FC236}">
                <a16:creationId xmlns:a16="http://schemas.microsoft.com/office/drawing/2014/main" id="{CDF6D4FD-9FBF-441B-AE03-66B49BBE012D}"/>
              </a:ext>
            </a:extLst>
          </p:cNvPr>
          <p:cNvSpPr txBox="1">
            <a:spLocks/>
          </p:cNvSpPr>
          <p:nvPr/>
        </p:nvSpPr>
        <p:spPr>
          <a:xfrm>
            <a:off x="493793" y="5879016"/>
            <a:ext cx="7433400" cy="819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19100" algn="ctr" rtl="0">
              <a:lnSpc>
                <a:spcPct val="115000"/>
              </a:lnSpc>
              <a:spcBef>
                <a:spcPts val="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1pPr>
            <a:lvl2pPr marL="914400" marR="0" lvl="1"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2pPr>
            <a:lvl3pPr marL="1371600" marR="0" lvl="2"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3pPr>
            <a:lvl4pPr marL="1828800" marR="0" lvl="3"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4pPr>
            <a:lvl5pPr marL="2286000" marR="0" lvl="4"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5pPr>
            <a:lvl6pPr marL="2743200" marR="0" lvl="5"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6pPr>
            <a:lvl7pPr marL="3200400" marR="0" lvl="6"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7pPr>
            <a:lvl8pPr marL="3657600" marR="0" lvl="7"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8pPr>
            <a:lvl9pPr marL="4114800" marR="0" lvl="8" indent="-419100" algn="ctr" rtl="0">
              <a:lnSpc>
                <a:spcPct val="115000"/>
              </a:lnSpc>
              <a:spcBef>
                <a:spcPts val="600"/>
              </a:spcBef>
              <a:spcAft>
                <a:spcPts val="60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9pPr>
          </a:lstStyle>
          <a:p>
            <a:pPr marL="0" indent="0" algn="justLow">
              <a:lnSpc>
                <a:spcPct val="107000"/>
              </a:lnSpc>
              <a:spcAft>
                <a:spcPts val="800"/>
              </a:spcAft>
              <a:buFont typeface="Inria Serif"/>
              <a:buNone/>
            </a:pPr>
            <a:endParaRPr lang="en-US" sz="1100" dirty="0"/>
          </a:p>
        </p:txBody>
      </p:sp>
      <p:sp>
        <p:nvSpPr>
          <p:cNvPr id="9" name="Google Shape;90;p17">
            <a:extLst>
              <a:ext uri="{FF2B5EF4-FFF2-40B4-BE49-F238E27FC236}">
                <a16:creationId xmlns:a16="http://schemas.microsoft.com/office/drawing/2014/main" id="{A037A98E-25ED-432A-8369-003DDFAA1C64}"/>
              </a:ext>
            </a:extLst>
          </p:cNvPr>
          <p:cNvSpPr txBox="1">
            <a:spLocks/>
          </p:cNvSpPr>
          <p:nvPr/>
        </p:nvSpPr>
        <p:spPr>
          <a:xfrm>
            <a:off x="791336" y="3165032"/>
            <a:ext cx="7433400" cy="819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19100" algn="ctr" rtl="0">
              <a:lnSpc>
                <a:spcPct val="115000"/>
              </a:lnSpc>
              <a:spcBef>
                <a:spcPts val="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1pPr>
            <a:lvl2pPr marL="914400" marR="0" lvl="1"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2pPr>
            <a:lvl3pPr marL="1371600" marR="0" lvl="2"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3pPr>
            <a:lvl4pPr marL="1828800" marR="0" lvl="3"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4pPr>
            <a:lvl5pPr marL="2286000" marR="0" lvl="4"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5pPr>
            <a:lvl6pPr marL="2743200" marR="0" lvl="5"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6pPr>
            <a:lvl7pPr marL="3200400" marR="0" lvl="6"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7pPr>
            <a:lvl8pPr marL="3657600" marR="0" lvl="7" indent="-419100" algn="ctr" rtl="0">
              <a:lnSpc>
                <a:spcPct val="115000"/>
              </a:lnSpc>
              <a:spcBef>
                <a:spcPts val="600"/>
              </a:spcBef>
              <a:spcAft>
                <a:spcPts val="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8pPr>
            <a:lvl9pPr marL="4114800" marR="0" lvl="8" indent="-419100" algn="ctr" rtl="0">
              <a:lnSpc>
                <a:spcPct val="115000"/>
              </a:lnSpc>
              <a:spcBef>
                <a:spcPts val="600"/>
              </a:spcBef>
              <a:spcAft>
                <a:spcPts val="600"/>
              </a:spcAft>
              <a:buClr>
                <a:schemeClr val="accent3"/>
              </a:buClr>
              <a:buSzPts val="3000"/>
              <a:buFont typeface="Inria Serif"/>
              <a:buChar char="■"/>
              <a:defRPr sz="3000" b="1" i="1" u="none" strike="noStrike" cap="none">
                <a:solidFill>
                  <a:schemeClr val="accent3"/>
                </a:solidFill>
                <a:latin typeface="Inria Serif"/>
                <a:ea typeface="Inria Serif"/>
                <a:cs typeface="Inria Serif"/>
                <a:sym typeface="Inria Serif"/>
              </a:defRPr>
            </a:lvl9pPr>
          </a:lstStyle>
          <a:p>
            <a:pPr marL="0" indent="0" algn="justLow">
              <a:lnSpc>
                <a:spcPct val="107000"/>
              </a:lnSpc>
              <a:spcAft>
                <a:spcPts val="800"/>
              </a:spcAft>
              <a:buFont typeface="Inria Serif"/>
              <a:buNone/>
            </a:pPr>
            <a:r>
              <a:rPr lang="en-US" sz="1400" i="0" dirty="0">
                <a:solidFill>
                  <a:schemeClr val="accent4">
                    <a:lumMod val="20000"/>
                    <a:lumOff val="80000"/>
                  </a:schemeClr>
                </a:solidFill>
              </a:rPr>
              <a:t>My translation practice is a political activity aimed at making language speak for women. So my signature on a translation means: this translation has used every translation strategy to make the feminine visible in language. (de </a:t>
            </a:r>
            <a:r>
              <a:rPr lang="en-US" sz="1400" i="0" dirty="0" err="1">
                <a:solidFill>
                  <a:schemeClr val="accent4">
                    <a:lumMod val="20000"/>
                    <a:lumOff val="80000"/>
                  </a:schemeClr>
                </a:solidFill>
              </a:rPr>
              <a:t>Lotbinière</a:t>
            </a:r>
            <a:r>
              <a:rPr lang="en-US" sz="1400" i="0" dirty="0">
                <a:solidFill>
                  <a:schemeClr val="accent4">
                    <a:lumMod val="20000"/>
                    <a:lumOff val="80000"/>
                  </a:schemeClr>
                </a:solidFill>
              </a:rPr>
              <a:t>-Harwood, quoted in Gauvin 1989: 9; also cited in Simon 1996: 15)</a:t>
            </a:r>
            <a:endParaRPr lang="en-US" sz="4000" i="0" dirty="0">
              <a:solidFill>
                <a:schemeClr val="accent4">
                  <a:lumMod val="20000"/>
                  <a:lumOff val="80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10" name="Google Shape;998;p39">
            <a:extLst>
              <a:ext uri="{FF2B5EF4-FFF2-40B4-BE49-F238E27FC236}">
                <a16:creationId xmlns:a16="http://schemas.microsoft.com/office/drawing/2014/main" id="{9E07037D-DAD8-4AA2-B808-C073FAEC8686}"/>
              </a:ext>
            </a:extLst>
          </p:cNvPr>
          <p:cNvGrpSpPr/>
          <p:nvPr/>
        </p:nvGrpSpPr>
        <p:grpSpPr>
          <a:xfrm>
            <a:off x="7530075" y="4155360"/>
            <a:ext cx="445818" cy="423063"/>
            <a:chOff x="7000306" y="4442411"/>
            <a:chExt cx="720224" cy="683463"/>
          </a:xfrm>
        </p:grpSpPr>
        <p:sp>
          <p:nvSpPr>
            <p:cNvPr id="11" name="Google Shape;999;p39">
              <a:extLst>
                <a:ext uri="{FF2B5EF4-FFF2-40B4-BE49-F238E27FC236}">
                  <a16:creationId xmlns:a16="http://schemas.microsoft.com/office/drawing/2014/main" id="{944870BB-636F-489A-8298-AA428306C7B4}"/>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 name="Google Shape;1000;p39">
              <a:extLst>
                <a:ext uri="{FF2B5EF4-FFF2-40B4-BE49-F238E27FC236}">
                  <a16:creationId xmlns:a16="http://schemas.microsoft.com/office/drawing/2014/main" id="{EB6821D4-9293-4949-B77E-ACBF47089846}"/>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001;p39">
              <a:extLst>
                <a:ext uri="{FF2B5EF4-FFF2-40B4-BE49-F238E27FC236}">
                  <a16:creationId xmlns:a16="http://schemas.microsoft.com/office/drawing/2014/main" id="{582DFBBE-CC58-4BE9-9268-A56BBB069C21}"/>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002;p39">
              <a:extLst>
                <a:ext uri="{FF2B5EF4-FFF2-40B4-BE49-F238E27FC236}">
                  <a16:creationId xmlns:a16="http://schemas.microsoft.com/office/drawing/2014/main" id="{D0620365-16AC-4B2E-A99F-B743CEA7FAF4}"/>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003;p39">
              <a:extLst>
                <a:ext uri="{FF2B5EF4-FFF2-40B4-BE49-F238E27FC236}">
                  <a16:creationId xmlns:a16="http://schemas.microsoft.com/office/drawing/2014/main" id="{9E2C36A1-DCFE-426C-AA24-051DEF578AAB}"/>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6" name="Google Shape;998;p39">
            <a:extLst>
              <a:ext uri="{FF2B5EF4-FFF2-40B4-BE49-F238E27FC236}">
                <a16:creationId xmlns:a16="http://schemas.microsoft.com/office/drawing/2014/main" id="{E1960F69-A92B-4FBE-AB11-3BA93A488039}"/>
              </a:ext>
            </a:extLst>
          </p:cNvPr>
          <p:cNvGrpSpPr/>
          <p:nvPr/>
        </p:nvGrpSpPr>
        <p:grpSpPr>
          <a:xfrm>
            <a:off x="1259588" y="337264"/>
            <a:ext cx="445818" cy="423063"/>
            <a:chOff x="7000306" y="4442411"/>
            <a:chExt cx="720224" cy="683463"/>
          </a:xfrm>
        </p:grpSpPr>
        <p:sp>
          <p:nvSpPr>
            <p:cNvPr id="17" name="Google Shape;999;p39">
              <a:extLst>
                <a:ext uri="{FF2B5EF4-FFF2-40B4-BE49-F238E27FC236}">
                  <a16:creationId xmlns:a16="http://schemas.microsoft.com/office/drawing/2014/main" id="{AF3D3E9C-AE20-4611-88B5-816BFA08A6C1}"/>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1000;p39">
              <a:extLst>
                <a:ext uri="{FF2B5EF4-FFF2-40B4-BE49-F238E27FC236}">
                  <a16:creationId xmlns:a16="http://schemas.microsoft.com/office/drawing/2014/main" id="{F5E013B4-BC96-42C7-B2FF-17C36E094CD6}"/>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1;p39">
              <a:extLst>
                <a:ext uri="{FF2B5EF4-FFF2-40B4-BE49-F238E27FC236}">
                  <a16:creationId xmlns:a16="http://schemas.microsoft.com/office/drawing/2014/main" id="{3F77FB24-BA81-414A-A5FA-EE93600FC421}"/>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2;p39">
              <a:extLst>
                <a:ext uri="{FF2B5EF4-FFF2-40B4-BE49-F238E27FC236}">
                  <a16:creationId xmlns:a16="http://schemas.microsoft.com/office/drawing/2014/main" id="{6A0226CB-FD8D-4014-8792-7A69DD1C548A}"/>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3;p39">
              <a:extLst>
                <a:ext uri="{FF2B5EF4-FFF2-40B4-BE49-F238E27FC236}">
                  <a16:creationId xmlns:a16="http://schemas.microsoft.com/office/drawing/2014/main" id="{C2C691B9-89D4-4E55-85E0-696AE9E7C949}"/>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2" name="Google Shape;998;p39">
            <a:extLst>
              <a:ext uri="{FF2B5EF4-FFF2-40B4-BE49-F238E27FC236}">
                <a16:creationId xmlns:a16="http://schemas.microsoft.com/office/drawing/2014/main" id="{7DB47347-F3C6-48E3-94B0-A763A454EBB7}"/>
              </a:ext>
            </a:extLst>
          </p:cNvPr>
          <p:cNvGrpSpPr/>
          <p:nvPr/>
        </p:nvGrpSpPr>
        <p:grpSpPr>
          <a:xfrm>
            <a:off x="8344675" y="1369128"/>
            <a:ext cx="445818" cy="423063"/>
            <a:chOff x="7000306" y="4442411"/>
            <a:chExt cx="720224" cy="683463"/>
          </a:xfrm>
        </p:grpSpPr>
        <p:sp>
          <p:nvSpPr>
            <p:cNvPr id="23" name="Google Shape;999;p39">
              <a:extLst>
                <a:ext uri="{FF2B5EF4-FFF2-40B4-BE49-F238E27FC236}">
                  <a16:creationId xmlns:a16="http://schemas.microsoft.com/office/drawing/2014/main" id="{0F88AC65-9BEA-4197-8EFB-9FCB0A9BD0EA}"/>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4" name="Google Shape;1000;p39">
              <a:extLst>
                <a:ext uri="{FF2B5EF4-FFF2-40B4-BE49-F238E27FC236}">
                  <a16:creationId xmlns:a16="http://schemas.microsoft.com/office/drawing/2014/main" id="{8CC96CEC-2DAB-4044-B3DA-347B22F013FA}"/>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5" name="Google Shape;1001;p39">
              <a:extLst>
                <a:ext uri="{FF2B5EF4-FFF2-40B4-BE49-F238E27FC236}">
                  <a16:creationId xmlns:a16="http://schemas.microsoft.com/office/drawing/2014/main" id="{9F515CFB-4212-4E09-9CDC-8993734AAB1D}"/>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1002;p39">
              <a:extLst>
                <a:ext uri="{FF2B5EF4-FFF2-40B4-BE49-F238E27FC236}">
                  <a16:creationId xmlns:a16="http://schemas.microsoft.com/office/drawing/2014/main" id="{68690A4C-0B4D-441E-9B66-DF90133CF84E}"/>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1003;p39">
              <a:extLst>
                <a:ext uri="{FF2B5EF4-FFF2-40B4-BE49-F238E27FC236}">
                  <a16:creationId xmlns:a16="http://schemas.microsoft.com/office/drawing/2014/main" id="{CA58F8F2-06DD-49DF-81F2-8309CDCC257F}"/>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8" name="Google Shape;998;p39">
            <a:extLst>
              <a:ext uri="{FF2B5EF4-FFF2-40B4-BE49-F238E27FC236}">
                <a16:creationId xmlns:a16="http://schemas.microsoft.com/office/drawing/2014/main" id="{7DF4B7A8-BE2E-471F-9120-7F66C28B8AAF}"/>
              </a:ext>
            </a:extLst>
          </p:cNvPr>
          <p:cNvGrpSpPr/>
          <p:nvPr/>
        </p:nvGrpSpPr>
        <p:grpSpPr>
          <a:xfrm>
            <a:off x="7084257" y="454083"/>
            <a:ext cx="445818" cy="423063"/>
            <a:chOff x="7000306" y="4442411"/>
            <a:chExt cx="720224" cy="683463"/>
          </a:xfrm>
        </p:grpSpPr>
        <p:sp>
          <p:nvSpPr>
            <p:cNvPr id="29" name="Google Shape;999;p39">
              <a:extLst>
                <a:ext uri="{FF2B5EF4-FFF2-40B4-BE49-F238E27FC236}">
                  <a16:creationId xmlns:a16="http://schemas.microsoft.com/office/drawing/2014/main" id="{B6666F06-40BB-4F48-B9CF-A5480A4B54D8}"/>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0" name="Google Shape;1000;p39">
              <a:extLst>
                <a:ext uri="{FF2B5EF4-FFF2-40B4-BE49-F238E27FC236}">
                  <a16:creationId xmlns:a16="http://schemas.microsoft.com/office/drawing/2014/main" id="{245F107E-0DF9-4153-AE48-3DB43CDB609A}"/>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001;p39">
              <a:extLst>
                <a:ext uri="{FF2B5EF4-FFF2-40B4-BE49-F238E27FC236}">
                  <a16:creationId xmlns:a16="http://schemas.microsoft.com/office/drawing/2014/main" id="{226C5A3A-68D8-4DE1-AD10-644805B6D3A3}"/>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2" name="Google Shape;1002;p39">
              <a:extLst>
                <a:ext uri="{FF2B5EF4-FFF2-40B4-BE49-F238E27FC236}">
                  <a16:creationId xmlns:a16="http://schemas.microsoft.com/office/drawing/2014/main" id="{7C88C376-4EF0-40F3-9859-AA7400F6B24A}"/>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3" name="Google Shape;1003;p39">
              <a:extLst>
                <a:ext uri="{FF2B5EF4-FFF2-40B4-BE49-F238E27FC236}">
                  <a16:creationId xmlns:a16="http://schemas.microsoft.com/office/drawing/2014/main" id="{D1BF9163-31B6-46B3-93B4-3115AC0ED6AB}"/>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2670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9" name="Google Shape;69;p14"/>
          <p:cNvSpPr txBox="1">
            <a:spLocks noGrp="1"/>
          </p:cNvSpPr>
          <p:nvPr>
            <p:ph type="body" idx="2"/>
          </p:nvPr>
        </p:nvSpPr>
        <p:spPr>
          <a:xfrm>
            <a:off x="678090" y="772938"/>
            <a:ext cx="7433400" cy="114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tx1">
                    <a:lumMod val="50000"/>
                  </a:schemeClr>
                </a:solidFill>
              </a:rPr>
              <a:t>Postcolonial translation theories: Translation has played an active role in the colonization process and the image of the colonized.</a:t>
            </a:r>
            <a:endParaRPr sz="1800" b="1" dirty="0"/>
          </a:p>
        </p:txBody>
      </p:sp>
      <p:sp>
        <p:nvSpPr>
          <p:cNvPr id="70" name="Google Shape;7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67;p14">
            <a:extLst>
              <a:ext uri="{FF2B5EF4-FFF2-40B4-BE49-F238E27FC236}">
                <a16:creationId xmlns:a16="http://schemas.microsoft.com/office/drawing/2014/main" id="{2839208D-5921-495D-86AA-51632BE88349}"/>
              </a:ext>
            </a:extLst>
          </p:cNvPr>
          <p:cNvSpPr txBox="1">
            <a:spLocks/>
          </p:cNvSpPr>
          <p:nvPr/>
        </p:nvSpPr>
        <p:spPr>
          <a:xfrm>
            <a:off x="734797" y="2056488"/>
            <a:ext cx="7154586" cy="10594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buFont typeface="Inria Sans Light"/>
              <a:buNone/>
            </a:pPr>
            <a:r>
              <a:rPr lang="en-US" sz="1400" b="1" dirty="0"/>
              <a:t>Postcolonialism is generally used to cover studies of the history of the former colonies, studies of powerful European empires, resistance to the colonialist powers and, more broadly, studies of the effect of the imbalance of power relations between colonized and colonizer.</a:t>
            </a:r>
          </a:p>
        </p:txBody>
      </p:sp>
      <p:grpSp>
        <p:nvGrpSpPr>
          <p:cNvPr id="12" name="Google Shape;1092;p39">
            <a:extLst>
              <a:ext uri="{FF2B5EF4-FFF2-40B4-BE49-F238E27FC236}">
                <a16:creationId xmlns:a16="http://schemas.microsoft.com/office/drawing/2014/main" id="{3341844C-6CF7-466B-9A30-014E74B8FF10}"/>
              </a:ext>
            </a:extLst>
          </p:cNvPr>
          <p:cNvGrpSpPr/>
          <p:nvPr/>
        </p:nvGrpSpPr>
        <p:grpSpPr>
          <a:xfrm flipH="1">
            <a:off x="255182" y="772938"/>
            <a:ext cx="372549" cy="372712"/>
            <a:chOff x="557511" y="3214925"/>
            <a:chExt cx="719836" cy="720150"/>
          </a:xfrm>
        </p:grpSpPr>
        <p:sp>
          <p:nvSpPr>
            <p:cNvPr id="13" name="Google Shape;1093;p39">
              <a:extLst>
                <a:ext uri="{FF2B5EF4-FFF2-40B4-BE49-F238E27FC236}">
                  <a16:creationId xmlns:a16="http://schemas.microsoft.com/office/drawing/2014/main" id="{F174081F-86C2-4B6F-A86E-1B223D04C609}"/>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94;p39">
              <a:extLst>
                <a:ext uri="{FF2B5EF4-FFF2-40B4-BE49-F238E27FC236}">
                  <a16:creationId xmlns:a16="http://schemas.microsoft.com/office/drawing/2014/main" id="{1444991D-DA63-494E-90CB-52337F63BA83}"/>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95;p39">
              <a:extLst>
                <a:ext uri="{FF2B5EF4-FFF2-40B4-BE49-F238E27FC236}">
                  <a16:creationId xmlns:a16="http://schemas.microsoft.com/office/drawing/2014/main" id="{0E794065-C4FB-4638-8213-A3FBDD74A7AD}"/>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96;p39">
              <a:extLst>
                <a:ext uri="{FF2B5EF4-FFF2-40B4-BE49-F238E27FC236}">
                  <a16:creationId xmlns:a16="http://schemas.microsoft.com/office/drawing/2014/main" id="{6D2BA9B1-5DA0-4CB5-8BB0-E1324715A63C}"/>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 name="Google Shape;998;p39">
            <a:extLst>
              <a:ext uri="{FF2B5EF4-FFF2-40B4-BE49-F238E27FC236}">
                <a16:creationId xmlns:a16="http://schemas.microsoft.com/office/drawing/2014/main" id="{3534CFA6-DDAC-4640-ADBC-C2297B56A2CA}"/>
              </a:ext>
            </a:extLst>
          </p:cNvPr>
          <p:cNvGrpSpPr/>
          <p:nvPr/>
        </p:nvGrpSpPr>
        <p:grpSpPr>
          <a:xfrm rot="15747825">
            <a:off x="6646164" y="3086438"/>
            <a:ext cx="2411137" cy="2288070"/>
            <a:chOff x="7000306" y="4442411"/>
            <a:chExt cx="720224" cy="683463"/>
          </a:xfrm>
        </p:grpSpPr>
        <p:sp>
          <p:nvSpPr>
            <p:cNvPr id="18" name="Google Shape;999;p39">
              <a:extLst>
                <a:ext uri="{FF2B5EF4-FFF2-40B4-BE49-F238E27FC236}">
                  <a16:creationId xmlns:a16="http://schemas.microsoft.com/office/drawing/2014/main" id="{9184D3B2-FC49-47AB-A5F5-459094F12E53}"/>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000;p39">
              <a:extLst>
                <a:ext uri="{FF2B5EF4-FFF2-40B4-BE49-F238E27FC236}">
                  <a16:creationId xmlns:a16="http://schemas.microsoft.com/office/drawing/2014/main" id="{C4B1E525-AFE2-4AC0-8D1D-DE93E6A77517}"/>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001;p39">
              <a:extLst>
                <a:ext uri="{FF2B5EF4-FFF2-40B4-BE49-F238E27FC236}">
                  <a16:creationId xmlns:a16="http://schemas.microsoft.com/office/drawing/2014/main" id="{659B922E-5079-4E96-B4CC-A2E917B01FA1}"/>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002;p39">
              <a:extLst>
                <a:ext uri="{FF2B5EF4-FFF2-40B4-BE49-F238E27FC236}">
                  <a16:creationId xmlns:a16="http://schemas.microsoft.com/office/drawing/2014/main" id="{E9F23C3B-861D-4269-85BD-D4FD3FC217FE}"/>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003;p39">
              <a:extLst>
                <a:ext uri="{FF2B5EF4-FFF2-40B4-BE49-F238E27FC236}">
                  <a16:creationId xmlns:a16="http://schemas.microsoft.com/office/drawing/2014/main" id="{6F8DA42F-D9F8-4EC3-A24C-8F20D01AFF44}"/>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3" name="Google Shape;1092;p39">
            <a:extLst>
              <a:ext uri="{FF2B5EF4-FFF2-40B4-BE49-F238E27FC236}">
                <a16:creationId xmlns:a16="http://schemas.microsoft.com/office/drawing/2014/main" id="{2BFF7828-FE4D-45AD-B449-FF4DBE18817B}"/>
              </a:ext>
            </a:extLst>
          </p:cNvPr>
          <p:cNvGrpSpPr/>
          <p:nvPr/>
        </p:nvGrpSpPr>
        <p:grpSpPr>
          <a:xfrm rot="21150855">
            <a:off x="2360048" y="4096697"/>
            <a:ext cx="445578" cy="445773"/>
            <a:chOff x="557511" y="3214925"/>
            <a:chExt cx="719836" cy="720150"/>
          </a:xfrm>
        </p:grpSpPr>
        <p:sp>
          <p:nvSpPr>
            <p:cNvPr id="24" name="Google Shape;1093;p39">
              <a:extLst>
                <a:ext uri="{FF2B5EF4-FFF2-40B4-BE49-F238E27FC236}">
                  <a16:creationId xmlns:a16="http://schemas.microsoft.com/office/drawing/2014/main" id="{C7D64141-98A4-496C-B5DF-74BCFC244222}"/>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094;p39">
              <a:extLst>
                <a:ext uri="{FF2B5EF4-FFF2-40B4-BE49-F238E27FC236}">
                  <a16:creationId xmlns:a16="http://schemas.microsoft.com/office/drawing/2014/main" id="{9D26B33E-0C9A-4DDC-A838-078F3877109C}"/>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95;p39">
              <a:extLst>
                <a:ext uri="{FF2B5EF4-FFF2-40B4-BE49-F238E27FC236}">
                  <a16:creationId xmlns:a16="http://schemas.microsoft.com/office/drawing/2014/main" id="{0DA1F05C-E219-4369-9861-5695AC3A0BDB}"/>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96;p39">
              <a:extLst>
                <a:ext uri="{FF2B5EF4-FFF2-40B4-BE49-F238E27FC236}">
                  <a16:creationId xmlns:a16="http://schemas.microsoft.com/office/drawing/2014/main" id="{435878A7-B40F-44DA-A602-EE5C8D276CD7}"/>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8" name="Google Shape;1092;p39">
            <a:extLst>
              <a:ext uri="{FF2B5EF4-FFF2-40B4-BE49-F238E27FC236}">
                <a16:creationId xmlns:a16="http://schemas.microsoft.com/office/drawing/2014/main" id="{3343C8A2-4112-4B66-A66B-CE1418062648}"/>
              </a:ext>
            </a:extLst>
          </p:cNvPr>
          <p:cNvGrpSpPr/>
          <p:nvPr/>
        </p:nvGrpSpPr>
        <p:grpSpPr>
          <a:xfrm rot="18540005">
            <a:off x="2785338" y="4101456"/>
            <a:ext cx="445578" cy="445773"/>
            <a:chOff x="557511" y="3214925"/>
            <a:chExt cx="719836" cy="720150"/>
          </a:xfrm>
        </p:grpSpPr>
        <p:sp>
          <p:nvSpPr>
            <p:cNvPr id="29" name="Google Shape;1093;p39">
              <a:extLst>
                <a:ext uri="{FF2B5EF4-FFF2-40B4-BE49-F238E27FC236}">
                  <a16:creationId xmlns:a16="http://schemas.microsoft.com/office/drawing/2014/main" id="{CE596C63-142A-4171-BF6C-33D89B55CC76}"/>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094;p39">
              <a:extLst>
                <a:ext uri="{FF2B5EF4-FFF2-40B4-BE49-F238E27FC236}">
                  <a16:creationId xmlns:a16="http://schemas.microsoft.com/office/drawing/2014/main" id="{38AD9A57-A290-4DCA-A102-CC51363A928B}"/>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095;p39">
              <a:extLst>
                <a:ext uri="{FF2B5EF4-FFF2-40B4-BE49-F238E27FC236}">
                  <a16:creationId xmlns:a16="http://schemas.microsoft.com/office/drawing/2014/main" id="{92D8B376-A09B-46B8-B33A-4E709D1E0115}"/>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096;p39">
              <a:extLst>
                <a:ext uri="{FF2B5EF4-FFF2-40B4-BE49-F238E27FC236}">
                  <a16:creationId xmlns:a16="http://schemas.microsoft.com/office/drawing/2014/main" id="{1FC0AAF2-4A02-45FA-8407-5BFCCADBCC3E}"/>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3" name="Google Shape;1092;p39">
            <a:extLst>
              <a:ext uri="{FF2B5EF4-FFF2-40B4-BE49-F238E27FC236}">
                <a16:creationId xmlns:a16="http://schemas.microsoft.com/office/drawing/2014/main" id="{437BEF73-453E-44C7-9694-12AFE58D42B3}"/>
              </a:ext>
            </a:extLst>
          </p:cNvPr>
          <p:cNvGrpSpPr/>
          <p:nvPr/>
        </p:nvGrpSpPr>
        <p:grpSpPr>
          <a:xfrm rot="21150855">
            <a:off x="1662159" y="3678751"/>
            <a:ext cx="445578" cy="445773"/>
            <a:chOff x="557511" y="3214925"/>
            <a:chExt cx="719836" cy="720150"/>
          </a:xfrm>
        </p:grpSpPr>
        <p:sp>
          <p:nvSpPr>
            <p:cNvPr id="34" name="Google Shape;1093;p39">
              <a:extLst>
                <a:ext uri="{FF2B5EF4-FFF2-40B4-BE49-F238E27FC236}">
                  <a16:creationId xmlns:a16="http://schemas.microsoft.com/office/drawing/2014/main" id="{56C70842-2E65-4CB7-BBB3-DB7E710448A1}"/>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094;p39">
              <a:extLst>
                <a:ext uri="{FF2B5EF4-FFF2-40B4-BE49-F238E27FC236}">
                  <a16:creationId xmlns:a16="http://schemas.microsoft.com/office/drawing/2014/main" id="{49186A36-C360-4FDA-B927-82FA7F7C5207}"/>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095;p39">
              <a:extLst>
                <a:ext uri="{FF2B5EF4-FFF2-40B4-BE49-F238E27FC236}">
                  <a16:creationId xmlns:a16="http://schemas.microsoft.com/office/drawing/2014/main" id="{35DF12B9-8421-4DC1-A041-3E7BCBA5BE10}"/>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096;p39">
              <a:extLst>
                <a:ext uri="{FF2B5EF4-FFF2-40B4-BE49-F238E27FC236}">
                  <a16:creationId xmlns:a16="http://schemas.microsoft.com/office/drawing/2014/main" id="{AA2AD30E-5E77-4AFA-80DE-99D969474A1D}"/>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8" name="Google Shape;1092;p39">
            <a:extLst>
              <a:ext uri="{FF2B5EF4-FFF2-40B4-BE49-F238E27FC236}">
                <a16:creationId xmlns:a16="http://schemas.microsoft.com/office/drawing/2014/main" id="{7CE9C87A-892F-46E9-BF2A-4602F5F4A167}"/>
              </a:ext>
            </a:extLst>
          </p:cNvPr>
          <p:cNvGrpSpPr/>
          <p:nvPr/>
        </p:nvGrpSpPr>
        <p:grpSpPr>
          <a:xfrm rot="18540005">
            <a:off x="2087449" y="3683510"/>
            <a:ext cx="445578" cy="445773"/>
            <a:chOff x="557511" y="3214925"/>
            <a:chExt cx="719836" cy="720150"/>
          </a:xfrm>
        </p:grpSpPr>
        <p:sp>
          <p:nvSpPr>
            <p:cNvPr id="39" name="Google Shape;1093;p39">
              <a:extLst>
                <a:ext uri="{FF2B5EF4-FFF2-40B4-BE49-F238E27FC236}">
                  <a16:creationId xmlns:a16="http://schemas.microsoft.com/office/drawing/2014/main" id="{FAC6F2B9-837A-4224-965E-DDFD0F8A75C4}"/>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094;p39">
              <a:extLst>
                <a:ext uri="{FF2B5EF4-FFF2-40B4-BE49-F238E27FC236}">
                  <a16:creationId xmlns:a16="http://schemas.microsoft.com/office/drawing/2014/main" id="{090AF4ED-F760-4D00-B162-D46F436AE3E5}"/>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095;p39">
              <a:extLst>
                <a:ext uri="{FF2B5EF4-FFF2-40B4-BE49-F238E27FC236}">
                  <a16:creationId xmlns:a16="http://schemas.microsoft.com/office/drawing/2014/main" id="{D1CDD590-C1F1-4BD2-8C84-CF80276CE70A}"/>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096;p39">
              <a:extLst>
                <a:ext uri="{FF2B5EF4-FFF2-40B4-BE49-F238E27FC236}">
                  <a16:creationId xmlns:a16="http://schemas.microsoft.com/office/drawing/2014/main" id="{81A9F73E-FB0A-4B5D-A7A7-AEF06A87754A}"/>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71978586"/>
      </p:ext>
    </p:extLst>
  </p:cSld>
  <p:clrMapOvr>
    <a:masterClrMapping/>
  </p:clrMapOvr>
</p:sld>
</file>

<file path=ppt/theme/theme1.xml><?xml version="1.0" encoding="utf-8"?>
<a:theme xmlns:a="http://schemas.openxmlformats.org/drawingml/2006/main"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1101</Words>
  <Application>Microsoft Office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Inria Serif</vt:lpstr>
      <vt:lpstr>Inria Sans Light</vt:lpstr>
      <vt:lpstr>Times New Roman</vt:lpstr>
      <vt:lpstr>Arial</vt:lpstr>
      <vt:lpstr>Calibri</vt:lpstr>
      <vt:lpstr>Adrian template</vt:lpstr>
      <vt:lpstr>Cultural and Ideological Approaches in Translation</vt:lpstr>
      <vt:lpstr>Some of the most exciting developments in translation studies since the 1980s have been part of what has been called “the cultural turn.” The turn to culture implies adding an important dimension to translation studies. Instead of asking the traditional question which has preoccupied translation theorists—“how should we translate, what is a correct translation?”—the emphasis is placed on a descriptive approach: “what do translations do, how do they circulate in the world and elicit response?”   This shift emphasizes the reality of translations as documents which exist materially and move about, add to our store of knowledge, and contribute to ongoing changes in esthetics. More importantly, it allows us to understand translations as being related in organic ways to other modes of communication, and to see translations as writing practices.</vt:lpstr>
      <vt:lpstr>Here, we will talk about three areas where cultural studies have influenced translation studies: </vt:lpstr>
      <vt:lpstr>The cultural approach or ‘cultural turn’</vt:lpstr>
      <vt:lpstr>PowerPoint Presentation</vt:lpstr>
      <vt:lpstr>PowerPoint Presentation</vt:lpstr>
      <vt:lpstr>Gender and translation: the feminists’ translation ‘project’, and the question of language and identity.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and Ideological approaches in Translation</dc:title>
  <dc:creator>celltalk</dc:creator>
  <cp:lastModifiedBy>celltalk</cp:lastModifiedBy>
  <cp:revision>15</cp:revision>
  <dcterms:modified xsi:type="dcterms:W3CDTF">2021-11-10T06:39:36Z</dcterms:modified>
</cp:coreProperties>
</file>