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598" r:id="rId2"/>
    <p:sldId id="599" r:id="rId3"/>
    <p:sldId id="560" r:id="rId4"/>
    <p:sldId id="604" r:id="rId5"/>
    <p:sldId id="593" r:id="rId6"/>
    <p:sldId id="575" r:id="rId7"/>
    <p:sldId id="595" r:id="rId8"/>
    <p:sldId id="602" r:id="rId9"/>
    <p:sldId id="568" r:id="rId10"/>
    <p:sldId id="605" r:id="rId11"/>
    <p:sldId id="603" r:id="rId12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265369CE-223E-4C04-B3F4-4D5AC5A301EE}">
          <p14:sldIdLst>
            <p14:sldId id="598"/>
            <p14:sldId id="599"/>
            <p14:sldId id="560"/>
            <p14:sldId id="604"/>
            <p14:sldId id="593"/>
            <p14:sldId id="575"/>
            <p14:sldId id="595"/>
            <p14:sldId id="602"/>
            <p14:sldId id="568"/>
            <p14:sldId id="605"/>
            <p14:sldId id="60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3300"/>
    <a:srgbClr val="025DAE"/>
    <a:srgbClr val="FF3300"/>
    <a:srgbClr val="F0EEEF"/>
    <a:srgbClr val="FFFFFF"/>
    <a:srgbClr val="B2B2B2"/>
    <a:srgbClr val="080808"/>
    <a:srgbClr val="ACC34B"/>
    <a:srgbClr val="969696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深色样式 1 - 强调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034E78-7F5D-4C2E-B375-FC64B27BC917}" styleName="深色样式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notesMaster" Target="notesMasters/notesMaster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96D07-341D-4D88-BBFE-B431BFA04196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2A0F9D-3357-4A94-85C8-3B842B870DC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5513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A0F9D-3357-4A94-85C8-3B842B870DC6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6311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A0F9D-3357-4A94-85C8-3B842B870DC6}" type="slidenum">
              <a:rPr lang="zh-CN" altLang="en-US" smtClean="0">
                <a:solidFill>
                  <a:prstClr val="black"/>
                </a:solidFill>
              </a:rPr>
              <a:pPr/>
              <a:t>10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4931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A0F9D-3357-4A94-85C8-3B842B870DC6}" type="slidenum">
              <a:rPr lang="zh-CN" altLang="en-US" smtClean="0">
                <a:solidFill>
                  <a:prstClr val="black"/>
                </a:solidFill>
              </a:rPr>
              <a:pPr/>
              <a:t>11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847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A0F9D-3357-4A94-85C8-3B842B870DC6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626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A0F9D-3357-4A94-85C8-3B842B870DC6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265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A0F9D-3357-4A94-85C8-3B842B870DC6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494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A0F9D-3357-4A94-85C8-3B842B870DC6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2653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A0F9D-3357-4A94-85C8-3B842B870DC6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265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A0F9D-3357-4A94-85C8-3B842B870DC6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2653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A0F9D-3357-4A94-85C8-3B842B870DC6}" type="slidenum">
              <a:rPr lang="zh-CN" altLang="en-US" smtClean="0">
                <a:solidFill>
                  <a:prstClr val="black"/>
                </a:solidFill>
              </a:rPr>
              <a:pPr/>
              <a:t>8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3374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A0F9D-3357-4A94-85C8-3B842B870DC6}" type="slidenum">
              <a:rPr lang="zh-CN" altLang="en-US" smtClean="0">
                <a:solidFill>
                  <a:prstClr val="black"/>
                </a:solidFill>
              </a:rPr>
              <a:pPr/>
              <a:t>9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265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6469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CEC7-3A54-47D1-BB25-17A0FDA63797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95661-81B6-46E9-A91E-889569155C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7523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CEC7-3A54-47D1-BB25-17A0FDA63797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95661-81B6-46E9-A91E-889569155C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8271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CEC7-3A54-47D1-BB25-17A0FDA63797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95661-81B6-46E9-A91E-889569155C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1291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CEC7-3A54-47D1-BB25-17A0FDA63797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95661-81B6-46E9-A91E-889569155C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6379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CEC7-3A54-47D1-BB25-17A0FDA63797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95661-81B6-46E9-A91E-889569155C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922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CEC7-3A54-47D1-BB25-17A0FDA63797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95661-81B6-46E9-A91E-889569155C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7836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CEC7-3A54-47D1-BB25-17A0FDA63797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95661-81B6-46E9-A91E-889569155C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402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CEC7-3A54-47D1-BB25-17A0FDA63797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95661-81B6-46E9-A91E-889569155C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9632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CEC7-3A54-47D1-BB25-17A0FDA63797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95661-81B6-46E9-A91E-889569155C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6600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CEC7-3A54-47D1-BB25-17A0FDA63797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95661-81B6-46E9-A91E-889569155C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03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e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CCEC7-3A54-47D1-BB25-17A0FDA63797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95661-81B6-46E9-A91E-889569155C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2197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1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1.xml" /><Relationship Id="rId4" Type="http://schemas.microsoft.com/office/2007/relationships/hdphoto" Target="../media/hdphoto1.wdp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1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1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3831F3D4-FABE-4AAD-ACE8-EF6681EBF409}"/>
              </a:ext>
            </a:extLst>
          </p:cNvPr>
          <p:cNvSpPr txBox="1"/>
          <p:nvPr/>
        </p:nvSpPr>
        <p:spPr>
          <a:xfrm>
            <a:off x="2107511" y="1563638"/>
            <a:ext cx="492897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000">
                <a:solidFill>
                  <a:schemeClr val="bg1">
                    <a:lumMod val="50000"/>
                  </a:schemeClr>
                </a:solidFill>
                <a:latin typeface="+mj-lt"/>
                <a:ea typeface="Tahoma" panose="020B0604030504040204" pitchFamily="34" charset="0"/>
                <a:cs typeface="Times New Roman" panose="02020603050405020304" pitchFamily="18" charset="0"/>
              </a:rPr>
              <a:t>Translation</a:t>
            </a:r>
            <a:r>
              <a:rPr lang="en-US" altLang="zh-CN" sz="4000">
                <a:solidFill>
                  <a:schemeClr val="bg1">
                    <a:lumMod val="50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zh-CN" sz="4000">
                <a:solidFill>
                  <a:schemeClr val="bg1">
                    <a:lumMod val="50000"/>
                  </a:schemeClr>
                </a:solidFill>
                <a:latin typeface="+mj-lt"/>
                <a:ea typeface="Tahoma" panose="020B0604030504040204" pitchFamily="34" charset="0"/>
                <a:cs typeface="Times New Roman" panose="02020603050405020304" pitchFamily="18" charset="0"/>
              </a:rPr>
              <a:t>Theories of</a:t>
            </a:r>
          </a:p>
          <a:p>
            <a:pPr algn="ctr"/>
            <a:r>
              <a:rPr lang="en-US" altLang="zh-CN" sz="4000">
                <a:solidFill>
                  <a:schemeClr val="bg1">
                    <a:lumMod val="50000"/>
                  </a:schemeClr>
                </a:solidFill>
                <a:latin typeface="+mj-lt"/>
                <a:ea typeface="Tahoma" panose="020B0604030504040204" pitchFamily="34" charset="0"/>
                <a:cs typeface="Times New Roman" panose="02020603050405020304" pitchFamily="18" charset="0"/>
              </a:rPr>
              <a:t>Peter Newmark</a:t>
            </a:r>
            <a:endParaRPr lang="zh-CN" altLang="en-US" sz="4000">
              <a:solidFill>
                <a:schemeClr val="bg1">
                  <a:lumMod val="50000"/>
                </a:schemeClr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D1380FBF-DC02-4F66-93B2-80191627C54C}"/>
              </a:ext>
            </a:extLst>
          </p:cNvPr>
          <p:cNvSpPr txBox="1"/>
          <p:nvPr/>
        </p:nvSpPr>
        <p:spPr>
          <a:xfrm>
            <a:off x="6228184" y="3147814"/>
            <a:ext cx="23089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CN" sz="2400">
                <a:solidFill>
                  <a:schemeClr val="bg2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PPT:</a:t>
            </a:r>
            <a:r>
              <a:rPr lang="zh-CN" altLang="en-US" sz="2400">
                <a:solidFill>
                  <a:schemeClr val="bg2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zh-CN" sz="2400">
                <a:solidFill>
                  <a:schemeClr val="bg2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Liu Xiao</a:t>
            </a:r>
          </a:p>
          <a:p>
            <a:pPr algn="r"/>
            <a:r>
              <a:rPr lang="en-US" altLang="zh-CN" sz="2400">
                <a:solidFill>
                  <a:schemeClr val="bg2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Handout: Liu Yue</a:t>
            </a:r>
            <a:endParaRPr lang="zh-CN" altLang="en-US" sz="2400">
              <a:solidFill>
                <a:schemeClr val="bg2">
                  <a:lumMod val="50000"/>
                </a:schemeClr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079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6A00EA1-A407-4C18-AEDA-12418521D698}"/>
              </a:ext>
            </a:extLst>
          </p:cNvPr>
          <p:cNvSpPr txBox="1"/>
          <p:nvPr/>
        </p:nvSpPr>
        <p:spPr>
          <a:xfrm>
            <a:off x="748917" y="1263201"/>
            <a:ext cx="810039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solidFill>
                  <a:schemeClr val="accent6"/>
                </a:solidFill>
              </a:rPr>
              <a:t>[1] Newmark, Peter. </a:t>
            </a:r>
            <a:r>
              <a:rPr lang="en-US" altLang="zh-CN" i="1">
                <a:solidFill>
                  <a:schemeClr val="accent6"/>
                </a:solidFill>
              </a:rPr>
              <a:t>Approaches to translation</a:t>
            </a:r>
            <a:r>
              <a:rPr lang="en-US" altLang="zh-CN">
                <a:solidFill>
                  <a:schemeClr val="accent6"/>
                </a:solidFill>
              </a:rPr>
              <a:t>[M]. Shanghai Foreign Language Education Press,2001.</a:t>
            </a:r>
          </a:p>
          <a:p>
            <a:r>
              <a:rPr lang="en-US" altLang="zh-CN">
                <a:solidFill>
                  <a:schemeClr val="accent6"/>
                </a:solidFill>
              </a:rPr>
              <a:t>[2] Newmark, Peter. </a:t>
            </a:r>
            <a:r>
              <a:rPr lang="en-US" altLang="zh-CN" i="1">
                <a:solidFill>
                  <a:schemeClr val="accent6"/>
                </a:solidFill>
              </a:rPr>
              <a:t>A New Theory of Translation</a:t>
            </a:r>
            <a:r>
              <a:rPr lang="en-US" altLang="zh-CN">
                <a:solidFill>
                  <a:schemeClr val="accent6"/>
                </a:solidFill>
              </a:rPr>
              <a:t>[J]. </a:t>
            </a:r>
            <a:r>
              <a:rPr lang="en-US" altLang="zh-CN" err="1">
                <a:solidFill>
                  <a:schemeClr val="accent6"/>
                </a:solidFill>
              </a:rPr>
              <a:t>Sborník</a:t>
            </a:r>
            <a:r>
              <a:rPr lang="en-US" altLang="zh-CN">
                <a:solidFill>
                  <a:schemeClr val="accent6"/>
                </a:solidFill>
              </a:rPr>
              <a:t> </a:t>
            </a:r>
            <a:r>
              <a:rPr lang="en-US" altLang="zh-CN" err="1">
                <a:solidFill>
                  <a:schemeClr val="accent6"/>
                </a:solidFill>
              </a:rPr>
              <a:t>Prací</a:t>
            </a:r>
            <a:r>
              <a:rPr lang="en-US" altLang="zh-CN">
                <a:solidFill>
                  <a:schemeClr val="accent6"/>
                </a:solidFill>
              </a:rPr>
              <a:t> </a:t>
            </a:r>
            <a:r>
              <a:rPr lang="en-US" altLang="zh-CN" err="1">
                <a:solidFill>
                  <a:schemeClr val="accent6"/>
                </a:solidFill>
              </a:rPr>
              <a:t>Filozofické</a:t>
            </a:r>
            <a:r>
              <a:rPr lang="en-US" altLang="zh-CN">
                <a:solidFill>
                  <a:schemeClr val="accent6"/>
                </a:solidFill>
              </a:rPr>
              <a:t> </a:t>
            </a:r>
            <a:r>
              <a:rPr lang="en-US" altLang="zh-CN" err="1">
                <a:solidFill>
                  <a:schemeClr val="accent6"/>
                </a:solidFill>
              </a:rPr>
              <a:t>Fakulty</a:t>
            </a:r>
            <a:r>
              <a:rPr lang="en-US" altLang="zh-CN">
                <a:solidFill>
                  <a:schemeClr val="accent6"/>
                </a:solidFill>
              </a:rPr>
              <a:t> </a:t>
            </a:r>
            <a:r>
              <a:rPr lang="en-US" altLang="zh-CN" err="1">
                <a:solidFill>
                  <a:schemeClr val="accent6"/>
                </a:solidFill>
              </a:rPr>
              <a:t>Brněnské</a:t>
            </a:r>
            <a:r>
              <a:rPr lang="en-US" altLang="zh-CN">
                <a:solidFill>
                  <a:schemeClr val="accent6"/>
                </a:solidFill>
              </a:rPr>
              <a:t> Univerzity,2007(13)</a:t>
            </a:r>
          </a:p>
          <a:p>
            <a:r>
              <a:rPr lang="en-US" altLang="zh-CN">
                <a:solidFill>
                  <a:schemeClr val="accent6"/>
                </a:solidFill>
              </a:rPr>
              <a:t>[3]Newmark, Peter. </a:t>
            </a:r>
            <a:r>
              <a:rPr lang="en-US" altLang="zh-CN" i="1">
                <a:solidFill>
                  <a:schemeClr val="accent6"/>
                </a:solidFill>
              </a:rPr>
              <a:t>A Textbook of Translation</a:t>
            </a:r>
            <a:r>
              <a:rPr lang="en-US" altLang="zh-CN">
                <a:solidFill>
                  <a:schemeClr val="accent6"/>
                </a:solidFill>
              </a:rPr>
              <a:t>[M]. Shanghai: Shanghai Foreign Language Education Press, 2001. </a:t>
            </a:r>
          </a:p>
          <a:p>
            <a:r>
              <a:rPr lang="en-US" altLang="zh-CN">
                <a:solidFill>
                  <a:schemeClr val="accent6"/>
                </a:solidFill>
              </a:rPr>
              <a:t>[4] </a:t>
            </a:r>
            <a:r>
              <a:rPr lang="zh-CN" altLang="en-US">
                <a:solidFill>
                  <a:schemeClr val="accent6"/>
                </a:solidFill>
              </a:rPr>
              <a:t>方梦之</a:t>
            </a:r>
            <a:r>
              <a:rPr lang="en-US" altLang="zh-CN">
                <a:solidFill>
                  <a:schemeClr val="accent6"/>
                </a:solidFill>
              </a:rPr>
              <a:t>.</a:t>
            </a:r>
            <a:r>
              <a:rPr lang="zh-CN" altLang="en-US">
                <a:solidFill>
                  <a:schemeClr val="accent6"/>
                </a:solidFill>
              </a:rPr>
              <a:t>译学大词典</a:t>
            </a:r>
            <a:r>
              <a:rPr lang="en-US" altLang="zh-CN">
                <a:solidFill>
                  <a:schemeClr val="accent6"/>
                </a:solidFill>
              </a:rPr>
              <a:t>[M].</a:t>
            </a:r>
            <a:r>
              <a:rPr lang="zh-CN" altLang="en-US">
                <a:solidFill>
                  <a:schemeClr val="accent6"/>
                </a:solidFill>
              </a:rPr>
              <a:t>上海：上海外语教育出版社</a:t>
            </a:r>
            <a:r>
              <a:rPr lang="en-US" altLang="zh-CN">
                <a:solidFill>
                  <a:schemeClr val="accent6"/>
                </a:solidFill>
              </a:rPr>
              <a:t>,2009.</a:t>
            </a:r>
          </a:p>
          <a:p>
            <a:r>
              <a:rPr lang="en-US" altLang="zh-CN">
                <a:solidFill>
                  <a:schemeClr val="accent6"/>
                </a:solidFill>
              </a:rPr>
              <a:t>[5] </a:t>
            </a:r>
            <a:r>
              <a:rPr lang="zh-CN" altLang="en-US">
                <a:solidFill>
                  <a:schemeClr val="accent6"/>
                </a:solidFill>
              </a:rPr>
              <a:t>侯莹莹</a:t>
            </a:r>
            <a:r>
              <a:rPr lang="en-US" altLang="zh-CN">
                <a:solidFill>
                  <a:schemeClr val="accent6"/>
                </a:solidFill>
              </a:rPr>
              <a:t>.</a:t>
            </a:r>
            <a:r>
              <a:rPr lang="zh-CN" altLang="en-US">
                <a:solidFill>
                  <a:schemeClr val="accent6"/>
                </a:solidFill>
              </a:rPr>
              <a:t>凯瑟琳娜</a:t>
            </a:r>
            <a:r>
              <a:rPr lang="en-US" altLang="zh-CN">
                <a:solidFill>
                  <a:schemeClr val="accent6"/>
                </a:solidFill>
              </a:rPr>
              <a:t>·</a:t>
            </a:r>
            <a:r>
              <a:rPr lang="zh-CN" altLang="en-US">
                <a:solidFill>
                  <a:schemeClr val="accent6"/>
                </a:solidFill>
              </a:rPr>
              <a:t>莱斯与彼得</a:t>
            </a:r>
            <a:r>
              <a:rPr lang="en-US" altLang="zh-CN">
                <a:solidFill>
                  <a:schemeClr val="accent6"/>
                </a:solidFill>
              </a:rPr>
              <a:t>·</a:t>
            </a:r>
            <a:r>
              <a:rPr lang="zh-CN" altLang="en-US">
                <a:solidFill>
                  <a:schemeClr val="accent6"/>
                </a:solidFill>
              </a:rPr>
              <a:t>纽马克文本类型翻译理论之比较研究</a:t>
            </a:r>
            <a:r>
              <a:rPr lang="en-US" altLang="zh-CN">
                <a:solidFill>
                  <a:schemeClr val="accent6"/>
                </a:solidFill>
              </a:rPr>
              <a:t>[J].</a:t>
            </a:r>
            <a:r>
              <a:rPr lang="zh-CN" altLang="en-US">
                <a:solidFill>
                  <a:schemeClr val="accent6"/>
                </a:solidFill>
              </a:rPr>
              <a:t>海外英语</a:t>
            </a:r>
            <a:r>
              <a:rPr lang="en-US" altLang="zh-CN">
                <a:solidFill>
                  <a:schemeClr val="accent6"/>
                </a:solidFill>
              </a:rPr>
              <a:t>,2020(22):49-50+60.</a:t>
            </a:r>
          </a:p>
          <a:p>
            <a:r>
              <a:rPr lang="en-US" altLang="zh-CN">
                <a:solidFill>
                  <a:schemeClr val="accent6"/>
                </a:solidFill>
              </a:rPr>
              <a:t>[6] </a:t>
            </a:r>
            <a:r>
              <a:rPr lang="zh-CN" altLang="en-US">
                <a:solidFill>
                  <a:schemeClr val="accent6"/>
                </a:solidFill>
              </a:rPr>
              <a:t>李亚秋</a:t>
            </a:r>
            <a:r>
              <a:rPr lang="en-US" altLang="zh-CN">
                <a:solidFill>
                  <a:schemeClr val="accent6"/>
                </a:solidFill>
              </a:rPr>
              <a:t>.</a:t>
            </a:r>
            <a:r>
              <a:rPr lang="zh-CN" altLang="en-US">
                <a:solidFill>
                  <a:schemeClr val="accent6"/>
                </a:solidFill>
              </a:rPr>
              <a:t>试谈纽马克的翻译理论</a:t>
            </a:r>
            <a:r>
              <a:rPr lang="en-US" altLang="zh-CN">
                <a:solidFill>
                  <a:schemeClr val="accent6"/>
                </a:solidFill>
              </a:rPr>
              <a:t>[J].</a:t>
            </a:r>
            <a:r>
              <a:rPr lang="zh-CN" altLang="en-US">
                <a:solidFill>
                  <a:schemeClr val="accent6"/>
                </a:solidFill>
              </a:rPr>
              <a:t>科教文汇</a:t>
            </a:r>
            <a:r>
              <a:rPr lang="en-US" altLang="zh-CN">
                <a:solidFill>
                  <a:schemeClr val="accent6"/>
                </a:solidFill>
              </a:rPr>
              <a:t>(</a:t>
            </a:r>
            <a:r>
              <a:rPr lang="zh-CN" altLang="en-US">
                <a:solidFill>
                  <a:schemeClr val="accent6"/>
                </a:solidFill>
              </a:rPr>
              <a:t>中旬刊</a:t>
            </a:r>
            <a:r>
              <a:rPr lang="en-US" altLang="zh-CN">
                <a:solidFill>
                  <a:schemeClr val="accent6"/>
                </a:solidFill>
              </a:rPr>
              <a:t>),2007(06):181.</a:t>
            </a:r>
          </a:p>
          <a:p>
            <a:r>
              <a:rPr lang="en-US" altLang="zh-CN">
                <a:solidFill>
                  <a:schemeClr val="accent6"/>
                </a:solidFill>
              </a:rPr>
              <a:t>[7] </a:t>
            </a:r>
            <a:r>
              <a:rPr lang="zh-CN" altLang="en-US">
                <a:solidFill>
                  <a:schemeClr val="accent6"/>
                </a:solidFill>
              </a:rPr>
              <a:t>谭载喜</a:t>
            </a:r>
            <a:r>
              <a:rPr lang="en-US" altLang="zh-CN">
                <a:solidFill>
                  <a:schemeClr val="accent6"/>
                </a:solidFill>
              </a:rPr>
              <a:t>.</a:t>
            </a:r>
            <a:r>
              <a:rPr lang="zh-CN" altLang="en-US">
                <a:solidFill>
                  <a:schemeClr val="accent6"/>
                </a:solidFill>
              </a:rPr>
              <a:t>西方翻译简史</a:t>
            </a:r>
            <a:r>
              <a:rPr lang="en-US" altLang="zh-CN">
                <a:solidFill>
                  <a:schemeClr val="accent6"/>
                </a:solidFill>
              </a:rPr>
              <a:t>[M].</a:t>
            </a:r>
            <a:r>
              <a:rPr lang="zh-CN" altLang="en-US">
                <a:solidFill>
                  <a:schemeClr val="accent6"/>
                </a:solidFill>
              </a:rPr>
              <a:t>北京：商务印书馆</a:t>
            </a:r>
            <a:r>
              <a:rPr lang="en-US" altLang="zh-CN">
                <a:solidFill>
                  <a:schemeClr val="accent6"/>
                </a:solidFill>
              </a:rPr>
              <a:t>,2004.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6AE0C276-0406-4CC2-A5D0-7E31DE425D1F}"/>
              </a:ext>
            </a:extLst>
          </p:cNvPr>
          <p:cNvSpPr txBox="1"/>
          <p:nvPr/>
        </p:nvSpPr>
        <p:spPr>
          <a:xfrm>
            <a:off x="3655723" y="603166"/>
            <a:ext cx="22867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b="1">
                <a:solidFill>
                  <a:schemeClr val="accent6"/>
                </a:solidFill>
                <a:latin typeface="+mj-lt"/>
                <a:ea typeface="+mj-ea"/>
              </a:rPr>
              <a:t>References</a:t>
            </a:r>
            <a:endParaRPr lang="zh-CN" altLang="en-US" sz="3600" b="1">
              <a:solidFill>
                <a:schemeClr val="accent6"/>
              </a:solidFill>
              <a:latin typeface="+mj-lt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90058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A7D52DDA-EA69-4AA4-8038-7A487C501C87}"/>
              </a:ext>
            </a:extLst>
          </p:cNvPr>
          <p:cNvSpPr txBox="1"/>
          <p:nvPr/>
        </p:nvSpPr>
        <p:spPr>
          <a:xfrm>
            <a:off x="1979712" y="2067694"/>
            <a:ext cx="55751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>
                <a:solidFill>
                  <a:schemeClr val="accent6"/>
                </a:solidFill>
                <a:latin typeface="+mj-lt"/>
                <a:ea typeface="Tahoma" panose="020B0604030504040204" pitchFamily="34" charset="0"/>
                <a:cs typeface="Times New Roman" panose="02020603050405020304" pitchFamily="18" charset="0"/>
              </a:rPr>
              <a:t>Thank you for listening!</a:t>
            </a:r>
            <a:endParaRPr lang="zh-CN" altLang="en-US" sz="4400">
              <a:solidFill>
                <a:schemeClr val="accent6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770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203848" y="1095086"/>
            <a:ext cx="4032445" cy="600910"/>
            <a:chOff x="3491881" y="1577983"/>
            <a:chExt cx="3910250" cy="377884"/>
          </a:xfrm>
        </p:grpSpPr>
        <p:sp>
          <p:nvSpPr>
            <p:cNvPr id="15" name="Rectangle 21"/>
            <p:cNvSpPr>
              <a:spLocks noChangeArrowheads="1"/>
            </p:cNvSpPr>
            <p:nvPr/>
          </p:nvSpPr>
          <p:spPr bwMode="auto">
            <a:xfrm>
              <a:off x="3693495" y="1577983"/>
              <a:ext cx="87313" cy="377884"/>
            </a:xfrm>
            <a:prstGeom prst="rect">
              <a:avLst/>
            </a:prstGeom>
            <a:solidFill>
              <a:srgbClr val="84E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400"/>
            </a:p>
          </p:txBody>
        </p:sp>
        <p:sp>
          <p:nvSpPr>
            <p:cNvPr id="16" name="Rectangle 22"/>
            <p:cNvSpPr>
              <a:spLocks noChangeArrowheads="1"/>
            </p:cNvSpPr>
            <p:nvPr/>
          </p:nvSpPr>
          <p:spPr bwMode="auto">
            <a:xfrm>
              <a:off x="3693495" y="1577983"/>
              <a:ext cx="87313" cy="3778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 sz="1400"/>
            </a:p>
          </p:txBody>
        </p:sp>
        <p:sp>
          <p:nvSpPr>
            <p:cNvPr id="17" name="Freeform 39"/>
            <p:cNvSpPr>
              <a:spLocks/>
            </p:cNvSpPr>
            <p:nvPr/>
          </p:nvSpPr>
          <p:spPr bwMode="auto">
            <a:xfrm>
              <a:off x="3742707" y="1577983"/>
              <a:ext cx="38100" cy="377884"/>
            </a:xfrm>
            <a:custGeom>
              <a:avLst/>
              <a:gdLst>
                <a:gd name="T0" fmla="*/ 24 w 24"/>
                <a:gd name="T1" fmla="*/ 0 h 197"/>
                <a:gd name="T2" fmla="*/ 0 w 24"/>
                <a:gd name="T3" fmla="*/ 0 h 197"/>
                <a:gd name="T4" fmla="*/ 24 w 24"/>
                <a:gd name="T5" fmla="*/ 0 h 197"/>
                <a:gd name="T6" fmla="*/ 24 w 24"/>
                <a:gd name="T7" fmla="*/ 197 h 197"/>
                <a:gd name="T8" fmla="*/ 24 w 24"/>
                <a:gd name="T9" fmla="*/ 197 h 197"/>
                <a:gd name="T10" fmla="*/ 24 w 24"/>
                <a:gd name="T11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" h="197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lnTo>
                    <a:pt x="24" y="197"/>
                  </a:lnTo>
                  <a:lnTo>
                    <a:pt x="24" y="197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84E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400"/>
            </a:p>
          </p:txBody>
        </p:sp>
        <p:sp>
          <p:nvSpPr>
            <p:cNvPr id="21" name="TextBox 20"/>
            <p:cNvSpPr txBox="1"/>
            <p:nvPr/>
          </p:nvSpPr>
          <p:spPr bwMode="auto">
            <a:xfrm>
              <a:off x="3852929" y="1630925"/>
              <a:ext cx="3549202" cy="2903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1200" spc="300">
                  <a:solidFill>
                    <a:srgbClr val="F83003"/>
                  </a:solidFill>
                  <a:latin typeface="微软雅黑" pitchFamily="34" charset="-122"/>
                  <a:ea typeface="微软雅黑" pitchFamily="34" charset="-122"/>
                  <a:cs typeface="Arial" pitchFamily="34" charset="0"/>
                </a:defRPr>
              </a:lvl1pPr>
            </a:lstStyle>
            <a:p>
              <a:pPr algn="l"/>
              <a:r>
                <a:rPr lang="en-US" altLang="zh-CN" sz="2400" spc="0">
                  <a:solidFill>
                    <a:schemeClr val="bg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1. About Peter Newmark</a:t>
              </a:r>
              <a:endParaRPr lang="zh-CN" altLang="en-US" sz="2400" spc="0">
                <a:solidFill>
                  <a:schemeClr val="bg1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endParaRPr>
            </a:p>
          </p:txBody>
        </p:sp>
        <p:sp>
          <p:nvSpPr>
            <p:cNvPr id="61" name="Freeform 32"/>
            <p:cNvSpPr>
              <a:spLocks/>
            </p:cNvSpPr>
            <p:nvPr/>
          </p:nvSpPr>
          <p:spPr bwMode="auto">
            <a:xfrm rot="16200000">
              <a:off x="3445076" y="1680271"/>
              <a:ext cx="260437" cy="166828"/>
            </a:xfrm>
            <a:custGeom>
              <a:avLst/>
              <a:gdLst>
                <a:gd name="T0" fmla="*/ 281 w 281"/>
                <a:gd name="T1" fmla="*/ 0 h 90"/>
                <a:gd name="T2" fmla="*/ 139 w 281"/>
                <a:gd name="T3" fmla="*/ 90 h 90"/>
                <a:gd name="T4" fmla="*/ 0 w 281"/>
                <a:gd name="T5" fmla="*/ 3 h 90"/>
                <a:gd name="T6" fmla="*/ 0 w 281"/>
                <a:gd name="T7" fmla="*/ 0 h 90"/>
                <a:gd name="T8" fmla="*/ 281 w 281"/>
                <a:gd name="T9" fmla="*/ 0 h 90"/>
                <a:gd name="T10" fmla="*/ 281 w 281"/>
                <a:gd name="T11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90">
                  <a:moveTo>
                    <a:pt x="281" y="0"/>
                  </a:moveTo>
                  <a:lnTo>
                    <a:pt x="139" y="90"/>
                  </a:lnTo>
                  <a:lnTo>
                    <a:pt x="0" y="3"/>
                  </a:lnTo>
                  <a:lnTo>
                    <a:pt x="0" y="0"/>
                  </a:lnTo>
                  <a:lnTo>
                    <a:pt x="281" y="0"/>
                  </a:lnTo>
                  <a:lnTo>
                    <a:pt x="28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 sz="1400"/>
            </a:p>
          </p:txBody>
        </p:sp>
      </p:grpSp>
      <p:grpSp>
        <p:nvGrpSpPr>
          <p:cNvPr id="77" name="组合 76"/>
          <p:cNvGrpSpPr>
            <a:grpSpLocks/>
          </p:cNvGrpSpPr>
          <p:nvPr/>
        </p:nvGrpSpPr>
        <p:grpSpPr bwMode="auto">
          <a:xfrm>
            <a:off x="953653" y="1179274"/>
            <a:ext cx="1908107" cy="1459553"/>
            <a:chOff x="4525838" y="1154240"/>
            <a:chExt cx="1397087" cy="1135929"/>
          </a:xfrm>
        </p:grpSpPr>
        <p:sp>
          <p:nvSpPr>
            <p:cNvPr id="78" name="Freeform 552"/>
            <p:cNvSpPr>
              <a:spLocks/>
            </p:cNvSpPr>
            <p:nvPr/>
          </p:nvSpPr>
          <p:spPr bwMode="auto">
            <a:xfrm>
              <a:off x="4546391" y="1154240"/>
              <a:ext cx="1098796" cy="1135929"/>
            </a:xfrm>
            <a:custGeom>
              <a:avLst/>
              <a:gdLst>
                <a:gd name="T0" fmla="*/ 2147483647 w 177"/>
                <a:gd name="T1" fmla="*/ 0 h 179"/>
                <a:gd name="T2" fmla="*/ 2147483647 w 177"/>
                <a:gd name="T3" fmla="*/ 0 h 179"/>
                <a:gd name="T4" fmla="*/ 2147483647 w 177"/>
                <a:gd name="T5" fmla="*/ 0 h 179"/>
                <a:gd name="T6" fmla="*/ 0 w 177"/>
                <a:gd name="T7" fmla="*/ 2147483647 h 179"/>
                <a:gd name="T8" fmla="*/ 0 w 177"/>
                <a:gd name="T9" fmla="*/ 2147483647 h 179"/>
                <a:gd name="T10" fmla="*/ 0 w 177"/>
                <a:gd name="T11" fmla="*/ 2147483647 h 179"/>
                <a:gd name="T12" fmla="*/ 0 w 177"/>
                <a:gd name="T13" fmla="*/ 2147483647 h 179"/>
                <a:gd name="T14" fmla="*/ 2147483647 w 177"/>
                <a:gd name="T15" fmla="*/ 2147483647 h 179"/>
                <a:gd name="T16" fmla="*/ 2147483647 w 177"/>
                <a:gd name="T17" fmla="*/ 2147483647 h 179"/>
                <a:gd name="T18" fmla="*/ 2147483647 w 177"/>
                <a:gd name="T19" fmla="*/ 2147483647 h 179"/>
                <a:gd name="T20" fmla="*/ 2147483647 w 177"/>
                <a:gd name="T21" fmla="*/ 2147483647 h 179"/>
                <a:gd name="T22" fmla="*/ 2147483647 w 177"/>
                <a:gd name="T23" fmla="*/ 2147483647 h 179"/>
                <a:gd name="T24" fmla="*/ 2147483647 w 177"/>
                <a:gd name="T25" fmla="*/ 2147483647 h 179"/>
                <a:gd name="T26" fmla="*/ 2147483647 w 177"/>
                <a:gd name="T27" fmla="*/ 0 h 179"/>
                <a:gd name="T28" fmla="*/ 2147483647 w 177"/>
                <a:gd name="T29" fmla="*/ 0 h 17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77" h="179">
                  <a:moveTo>
                    <a:pt x="119" y="0"/>
                  </a:moveTo>
                  <a:cubicBezTo>
                    <a:pt x="60" y="0"/>
                    <a:pt x="60" y="0"/>
                    <a:pt x="60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26" y="0"/>
                    <a:pt x="0" y="26"/>
                    <a:pt x="0" y="58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79"/>
                    <a:pt x="0" y="179"/>
                    <a:pt x="0" y="179"/>
                  </a:cubicBezTo>
                  <a:cubicBezTo>
                    <a:pt x="58" y="179"/>
                    <a:pt x="58" y="179"/>
                    <a:pt x="58" y="179"/>
                  </a:cubicBezTo>
                  <a:cubicBezTo>
                    <a:pt x="116" y="179"/>
                    <a:pt x="116" y="179"/>
                    <a:pt x="116" y="179"/>
                  </a:cubicBezTo>
                  <a:cubicBezTo>
                    <a:pt x="119" y="179"/>
                    <a:pt x="119" y="179"/>
                    <a:pt x="119" y="179"/>
                  </a:cubicBezTo>
                  <a:cubicBezTo>
                    <a:pt x="151" y="179"/>
                    <a:pt x="177" y="153"/>
                    <a:pt x="177" y="121"/>
                  </a:cubicBezTo>
                  <a:cubicBezTo>
                    <a:pt x="177" y="83"/>
                    <a:pt x="177" y="83"/>
                    <a:pt x="177" y="83"/>
                  </a:cubicBezTo>
                  <a:cubicBezTo>
                    <a:pt x="177" y="58"/>
                    <a:pt x="177" y="58"/>
                    <a:pt x="177" y="58"/>
                  </a:cubicBezTo>
                  <a:cubicBezTo>
                    <a:pt x="177" y="0"/>
                    <a:pt x="177" y="0"/>
                    <a:pt x="177" y="0"/>
                  </a:cubicBezTo>
                  <a:lnTo>
                    <a:pt x="11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9" name="矩形 1"/>
            <p:cNvSpPr>
              <a:spLocks noChangeArrowheads="1"/>
            </p:cNvSpPr>
            <p:nvPr/>
          </p:nvSpPr>
          <p:spPr bwMode="auto">
            <a:xfrm>
              <a:off x="4525838" y="1485533"/>
              <a:ext cx="1397087" cy="3880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9pPr>
            </a:lstStyle>
            <a:p>
              <a:pPr>
                <a:lnSpc>
                  <a:spcPct val="150000"/>
                </a:lnSpc>
                <a:spcBef>
                  <a:spcPts val="1000"/>
                </a:spcBef>
              </a:pPr>
              <a:r>
                <a:rPr lang="en-US" altLang="zh-CN" sz="2000" b="1">
                  <a:solidFill>
                    <a:srgbClr val="FFFFFF"/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CONTENTS</a:t>
              </a:r>
              <a:endParaRPr lang="zh-CN" altLang="en-US" sz="2000" b="1">
                <a:solidFill>
                  <a:srgbClr val="FFFFFF"/>
                </a:solidFill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5" name="组合 44">
            <a:extLst>
              <a:ext uri="{FF2B5EF4-FFF2-40B4-BE49-F238E27FC236}">
                <a16:creationId xmlns:a16="http://schemas.microsoft.com/office/drawing/2014/main" id="{8C11CF5C-B973-4AF6-A8A9-73DDE907C7B1}"/>
              </a:ext>
            </a:extLst>
          </p:cNvPr>
          <p:cNvGrpSpPr/>
          <p:nvPr/>
        </p:nvGrpSpPr>
        <p:grpSpPr>
          <a:xfrm>
            <a:off x="3203451" y="2018742"/>
            <a:ext cx="4353194" cy="600910"/>
            <a:chOff x="3491881" y="1577983"/>
            <a:chExt cx="4221279" cy="377884"/>
          </a:xfrm>
        </p:grpSpPr>
        <p:sp>
          <p:nvSpPr>
            <p:cNvPr id="49" name="Rectangle 21">
              <a:extLst>
                <a:ext uri="{FF2B5EF4-FFF2-40B4-BE49-F238E27FC236}">
                  <a16:creationId xmlns:a16="http://schemas.microsoft.com/office/drawing/2014/main" id="{46AED0D1-B5C5-4E1A-889F-614DF90576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3495" y="1577983"/>
              <a:ext cx="87313" cy="377884"/>
            </a:xfrm>
            <a:prstGeom prst="rect">
              <a:avLst/>
            </a:prstGeom>
            <a:solidFill>
              <a:srgbClr val="84E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400"/>
            </a:p>
          </p:txBody>
        </p:sp>
        <p:sp>
          <p:nvSpPr>
            <p:cNvPr id="50" name="Rectangle 22">
              <a:extLst>
                <a:ext uri="{FF2B5EF4-FFF2-40B4-BE49-F238E27FC236}">
                  <a16:creationId xmlns:a16="http://schemas.microsoft.com/office/drawing/2014/main" id="{C0C02734-E378-490B-A27A-B54B4EA310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3495" y="1577983"/>
              <a:ext cx="87313" cy="3778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 sz="1400"/>
            </a:p>
          </p:txBody>
        </p:sp>
        <p:sp>
          <p:nvSpPr>
            <p:cNvPr id="51" name="Freeform 39">
              <a:extLst>
                <a:ext uri="{FF2B5EF4-FFF2-40B4-BE49-F238E27FC236}">
                  <a16:creationId xmlns:a16="http://schemas.microsoft.com/office/drawing/2014/main" id="{A9124C44-0868-4D23-8C94-B2942022032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2707" y="1577983"/>
              <a:ext cx="38100" cy="377884"/>
            </a:xfrm>
            <a:custGeom>
              <a:avLst/>
              <a:gdLst>
                <a:gd name="T0" fmla="*/ 24 w 24"/>
                <a:gd name="T1" fmla="*/ 0 h 197"/>
                <a:gd name="T2" fmla="*/ 0 w 24"/>
                <a:gd name="T3" fmla="*/ 0 h 197"/>
                <a:gd name="T4" fmla="*/ 24 w 24"/>
                <a:gd name="T5" fmla="*/ 0 h 197"/>
                <a:gd name="T6" fmla="*/ 24 w 24"/>
                <a:gd name="T7" fmla="*/ 197 h 197"/>
                <a:gd name="T8" fmla="*/ 24 w 24"/>
                <a:gd name="T9" fmla="*/ 197 h 197"/>
                <a:gd name="T10" fmla="*/ 24 w 24"/>
                <a:gd name="T11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" h="197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lnTo>
                    <a:pt x="24" y="197"/>
                  </a:lnTo>
                  <a:lnTo>
                    <a:pt x="24" y="197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84E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400"/>
            </a:p>
          </p:txBody>
        </p:sp>
        <p:sp>
          <p:nvSpPr>
            <p:cNvPr id="53" name="TextBox 20">
              <a:extLst>
                <a:ext uri="{FF2B5EF4-FFF2-40B4-BE49-F238E27FC236}">
                  <a16:creationId xmlns:a16="http://schemas.microsoft.com/office/drawing/2014/main" id="{C4CD44A4-21E8-45FE-914B-774781708A78}"/>
                </a:ext>
              </a:extLst>
            </p:cNvPr>
            <p:cNvSpPr txBox="1"/>
            <p:nvPr/>
          </p:nvSpPr>
          <p:spPr bwMode="auto">
            <a:xfrm>
              <a:off x="3859711" y="1625042"/>
              <a:ext cx="3853449" cy="2903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1200" spc="300">
                  <a:solidFill>
                    <a:srgbClr val="F83003"/>
                  </a:solidFill>
                  <a:latin typeface="微软雅黑" pitchFamily="34" charset="-122"/>
                  <a:ea typeface="微软雅黑" pitchFamily="34" charset="-122"/>
                  <a:cs typeface="Arial" pitchFamily="34" charset="0"/>
                </a:defRPr>
              </a:lvl1pPr>
            </a:lstStyle>
            <a:p>
              <a:pPr algn="l"/>
              <a:r>
                <a:rPr lang="en-US" altLang="zh-CN" sz="2400" spc="0">
                  <a:solidFill>
                    <a:schemeClr val="bg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2. Translation Theories</a:t>
              </a:r>
              <a:endParaRPr lang="zh-CN" altLang="en-US" sz="2400" spc="0">
                <a:solidFill>
                  <a:schemeClr val="bg1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endParaRPr>
            </a:p>
          </p:txBody>
        </p:sp>
        <p:sp>
          <p:nvSpPr>
            <p:cNvPr id="56" name="Freeform 32">
              <a:extLst>
                <a:ext uri="{FF2B5EF4-FFF2-40B4-BE49-F238E27FC236}">
                  <a16:creationId xmlns:a16="http://schemas.microsoft.com/office/drawing/2014/main" id="{E9B1422F-153E-44B1-B523-10C91313D8F1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3445076" y="1680271"/>
              <a:ext cx="260437" cy="166828"/>
            </a:xfrm>
            <a:custGeom>
              <a:avLst/>
              <a:gdLst>
                <a:gd name="T0" fmla="*/ 281 w 281"/>
                <a:gd name="T1" fmla="*/ 0 h 90"/>
                <a:gd name="T2" fmla="*/ 139 w 281"/>
                <a:gd name="T3" fmla="*/ 90 h 90"/>
                <a:gd name="T4" fmla="*/ 0 w 281"/>
                <a:gd name="T5" fmla="*/ 3 h 90"/>
                <a:gd name="T6" fmla="*/ 0 w 281"/>
                <a:gd name="T7" fmla="*/ 0 h 90"/>
                <a:gd name="T8" fmla="*/ 281 w 281"/>
                <a:gd name="T9" fmla="*/ 0 h 90"/>
                <a:gd name="T10" fmla="*/ 281 w 281"/>
                <a:gd name="T11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90">
                  <a:moveTo>
                    <a:pt x="281" y="0"/>
                  </a:moveTo>
                  <a:lnTo>
                    <a:pt x="139" y="90"/>
                  </a:lnTo>
                  <a:lnTo>
                    <a:pt x="0" y="3"/>
                  </a:lnTo>
                  <a:lnTo>
                    <a:pt x="0" y="0"/>
                  </a:lnTo>
                  <a:lnTo>
                    <a:pt x="281" y="0"/>
                  </a:lnTo>
                  <a:lnTo>
                    <a:pt x="28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 sz="1400"/>
            </a:p>
          </p:txBody>
        </p:sp>
      </p:grpSp>
      <p:sp>
        <p:nvSpPr>
          <p:cNvPr id="58" name="TextBox 20">
            <a:extLst>
              <a:ext uri="{FF2B5EF4-FFF2-40B4-BE49-F238E27FC236}">
                <a16:creationId xmlns:a16="http://schemas.microsoft.com/office/drawing/2014/main" id="{276E10FF-D521-4134-AC14-EC08C16C2C67}"/>
              </a:ext>
            </a:extLst>
          </p:cNvPr>
          <p:cNvSpPr txBox="1"/>
          <p:nvPr/>
        </p:nvSpPr>
        <p:spPr bwMode="auto">
          <a:xfrm>
            <a:off x="4140086" y="2619652"/>
            <a:ext cx="4464362" cy="142962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1200" spc="300">
                <a:solidFill>
                  <a:srgbClr val="F83003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defRPr>
            </a:lvl1pPr>
          </a:lstStyle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000" spc="0">
                <a:solidFill>
                  <a:schemeClr val="accent1"/>
                </a:solidFill>
                <a:latin typeface="+mj-lt"/>
                <a:cs typeface="Times New Roman" panose="02020603050405020304" pitchFamily="18" charset="0"/>
              </a:rPr>
              <a:t>Classification of Text Types 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000" spc="0">
                <a:solidFill>
                  <a:schemeClr val="accent1"/>
                </a:solidFill>
                <a:latin typeface="+mj-lt"/>
                <a:cs typeface="Times New Roman" panose="02020603050405020304" pitchFamily="18" charset="0"/>
              </a:rPr>
              <a:t>Translation Approaches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000" spc="0">
                <a:solidFill>
                  <a:schemeClr val="accent1"/>
                </a:solidFill>
                <a:latin typeface="+mj-lt"/>
                <a:cs typeface="Times New Roman" panose="02020603050405020304" pitchFamily="18" charset="0"/>
              </a:rPr>
              <a:t>Correlative Theory of the Translation</a:t>
            </a:r>
          </a:p>
        </p:txBody>
      </p:sp>
    </p:spTree>
    <p:extLst>
      <p:ext uri="{BB962C8B-B14F-4D97-AF65-F5344CB8AC3E}">
        <p14:creationId xmlns:p14="http://schemas.microsoft.com/office/powerpoint/2010/main" val="45331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>
            <a:grpSpLocks/>
          </p:cNvGrpSpPr>
          <p:nvPr/>
        </p:nvGrpSpPr>
        <p:grpSpPr bwMode="auto">
          <a:xfrm>
            <a:off x="3203849" y="706515"/>
            <a:ext cx="5184575" cy="1200329"/>
            <a:chOff x="3410249" y="2091457"/>
            <a:chExt cx="5579064" cy="1599331"/>
          </a:xfrm>
        </p:grpSpPr>
        <p:sp>
          <p:nvSpPr>
            <p:cNvPr id="10" name="任意多边形 9"/>
            <p:cNvSpPr/>
            <p:nvPr/>
          </p:nvSpPr>
          <p:spPr>
            <a:xfrm>
              <a:off x="3410249" y="2539273"/>
              <a:ext cx="1472252" cy="772067"/>
            </a:xfrm>
            <a:custGeom>
              <a:avLst/>
              <a:gdLst>
                <a:gd name="connsiteX0" fmla="*/ 0 w 2630658"/>
                <a:gd name="connsiteY0" fmla="*/ 1111348 h 1111348"/>
                <a:gd name="connsiteX1" fmla="*/ 1111348 w 2630658"/>
                <a:gd name="connsiteY1" fmla="*/ 0 h 1111348"/>
                <a:gd name="connsiteX2" fmla="*/ 2630658 w 2630658"/>
                <a:gd name="connsiteY2" fmla="*/ 0 h 11113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30658" h="1111348">
                  <a:moveTo>
                    <a:pt x="0" y="1111348"/>
                  </a:moveTo>
                  <a:lnTo>
                    <a:pt x="1111348" y="0"/>
                  </a:lnTo>
                  <a:lnTo>
                    <a:pt x="2630658" y="0"/>
                  </a:lnTo>
                </a:path>
              </a:pathLst>
            </a:custGeom>
            <a:noFill/>
            <a:ln w="12700">
              <a:solidFill>
                <a:schemeClr val="bg1"/>
              </a:solidFill>
              <a:headEnd type="diamond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chemeClr val="accent1"/>
                </a:solidFill>
              </a:endParaRPr>
            </a:p>
          </p:txBody>
        </p:sp>
        <p:sp>
          <p:nvSpPr>
            <p:cNvPr id="12" name="矩形 29"/>
            <p:cNvSpPr>
              <a:spLocks noChangeArrowheads="1"/>
            </p:cNvSpPr>
            <p:nvPr/>
          </p:nvSpPr>
          <p:spPr bwMode="auto">
            <a:xfrm>
              <a:off x="4853431" y="2091457"/>
              <a:ext cx="4135882" cy="1599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9pPr>
            </a:lstStyle>
            <a:p>
              <a:pPr marL="285750" indent="-285750">
                <a:spcBef>
                  <a:spcPts val="1000"/>
                </a:spcBef>
                <a:buFont typeface="Wingdings" panose="05000000000000000000" pitchFamily="2" charset="2"/>
                <a:buChar char="Ø"/>
              </a:pPr>
              <a:r>
                <a:rPr lang="en-US" altLang="zh-CN">
                  <a:solidFill>
                    <a:schemeClr val="accent1"/>
                  </a:solidFill>
                  <a:latin typeface="+mn-lt"/>
                  <a:ea typeface="微软雅黑" pitchFamily="34" charset="-122"/>
                  <a:cs typeface="Times New Roman" panose="02020603050405020304" pitchFamily="18" charset="0"/>
                </a:rPr>
                <a:t>One of the main figures in the founding of Translation Studies in the English-speaking world in 20th century</a:t>
              </a:r>
              <a:endParaRPr lang="zh-CN" altLang="en-US">
                <a:solidFill>
                  <a:schemeClr val="accent1"/>
                </a:solidFill>
                <a:latin typeface="+mn-lt"/>
                <a:ea typeface="微软雅黑" pitchFamily="34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 descr="人戴着眼镜&#10;&#10;描述已自动生成">
            <a:extLst>
              <a:ext uri="{FF2B5EF4-FFF2-40B4-BE49-F238E27FC236}">
                <a16:creationId xmlns:a16="http://schemas.microsoft.com/office/drawing/2014/main" id="{CD3483A1-11AC-419F-84A2-5D1DAC61B8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324" y="1623628"/>
            <a:ext cx="3611893" cy="1896244"/>
          </a:xfrm>
          <a:prstGeom prst="rect">
            <a:avLst/>
          </a:prstGeom>
        </p:spPr>
      </p:pic>
      <p:grpSp>
        <p:nvGrpSpPr>
          <p:cNvPr id="25" name="组合 24">
            <a:extLst>
              <a:ext uri="{FF2B5EF4-FFF2-40B4-BE49-F238E27FC236}">
                <a16:creationId xmlns:a16="http://schemas.microsoft.com/office/drawing/2014/main" id="{E53E5F4D-9F9F-4D4F-9199-B44540D3E710}"/>
              </a:ext>
            </a:extLst>
          </p:cNvPr>
          <p:cNvGrpSpPr/>
          <p:nvPr/>
        </p:nvGrpSpPr>
        <p:grpSpPr>
          <a:xfrm>
            <a:off x="0" y="0"/>
            <a:ext cx="3059832" cy="433426"/>
            <a:chOff x="0" y="-38924"/>
            <a:chExt cx="3059832" cy="433426"/>
          </a:xfrm>
        </p:grpSpPr>
        <p:cxnSp>
          <p:nvCxnSpPr>
            <p:cNvPr id="22" name="直接连接符 21">
              <a:extLst>
                <a:ext uri="{FF2B5EF4-FFF2-40B4-BE49-F238E27FC236}">
                  <a16:creationId xmlns:a16="http://schemas.microsoft.com/office/drawing/2014/main" id="{B7EDEDFD-D9A8-4AE6-9406-49F9FD629E8E}"/>
                </a:ext>
              </a:extLst>
            </p:cNvPr>
            <p:cNvCxnSpPr/>
            <p:nvPr/>
          </p:nvCxnSpPr>
          <p:spPr>
            <a:xfrm>
              <a:off x="0" y="394502"/>
              <a:ext cx="3059832" cy="0"/>
            </a:xfrm>
            <a:prstGeom prst="line">
              <a:avLst/>
            </a:prstGeom>
            <a:ln w="2222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Freeform 32">
              <a:extLst>
                <a:ext uri="{FF2B5EF4-FFF2-40B4-BE49-F238E27FC236}">
                  <a16:creationId xmlns:a16="http://schemas.microsoft.com/office/drawing/2014/main" id="{76C005A7-3400-4726-8FB2-714AA669A3A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38755" y="75884"/>
              <a:ext cx="307992" cy="170494"/>
            </a:xfrm>
            <a:custGeom>
              <a:avLst/>
              <a:gdLst>
                <a:gd name="T0" fmla="*/ 281 w 281"/>
                <a:gd name="T1" fmla="*/ 0 h 90"/>
                <a:gd name="T2" fmla="*/ 139 w 281"/>
                <a:gd name="T3" fmla="*/ 90 h 90"/>
                <a:gd name="T4" fmla="*/ 0 w 281"/>
                <a:gd name="T5" fmla="*/ 3 h 90"/>
                <a:gd name="T6" fmla="*/ 0 w 281"/>
                <a:gd name="T7" fmla="*/ 0 h 90"/>
                <a:gd name="T8" fmla="*/ 281 w 281"/>
                <a:gd name="T9" fmla="*/ 0 h 90"/>
                <a:gd name="T10" fmla="*/ 281 w 281"/>
                <a:gd name="T11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90">
                  <a:moveTo>
                    <a:pt x="281" y="0"/>
                  </a:moveTo>
                  <a:lnTo>
                    <a:pt x="139" y="90"/>
                  </a:lnTo>
                  <a:lnTo>
                    <a:pt x="0" y="3"/>
                  </a:lnTo>
                  <a:lnTo>
                    <a:pt x="0" y="0"/>
                  </a:lnTo>
                  <a:lnTo>
                    <a:pt x="281" y="0"/>
                  </a:lnTo>
                  <a:lnTo>
                    <a:pt x="28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 sz="1400"/>
            </a:p>
          </p:txBody>
        </p:sp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EA2BF53B-4C0F-4C17-BD45-A06EA9525BEE}"/>
                </a:ext>
              </a:extLst>
            </p:cNvPr>
            <p:cNvSpPr txBox="1"/>
            <p:nvPr/>
          </p:nvSpPr>
          <p:spPr>
            <a:xfrm>
              <a:off x="277998" y="-38924"/>
              <a:ext cx="265989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>
                  <a:solidFill>
                    <a:schemeClr val="accent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About Peter Newmark</a:t>
              </a:r>
              <a:endParaRPr lang="zh-CN" altLang="en-US" sz="2000" b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文本框 1">
            <a:extLst>
              <a:ext uri="{FF2B5EF4-FFF2-40B4-BE49-F238E27FC236}">
                <a16:creationId xmlns:a16="http://schemas.microsoft.com/office/drawing/2014/main" id="{9766FD27-D5DA-411D-BFEF-94F5DE16160A}"/>
              </a:ext>
            </a:extLst>
          </p:cNvPr>
          <p:cNvSpPr txBox="1"/>
          <p:nvPr/>
        </p:nvSpPr>
        <p:spPr>
          <a:xfrm>
            <a:off x="107504" y="1220380"/>
            <a:ext cx="3242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>
                <a:solidFill>
                  <a:schemeClr val="accent6"/>
                </a:solidFill>
                <a:cs typeface="Times New Roman" panose="02020603050405020304" pitchFamily="18" charset="0"/>
              </a:rPr>
              <a:t>Peter Newmark (1916-2011)</a:t>
            </a:r>
            <a:endParaRPr lang="zh-CN" altLang="en-US" sz="2000" b="1">
              <a:solidFill>
                <a:schemeClr val="accent6"/>
              </a:solidFill>
              <a:cs typeface="Times New Roman" panose="02020603050405020304" pitchFamily="18" charset="0"/>
            </a:endParaRPr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id="{687A3D17-D7C8-4E1D-B861-BB4075FFB4A6}"/>
              </a:ext>
            </a:extLst>
          </p:cNvPr>
          <p:cNvGrpSpPr/>
          <p:nvPr/>
        </p:nvGrpSpPr>
        <p:grpSpPr>
          <a:xfrm>
            <a:off x="3574275" y="2140215"/>
            <a:ext cx="5463583" cy="923330"/>
            <a:chOff x="3611985" y="2173431"/>
            <a:chExt cx="5463583" cy="923330"/>
          </a:xfrm>
        </p:grpSpPr>
        <p:sp>
          <p:nvSpPr>
            <p:cNvPr id="14" name="任意多边形 13"/>
            <p:cNvSpPr/>
            <p:nvPr/>
          </p:nvSpPr>
          <p:spPr bwMode="auto">
            <a:xfrm>
              <a:off x="3611985" y="2359037"/>
              <a:ext cx="997726" cy="311223"/>
            </a:xfrm>
            <a:custGeom>
              <a:avLst/>
              <a:gdLst>
                <a:gd name="connsiteX0" fmla="*/ 0 w 2067951"/>
                <a:gd name="connsiteY0" fmla="*/ 0 h 450166"/>
                <a:gd name="connsiteX1" fmla="*/ 450166 w 2067951"/>
                <a:gd name="connsiteY1" fmla="*/ 450166 h 450166"/>
                <a:gd name="connsiteX2" fmla="*/ 2067951 w 2067951"/>
                <a:gd name="connsiteY2" fmla="*/ 450166 h 450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67951" h="450166">
                  <a:moveTo>
                    <a:pt x="0" y="0"/>
                  </a:moveTo>
                  <a:lnTo>
                    <a:pt x="450166" y="450166"/>
                  </a:lnTo>
                  <a:lnTo>
                    <a:pt x="2067951" y="450166"/>
                  </a:lnTo>
                </a:path>
              </a:pathLst>
            </a:custGeom>
            <a:noFill/>
            <a:ln w="12700">
              <a:solidFill>
                <a:schemeClr val="tx1"/>
              </a:solidFill>
              <a:headEnd type="diamond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chemeClr val="accent1"/>
                </a:solidFill>
              </a:endParaRPr>
            </a:p>
          </p:txBody>
        </p:sp>
        <p:sp>
          <p:nvSpPr>
            <p:cNvPr id="21" name="矩形 29">
              <a:extLst>
                <a:ext uri="{FF2B5EF4-FFF2-40B4-BE49-F238E27FC236}">
                  <a16:creationId xmlns:a16="http://schemas.microsoft.com/office/drawing/2014/main" id="{398F8E73-7142-4FDC-9093-4B04A59B57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5249" y="2173431"/>
              <a:ext cx="4420319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9pPr>
            </a:lstStyle>
            <a:p>
              <a:pPr marL="285750" indent="-285750">
                <a:spcBef>
                  <a:spcPts val="1000"/>
                </a:spcBef>
                <a:buFont typeface="Wingdings" panose="05000000000000000000" pitchFamily="2" charset="2"/>
                <a:buChar char="Ø"/>
              </a:pPr>
              <a:r>
                <a:rPr lang="en-US" altLang="zh-CN">
                  <a:solidFill>
                    <a:schemeClr val="accent1"/>
                  </a:solidFill>
                  <a:latin typeface="+mn-lt"/>
                  <a:ea typeface="微软雅黑" pitchFamily="34" charset="-122"/>
                  <a:cs typeface="Times New Roman" panose="02020603050405020304" pitchFamily="18" charset="0"/>
                </a:rPr>
                <a:t>Teaching experience: </a:t>
              </a:r>
            </a:p>
            <a:p>
              <a:pPr marL="1028700" lvl="1">
                <a:buFont typeface="Arial" panose="020B0604020202020204" pitchFamily="34" charset="0"/>
                <a:buChar char="•"/>
              </a:pPr>
              <a:r>
                <a:rPr lang="en-US" altLang="zh-CN">
                  <a:solidFill>
                    <a:schemeClr val="accent1"/>
                  </a:solidFill>
                  <a:latin typeface="+mn-lt"/>
                  <a:ea typeface="微软雅黑" pitchFamily="34" charset="-122"/>
                  <a:cs typeface="Times New Roman" panose="02020603050405020304" pitchFamily="18" charset="0"/>
                </a:rPr>
                <a:t>the Royal Polytechnic Institution;</a:t>
              </a:r>
            </a:p>
            <a:p>
              <a:pPr marL="1028700" lvl="1">
                <a:buFont typeface="Arial" panose="020B0604020202020204" pitchFamily="34" charset="0"/>
                <a:buChar char="•"/>
              </a:pPr>
              <a:r>
                <a:rPr lang="en-US" altLang="zh-CN">
                  <a:solidFill>
                    <a:schemeClr val="accent1"/>
                  </a:solidFill>
                  <a:latin typeface="+mn-lt"/>
                  <a:ea typeface="微软雅黑" pitchFamily="34" charset="-122"/>
                  <a:cs typeface="Times New Roman" panose="02020603050405020304" pitchFamily="18" charset="0"/>
                </a:rPr>
                <a:t>the University of Surrey</a:t>
              </a:r>
              <a:endParaRPr lang="zh-CN" altLang="en-US">
                <a:solidFill>
                  <a:schemeClr val="accent1"/>
                </a:solidFill>
                <a:latin typeface="+mn-lt"/>
                <a:ea typeface="微软雅黑" pitchFamily="34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" name="组合 5">
            <a:extLst>
              <a:ext uri="{FF2B5EF4-FFF2-40B4-BE49-F238E27FC236}">
                <a16:creationId xmlns:a16="http://schemas.microsoft.com/office/drawing/2014/main" id="{AD03D8D3-785A-4FEA-8B39-B94CB54901D1}"/>
              </a:ext>
            </a:extLst>
          </p:cNvPr>
          <p:cNvGrpSpPr/>
          <p:nvPr/>
        </p:nvGrpSpPr>
        <p:grpSpPr>
          <a:xfrm>
            <a:off x="2989386" y="3186668"/>
            <a:ext cx="5862535" cy="1846659"/>
            <a:chOff x="2989386" y="3186668"/>
            <a:chExt cx="5862535" cy="1846659"/>
          </a:xfrm>
        </p:grpSpPr>
        <p:sp>
          <p:nvSpPr>
            <p:cNvPr id="32" name="矩形 29">
              <a:extLst>
                <a:ext uri="{FF2B5EF4-FFF2-40B4-BE49-F238E27FC236}">
                  <a16:creationId xmlns:a16="http://schemas.microsoft.com/office/drawing/2014/main" id="{B5320982-FC4E-4423-9817-867DF80B45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7953" y="3186668"/>
              <a:ext cx="4283968" cy="18466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9pPr>
            </a:lstStyle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en-US" altLang="zh-CN">
                  <a:solidFill>
                    <a:schemeClr val="accent1"/>
                  </a:solidFill>
                  <a:latin typeface="+mn-lt"/>
                  <a:ea typeface="微软雅黑" pitchFamily="34" charset="-122"/>
                  <a:cs typeface="Times New Roman" panose="02020603050405020304" pitchFamily="18" charset="0"/>
                </a:rPr>
                <a:t>Works:</a:t>
              </a:r>
            </a:p>
            <a:p>
              <a:pPr marL="1028700" lvl="1">
                <a:buFont typeface="Arial" panose="020B0604020202020204" pitchFamily="34" charset="0"/>
                <a:buChar char="•"/>
              </a:pPr>
              <a:r>
                <a:rPr lang="en-US" altLang="zh-CN" sz="1600" i="1">
                  <a:solidFill>
                    <a:schemeClr val="accent1"/>
                  </a:solidFill>
                  <a:latin typeface="+mn-lt"/>
                  <a:ea typeface="微软雅黑" pitchFamily="34" charset="-122"/>
                  <a:cs typeface="Times New Roman" panose="02020603050405020304" pitchFamily="18" charset="0"/>
                </a:rPr>
                <a:t>Approaches to Translation</a:t>
              </a:r>
              <a:r>
                <a:rPr lang="en-US" altLang="zh-CN" sz="1600">
                  <a:solidFill>
                    <a:schemeClr val="accent1"/>
                  </a:solidFill>
                  <a:latin typeface="+mn-lt"/>
                  <a:ea typeface="微软雅黑" pitchFamily="34" charset="-122"/>
                  <a:cs typeface="Times New Roman" panose="02020603050405020304" pitchFamily="18" charset="0"/>
                </a:rPr>
                <a:t>, 1981;</a:t>
              </a:r>
            </a:p>
            <a:p>
              <a:pPr marL="1028700" lvl="1">
                <a:buFont typeface="Arial" panose="020B0604020202020204" pitchFamily="34" charset="0"/>
                <a:buChar char="•"/>
              </a:pPr>
              <a:r>
                <a:rPr lang="en-US" altLang="zh-CN" sz="1600" i="1">
                  <a:solidFill>
                    <a:schemeClr val="accent1"/>
                  </a:solidFill>
                  <a:latin typeface="+mn-lt"/>
                  <a:ea typeface="微软雅黑" pitchFamily="34" charset="-122"/>
                  <a:cs typeface="Times New Roman" panose="02020603050405020304" pitchFamily="18" charset="0"/>
                </a:rPr>
                <a:t>About Translation</a:t>
              </a:r>
              <a:r>
                <a:rPr lang="en-US" altLang="zh-CN" sz="1600">
                  <a:solidFill>
                    <a:schemeClr val="accent1"/>
                  </a:solidFill>
                  <a:latin typeface="+mn-lt"/>
                  <a:ea typeface="微软雅黑" pitchFamily="34" charset="-122"/>
                  <a:cs typeface="Times New Roman" panose="02020603050405020304" pitchFamily="18" charset="0"/>
                </a:rPr>
                <a:t>, 1991</a:t>
              </a:r>
            </a:p>
            <a:p>
              <a:pPr marL="1028700" lvl="1">
                <a:buFont typeface="Arial" panose="020B0604020202020204" pitchFamily="34" charset="0"/>
                <a:buChar char="•"/>
              </a:pPr>
              <a:r>
                <a:rPr lang="en-US" altLang="zh-CN" sz="1600" i="1">
                  <a:solidFill>
                    <a:schemeClr val="accent1"/>
                  </a:solidFill>
                  <a:latin typeface="+mn-lt"/>
                  <a:ea typeface="微软雅黑" pitchFamily="34" charset="-122"/>
                  <a:cs typeface="Times New Roman" panose="02020603050405020304" pitchFamily="18" charset="0"/>
                </a:rPr>
                <a:t>Paragraphs on translation</a:t>
              </a:r>
              <a:r>
                <a:rPr lang="en-US" altLang="zh-CN" sz="1600">
                  <a:solidFill>
                    <a:schemeClr val="accent1"/>
                  </a:solidFill>
                  <a:latin typeface="+mn-lt"/>
                  <a:ea typeface="微软雅黑" pitchFamily="34" charset="-122"/>
                  <a:cs typeface="Times New Roman" panose="02020603050405020304" pitchFamily="18" charset="0"/>
                </a:rPr>
                <a:t>, 1993</a:t>
              </a:r>
            </a:p>
            <a:p>
              <a:pPr marL="1028700" lvl="1">
                <a:buFont typeface="Arial" panose="020B0604020202020204" pitchFamily="34" charset="0"/>
                <a:buChar char="•"/>
              </a:pPr>
              <a:r>
                <a:rPr lang="en-US" altLang="zh-CN" sz="1600" i="1">
                  <a:solidFill>
                    <a:schemeClr val="accent1"/>
                  </a:solidFill>
                  <a:latin typeface="+mn-lt"/>
                  <a:ea typeface="微软雅黑" pitchFamily="34" charset="-122"/>
                  <a:cs typeface="Times New Roman" panose="02020603050405020304" pitchFamily="18" charset="0"/>
                </a:rPr>
                <a:t>More paragraphs on Translation</a:t>
              </a:r>
              <a:r>
                <a:rPr lang="en-US" altLang="zh-CN" sz="1600">
                  <a:solidFill>
                    <a:schemeClr val="accent1"/>
                  </a:solidFill>
                  <a:latin typeface="+mn-lt"/>
                  <a:ea typeface="微软雅黑" pitchFamily="34" charset="-122"/>
                  <a:cs typeface="Times New Roman" panose="02020603050405020304" pitchFamily="18" charset="0"/>
                </a:rPr>
                <a:t>, 1998</a:t>
              </a:r>
            </a:p>
            <a:p>
              <a:pPr marL="1028700" lvl="1">
                <a:buFont typeface="Arial" panose="020B0604020202020204" pitchFamily="34" charset="0"/>
                <a:buChar char="•"/>
              </a:pPr>
              <a:r>
                <a:rPr lang="en-US" altLang="zh-CN" sz="1600" i="1">
                  <a:solidFill>
                    <a:schemeClr val="accent1"/>
                  </a:solidFill>
                  <a:latin typeface="+mn-lt"/>
                  <a:ea typeface="微软雅黑" pitchFamily="34" charset="-122"/>
                  <a:cs typeface="Times New Roman" panose="02020603050405020304" pitchFamily="18" charset="0"/>
                </a:rPr>
                <a:t>A Textbook of Translation</a:t>
              </a:r>
              <a:r>
                <a:rPr lang="en-US" altLang="zh-CN" sz="1600">
                  <a:solidFill>
                    <a:schemeClr val="accent1"/>
                  </a:solidFill>
                  <a:latin typeface="+mn-lt"/>
                  <a:ea typeface="微软雅黑" pitchFamily="34" charset="-122"/>
                  <a:cs typeface="Times New Roman" panose="02020603050405020304" pitchFamily="18" charset="0"/>
                </a:rPr>
                <a:t>, 1988</a:t>
              </a:r>
              <a:endParaRPr lang="zh-CN" altLang="en-US" sz="1600">
                <a:solidFill>
                  <a:schemeClr val="accent1"/>
                </a:solidFill>
                <a:latin typeface="+mn-lt"/>
                <a:ea typeface="微软雅黑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36" name="任意多边形 13">
              <a:extLst>
                <a:ext uri="{FF2B5EF4-FFF2-40B4-BE49-F238E27FC236}">
                  <a16:creationId xmlns:a16="http://schemas.microsoft.com/office/drawing/2014/main" id="{D81192FF-E1C2-44BA-A85A-2C7DB4824B63}"/>
                </a:ext>
              </a:extLst>
            </p:cNvPr>
            <p:cNvSpPr/>
            <p:nvPr/>
          </p:nvSpPr>
          <p:spPr bwMode="auto">
            <a:xfrm>
              <a:off x="2989386" y="3530547"/>
              <a:ext cx="1628154" cy="579451"/>
            </a:xfrm>
            <a:custGeom>
              <a:avLst/>
              <a:gdLst>
                <a:gd name="connsiteX0" fmla="*/ 0 w 2067951"/>
                <a:gd name="connsiteY0" fmla="*/ 0 h 450166"/>
                <a:gd name="connsiteX1" fmla="*/ 450166 w 2067951"/>
                <a:gd name="connsiteY1" fmla="*/ 450166 h 450166"/>
                <a:gd name="connsiteX2" fmla="*/ 2067951 w 2067951"/>
                <a:gd name="connsiteY2" fmla="*/ 450166 h 450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67951" h="450166">
                  <a:moveTo>
                    <a:pt x="0" y="0"/>
                  </a:moveTo>
                  <a:lnTo>
                    <a:pt x="450166" y="450166"/>
                  </a:lnTo>
                  <a:lnTo>
                    <a:pt x="2067951" y="450166"/>
                  </a:lnTo>
                </a:path>
              </a:pathLst>
            </a:custGeom>
            <a:noFill/>
            <a:ln w="12700">
              <a:solidFill>
                <a:schemeClr val="tx1"/>
              </a:solidFill>
              <a:headEnd type="diamond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6634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AutoShape 9"/>
          <p:cNvSpPr>
            <a:spLocks noChangeArrowheads="1"/>
          </p:cNvSpPr>
          <p:nvPr/>
        </p:nvSpPr>
        <p:spPr bwMode="auto">
          <a:xfrm>
            <a:off x="2965004" y="1059582"/>
            <a:ext cx="3352800" cy="574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altLang="zh-CN" sz="2800">
                <a:solidFill>
                  <a:srgbClr val="FFFFFF"/>
                </a:solidFill>
                <a:ea typeface="黑体" pitchFamily="49" charset="-122"/>
                <a:cs typeface="Times New Roman" panose="02020603050405020304" pitchFamily="18" charset="0"/>
              </a:rPr>
              <a:t>Translation Theories</a:t>
            </a:r>
            <a:endParaRPr lang="zh-CN" altLang="zh-CN" sz="2800">
              <a:solidFill>
                <a:srgbClr val="FFFFFF"/>
              </a:solidFill>
              <a:ea typeface="黑体" pitchFamily="49" charset="-122"/>
              <a:cs typeface="Times New Roman" panose="02020603050405020304" pitchFamily="18" charset="0"/>
            </a:endParaRPr>
          </a:p>
        </p:txBody>
      </p:sp>
      <p:sp>
        <p:nvSpPr>
          <p:cNvPr id="30" name="Line 10"/>
          <p:cNvSpPr>
            <a:spLocks noChangeShapeType="1"/>
          </p:cNvSpPr>
          <p:nvPr/>
        </p:nvSpPr>
        <p:spPr bwMode="auto">
          <a:xfrm>
            <a:off x="1403648" y="1994147"/>
            <a:ext cx="6374336" cy="1"/>
          </a:xfrm>
          <a:prstGeom prst="line">
            <a:avLst/>
          </a:prstGeom>
          <a:noFill/>
          <a:ln w="19050" cmpd="sng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</a:pPr>
            <a:endParaRPr lang="zh-CN" altLang="en-US" sz="28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31" name="Line 11"/>
          <p:cNvSpPr>
            <a:spLocks noChangeShapeType="1"/>
          </p:cNvSpPr>
          <p:nvPr/>
        </p:nvSpPr>
        <p:spPr bwMode="auto">
          <a:xfrm>
            <a:off x="1405702" y="1983283"/>
            <a:ext cx="1" cy="838200"/>
          </a:xfrm>
          <a:prstGeom prst="line">
            <a:avLst/>
          </a:prstGeom>
          <a:noFill/>
          <a:ln w="19050" cmpd="sng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</a:pPr>
            <a:endParaRPr lang="zh-CN" altLang="en-US" sz="28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33" name="Line 13"/>
          <p:cNvSpPr>
            <a:spLocks noChangeShapeType="1"/>
          </p:cNvSpPr>
          <p:nvPr/>
        </p:nvSpPr>
        <p:spPr bwMode="auto">
          <a:xfrm>
            <a:off x="7759332" y="1983283"/>
            <a:ext cx="1" cy="838200"/>
          </a:xfrm>
          <a:prstGeom prst="line">
            <a:avLst/>
          </a:prstGeom>
          <a:noFill/>
          <a:ln w="19050" cmpd="sng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</a:pPr>
            <a:endParaRPr lang="zh-CN" altLang="en-US" sz="28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35" name="AutoShape 15"/>
          <p:cNvSpPr>
            <a:spLocks noChangeArrowheads="1"/>
          </p:cNvSpPr>
          <p:nvPr/>
        </p:nvSpPr>
        <p:spPr bwMode="auto">
          <a:xfrm>
            <a:off x="187981" y="2808216"/>
            <a:ext cx="2505154" cy="838192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altLang="zh-CN" sz="2000" b="1">
                <a:solidFill>
                  <a:srgbClr val="0070C0"/>
                </a:solidFill>
                <a:ea typeface="黑体" pitchFamily="49" charset="-122"/>
                <a:cs typeface="Times New Roman" panose="02020603050405020304" pitchFamily="18" charset="0"/>
              </a:rPr>
              <a:t>Classification of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altLang="zh-CN" sz="2000" b="1">
                <a:solidFill>
                  <a:srgbClr val="0070C0"/>
                </a:solidFill>
                <a:ea typeface="黑体" pitchFamily="49" charset="-122"/>
                <a:cs typeface="Times New Roman" panose="02020603050405020304" pitchFamily="18" charset="0"/>
              </a:rPr>
              <a:t>Text Types</a:t>
            </a:r>
          </a:p>
        </p:txBody>
      </p:sp>
      <p:sp>
        <p:nvSpPr>
          <p:cNvPr id="36" name="AutoShape 16"/>
          <p:cNvSpPr>
            <a:spLocks noChangeArrowheads="1"/>
          </p:cNvSpPr>
          <p:nvPr/>
        </p:nvSpPr>
        <p:spPr bwMode="auto">
          <a:xfrm>
            <a:off x="6506755" y="2816052"/>
            <a:ext cx="2505154" cy="838197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>
                <a:solidFill>
                  <a:srgbClr val="0070C0"/>
                </a:solidFill>
                <a:ea typeface="黑体" pitchFamily="49" charset="-122"/>
                <a:cs typeface="Times New Roman" panose="02020603050405020304" pitchFamily="18" charset="0"/>
              </a:rPr>
              <a:t>Correlative Theory of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>
                <a:solidFill>
                  <a:srgbClr val="0070C0"/>
                </a:solidFill>
                <a:ea typeface="黑体" pitchFamily="49" charset="-122"/>
                <a:cs typeface="Times New Roman" panose="02020603050405020304" pitchFamily="18" charset="0"/>
              </a:rPr>
              <a:t>the Translation</a:t>
            </a:r>
          </a:p>
        </p:txBody>
      </p:sp>
      <p:sp>
        <p:nvSpPr>
          <p:cNvPr id="22" name="Line 13">
            <a:extLst>
              <a:ext uri="{FF2B5EF4-FFF2-40B4-BE49-F238E27FC236}">
                <a16:creationId xmlns:a16="http://schemas.microsoft.com/office/drawing/2014/main" id="{921F0654-5C1E-4A5F-9327-8F863BA3A44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7347" y="2019583"/>
            <a:ext cx="1" cy="1222564"/>
          </a:xfrm>
          <a:prstGeom prst="line">
            <a:avLst/>
          </a:prstGeom>
          <a:noFill/>
          <a:ln w="19050" cmpd="sng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</a:pPr>
            <a:endParaRPr lang="zh-CN" altLang="en-US" sz="28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3" name="AutoShape 16">
            <a:extLst>
              <a:ext uri="{FF2B5EF4-FFF2-40B4-BE49-F238E27FC236}">
                <a16:creationId xmlns:a16="http://schemas.microsoft.com/office/drawing/2014/main" id="{88A2B19C-199E-4A26-82CF-5D6DADA35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4077" y="2823048"/>
            <a:ext cx="2505154" cy="838197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>
                <a:solidFill>
                  <a:srgbClr val="0070C0"/>
                </a:solidFill>
                <a:ea typeface="黑体" pitchFamily="49" charset="-122"/>
                <a:cs typeface="Times New Roman" panose="02020603050405020304" pitchFamily="18" charset="0"/>
              </a:rPr>
              <a:t>Translation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>
                <a:solidFill>
                  <a:srgbClr val="0070C0"/>
                </a:solidFill>
                <a:ea typeface="黑体" pitchFamily="49" charset="-122"/>
                <a:cs typeface="Times New Roman" panose="02020603050405020304" pitchFamily="18" charset="0"/>
              </a:rPr>
              <a:t>Approaches</a:t>
            </a:r>
            <a:endParaRPr lang="zh-CN" altLang="zh-CN" sz="2000" b="1">
              <a:solidFill>
                <a:srgbClr val="0070C0"/>
              </a:solidFill>
              <a:ea typeface="黑体" pitchFamily="49" charset="-122"/>
              <a:cs typeface="Times New Roman" panose="02020603050405020304" pitchFamily="18" charset="0"/>
            </a:endParaRPr>
          </a:p>
        </p:txBody>
      </p:sp>
      <p:sp>
        <p:nvSpPr>
          <p:cNvPr id="24" name="Line 13">
            <a:extLst>
              <a:ext uri="{FF2B5EF4-FFF2-40B4-BE49-F238E27FC236}">
                <a16:creationId xmlns:a16="http://schemas.microsoft.com/office/drawing/2014/main" id="{B065FEB8-81B2-46B6-A40F-CC146ACF03D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8865" y="1584102"/>
            <a:ext cx="0" cy="419100"/>
          </a:xfrm>
          <a:prstGeom prst="line">
            <a:avLst/>
          </a:prstGeom>
          <a:noFill/>
          <a:ln w="19050" cmpd="sng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</a:pPr>
            <a:endParaRPr lang="zh-CN" altLang="en-US" sz="280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580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bldLvl="0" animBg="1" autoUpdateAnimBg="0"/>
      <p:bldP spid="30" grpId="0" animBg="1"/>
      <p:bldP spid="31" grpId="0" animBg="1"/>
      <p:bldP spid="33" grpId="0" animBg="1"/>
      <p:bldP spid="35" grpId="0" bldLvl="0" animBg="1" autoUpdateAnimBg="0"/>
      <p:bldP spid="36" grpId="0" bldLvl="0" animBg="1" autoUpdateAnimBg="0"/>
      <p:bldP spid="22" grpId="0" animBg="1"/>
      <p:bldP spid="23" grpId="0" bldLvl="0" animBg="1" autoUpdateAnimBg="0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 Box 269"/>
          <p:cNvSpPr txBox="1">
            <a:spLocks noChangeArrowheads="1"/>
          </p:cNvSpPr>
          <p:nvPr/>
        </p:nvSpPr>
        <p:spPr bwMode="black">
          <a:xfrm>
            <a:off x="1832445" y="3838075"/>
            <a:ext cx="661743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zh-CN">
                <a:solidFill>
                  <a:schemeClr val="accent6"/>
                </a:solidFill>
                <a:latin typeface="+mn-lt"/>
                <a:cs typeface="Times New Roman" panose="02020603050405020304" pitchFamily="18" charset="0"/>
              </a:rPr>
              <a:t>expressing meaning</a:t>
            </a:r>
          </a:p>
          <a:p>
            <a:pPr eaLnBrk="1" hangingPunct="1">
              <a:buFontTx/>
              <a:buChar char="•"/>
            </a:pPr>
            <a:r>
              <a:rPr lang="en-US" altLang="zh-CN">
                <a:solidFill>
                  <a:schemeClr val="accent6"/>
                </a:solidFill>
                <a:latin typeface="+mn-lt"/>
                <a:ea typeface="宋体" pitchFamily="2" charset="-122"/>
                <a:cs typeface="Times New Roman" panose="02020603050405020304" pitchFamily="18" charset="0"/>
              </a:rPr>
              <a:t>novels, poems, autobiography, prose, etc. </a:t>
            </a:r>
          </a:p>
          <a:p>
            <a:pPr eaLnBrk="1" hangingPunct="1">
              <a:buFontTx/>
              <a:buChar char="•"/>
            </a:pPr>
            <a:r>
              <a:rPr lang="en-US" altLang="zh-CN">
                <a:solidFill>
                  <a:schemeClr val="accent6"/>
                </a:solidFill>
                <a:latin typeface="+mn-lt"/>
                <a:ea typeface="宋体" pitchFamily="2" charset="-122"/>
                <a:cs typeface="Times New Roman" panose="02020603050405020304" pitchFamily="18" charset="0"/>
              </a:rPr>
              <a:t>authority of the original author</a:t>
            </a:r>
          </a:p>
          <a:p>
            <a:pPr eaLnBrk="1" hangingPunct="1">
              <a:buFontTx/>
              <a:buChar char="•"/>
            </a:pPr>
            <a:r>
              <a:rPr lang="en-US" altLang="zh-CN">
                <a:solidFill>
                  <a:schemeClr val="accent6"/>
                </a:solidFill>
                <a:latin typeface="+mn-lt"/>
                <a:ea typeface="宋体" pitchFamily="2" charset="-122"/>
                <a:cs typeface="Times New Roman" panose="02020603050405020304" pitchFamily="18" charset="0"/>
              </a:rPr>
              <a:t>translation: </a:t>
            </a:r>
            <a:r>
              <a:rPr lang="en-US" altLang="zh-CN" b="1">
                <a:solidFill>
                  <a:srgbClr val="FF0000"/>
                </a:solidFill>
                <a:latin typeface="+mn-lt"/>
                <a:ea typeface="宋体" pitchFamily="2" charset="-122"/>
                <a:cs typeface="Times New Roman" panose="02020603050405020304" pitchFamily="18" charset="0"/>
              </a:rPr>
              <a:t>“original author first”</a:t>
            </a:r>
            <a:endParaRPr lang="zh-CN" altLang="en-US" b="1">
              <a:solidFill>
                <a:srgbClr val="FF0000"/>
              </a:solidFill>
              <a:latin typeface="+mn-lt"/>
              <a:ea typeface="宋体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71" name="组合 70">
            <a:extLst>
              <a:ext uri="{FF2B5EF4-FFF2-40B4-BE49-F238E27FC236}">
                <a16:creationId xmlns:a16="http://schemas.microsoft.com/office/drawing/2014/main" id="{D1C7C567-C636-4201-9428-3A61EF21D6D0}"/>
              </a:ext>
            </a:extLst>
          </p:cNvPr>
          <p:cNvGrpSpPr/>
          <p:nvPr/>
        </p:nvGrpSpPr>
        <p:grpSpPr>
          <a:xfrm>
            <a:off x="34071" y="-51414"/>
            <a:ext cx="3617862" cy="433871"/>
            <a:chOff x="-432048" y="-39369"/>
            <a:chExt cx="3617862" cy="433871"/>
          </a:xfrm>
        </p:grpSpPr>
        <p:cxnSp>
          <p:nvCxnSpPr>
            <p:cNvPr id="72" name="直接连接符 71">
              <a:extLst>
                <a:ext uri="{FF2B5EF4-FFF2-40B4-BE49-F238E27FC236}">
                  <a16:creationId xmlns:a16="http://schemas.microsoft.com/office/drawing/2014/main" id="{8CF9479D-A7DF-4FE1-A141-0B2A1BF067B4}"/>
                </a:ext>
              </a:extLst>
            </p:cNvPr>
            <p:cNvCxnSpPr>
              <a:cxnSpLocks/>
            </p:cNvCxnSpPr>
            <p:nvPr/>
          </p:nvCxnSpPr>
          <p:spPr>
            <a:xfrm>
              <a:off x="-432048" y="394502"/>
              <a:ext cx="3491880" cy="0"/>
            </a:xfrm>
            <a:prstGeom prst="line">
              <a:avLst/>
            </a:prstGeom>
            <a:ln w="2222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Freeform 32">
              <a:extLst>
                <a:ext uri="{FF2B5EF4-FFF2-40B4-BE49-F238E27FC236}">
                  <a16:creationId xmlns:a16="http://schemas.microsoft.com/office/drawing/2014/main" id="{CCCB7679-4864-4719-8C0E-70BA718676CB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-494597" y="83927"/>
              <a:ext cx="307992" cy="170494"/>
            </a:xfrm>
            <a:custGeom>
              <a:avLst/>
              <a:gdLst>
                <a:gd name="T0" fmla="*/ 281 w 281"/>
                <a:gd name="T1" fmla="*/ 0 h 90"/>
                <a:gd name="T2" fmla="*/ 139 w 281"/>
                <a:gd name="T3" fmla="*/ 90 h 90"/>
                <a:gd name="T4" fmla="*/ 0 w 281"/>
                <a:gd name="T5" fmla="*/ 3 h 90"/>
                <a:gd name="T6" fmla="*/ 0 w 281"/>
                <a:gd name="T7" fmla="*/ 0 h 90"/>
                <a:gd name="T8" fmla="*/ 281 w 281"/>
                <a:gd name="T9" fmla="*/ 0 h 90"/>
                <a:gd name="T10" fmla="*/ 281 w 281"/>
                <a:gd name="T11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90">
                  <a:moveTo>
                    <a:pt x="281" y="0"/>
                  </a:moveTo>
                  <a:lnTo>
                    <a:pt x="139" y="90"/>
                  </a:lnTo>
                  <a:lnTo>
                    <a:pt x="0" y="3"/>
                  </a:lnTo>
                  <a:lnTo>
                    <a:pt x="0" y="0"/>
                  </a:lnTo>
                  <a:lnTo>
                    <a:pt x="281" y="0"/>
                  </a:lnTo>
                  <a:lnTo>
                    <a:pt x="28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 sz="1400"/>
            </a:p>
          </p:txBody>
        </p:sp>
        <p:sp>
          <p:nvSpPr>
            <p:cNvPr id="74" name="文本框 73">
              <a:extLst>
                <a:ext uri="{FF2B5EF4-FFF2-40B4-BE49-F238E27FC236}">
                  <a16:creationId xmlns:a16="http://schemas.microsoft.com/office/drawing/2014/main" id="{6AD7B039-C5DC-4F86-A187-93FA341B8652}"/>
                </a:ext>
              </a:extLst>
            </p:cNvPr>
            <p:cNvSpPr txBox="1"/>
            <p:nvPr/>
          </p:nvSpPr>
          <p:spPr>
            <a:xfrm>
              <a:off x="-340601" y="-39369"/>
              <a:ext cx="35264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>
                  <a:solidFill>
                    <a:schemeClr val="accent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1. Classification of Text Types</a:t>
              </a:r>
            </a:p>
          </p:txBody>
        </p:sp>
      </p:grp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78037021-E32F-4EA6-B0B2-F1040DD1F3E9}"/>
              </a:ext>
            </a:extLst>
          </p:cNvPr>
          <p:cNvGrpSpPr/>
          <p:nvPr/>
        </p:nvGrpSpPr>
        <p:grpSpPr>
          <a:xfrm>
            <a:off x="3617575" y="336623"/>
            <a:ext cx="2108423" cy="625407"/>
            <a:chOff x="3467056" y="698796"/>
            <a:chExt cx="2108423" cy="625407"/>
          </a:xfrm>
        </p:grpSpPr>
        <p:sp>
          <p:nvSpPr>
            <p:cNvPr id="113" name="AutoShape 262">
              <a:extLst>
                <a:ext uri="{FF2B5EF4-FFF2-40B4-BE49-F238E27FC236}">
                  <a16:creationId xmlns:a16="http://schemas.microsoft.com/office/drawing/2014/main" id="{0BE8D56E-A267-4071-8699-DA55426067A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620207" y="698796"/>
              <a:ext cx="1846065" cy="619412"/>
            </a:xfrm>
            <a:prstGeom prst="roundRect">
              <a:avLst>
                <a:gd name="adj" fmla="val 22815"/>
              </a:avLst>
            </a:prstGeom>
            <a:solidFill>
              <a:schemeClr val="bg2"/>
            </a:solidFill>
            <a:ln w="12700" algn="ctr">
              <a:noFill/>
              <a:round/>
              <a:headEnd/>
              <a:tailEnd/>
            </a:ln>
            <a:effectLst>
              <a:outerShdw dist="28398" dir="6993903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endParaRPr lang="zh-CN" altLang="en-US">
                <a:latin typeface="+mn-lt"/>
                <a:ea typeface="宋体" pitchFamily="2" charset="-122"/>
              </a:endParaRPr>
            </a:p>
          </p:txBody>
        </p:sp>
        <p:sp>
          <p:nvSpPr>
            <p:cNvPr id="114" name="Text Box 265">
              <a:extLst>
                <a:ext uri="{FF2B5EF4-FFF2-40B4-BE49-F238E27FC236}">
                  <a16:creationId xmlns:a16="http://schemas.microsoft.com/office/drawing/2014/main" id="{A11AB528-8B57-4F5A-9F65-D2BA8D3763D2}"/>
                </a:ext>
              </a:extLst>
            </p:cNvPr>
            <p:cNvSpPr txBox="1">
              <a:spLocks noChangeArrowheads="1"/>
            </p:cNvSpPr>
            <p:nvPr/>
          </p:nvSpPr>
          <p:spPr bwMode="white">
            <a:xfrm>
              <a:off x="3467056" y="739428"/>
              <a:ext cx="210842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1600" b="1">
                  <a:solidFill>
                    <a:srgbClr val="FFFFFF"/>
                  </a:solidFill>
                  <a:latin typeface="+mn-lt"/>
                  <a:ea typeface="宋体" pitchFamily="2" charset="-122"/>
                  <a:cs typeface="Times New Roman" panose="02020603050405020304" pitchFamily="18" charset="0"/>
                </a:rPr>
                <a:t>Vocative-Functional texts</a:t>
              </a:r>
              <a:endParaRPr lang="zh-CN" altLang="en-US" sz="1600" b="1">
                <a:solidFill>
                  <a:srgbClr val="FFFFFF"/>
                </a:solidFill>
                <a:latin typeface="+mn-lt"/>
                <a:ea typeface="宋体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5" name="文本框 4">
            <a:extLst>
              <a:ext uri="{FF2B5EF4-FFF2-40B4-BE49-F238E27FC236}">
                <a16:creationId xmlns:a16="http://schemas.microsoft.com/office/drawing/2014/main" id="{9398500E-A341-494B-8DAD-03EDACFB73C0}"/>
              </a:ext>
            </a:extLst>
          </p:cNvPr>
          <p:cNvSpPr txBox="1"/>
          <p:nvPr/>
        </p:nvSpPr>
        <p:spPr>
          <a:xfrm>
            <a:off x="-42775" y="510978"/>
            <a:ext cx="414836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solidFill>
                  <a:srgbClr val="00B0F0"/>
                </a:solidFill>
                <a:cs typeface="Times New Roman" panose="02020603050405020304" pitchFamily="18" charset="0"/>
              </a:rPr>
              <a:t>Function of Language:</a:t>
            </a:r>
          </a:p>
          <a:p>
            <a:r>
              <a:rPr lang="en-US" altLang="zh-CN">
                <a:solidFill>
                  <a:schemeClr val="accent6"/>
                </a:solidFill>
                <a:cs typeface="Times New Roman" panose="02020603050405020304" pitchFamily="18" charset="0"/>
              </a:rPr>
              <a:t>informative function, expressive function, vocative function, phatic function, aesthetic function, metalingual function.</a:t>
            </a:r>
            <a:endParaRPr lang="zh-CN" altLang="en-US">
              <a:solidFill>
                <a:schemeClr val="accent6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FF1F8B3D-5EBE-433A-914F-45B4A26DF01C}"/>
              </a:ext>
            </a:extLst>
          </p:cNvPr>
          <p:cNvCxnSpPr>
            <a:cxnSpLocks/>
            <a:endCxn id="115" idx="0"/>
          </p:cNvCxnSpPr>
          <p:nvPr/>
        </p:nvCxnSpPr>
        <p:spPr>
          <a:xfrm>
            <a:off x="876887" y="1772012"/>
            <a:ext cx="0" cy="45944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文本框 114">
            <a:extLst>
              <a:ext uri="{FF2B5EF4-FFF2-40B4-BE49-F238E27FC236}">
                <a16:creationId xmlns:a16="http://schemas.microsoft.com/office/drawing/2014/main" id="{96289163-6B17-4E55-A2ED-D0AA42C144C5}"/>
              </a:ext>
            </a:extLst>
          </p:cNvPr>
          <p:cNvSpPr txBox="1"/>
          <p:nvPr/>
        </p:nvSpPr>
        <p:spPr>
          <a:xfrm>
            <a:off x="113120" y="2231458"/>
            <a:ext cx="15275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cs typeface="Times New Roman" panose="02020603050405020304" pitchFamily="18" charset="0"/>
              </a:rPr>
              <a:t>Text Types</a:t>
            </a:r>
            <a:endParaRPr lang="zh-CN" altLang="en-US" sz="240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16" name="Text Box 269">
            <a:extLst>
              <a:ext uri="{FF2B5EF4-FFF2-40B4-BE49-F238E27FC236}">
                <a16:creationId xmlns:a16="http://schemas.microsoft.com/office/drawing/2014/main" id="{7DD0A1A8-6153-4FE4-A5BF-F5678282DF35}"/>
              </a:ext>
            </a:extLst>
          </p:cNvPr>
          <p:cNvSpPr txBox="1">
            <a:spLocks noChangeArrowheads="1"/>
          </p:cNvSpPr>
          <p:nvPr/>
        </p:nvSpPr>
        <p:spPr bwMode="black">
          <a:xfrm>
            <a:off x="3582382" y="2567572"/>
            <a:ext cx="531475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zh-CN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conveying information to readers</a:t>
            </a:r>
          </a:p>
          <a:p>
            <a:pPr eaLnBrk="1" hangingPunct="1">
              <a:buFontTx/>
              <a:buChar char="•"/>
            </a:pPr>
            <a:r>
              <a:rPr lang="en-US" altLang="zh-CN">
                <a:solidFill>
                  <a:srgbClr val="000000"/>
                </a:solidFill>
                <a:latin typeface="+mn-lt"/>
                <a:ea typeface="宋体" pitchFamily="2" charset="-122"/>
                <a:cs typeface="Times New Roman" panose="02020603050405020304" pitchFamily="18" charset="0"/>
              </a:rPr>
              <a:t>reports, newspaper articles, meeting minutes, etc.</a:t>
            </a:r>
          </a:p>
          <a:p>
            <a:pPr eaLnBrk="1" hangingPunct="1">
              <a:buFontTx/>
              <a:buChar char="•"/>
            </a:pPr>
            <a:r>
              <a:rPr lang="en-US" altLang="zh-CN">
                <a:solidFill>
                  <a:srgbClr val="000000"/>
                </a:solidFill>
                <a:latin typeface="+mn-lt"/>
                <a:ea typeface="宋体" pitchFamily="2" charset="-122"/>
                <a:cs typeface="Times New Roman" panose="02020603050405020304" pitchFamily="18" charset="0"/>
              </a:rPr>
              <a:t> the “authenticity” of the content</a:t>
            </a:r>
          </a:p>
          <a:p>
            <a:pPr eaLnBrk="1" hangingPunct="1">
              <a:buFontTx/>
              <a:buChar char="•"/>
            </a:pPr>
            <a:r>
              <a:rPr lang="en-US" altLang="zh-CN">
                <a:solidFill>
                  <a:srgbClr val="000000"/>
                </a:solidFill>
                <a:latin typeface="+mn-lt"/>
                <a:ea typeface="宋体" pitchFamily="2" charset="-122"/>
                <a:cs typeface="Times New Roman" panose="02020603050405020304" pitchFamily="18" charset="0"/>
              </a:rPr>
              <a:t>Translation: </a:t>
            </a:r>
            <a:r>
              <a:rPr lang="en-US" altLang="zh-CN" b="1">
                <a:solidFill>
                  <a:srgbClr val="FF0000"/>
                </a:solidFill>
                <a:latin typeface="+mn-lt"/>
                <a:ea typeface="宋体" pitchFamily="2" charset="-122"/>
                <a:cs typeface="Times New Roman" panose="02020603050405020304" pitchFamily="18" charset="0"/>
              </a:rPr>
              <a:t>“authenticity first”</a:t>
            </a:r>
            <a:endParaRPr lang="zh-CN" altLang="en-US" b="1">
              <a:solidFill>
                <a:srgbClr val="FF0000"/>
              </a:solidFill>
              <a:latin typeface="+mn-lt"/>
              <a:ea typeface="宋体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117" name="组合 116">
            <a:extLst>
              <a:ext uri="{FF2B5EF4-FFF2-40B4-BE49-F238E27FC236}">
                <a16:creationId xmlns:a16="http://schemas.microsoft.com/office/drawing/2014/main" id="{CB8FF2A6-CC1D-4FFB-B736-7BE984866985}"/>
              </a:ext>
            </a:extLst>
          </p:cNvPr>
          <p:cNvGrpSpPr/>
          <p:nvPr/>
        </p:nvGrpSpPr>
        <p:grpSpPr>
          <a:xfrm>
            <a:off x="-117313" y="3156843"/>
            <a:ext cx="2108423" cy="625407"/>
            <a:chOff x="3467056" y="698796"/>
            <a:chExt cx="2108423" cy="625407"/>
          </a:xfrm>
        </p:grpSpPr>
        <p:sp>
          <p:nvSpPr>
            <p:cNvPr id="118" name="AutoShape 262">
              <a:extLst>
                <a:ext uri="{FF2B5EF4-FFF2-40B4-BE49-F238E27FC236}">
                  <a16:creationId xmlns:a16="http://schemas.microsoft.com/office/drawing/2014/main" id="{9BE5DAB0-040E-4A22-A35F-18A67C7B7CB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620207" y="698796"/>
              <a:ext cx="1846065" cy="619412"/>
            </a:xfrm>
            <a:prstGeom prst="roundRect">
              <a:avLst>
                <a:gd name="adj" fmla="val 22815"/>
              </a:avLst>
            </a:prstGeom>
            <a:solidFill>
              <a:schemeClr val="bg2"/>
            </a:solidFill>
            <a:ln w="12700" algn="ctr">
              <a:noFill/>
              <a:round/>
              <a:headEnd/>
              <a:tailEnd/>
            </a:ln>
            <a:effectLst>
              <a:outerShdw dist="28398" dir="6993903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endParaRPr lang="zh-CN" altLang="en-US">
                <a:latin typeface="+mn-lt"/>
                <a:ea typeface="宋体" pitchFamily="2" charset="-122"/>
              </a:endParaRPr>
            </a:p>
          </p:txBody>
        </p:sp>
        <p:sp>
          <p:nvSpPr>
            <p:cNvPr id="119" name="Text Box 265">
              <a:extLst>
                <a:ext uri="{FF2B5EF4-FFF2-40B4-BE49-F238E27FC236}">
                  <a16:creationId xmlns:a16="http://schemas.microsoft.com/office/drawing/2014/main" id="{F4ECDA19-A06D-40C0-A179-2E13EBAF34B8}"/>
                </a:ext>
              </a:extLst>
            </p:cNvPr>
            <p:cNvSpPr txBox="1">
              <a:spLocks noChangeArrowheads="1"/>
            </p:cNvSpPr>
            <p:nvPr/>
          </p:nvSpPr>
          <p:spPr bwMode="white">
            <a:xfrm>
              <a:off x="3467056" y="739428"/>
              <a:ext cx="210842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1600" b="1">
                  <a:solidFill>
                    <a:srgbClr val="FFFFFF"/>
                  </a:solidFill>
                  <a:latin typeface="+mn-lt"/>
                  <a:ea typeface="宋体" pitchFamily="2" charset="-122"/>
                  <a:cs typeface="Times New Roman" panose="02020603050405020304" pitchFamily="18" charset="0"/>
                </a:rPr>
                <a:t>Expressive-Functional texts</a:t>
              </a:r>
              <a:endParaRPr lang="zh-CN" altLang="en-US" sz="1600" b="1">
                <a:solidFill>
                  <a:srgbClr val="FFFFFF"/>
                </a:solidFill>
                <a:latin typeface="+mn-lt"/>
                <a:ea typeface="宋体" pitchFamily="2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0" name="组合 119">
            <a:extLst>
              <a:ext uri="{FF2B5EF4-FFF2-40B4-BE49-F238E27FC236}">
                <a16:creationId xmlns:a16="http://schemas.microsoft.com/office/drawing/2014/main" id="{3A66B21D-8E50-4387-89FF-4B638A5DF4BD}"/>
              </a:ext>
            </a:extLst>
          </p:cNvPr>
          <p:cNvGrpSpPr/>
          <p:nvPr/>
        </p:nvGrpSpPr>
        <p:grpSpPr>
          <a:xfrm>
            <a:off x="1689851" y="1705055"/>
            <a:ext cx="2108423" cy="625407"/>
            <a:chOff x="3467056" y="698796"/>
            <a:chExt cx="2108423" cy="625407"/>
          </a:xfrm>
        </p:grpSpPr>
        <p:sp>
          <p:nvSpPr>
            <p:cNvPr id="121" name="AutoShape 262">
              <a:extLst>
                <a:ext uri="{FF2B5EF4-FFF2-40B4-BE49-F238E27FC236}">
                  <a16:creationId xmlns:a16="http://schemas.microsoft.com/office/drawing/2014/main" id="{B97449F2-3BF1-40D9-B3A6-B6D6BCB11E4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620207" y="698796"/>
              <a:ext cx="1846065" cy="619412"/>
            </a:xfrm>
            <a:prstGeom prst="roundRect">
              <a:avLst>
                <a:gd name="adj" fmla="val 22815"/>
              </a:avLst>
            </a:prstGeom>
            <a:solidFill>
              <a:schemeClr val="bg2"/>
            </a:solidFill>
            <a:ln w="12700" algn="ctr">
              <a:noFill/>
              <a:round/>
              <a:headEnd/>
              <a:tailEnd/>
            </a:ln>
            <a:effectLst>
              <a:outerShdw dist="28398" dir="6993903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endParaRPr lang="zh-CN" altLang="en-US">
                <a:latin typeface="+mn-lt"/>
                <a:ea typeface="宋体" pitchFamily="2" charset="-122"/>
              </a:endParaRPr>
            </a:p>
          </p:txBody>
        </p:sp>
        <p:sp>
          <p:nvSpPr>
            <p:cNvPr id="122" name="Text Box 265">
              <a:extLst>
                <a:ext uri="{FF2B5EF4-FFF2-40B4-BE49-F238E27FC236}">
                  <a16:creationId xmlns:a16="http://schemas.microsoft.com/office/drawing/2014/main" id="{BEB41C64-0326-4143-85C2-4C5AEC46184A}"/>
                </a:ext>
              </a:extLst>
            </p:cNvPr>
            <p:cNvSpPr txBox="1">
              <a:spLocks noChangeArrowheads="1"/>
            </p:cNvSpPr>
            <p:nvPr/>
          </p:nvSpPr>
          <p:spPr bwMode="white">
            <a:xfrm>
              <a:off x="3467056" y="739428"/>
              <a:ext cx="210842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1600" b="1">
                  <a:solidFill>
                    <a:srgbClr val="FFFFFF"/>
                  </a:solidFill>
                  <a:latin typeface="+mn-lt"/>
                  <a:ea typeface="宋体" pitchFamily="2" charset="-122"/>
                  <a:cs typeface="Times New Roman" panose="02020603050405020304" pitchFamily="18" charset="0"/>
                </a:rPr>
                <a:t>Informative-Functional texts</a:t>
              </a:r>
              <a:endParaRPr lang="zh-CN" altLang="en-US" sz="1600" b="1">
                <a:solidFill>
                  <a:srgbClr val="FFFFFF"/>
                </a:solidFill>
                <a:latin typeface="+mn-lt"/>
                <a:ea typeface="宋体" pitchFamily="2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7" name="组合 16">
            <a:extLst>
              <a:ext uri="{FF2B5EF4-FFF2-40B4-BE49-F238E27FC236}">
                <a16:creationId xmlns:a16="http://schemas.microsoft.com/office/drawing/2014/main" id="{96F08CD8-E227-4B29-A4AE-CDC7AD2BB41A}"/>
              </a:ext>
            </a:extLst>
          </p:cNvPr>
          <p:cNvGrpSpPr/>
          <p:nvPr/>
        </p:nvGrpSpPr>
        <p:grpSpPr>
          <a:xfrm>
            <a:off x="1882419" y="291163"/>
            <a:ext cx="5344492" cy="3519333"/>
            <a:chOff x="1882419" y="291163"/>
            <a:chExt cx="5344492" cy="3519333"/>
          </a:xfrm>
        </p:grpSpPr>
        <p:grpSp>
          <p:nvGrpSpPr>
            <p:cNvPr id="2" name="组合 1">
              <a:extLst>
                <a:ext uri="{FF2B5EF4-FFF2-40B4-BE49-F238E27FC236}">
                  <a16:creationId xmlns:a16="http://schemas.microsoft.com/office/drawing/2014/main" id="{6575F89F-19C9-4754-BFBC-653CEE27BD7A}"/>
                </a:ext>
              </a:extLst>
            </p:cNvPr>
            <p:cNvGrpSpPr/>
            <p:nvPr/>
          </p:nvGrpSpPr>
          <p:grpSpPr>
            <a:xfrm>
              <a:off x="1980297" y="291163"/>
              <a:ext cx="5246614" cy="3394423"/>
              <a:chOff x="1882231" y="914416"/>
              <a:chExt cx="5246614" cy="3394423"/>
            </a:xfrm>
          </p:grpSpPr>
          <p:sp>
            <p:nvSpPr>
              <p:cNvPr id="24" name="Line 201"/>
              <p:cNvSpPr>
                <a:spLocks noChangeShapeType="1"/>
              </p:cNvSpPr>
              <p:nvPr/>
            </p:nvSpPr>
            <p:spPr bwMode="auto">
              <a:xfrm flipV="1">
                <a:off x="1882231" y="1655788"/>
                <a:ext cx="3654673" cy="265305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pSp>
            <p:nvGrpSpPr>
              <p:cNvPr id="28" name="Group 205"/>
              <p:cNvGrpSpPr>
                <a:grpSpLocks/>
              </p:cNvGrpSpPr>
              <p:nvPr/>
            </p:nvGrpSpPr>
            <p:grpSpPr bwMode="auto">
              <a:xfrm rot="20302575" flipH="1" flipV="1">
                <a:off x="2315676" y="3892566"/>
                <a:ext cx="166558" cy="39872"/>
                <a:chOff x="2528" y="1060"/>
                <a:chExt cx="894" cy="236"/>
              </a:xfrm>
            </p:grpSpPr>
            <p:grpSp>
              <p:nvGrpSpPr>
                <p:cNvPr id="29" name="Group 206"/>
                <p:cNvGrpSpPr>
                  <a:grpSpLocks/>
                </p:cNvGrpSpPr>
                <p:nvPr/>
              </p:nvGrpSpPr>
              <p:grpSpPr bwMode="auto">
                <a:xfrm>
                  <a:off x="2528" y="1060"/>
                  <a:ext cx="742" cy="186"/>
                  <a:chOff x="1565" y="2568"/>
                  <a:chExt cx="1118" cy="279"/>
                </a:xfrm>
              </p:grpSpPr>
              <p:sp>
                <p:nvSpPr>
                  <p:cNvPr id="38" name="AutoShape 207"/>
                  <p:cNvSpPr>
                    <a:spLocks noChangeArrowheads="1"/>
                  </p:cNvSpPr>
                  <p:nvPr/>
                </p:nvSpPr>
                <p:spPr bwMode="gray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/>
                    <a:endParaRPr lang="zh-CN" altLang="en-US">
                      <a:ea typeface="宋体" pitchFamily="2" charset="-122"/>
                    </a:endParaRPr>
                  </a:p>
                </p:txBody>
              </p:sp>
              <p:sp>
                <p:nvSpPr>
                  <p:cNvPr id="39" name="AutoShape 208"/>
                  <p:cNvSpPr>
                    <a:spLocks noChangeArrowheads="1"/>
                  </p:cNvSpPr>
                  <p:nvPr/>
                </p:nvSpPr>
                <p:spPr bwMode="gray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/>
                    <a:endParaRPr lang="zh-CN" altLang="en-US">
                      <a:ea typeface="宋体" pitchFamily="2" charset="-122"/>
                    </a:endParaRPr>
                  </a:p>
                </p:txBody>
              </p:sp>
              <p:sp>
                <p:nvSpPr>
                  <p:cNvPr id="40" name="AutoShape 209"/>
                  <p:cNvSpPr>
                    <a:spLocks noChangeArrowheads="1"/>
                  </p:cNvSpPr>
                  <p:nvPr/>
                </p:nvSpPr>
                <p:spPr bwMode="gray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/>
                    <a:endParaRPr lang="zh-CN" altLang="en-US">
                      <a:ea typeface="宋体" pitchFamily="2" charset="-122"/>
                    </a:endParaRPr>
                  </a:p>
                </p:txBody>
              </p:sp>
              <p:sp>
                <p:nvSpPr>
                  <p:cNvPr id="41" name="AutoShape 210"/>
                  <p:cNvSpPr>
                    <a:spLocks noChangeArrowheads="1"/>
                  </p:cNvSpPr>
                  <p:nvPr/>
                </p:nvSpPr>
                <p:spPr bwMode="gray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/>
                    <a:endParaRPr lang="zh-CN" altLang="en-US">
                      <a:ea typeface="宋体" pitchFamily="2" charset="-122"/>
                    </a:endParaRPr>
                  </a:p>
                </p:txBody>
              </p:sp>
            </p:grpSp>
            <p:grpSp>
              <p:nvGrpSpPr>
                <p:cNvPr id="30" name="Group 211"/>
                <p:cNvGrpSpPr>
                  <a:grpSpLocks/>
                </p:cNvGrpSpPr>
                <p:nvPr/>
              </p:nvGrpSpPr>
              <p:grpSpPr bwMode="auto">
                <a:xfrm rot="1353540">
                  <a:off x="2680" y="1110"/>
                  <a:ext cx="742" cy="186"/>
                  <a:chOff x="1565" y="2568"/>
                  <a:chExt cx="1118" cy="279"/>
                </a:xfrm>
              </p:grpSpPr>
              <p:sp>
                <p:nvSpPr>
                  <p:cNvPr id="34" name="AutoShape 212"/>
                  <p:cNvSpPr>
                    <a:spLocks noChangeArrowheads="1"/>
                  </p:cNvSpPr>
                  <p:nvPr/>
                </p:nvSpPr>
                <p:spPr bwMode="gray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/>
                    <a:endParaRPr lang="zh-CN" altLang="en-US">
                      <a:ea typeface="宋体" pitchFamily="2" charset="-122"/>
                    </a:endParaRPr>
                  </a:p>
                </p:txBody>
              </p:sp>
              <p:sp>
                <p:nvSpPr>
                  <p:cNvPr id="35" name="AutoShape 213"/>
                  <p:cNvSpPr>
                    <a:spLocks noChangeArrowheads="1"/>
                  </p:cNvSpPr>
                  <p:nvPr/>
                </p:nvSpPr>
                <p:spPr bwMode="gray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/>
                    <a:endParaRPr lang="zh-CN" altLang="en-US">
                      <a:ea typeface="宋体" pitchFamily="2" charset="-122"/>
                    </a:endParaRPr>
                  </a:p>
                </p:txBody>
              </p:sp>
              <p:sp>
                <p:nvSpPr>
                  <p:cNvPr id="36" name="AutoShape 214"/>
                  <p:cNvSpPr>
                    <a:spLocks noChangeArrowheads="1"/>
                  </p:cNvSpPr>
                  <p:nvPr/>
                </p:nvSpPr>
                <p:spPr bwMode="gray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/>
                    <a:endParaRPr lang="zh-CN" altLang="en-US">
                      <a:ea typeface="宋体" pitchFamily="2" charset="-122"/>
                    </a:endParaRPr>
                  </a:p>
                </p:txBody>
              </p:sp>
              <p:sp>
                <p:nvSpPr>
                  <p:cNvPr id="37" name="AutoShape 215"/>
                  <p:cNvSpPr>
                    <a:spLocks noChangeArrowheads="1"/>
                  </p:cNvSpPr>
                  <p:nvPr/>
                </p:nvSpPr>
                <p:spPr bwMode="gray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/>
                    <a:endParaRPr lang="zh-CN" altLang="en-US">
                      <a:ea typeface="宋体" pitchFamily="2" charset="-122"/>
                    </a:endParaRPr>
                  </a:p>
                </p:txBody>
              </p:sp>
            </p:grpSp>
          </p:grpSp>
          <p:grpSp>
            <p:nvGrpSpPr>
              <p:cNvPr id="42" name="Group 217"/>
              <p:cNvGrpSpPr>
                <a:grpSpLocks/>
              </p:cNvGrpSpPr>
              <p:nvPr/>
            </p:nvGrpSpPr>
            <p:grpSpPr bwMode="auto">
              <a:xfrm>
                <a:off x="3484316" y="2797199"/>
                <a:ext cx="680667" cy="373247"/>
                <a:chOff x="917" y="3581"/>
                <a:chExt cx="613" cy="337"/>
              </a:xfrm>
            </p:grpSpPr>
            <p:sp>
              <p:nvSpPr>
                <p:cNvPr id="44" name="Oval 219"/>
                <p:cNvSpPr>
                  <a:spLocks noChangeArrowheads="1"/>
                </p:cNvSpPr>
                <p:nvPr/>
              </p:nvSpPr>
              <p:spPr bwMode="gray">
                <a:xfrm>
                  <a:off x="917" y="3746"/>
                  <a:ext cx="173" cy="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zh-CN" altLang="en-US">
                    <a:latin typeface="Arial" charset="0"/>
                    <a:ea typeface="宋体" charset="-122"/>
                  </a:endParaRPr>
                </a:p>
              </p:txBody>
            </p:sp>
            <p:grpSp>
              <p:nvGrpSpPr>
                <p:cNvPr id="45" name="Group 220"/>
                <p:cNvGrpSpPr>
                  <a:grpSpLocks/>
                </p:cNvGrpSpPr>
                <p:nvPr/>
              </p:nvGrpSpPr>
              <p:grpSpPr bwMode="auto">
                <a:xfrm rot="-1297425" flipH="1" flipV="1">
                  <a:off x="1380" y="3581"/>
                  <a:ext cx="150" cy="36"/>
                  <a:chOff x="2528" y="1060"/>
                  <a:chExt cx="894" cy="236"/>
                </a:xfrm>
              </p:grpSpPr>
              <p:grpSp>
                <p:nvGrpSpPr>
                  <p:cNvPr id="46" name="Group 221"/>
                  <p:cNvGrpSpPr>
                    <a:grpSpLocks/>
                  </p:cNvGrpSpPr>
                  <p:nvPr/>
                </p:nvGrpSpPr>
                <p:grpSpPr bwMode="auto">
                  <a:xfrm>
                    <a:off x="2528" y="1060"/>
                    <a:ext cx="742" cy="186"/>
                    <a:chOff x="1565" y="2568"/>
                    <a:chExt cx="1118" cy="279"/>
                  </a:xfrm>
                </p:grpSpPr>
                <p:sp>
                  <p:nvSpPr>
                    <p:cNvPr id="52" name="AutoShape 222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22"/>
                      </a:srgbClr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eaLnBrk="1" hangingPunct="1"/>
                      <a:endParaRPr lang="zh-CN" altLang="en-US">
                        <a:ea typeface="宋体" pitchFamily="2" charset="-122"/>
                      </a:endParaRPr>
                    </a:p>
                  </p:txBody>
                </p:sp>
                <p:sp>
                  <p:nvSpPr>
                    <p:cNvPr id="53" name="AutoShape 223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22"/>
                      </a:srgbClr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eaLnBrk="1" hangingPunct="1"/>
                      <a:endParaRPr lang="zh-CN" altLang="en-US">
                        <a:ea typeface="宋体" pitchFamily="2" charset="-122"/>
                      </a:endParaRPr>
                    </a:p>
                  </p:txBody>
                </p:sp>
                <p:sp>
                  <p:nvSpPr>
                    <p:cNvPr id="54" name="AutoShape 224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22"/>
                      </a:srgbClr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eaLnBrk="1" hangingPunct="1"/>
                      <a:endParaRPr lang="zh-CN" altLang="en-US">
                        <a:ea typeface="宋体" pitchFamily="2" charset="-122"/>
                      </a:endParaRPr>
                    </a:p>
                  </p:txBody>
                </p:sp>
                <p:sp>
                  <p:nvSpPr>
                    <p:cNvPr id="55" name="AutoShape 225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22"/>
                      </a:srgbClr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eaLnBrk="1" hangingPunct="1"/>
                      <a:endParaRPr lang="zh-CN" altLang="en-US">
                        <a:ea typeface="宋体" pitchFamily="2" charset="-122"/>
                      </a:endParaRPr>
                    </a:p>
                  </p:txBody>
                </p:sp>
              </p:grpSp>
              <p:grpSp>
                <p:nvGrpSpPr>
                  <p:cNvPr id="47" name="Group 226"/>
                  <p:cNvGrpSpPr>
                    <a:grpSpLocks/>
                  </p:cNvGrpSpPr>
                  <p:nvPr/>
                </p:nvGrpSpPr>
                <p:grpSpPr bwMode="auto">
                  <a:xfrm rot="1353540">
                    <a:off x="2680" y="1110"/>
                    <a:ext cx="742" cy="186"/>
                    <a:chOff x="1565" y="2568"/>
                    <a:chExt cx="1118" cy="279"/>
                  </a:xfrm>
                </p:grpSpPr>
                <p:sp>
                  <p:nvSpPr>
                    <p:cNvPr id="48" name="AutoShape 227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22"/>
                      </a:srgbClr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eaLnBrk="1" hangingPunct="1"/>
                      <a:endParaRPr lang="zh-CN" altLang="en-US">
                        <a:ea typeface="宋体" pitchFamily="2" charset="-122"/>
                      </a:endParaRPr>
                    </a:p>
                  </p:txBody>
                </p:sp>
                <p:sp>
                  <p:nvSpPr>
                    <p:cNvPr id="49" name="AutoShape 228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22"/>
                      </a:srgbClr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eaLnBrk="1" hangingPunct="1"/>
                      <a:endParaRPr lang="zh-CN" altLang="en-US">
                        <a:ea typeface="宋体" pitchFamily="2" charset="-122"/>
                      </a:endParaRPr>
                    </a:p>
                  </p:txBody>
                </p:sp>
                <p:sp>
                  <p:nvSpPr>
                    <p:cNvPr id="50" name="AutoShape 229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22"/>
                      </a:srgbClr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eaLnBrk="1" hangingPunct="1"/>
                      <a:endParaRPr lang="zh-CN" altLang="en-US">
                        <a:ea typeface="宋体" pitchFamily="2" charset="-122"/>
                      </a:endParaRPr>
                    </a:p>
                  </p:txBody>
                </p:sp>
                <p:sp>
                  <p:nvSpPr>
                    <p:cNvPr id="51" name="AutoShape 230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22"/>
                      </a:srgbClr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eaLnBrk="1" hangingPunct="1"/>
                      <a:endParaRPr lang="zh-CN" altLang="en-US">
                        <a:ea typeface="宋体" pitchFamily="2" charset="-122"/>
                      </a:endParaRPr>
                    </a:p>
                  </p:txBody>
                </p:sp>
              </p:grpSp>
            </p:grpSp>
          </p:grpSp>
          <p:grpSp>
            <p:nvGrpSpPr>
              <p:cNvPr id="56" name="Group 232"/>
              <p:cNvGrpSpPr>
                <a:grpSpLocks/>
              </p:cNvGrpSpPr>
              <p:nvPr/>
            </p:nvGrpSpPr>
            <p:grpSpPr bwMode="auto">
              <a:xfrm>
                <a:off x="5417794" y="1570505"/>
                <a:ext cx="355323" cy="268029"/>
                <a:chOff x="1210" y="3375"/>
                <a:chExt cx="320" cy="242"/>
              </a:xfrm>
            </p:grpSpPr>
            <p:sp>
              <p:nvSpPr>
                <p:cNvPr id="58" name="Oval 234"/>
                <p:cNvSpPr>
                  <a:spLocks noChangeArrowheads="1"/>
                </p:cNvSpPr>
                <p:nvPr/>
              </p:nvSpPr>
              <p:spPr bwMode="gray">
                <a:xfrm>
                  <a:off x="1210" y="3375"/>
                  <a:ext cx="173" cy="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zh-CN" altLang="en-US">
                    <a:latin typeface="Arial" charset="0"/>
                    <a:ea typeface="宋体" charset="-122"/>
                  </a:endParaRPr>
                </a:p>
              </p:txBody>
            </p:sp>
            <p:grpSp>
              <p:nvGrpSpPr>
                <p:cNvPr id="59" name="Group 235"/>
                <p:cNvGrpSpPr>
                  <a:grpSpLocks/>
                </p:cNvGrpSpPr>
                <p:nvPr/>
              </p:nvGrpSpPr>
              <p:grpSpPr bwMode="auto">
                <a:xfrm rot="-1297425" flipH="1" flipV="1">
                  <a:off x="1380" y="3581"/>
                  <a:ext cx="150" cy="36"/>
                  <a:chOff x="2528" y="1060"/>
                  <a:chExt cx="894" cy="236"/>
                </a:xfrm>
              </p:grpSpPr>
              <p:grpSp>
                <p:nvGrpSpPr>
                  <p:cNvPr id="79" name="Group 236"/>
                  <p:cNvGrpSpPr>
                    <a:grpSpLocks/>
                  </p:cNvGrpSpPr>
                  <p:nvPr/>
                </p:nvGrpSpPr>
                <p:grpSpPr bwMode="auto">
                  <a:xfrm>
                    <a:off x="2528" y="1060"/>
                    <a:ext cx="742" cy="186"/>
                    <a:chOff x="1565" y="2568"/>
                    <a:chExt cx="1118" cy="279"/>
                  </a:xfrm>
                </p:grpSpPr>
                <p:sp>
                  <p:nvSpPr>
                    <p:cNvPr id="85" name="AutoShape 237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22"/>
                      </a:srgbClr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eaLnBrk="1" hangingPunct="1"/>
                      <a:endParaRPr lang="zh-CN" altLang="en-US">
                        <a:ea typeface="宋体" pitchFamily="2" charset="-122"/>
                      </a:endParaRPr>
                    </a:p>
                  </p:txBody>
                </p:sp>
                <p:sp>
                  <p:nvSpPr>
                    <p:cNvPr id="86" name="AutoShape 238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22"/>
                      </a:srgbClr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eaLnBrk="1" hangingPunct="1"/>
                      <a:endParaRPr lang="zh-CN" altLang="en-US">
                        <a:ea typeface="宋体" pitchFamily="2" charset="-122"/>
                      </a:endParaRPr>
                    </a:p>
                  </p:txBody>
                </p:sp>
                <p:sp>
                  <p:nvSpPr>
                    <p:cNvPr id="87" name="AutoShape 239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22"/>
                      </a:srgbClr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eaLnBrk="1" hangingPunct="1"/>
                      <a:endParaRPr lang="zh-CN" altLang="en-US">
                        <a:ea typeface="宋体" pitchFamily="2" charset="-122"/>
                      </a:endParaRPr>
                    </a:p>
                  </p:txBody>
                </p:sp>
                <p:sp>
                  <p:nvSpPr>
                    <p:cNvPr id="88" name="AutoShape 240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22"/>
                      </a:srgbClr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eaLnBrk="1" hangingPunct="1"/>
                      <a:endParaRPr lang="zh-CN" altLang="en-US">
                        <a:ea typeface="宋体" pitchFamily="2" charset="-122"/>
                      </a:endParaRPr>
                    </a:p>
                  </p:txBody>
                </p:sp>
              </p:grpSp>
              <p:grpSp>
                <p:nvGrpSpPr>
                  <p:cNvPr id="80" name="Group 241"/>
                  <p:cNvGrpSpPr>
                    <a:grpSpLocks/>
                  </p:cNvGrpSpPr>
                  <p:nvPr/>
                </p:nvGrpSpPr>
                <p:grpSpPr bwMode="auto">
                  <a:xfrm rot="1353540">
                    <a:off x="2680" y="1110"/>
                    <a:ext cx="742" cy="186"/>
                    <a:chOff x="1565" y="2568"/>
                    <a:chExt cx="1118" cy="279"/>
                  </a:xfrm>
                </p:grpSpPr>
                <p:sp>
                  <p:nvSpPr>
                    <p:cNvPr id="81" name="AutoShape 242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22"/>
                      </a:srgbClr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eaLnBrk="1" hangingPunct="1"/>
                      <a:endParaRPr lang="zh-CN" altLang="en-US">
                        <a:ea typeface="宋体" pitchFamily="2" charset="-122"/>
                      </a:endParaRPr>
                    </a:p>
                  </p:txBody>
                </p:sp>
                <p:sp>
                  <p:nvSpPr>
                    <p:cNvPr id="82" name="AutoShape 243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22"/>
                      </a:srgbClr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eaLnBrk="1" hangingPunct="1"/>
                      <a:endParaRPr lang="zh-CN" altLang="en-US">
                        <a:ea typeface="宋体" pitchFamily="2" charset="-122"/>
                      </a:endParaRPr>
                    </a:p>
                  </p:txBody>
                </p:sp>
                <p:sp>
                  <p:nvSpPr>
                    <p:cNvPr id="83" name="AutoShape 244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22"/>
                      </a:srgbClr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eaLnBrk="1" hangingPunct="1"/>
                      <a:endParaRPr lang="zh-CN" altLang="en-US">
                        <a:ea typeface="宋体" pitchFamily="2" charset="-122"/>
                      </a:endParaRPr>
                    </a:p>
                  </p:txBody>
                </p:sp>
                <p:sp>
                  <p:nvSpPr>
                    <p:cNvPr id="84" name="AutoShape 245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22"/>
                      </a:srgbClr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eaLnBrk="1" hangingPunct="1"/>
                      <a:endParaRPr lang="zh-CN" altLang="en-US">
                        <a:ea typeface="宋体" pitchFamily="2" charset="-122"/>
                      </a:endParaRPr>
                    </a:p>
                  </p:txBody>
                </p:sp>
              </p:grpSp>
            </p:grpSp>
          </p:grpSp>
          <p:grpSp>
            <p:nvGrpSpPr>
              <p:cNvPr id="92" name="Group 250"/>
              <p:cNvGrpSpPr>
                <a:grpSpLocks/>
              </p:cNvGrpSpPr>
              <p:nvPr/>
            </p:nvGrpSpPr>
            <p:grpSpPr bwMode="auto">
              <a:xfrm rot="20302575" flipH="1" flipV="1">
                <a:off x="6962287" y="914416"/>
                <a:ext cx="166558" cy="39872"/>
                <a:chOff x="2528" y="1060"/>
                <a:chExt cx="894" cy="236"/>
              </a:xfrm>
            </p:grpSpPr>
            <p:grpSp>
              <p:nvGrpSpPr>
                <p:cNvPr id="94" name="Group 251"/>
                <p:cNvGrpSpPr>
                  <a:grpSpLocks/>
                </p:cNvGrpSpPr>
                <p:nvPr/>
              </p:nvGrpSpPr>
              <p:grpSpPr bwMode="auto">
                <a:xfrm>
                  <a:off x="2528" y="1060"/>
                  <a:ext cx="742" cy="186"/>
                  <a:chOff x="1565" y="2568"/>
                  <a:chExt cx="1118" cy="279"/>
                </a:xfrm>
              </p:grpSpPr>
              <p:sp>
                <p:nvSpPr>
                  <p:cNvPr id="100" name="AutoShape 252"/>
                  <p:cNvSpPr>
                    <a:spLocks noChangeArrowheads="1"/>
                  </p:cNvSpPr>
                  <p:nvPr/>
                </p:nvSpPr>
                <p:spPr bwMode="gray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/>
                    <a:endParaRPr lang="zh-CN" altLang="en-US">
                      <a:ea typeface="宋体" pitchFamily="2" charset="-122"/>
                    </a:endParaRPr>
                  </a:p>
                </p:txBody>
              </p:sp>
              <p:sp>
                <p:nvSpPr>
                  <p:cNvPr id="101" name="AutoShape 253"/>
                  <p:cNvSpPr>
                    <a:spLocks noChangeArrowheads="1"/>
                  </p:cNvSpPr>
                  <p:nvPr/>
                </p:nvSpPr>
                <p:spPr bwMode="gray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/>
                    <a:endParaRPr lang="zh-CN" altLang="en-US">
                      <a:ea typeface="宋体" pitchFamily="2" charset="-122"/>
                    </a:endParaRPr>
                  </a:p>
                </p:txBody>
              </p:sp>
              <p:sp>
                <p:nvSpPr>
                  <p:cNvPr id="102" name="AutoShape 254"/>
                  <p:cNvSpPr>
                    <a:spLocks noChangeArrowheads="1"/>
                  </p:cNvSpPr>
                  <p:nvPr/>
                </p:nvSpPr>
                <p:spPr bwMode="gray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/>
                    <a:endParaRPr lang="zh-CN" altLang="en-US">
                      <a:ea typeface="宋体" pitchFamily="2" charset="-122"/>
                    </a:endParaRPr>
                  </a:p>
                </p:txBody>
              </p:sp>
              <p:sp>
                <p:nvSpPr>
                  <p:cNvPr id="103" name="AutoShape 255"/>
                  <p:cNvSpPr>
                    <a:spLocks noChangeArrowheads="1"/>
                  </p:cNvSpPr>
                  <p:nvPr/>
                </p:nvSpPr>
                <p:spPr bwMode="gray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/>
                    <a:endParaRPr lang="zh-CN" altLang="en-US">
                      <a:ea typeface="宋体" pitchFamily="2" charset="-122"/>
                    </a:endParaRPr>
                  </a:p>
                </p:txBody>
              </p:sp>
            </p:grpSp>
            <p:grpSp>
              <p:nvGrpSpPr>
                <p:cNvPr id="95" name="Group 256"/>
                <p:cNvGrpSpPr>
                  <a:grpSpLocks/>
                </p:cNvGrpSpPr>
                <p:nvPr/>
              </p:nvGrpSpPr>
              <p:grpSpPr bwMode="auto">
                <a:xfrm rot="1353540">
                  <a:off x="2680" y="1110"/>
                  <a:ext cx="742" cy="186"/>
                  <a:chOff x="1565" y="2568"/>
                  <a:chExt cx="1118" cy="279"/>
                </a:xfrm>
              </p:grpSpPr>
              <p:sp>
                <p:nvSpPr>
                  <p:cNvPr id="96" name="AutoShape 257"/>
                  <p:cNvSpPr>
                    <a:spLocks noChangeArrowheads="1"/>
                  </p:cNvSpPr>
                  <p:nvPr/>
                </p:nvSpPr>
                <p:spPr bwMode="gray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/>
                    <a:endParaRPr lang="zh-CN" altLang="en-US">
                      <a:ea typeface="宋体" pitchFamily="2" charset="-122"/>
                    </a:endParaRPr>
                  </a:p>
                </p:txBody>
              </p:sp>
              <p:sp>
                <p:nvSpPr>
                  <p:cNvPr id="97" name="AutoShape 258"/>
                  <p:cNvSpPr>
                    <a:spLocks noChangeArrowheads="1"/>
                  </p:cNvSpPr>
                  <p:nvPr/>
                </p:nvSpPr>
                <p:spPr bwMode="gray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/>
                    <a:endParaRPr lang="zh-CN" altLang="en-US">
                      <a:ea typeface="宋体" pitchFamily="2" charset="-122"/>
                    </a:endParaRPr>
                  </a:p>
                </p:txBody>
              </p:sp>
              <p:sp>
                <p:nvSpPr>
                  <p:cNvPr id="98" name="AutoShape 259"/>
                  <p:cNvSpPr>
                    <a:spLocks noChangeArrowheads="1"/>
                  </p:cNvSpPr>
                  <p:nvPr/>
                </p:nvSpPr>
                <p:spPr bwMode="gray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/>
                    <a:endParaRPr lang="zh-CN" altLang="en-US">
                      <a:ea typeface="宋体" pitchFamily="2" charset="-122"/>
                    </a:endParaRPr>
                  </a:p>
                </p:txBody>
              </p:sp>
              <p:sp>
                <p:nvSpPr>
                  <p:cNvPr id="99" name="AutoShape 260"/>
                  <p:cNvSpPr>
                    <a:spLocks noChangeArrowheads="1"/>
                  </p:cNvSpPr>
                  <p:nvPr/>
                </p:nvSpPr>
                <p:spPr bwMode="gray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/>
                    <a:endParaRPr lang="zh-CN" altLang="en-US">
                      <a:ea typeface="宋体" pitchFamily="2" charset="-122"/>
                    </a:endParaRPr>
                  </a:p>
                </p:txBody>
              </p:sp>
            </p:grpSp>
          </p:grpSp>
        </p:grpSp>
        <p:sp>
          <p:nvSpPr>
            <p:cNvPr id="189" name="Oval 219">
              <a:extLst>
                <a:ext uri="{FF2B5EF4-FFF2-40B4-BE49-F238E27FC236}">
                  <a16:creationId xmlns:a16="http://schemas.microsoft.com/office/drawing/2014/main" id="{14B576D8-6366-4DA3-91AB-3B313C6A0AC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882419" y="3619996"/>
              <a:ext cx="192097" cy="1905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latin typeface="Arial" charset="0"/>
                <a:ea typeface="宋体" charset="-122"/>
              </a:endParaRPr>
            </a:p>
          </p:txBody>
        </p:sp>
      </p:grpSp>
      <p:sp>
        <p:nvSpPr>
          <p:cNvPr id="190" name="Text Box 269">
            <a:extLst>
              <a:ext uri="{FF2B5EF4-FFF2-40B4-BE49-F238E27FC236}">
                <a16:creationId xmlns:a16="http://schemas.microsoft.com/office/drawing/2014/main" id="{60199F4A-6FA3-4DCD-8945-BFBDC3CC79AD}"/>
              </a:ext>
            </a:extLst>
          </p:cNvPr>
          <p:cNvSpPr txBox="1">
            <a:spLocks noChangeArrowheads="1"/>
          </p:cNvSpPr>
          <p:nvPr/>
        </p:nvSpPr>
        <p:spPr bwMode="black">
          <a:xfrm>
            <a:off x="5454935" y="1124138"/>
            <a:ext cx="371102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zh-CN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calling on readers to act, think, feel</a:t>
            </a:r>
          </a:p>
          <a:p>
            <a:pPr eaLnBrk="1" hangingPunct="1">
              <a:buFontTx/>
              <a:buChar char="•"/>
            </a:pPr>
            <a:r>
              <a:rPr lang="en-US" altLang="zh-CN">
                <a:solidFill>
                  <a:srgbClr val="000000"/>
                </a:solidFill>
                <a:latin typeface="+mn-lt"/>
                <a:ea typeface="宋体" pitchFamily="2" charset="-122"/>
                <a:cs typeface="Times New Roman" panose="02020603050405020304" pitchFamily="18" charset="0"/>
              </a:rPr>
              <a:t>notices, instructions, ads, etc.</a:t>
            </a:r>
          </a:p>
          <a:p>
            <a:pPr eaLnBrk="1" hangingPunct="1">
              <a:buFontTx/>
              <a:buChar char="•"/>
            </a:pPr>
            <a:r>
              <a:rPr lang="en-US" altLang="zh-CN">
                <a:solidFill>
                  <a:srgbClr val="000000"/>
                </a:solidFill>
                <a:latin typeface="+mn-lt"/>
                <a:ea typeface="宋体" pitchFamily="2" charset="-122"/>
                <a:cs typeface="Times New Roman" panose="02020603050405020304" pitchFamily="18" charset="0"/>
              </a:rPr>
              <a:t> the readability of text</a:t>
            </a:r>
          </a:p>
          <a:p>
            <a:pPr eaLnBrk="1" hangingPunct="1">
              <a:buFontTx/>
              <a:buChar char="•"/>
            </a:pPr>
            <a:r>
              <a:rPr lang="en-US" altLang="zh-CN">
                <a:solidFill>
                  <a:srgbClr val="000000"/>
                </a:solidFill>
                <a:latin typeface="+mn-lt"/>
                <a:ea typeface="宋体" pitchFamily="2" charset="-122"/>
                <a:cs typeface="Times New Roman" panose="02020603050405020304" pitchFamily="18" charset="0"/>
              </a:rPr>
              <a:t>Translation:  </a:t>
            </a:r>
            <a:r>
              <a:rPr lang="en-US" altLang="zh-CN" b="1">
                <a:solidFill>
                  <a:srgbClr val="FF0000"/>
                </a:solidFill>
                <a:latin typeface="+mn-lt"/>
                <a:ea typeface="宋体" pitchFamily="2" charset="-122"/>
                <a:cs typeface="Times New Roman" panose="02020603050405020304" pitchFamily="18" charset="0"/>
              </a:rPr>
              <a:t>“reader first”</a:t>
            </a:r>
            <a:endParaRPr lang="zh-CN" altLang="en-US" b="1">
              <a:solidFill>
                <a:srgbClr val="FF0000"/>
              </a:solidFill>
              <a:latin typeface="+mn-lt"/>
              <a:ea typeface="宋体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69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25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5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7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5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7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75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7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7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5" grpId="0" uiExpand="1" build="p"/>
      <p:bldP spid="115" grpId="0"/>
      <p:bldP spid="116" grpId="0"/>
      <p:bldP spid="19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组合 96">
            <a:extLst>
              <a:ext uri="{FF2B5EF4-FFF2-40B4-BE49-F238E27FC236}">
                <a16:creationId xmlns:a16="http://schemas.microsoft.com/office/drawing/2014/main" id="{D6AE06FA-8FD9-4C24-BD3F-9A1CB718B831}"/>
              </a:ext>
            </a:extLst>
          </p:cNvPr>
          <p:cNvGrpSpPr/>
          <p:nvPr/>
        </p:nvGrpSpPr>
        <p:grpSpPr>
          <a:xfrm>
            <a:off x="0" y="-22596"/>
            <a:ext cx="3210265" cy="400110"/>
            <a:chOff x="22261" y="1109"/>
            <a:chExt cx="3210265" cy="400110"/>
          </a:xfrm>
        </p:grpSpPr>
        <p:cxnSp>
          <p:nvCxnSpPr>
            <p:cNvPr id="98" name="直接连接符 97">
              <a:extLst>
                <a:ext uri="{FF2B5EF4-FFF2-40B4-BE49-F238E27FC236}">
                  <a16:creationId xmlns:a16="http://schemas.microsoft.com/office/drawing/2014/main" id="{48F4EF92-E572-47FC-B034-13E5E9B91152}"/>
                </a:ext>
              </a:extLst>
            </p:cNvPr>
            <p:cNvCxnSpPr>
              <a:cxnSpLocks/>
            </p:cNvCxnSpPr>
            <p:nvPr/>
          </p:nvCxnSpPr>
          <p:spPr>
            <a:xfrm>
              <a:off x="22261" y="382021"/>
              <a:ext cx="3037571" cy="12481"/>
            </a:xfrm>
            <a:prstGeom prst="line">
              <a:avLst/>
            </a:prstGeom>
            <a:ln w="2222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Freeform 32">
              <a:extLst>
                <a:ext uri="{FF2B5EF4-FFF2-40B4-BE49-F238E27FC236}">
                  <a16:creationId xmlns:a16="http://schemas.microsoft.com/office/drawing/2014/main" id="{520A1D7E-9A2C-4DE3-B28F-B3F0355F43F6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23655" y="142778"/>
              <a:ext cx="307992" cy="170494"/>
            </a:xfrm>
            <a:custGeom>
              <a:avLst/>
              <a:gdLst>
                <a:gd name="T0" fmla="*/ 281 w 281"/>
                <a:gd name="T1" fmla="*/ 0 h 90"/>
                <a:gd name="T2" fmla="*/ 139 w 281"/>
                <a:gd name="T3" fmla="*/ 90 h 90"/>
                <a:gd name="T4" fmla="*/ 0 w 281"/>
                <a:gd name="T5" fmla="*/ 3 h 90"/>
                <a:gd name="T6" fmla="*/ 0 w 281"/>
                <a:gd name="T7" fmla="*/ 0 h 90"/>
                <a:gd name="T8" fmla="*/ 281 w 281"/>
                <a:gd name="T9" fmla="*/ 0 h 90"/>
                <a:gd name="T10" fmla="*/ 281 w 281"/>
                <a:gd name="T11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90">
                  <a:moveTo>
                    <a:pt x="281" y="0"/>
                  </a:moveTo>
                  <a:lnTo>
                    <a:pt x="139" y="90"/>
                  </a:lnTo>
                  <a:lnTo>
                    <a:pt x="0" y="3"/>
                  </a:lnTo>
                  <a:lnTo>
                    <a:pt x="0" y="0"/>
                  </a:lnTo>
                  <a:lnTo>
                    <a:pt x="281" y="0"/>
                  </a:lnTo>
                  <a:lnTo>
                    <a:pt x="28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 sz="1400"/>
            </a:p>
          </p:txBody>
        </p:sp>
        <p:sp>
          <p:nvSpPr>
            <p:cNvPr id="100" name="文本框 99">
              <a:extLst>
                <a:ext uri="{FF2B5EF4-FFF2-40B4-BE49-F238E27FC236}">
                  <a16:creationId xmlns:a16="http://schemas.microsoft.com/office/drawing/2014/main" id="{38B0DE04-B259-4EF0-A285-73ED285963F2}"/>
                </a:ext>
              </a:extLst>
            </p:cNvPr>
            <p:cNvSpPr txBox="1"/>
            <p:nvPr/>
          </p:nvSpPr>
          <p:spPr>
            <a:xfrm>
              <a:off x="177651" y="1109"/>
              <a:ext cx="30548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>
                  <a:solidFill>
                    <a:schemeClr val="accent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2. Translation Approaches</a:t>
              </a:r>
            </a:p>
          </p:txBody>
        </p:sp>
      </p:grpSp>
      <p:pic>
        <p:nvPicPr>
          <p:cNvPr id="5" name="图片 4" descr="图示&#10;&#10;描述已自动生成">
            <a:extLst>
              <a:ext uri="{FF2B5EF4-FFF2-40B4-BE49-F238E27FC236}">
                <a16:creationId xmlns:a16="http://schemas.microsoft.com/office/drawing/2014/main" id="{8FC69875-C0A2-413F-9320-A05F084351A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990" r="21995"/>
          <a:stretch/>
        </p:blipFill>
        <p:spPr>
          <a:xfrm>
            <a:off x="1564379" y="1491630"/>
            <a:ext cx="6172731" cy="1585032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AB2C2F56-8F3E-48DC-8B56-B09538A65B14}"/>
              </a:ext>
            </a:extLst>
          </p:cNvPr>
          <p:cNvSpPr txBox="1"/>
          <p:nvPr/>
        </p:nvSpPr>
        <p:spPr>
          <a:xfrm rot="20729943">
            <a:off x="168465" y="1160366"/>
            <a:ext cx="29352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>
                <a:solidFill>
                  <a:srgbClr val="0070C0"/>
                </a:solidFill>
                <a:cs typeface="Times New Roman" panose="02020603050405020304" pitchFamily="18" charset="0"/>
              </a:rPr>
              <a:t>Source Language</a:t>
            </a:r>
            <a:endParaRPr lang="zh-CN" altLang="en-US" sz="2400" b="1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105" name="文本框 104">
            <a:extLst>
              <a:ext uri="{FF2B5EF4-FFF2-40B4-BE49-F238E27FC236}">
                <a16:creationId xmlns:a16="http://schemas.microsoft.com/office/drawing/2014/main" id="{8C7D6C48-E308-4E52-86F8-1846F98B4F3F}"/>
              </a:ext>
            </a:extLst>
          </p:cNvPr>
          <p:cNvSpPr txBox="1"/>
          <p:nvPr/>
        </p:nvSpPr>
        <p:spPr>
          <a:xfrm rot="667995">
            <a:off x="5959720" y="1094690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>
                <a:solidFill>
                  <a:srgbClr val="0070C0"/>
                </a:solidFill>
                <a:cs typeface="Times New Roman" panose="02020603050405020304" pitchFamily="18" charset="0"/>
              </a:rPr>
              <a:t>Target Language</a:t>
            </a:r>
            <a:endParaRPr lang="zh-CN" altLang="en-US" sz="2400" b="1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580AEB52-2D41-4AC3-AAC3-5C174D4FDC09}"/>
              </a:ext>
            </a:extLst>
          </p:cNvPr>
          <p:cNvSpPr/>
          <p:nvPr/>
        </p:nvSpPr>
        <p:spPr>
          <a:xfrm>
            <a:off x="2476457" y="2643758"/>
            <a:ext cx="1951527" cy="51529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6" name="椭圆 105">
            <a:extLst>
              <a:ext uri="{FF2B5EF4-FFF2-40B4-BE49-F238E27FC236}">
                <a16:creationId xmlns:a16="http://schemas.microsoft.com/office/drawing/2014/main" id="{F756BEA4-66E1-47B7-A5D2-089669B82C04}"/>
              </a:ext>
            </a:extLst>
          </p:cNvPr>
          <p:cNvSpPr/>
          <p:nvPr/>
        </p:nvSpPr>
        <p:spPr>
          <a:xfrm>
            <a:off x="4650744" y="2643758"/>
            <a:ext cx="2334387" cy="51212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C43C03E-2AF5-47A3-B86E-18DC5F277304}"/>
              </a:ext>
            </a:extLst>
          </p:cNvPr>
          <p:cNvSpPr/>
          <p:nvPr/>
        </p:nvSpPr>
        <p:spPr>
          <a:xfrm>
            <a:off x="244208" y="2753496"/>
            <a:ext cx="223224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3600" b="0" cap="none" spc="0">
                <a:ln w="0"/>
                <a:solidFill>
                  <a:srgbClr val="FF33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Accuracy</a:t>
            </a:r>
            <a:endParaRPr lang="zh-CN" altLang="en-US" sz="3600" b="0" cap="none" spc="0">
              <a:ln w="0"/>
              <a:solidFill>
                <a:srgbClr val="FF33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107" name="矩形 106">
            <a:extLst>
              <a:ext uri="{FF2B5EF4-FFF2-40B4-BE49-F238E27FC236}">
                <a16:creationId xmlns:a16="http://schemas.microsoft.com/office/drawing/2014/main" id="{BFFA2403-FD0E-438F-B9D9-818179B8CD50}"/>
              </a:ext>
            </a:extLst>
          </p:cNvPr>
          <p:cNvSpPr/>
          <p:nvPr/>
        </p:nvSpPr>
        <p:spPr>
          <a:xfrm>
            <a:off x="6843745" y="2753496"/>
            <a:ext cx="223224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3600" b="0" cap="none" spc="0">
                <a:ln w="0"/>
                <a:solidFill>
                  <a:srgbClr val="FF33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Economy</a:t>
            </a:r>
            <a:endParaRPr lang="zh-CN" altLang="en-US" sz="3600" b="0" cap="none" spc="0">
              <a:ln w="0"/>
              <a:solidFill>
                <a:srgbClr val="FF33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109" name="文本框 108">
            <a:extLst>
              <a:ext uri="{FF2B5EF4-FFF2-40B4-BE49-F238E27FC236}">
                <a16:creationId xmlns:a16="http://schemas.microsoft.com/office/drawing/2014/main" id="{801389C0-7C5D-45ED-A13E-77B201812E0F}"/>
              </a:ext>
            </a:extLst>
          </p:cNvPr>
          <p:cNvSpPr txBox="1"/>
          <p:nvPr/>
        </p:nvSpPr>
        <p:spPr>
          <a:xfrm>
            <a:off x="3593236" y="1089247"/>
            <a:ext cx="16694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Approaches</a:t>
            </a:r>
          </a:p>
        </p:txBody>
      </p:sp>
      <p:grpSp>
        <p:nvGrpSpPr>
          <p:cNvPr id="17" name="组合 16">
            <a:extLst>
              <a:ext uri="{FF2B5EF4-FFF2-40B4-BE49-F238E27FC236}">
                <a16:creationId xmlns:a16="http://schemas.microsoft.com/office/drawing/2014/main" id="{4221F28D-9379-4947-819F-DF1A79CEBF1D}"/>
              </a:ext>
            </a:extLst>
          </p:cNvPr>
          <p:cNvGrpSpPr/>
          <p:nvPr/>
        </p:nvGrpSpPr>
        <p:grpSpPr>
          <a:xfrm>
            <a:off x="899592" y="3159056"/>
            <a:ext cx="2957392" cy="1806985"/>
            <a:chOff x="899592" y="3159056"/>
            <a:chExt cx="2957392" cy="1806985"/>
          </a:xfrm>
        </p:grpSpPr>
        <p:sp>
          <p:nvSpPr>
            <p:cNvPr id="10" name="文本框 9">
              <a:extLst>
                <a:ext uri="{FF2B5EF4-FFF2-40B4-BE49-F238E27FC236}">
                  <a16:creationId xmlns:a16="http://schemas.microsoft.com/office/drawing/2014/main" id="{6DFB0AC7-AC96-4D98-A067-2DE42782F276}"/>
                </a:ext>
              </a:extLst>
            </p:cNvPr>
            <p:cNvSpPr txBox="1"/>
            <p:nvPr/>
          </p:nvSpPr>
          <p:spPr>
            <a:xfrm>
              <a:off x="899592" y="3488713"/>
              <a:ext cx="295739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en-US" altLang="zh-CN">
                  <a:solidFill>
                    <a:schemeClr val="accent6"/>
                  </a:solidFill>
                  <a:cs typeface="Times New Roman" panose="02020603050405020304" pitchFamily="18" charset="0"/>
                </a:rPr>
                <a:t>Accurate reproduction of the meaning of the original text at the level of the grammatical structure of the target language</a:t>
              </a:r>
              <a:endParaRPr lang="zh-CN" altLang="en-US">
                <a:solidFill>
                  <a:schemeClr val="accent6"/>
                </a:solidFill>
                <a:cs typeface="Times New Roman" panose="02020603050405020304" pitchFamily="18" charset="0"/>
              </a:endParaRPr>
            </a:p>
          </p:txBody>
        </p:sp>
        <p:cxnSp>
          <p:nvCxnSpPr>
            <p:cNvPr id="12" name="直接箭头连接符 11">
              <a:extLst>
                <a:ext uri="{FF2B5EF4-FFF2-40B4-BE49-F238E27FC236}">
                  <a16:creationId xmlns:a16="http://schemas.microsoft.com/office/drawing/2014/main" id="{5DD4003F-8FA7-48A2-AD5D-EFE0C7D8ACE0}"/>
                </a:ext>
              </a:extLst>
            </p:cNvPr>
            <p:cNvCxnSpPr>
              <a:cxnSpLocks/>
              <a:stCxn id="8" idx="4"/>
            </p:cNvCxnSpPr>
            <p:nvPr/>
          </p:nvCxnSpPr>
          <p:spPr>
            <a:xfrm flipH="1">
              <a:off x="3010246" y="3159056"/>
              <a:ext cx="441975" cy="420806"/>
            </a:xfrm>
            <a:prstGeom prst="straightConnector1">
              <a:avLst/>
            </a:prstGeom>
            <a:ln w="41275">
              <a:solidFill>
                <a:schemeClr val="bg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94895FC6-DFD3-4A85-8C82-9A5F2E7E2D13}"/>
              </a:ext>
            </a:extLst>
          </p:cNvPr>
          <p:cNvGrpSpPr/>
          <p:nvPr/>
        </p:nvGrpSpPr>
        <p:grpSpPr>
          <a:xfrm>
            <a:off x="5084139" y="3155880"/>
            <a:ext cx="3160269" cy="1810161"/>
            <a:chOff x="5084139" y="3155880"/>
            <a:chExt cx="3160269" cy="1810161"/>
          </a:xfrm>
        </p:grpSpPr>
        <p:sp>
          <p:nvSpPr>
            <p:cNvPr id="108" name="文本框 107">
              <a:extLst>
                <a:ext uri="{FF2B5EF4-FFF2-40B4-BE49-F238E27FC236}">
                  <a16:creationId xmlns:a16="http://schemas.microsoft.com/office/drawing/2014/main" id="{643B78AF-B47D-4B45-8F8D-66EA20ED0E75}"/>
                </a:ext>
              </a:extLst>
            </p:cNvPr>
            <p:cNvSpPr txBox="1"/>
            <p:nvPr/>
          </p:nvSpPr>
          <p:spPr>
            <a:xfrm>
              <a:off x="5084139" y="3488713"/>
              <a:ext cx="3160269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en-US" altLang="zh-CN">
                  <a:solidFill>
                    <a:schemeClr val="accent6"/>
                  </a:solidFill>
                </a:rPr>
                <a:t>Production of an effect on the target readers as close as possible to that obtained on the readers of the original.</a:t>
              </a:r>
              <a:endParaRPr lang="zh-CN" altLang="en-US">
                <a:solidFill>
                  <a:schemeClr val="accent6"/>
                </a:solidFill>
              </a:endParaRPr>
            </a:p>
          </p:txBody>
        </p:sp>
        <p:cxnSp>
          <p:nvCxnSpPr>
            <p:cNvPr id="110" name="直接箭头连接符 109">
              <a:extLst>
                <a:ext uri="{FF2B5EF4-FFF2-40B4-BE49-F238E27FC236}">
                  <a16:creationId xmlns:a16="http://schemas.microsoft.com/office/drawing/2014/main" id="{6A61BD49-210F-4CC6-BF0E-1FECA9ED6A66}"/>
                </a:ext>
              </a:extLst>
            </p:cNvPr>
            <p:cNvCxnSpPr>
              <a:cxnSpLocks/>
              <a:stCxn id="106" idx="4"/>
            </p:cNvCxnSpPr>
            <p:nvPr/>
          </p:nvCxnSpPr>
          <p:spPr>
            <a:xfrm>
              <a:off x="5817938" y="3155880"/>
              <a:ext cx="454807" cy="332833"/>
            </a:xfrm>
            <a:prstGeom prst="straightConnector1">
              <a:avLst/>
            </a:prstGeom>
            <a:ln w="41275">
              <a:solidFill>
                <a:schemeClr val="tx2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1936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5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6" grpId="0" animBg="1"/>
      <p:bldP spid="9" grpId="0"/>
      <p:bldP spid="10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>
            <a:extLst>
              <a:ext uri="{FF2B5EF4-FFF2-40B4-BE49-F238E27FC236}">
                <a16:creationId xmlns:a16="http://schemas.microsoft.com/office/drawing/2014/main" id="{6C1E7F3C-2951-432E-BCAF-D49960BCF9A6}"/>
              </a:ext>
            </a:extLst>
          </p:cNvPr>
          <p:cNvGrpSpPr/>
          <p:nvPr/>
        </p:nvGrpSpPr>
        <p:grpSpPr>
          <a:xfrm>
            <a:off x="453028" y="1603176"/>
            <a:ext cx="8237944" cy="1937148"/>
            <a:chOff x="827585" y="956720"/>
            <a:chExt cx="8237944" cy="1937148"/>
          </a:xfrm>
        </p:grpSpPr>
        <p:grpSp>
          <p:nvGrpSpPr>
            <p:cNvPr id="18" name="组合 17"/>
            <p:cNvGrpSpPr/>
            <p:nvPr/>
          </p:nvGrpSpPr>
          <p:grpSpPr>
            <a:xfrm>
              <a:off x="827585" y="972327"/>
              <a:ext cx="240319" cy="1815447"/>
              <a:chOff x="2569893" y="1931386"/>
              <a:chExt cx="291828" cy="2204558"/>
            </a:xfrm>
          </p:grpSpPr>
          <p:cxnSp>
            <p:nvCxnSpPr>
              <p:cNvPr id="19" name="直接连接符 18"/>
              <p:cNvCxnSpPr>
                <a:cxnSpLocks/>
              </p:cNvCxnSpPr>
              <p:nvPr/>
            </p:nvCxnSpPr>
            <p:spPr>
              <a:xfrm>
                <a:off x="2697640" y="1931386"/>
                <a:ext cx="0" cy="2204558"/>
              </a:xfrm>
              <a:prstGeom prst="lin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椭圆 19"/>
              <p:cNvSpPr/>
              <p:nvPr/>
            </p:nvSpPr>
            <p:spPr>
              <a:xfrm>
                <a:off x="2569893" y="2018432"/>
                <a:ext cx="255494" cy="25549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 sz="32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椭圆 20"/>
              <p:cNvSpPr/>
              <p:nvPr/>
            </p:nvSpPr>
            <p:spPr>
              <a:xfrm>
                <a:off x="2606227" y="3202400"/>
                <a:ext cx="255494" cy="25549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 sz="32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6" name="矩形 25"/>
            <p:cNvSpPr/>
            <p:nvPr/>
          </p:nvSpPr>
          <p:spPr>
            <a:xfrm>
              <a:off x="1215636" y="956720"/>
              <a:ext cx="7849893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en-US" altLang="zh-CN">
                  <a:solidFill>
                    <a:srgbClr val="663300"/>
                  </a:solidFill>
                  <a:ea typeface="微软雅黑" pitchFamily="34" charset="-122"/>
                  <a:sym typeface="微软雅黑" pitchFamily="34" charset="-122"/>
                </a:rPr>
                <a:t>Communicative translation (CT) is firstly loyal to the target language and culture, target text readers, while semantic translation (ST) is subject to the source language and culture, the original author</a:t>
              </a:r>
              <a:endParaRPr lang="zh-CN" altLang="en-US">
                <a:solidFill>
                  <a:srgbClr val="663300"/>
                </a:solidFill>
                <a:ea typeface="微软雅黑" pitchFamily="34" charset="-122"/>
                <a:sym typeface="微软雅黑" pitchFamily="34" charset="-122"/>
              </a:endParaRPr>
            </a:p>
          </p:txBody>
        </p:sp>
        <p:sp>
          <p:nvSpPr>
            <p:cNvPr id="27" name="矩形 26"/>
            <p:cNvSpPr/>
            <p:nvPr/>
          </p:nvSpPr>
          <p:spPr>
            <a:xfrm>
              <a:off x="1203021" y="1970538"/>
              <a:ext cx="7849893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en-US" altLang="zh-CN">
                  <a:solidFill>
                    <a:srgbClr val="663300"/>
                  </a:solidFill>
                  <a:ea typeface="微软雅黑" pitchFamily="34" charset="-122"/>
                  <a:sym typeface="微软雅黑" pitchFamily="34" charset="-122"/>
                </a:rPr>
                <a:t>When there is a conflict between information content and effect, communicative translation attaches more importance to effect than content, while semantic translation does the opposite. </a:t>
              </a:r>
              <a:endParaRPr lang="zh-CN" altLang="en-US">
                <a:solidFill>
                  <a:srgbClr val="663300"/>
                </a:solidFill>
                <a:ea typeface="微软雅黑" pitchFamily="34" charset="-122"/>
                <a:sym typeface="微软雅黑" pitchFamily="34" charset="-122"/>
              </a:endParaRPr>
            </a:p>
          </p:txBody>
        </p:sp>
      </p:grp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C9B7D464-19A3-4EC8-839F-9750A950C101}"/>
              </a:ext>
            </a:extLst>
          </p:cNvPr>
          <p:cNvGrpSpPr/>
          <p:nvPr/>
        </p:nvGrpSpPr>
        <p:grpSpPr>
          <a:xfrm>
            <a:off x="0" y="28496"/>
            <a:ext cx="3210265" cy="400110"/>
            <a:chOff x="22261" y="1109"/>
            <a:chExt cx="3210265" cy="400110"/>
          </a:xfrm>
        </p:grpSpPr>
        <p:cxnSp>
          <p:nvCxnSpPr>
            <p:cNvPr id="14" name="直接连接符 13">
              <a:extLst>
                <a:ext uri="{FF2B5EF4-FFF2-40B4-BE49-F238E27FC236}">
                  <a16:creationId xmlns:a16="http://schemas.microsoft.com/office/drawing/2014/main" id="{66B83283-4B3B-4F5D-A3BF-0132CE6EE843}"/>
                </a:ext>
              </a:extLst>
            </p:cNvPr>
            <p:cNvCxnSpPr>
              <a:cxnSpLocks/>
            </p:cNvCxnSpPr>
            <p:nvPr/>
          </p:nvCxnSpPr>
          <p:spPr>
            <a:xfrm>
              <a:off x="22261" y="382021"/>
              <a:ext cx="3037571" cy="12481"/>
            </a:xfrm>
            <a:prstGeom prst="line">
              <a:avLst/>
            </a:prstGeom>
            <a:ln w="2222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Freeform 32">
              <a:extLst>
                <a:ext uri="{FF2B5EF4-FFF2-40B4-BE49-F238E27FC236}">
                  <a16:creationId xmlns:a16="http://schemas.microsoft.com/office/drawing/2014/main" id="{62044A53-D08F-4335-B6FC-66E716330FB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23655" y="142778"/>
              <a:ext cx="307992" cy="170494"/>
            </a:xfrm>
            <a:custGeom>
              <a:avLst/>
              <a:gdLst>
                <a:gd name="T0" fmla="*/ 281 w 281"/>
                <a:gd name="T1" fmla="*/ 0 h 90"/>
                <a:gd name="T2" fmla="*/ 139 w 281"/>
                <a:gd name="T3" fmla="*/ 90 h 90"/>
                <a:gd name="T4" fmla="*/ 0 w 281"/>
                <a:gd name="T5" fmla="*/ 3 h 90"/>
                <a:gd name="T6" fmla="*/ 0 w 281"/>
                <a:gd name="T7" fmla="*/ 0 h 90"/>
                <a:gd name="T8" fmla="*/ 281 w 281"/>
                <a:gd name="T9" fmla="*/ 0 h 90"/>
                <a:gd name="T10" fmla="*/ 281 w 281"/>
                <a:gd name="T11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90">
                  <a:moveTo>
                    <a:pt x="281" y="0"/>
                  </a:moveTo>
                  <a:lnTo>
                    <a:pt x="139" y="90"/>
                  </a:lnTo>
                  <a:lnTo>
                    <a:pt x="0" y="3"/>
                  </a:lnTo>
                  <a:lnTo>
                    <a:pt x="0" y="0"/>
                  </a:lnTo>
                  <a:lnTo>
                    <a:pt x="281" y="0"/>
                  </a:lnTo>
                  <a:lnTo>
                    <a:pt x="28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 sz="1400"/>
            </a:p>
          </p:txBody>
        </p:sp>
        <p:sp>
          <p:nvSpPr>
            <p:cNvPr id="16" name="文本框 15">
              <a:extLst>
                <a:ext uri="{FF2B5EF4-FFF2-40B4-BE49-F238E27FC236}">
                  <a16:creationId xmlns:a16="http://schemas.microsoft.com/office/drawing/2014/main" id="{280B4FA4-C986-493E-A21B-61532FC94026}"/>
                </a:ext>
              </a:extLst>
            </p:cNvPr>
            <p:cNvSpPr txBox="1"/>
            <p:nvPr/>
          </p:nvSpPr>
          <p:spPr>
            <a:xfrm>
              <a:off x="177651" y="1109"/>
              <a:ext cx="30548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>
                  <a:solidFill>
                    <a:schemeClr val="accent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2. Translation Approaches</a:t>
              </a:r>
            </a:p>
          </p:txBody>
        </p:sp>
      </p:grpSp>
      <p:sp>
        <p:nvSpPr>
          <p:cNvPr id="2" name="文本框 1">
            <a:extLst>
              <a:ext uri="{FF2B5EF4-FFF2-40B4-BE49-F238E27FC236}">
                <a16:creationId xmlns:a16="http://schemas.microsoft.com/office/drawing/2014/main" id="{CA871151-E516-4A2A-9DB4-C340E10AA60B}"/>
              </a:ext>
            </a:extLst>
          </p:cNvPr>
          <p:cNvSpPr txBox="1"/>
          <p:nvPr/>
        </p:nvSpPr>
        <p:spPr>
          <a:xfrm>
            <a:off x="539552" y="742316"/>
            <a:ext cx="1632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>
                <a:solidFill>
                  <a:schemeClr val="accent6"/>
                </a:solidFill>
              </a:rPr>
              <a:t>Differences</a:t>
            </a:r>
            <a:endParaRPr lang="zh-CN" altLang="en-US" sz="2400" b="1">
              <a:solidFill>
                <a:schemeClr val="accent6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EB1C6CAB-F1FB-4E30-B9A5-2A04B2A3CFB1}"/>
              </a:ext>
            </a:extLst>
          </p:cNvPr>
          <p:cNvSpPr txBox="1"/>
          <p:nvPr/>
        </p:nvSpPr>
        <p:spPr>
          <a:xfrm>
            <a:off x="1356026" y="3696550"/>
            <a:ext cx="34283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kern="100">
                <a:solidFill>
                  <a:srgbClr val="0070C0"/>
                </a:solidFill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1800" kern="100">
                <a:solidFill>
                  <a:srgbClr val="0070C0"/>
                </a:solidFill>
                <a:effectLst/>
                <a:ea typeface="宋体" panose="02010600030101010101" pitchFamily="2" charset="-122"/>
                <a:cs typeface="Times New Roman" panose="02020603050405020304" pitchFamily="18" charset="0"/>
              </a:rPr>
              <a:t>ome parts of the same work be translated in a communicative way, and some parts be translated in a semantic way. </a:t>
            </a:r>
            <a:endParaRPr lang="zh-CN" altLang="zh-CN" sz="1800" kern="100">
              <a:solidFill>
                <a:srgbClr val="0070C0"/>
              </a:solidFill>
              <a:effectLst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8E12A49C-1574-4338-8513-52029746160C}"/>
              </a:ext>
            </a:extLst>
          </p:cNvPr>
          <p:cNvSpPr txBox="1"/>
          <p:nvPr/>
        </p:nvSpPr>
        <p:spPr>
          <a:xfrm>
            <a:off x="5980297" y="3129124"/>
            <a:ext cx="1622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chemeClr val="accent6"/>
                </a:solidFill>
              </a:rPr>
              <a:t>Wet Paint!</a:t>
            </a:r>
            <a:endParaRPr lang="zh-CN" altLang="en-US" sz="2400">
              <a:solidFill>
                <a:schemeClr val="accent6"/>
              </a:solidFill>
            </a:endParaRPr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F2A6E828-7B8F-4408-A6C6-C8FA95BED5A9}"/>
              </a:ext>
            </a:extLst>
          </p:cNvPr>
          <p:cNvGrpSpPr/>
          <p:nvPr/>
        </p:nvGrpSpPr>
        <p:grpSpPr>
          <a:xfrm>
            <a:off x="4932040" y="3763507"/>
            <a:ext cx="3057861" cy="830997"/>
            <a:chOff x="4932040" y="3763507"/>
            <a:chExt cx="3057861" cy="830997"/>
          </a:xfrm>
        </p:grpSpPr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6059027A-F0A8-4433-AE4C-A24122292BD0}"/>
                </a:ext>
              </a:extLst>
            </p:cNvPr>
            <p:cNvSpPr txBox="1"/>
            <p:nvPr/>
          </p:nvSpPr>
          <p:spPr>
            <a:xfrm>
              <a:off x="5593241" y="3763507"/>
              <a:ext cx="23966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kern="100">
                  <a:solidFill>
                    <a:srgbClr val="FF3300"/>
                  </a:solidFill>
                  <a:cs typeface="Times New Roman" panose="02020603050405020304" pitchFamily="18" charset="0"/>
                </a:rPr>
                <a:t>× </a:t>
              </a:r>
              <a:r>
                <a:rPr lang="en-US" altLang="zh-CN" sz="2400" kern="100">
                  <a:solidFill>
                    <a:srgbClr val="FF3300"/>
                  </a:solidFill>
                  <a:effectLst/>
                  <a:ea typeface="宋体" panose="02010600030101010101" pitchFamily="2" charset="-122"/>
                  <a:cs typeface="Times New Roman" panose="02020603050405020304" pitchFamily="18" charset="0"/>
                </a:rPr>
                <a:t>absolute CT</a:t>
              </a:r>
            </a:p>
            <a:p>
              <a:r>
                <a:rPr lang="en-US" altLang="zh-CN" sz="2400" kern="100">
                  <a:solidFill>
                    <a:srgbClr val="FF3300"/>
                  </a:solidFill>
                  <a:cs typeface="Times New Roman" panose="02020603050405020304" pitchFamily="18" charset="0"/>
                </a:rPr>
                <a:t>× absolute ST</a:t>
              </a:r>
              <a:endParaRPr lang="zh-CN" altLang="en-US" sz="2400">
                <a:solidFill>
                  <a:srgbClr val="FF3300"/>
                </a:solidFill>
              </a:endParaRPr>
            </a:p>
          </p:txBody>
        </p:sp>
        <p:cxnSp>
          <p:nvCxnSpPr>
            <p:cNvPr id="11" name="直接箭头连接符 10">
              <a:extLst>
                <a:ext uri="{FF2B5EF4-FFF2-40B4-BE49-F238E27FC236}">
                  <a16:creationId xmlns:a16="http://schemas.microsoft.com/office/drawing/2014/main" id="{78B2336E-4535-42CC-87AC-FB849BE19B2A}"/>
                </a:ext>
              </a:extLst>
            </p:cNvPr>
            <p:cNvCxnSpPr/>
            <p:nvPr/>
          </p:nvCxnSpPr>
          <p:spPr>
            <a:xfrm>
              <a:off x="4932040" y="4155926"/>
              <a:ext cx="648072" cy="0"/>
            </a:xfrm>
            <a:prstGeom prst="straightConnector1">
              <a:avLst/>
            </a:prstGeom>
            <a:ln w="38100">
              <a:solidFill>
                <a:srgbClr val="6633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57078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>
            <a:extLst>
              <a:ext uri="{FF2B5EF4-FFF2-40B4-BE49-F238E27FC236}">
                <a16:creationId xmlns:a16="http://schemas.microsoft.com/office/drawing/2014/main" id="{C5B5727F-3D57-473D-8BA6-5DA0FD3EB54E}"/>
              </a:ext>
            </a:extLst>
          </p:cNvPr>
          <p:cNvGrpSpPr/>
          <p:nvPr/>
        </p:nvGrpSpPr>
        <p:grpSpPr>
          <a:xfrm>
            <a:off x="0" y="0"/>
            <a:ext cx="4820971" cy="400110"/>
            <a:chOff x="-1512168" y="-5608"/>
            <a:chExt cx="4820971" cy="400110"/>
          </a:xfrm>
        </p:grpSpPr>
        <p:cxnSp>
          <p:nvCxnSpPr>
            <p:cNvPr id="7" name="直接连接符 6">
              <a:extLst>
                <a:ext uri="{FF2B5EF4-FFF2-40B4-BE49-F238E27FC236}">
                  <a16:creationId xmlns:a16="http://schemas.microsoft.com/office/drawing/2014/main" id="{15835B67-843E-4E84-A682-878A61FADCD6}"/>
                </a:ext>
              </a:extLst>
            </p:cNvPr>
            <p:cNvCxnSpPr>
              <a:cxnSpLocks/>
            </p:cNvCxnSpPr>
            <p:nvPr/>
          </p:nvCxnSpPr>
          <p:spPr>
            <a:xfrm>
              <a:off x="-1512168" y="374883"/>
              <a:ext cx="4572000" cy="19619"/>
            </a:xfrm>
            <a:prstGeom prst="line">
              <a:avLst/>
            </a:prstGeom>
            <a:ln w="2222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 32">
              <a:extLst>
                <a:ext uri="{FF2B5EF4-FFF2-40B4-BE49-F238E27FC236}">
                  <a16:creationId xmlns:a16="http://schemas.microsoft.com/office/drawing/2014/main" id="{993FE18D-E022-458A-BD54-755AC25FB7EF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-1548089" y="107275"/>
              <a:ext cx="307992" cy="170494"/>
            </a:xfrm>
            <a:custGeom>
              <a:avLst/>
              <a:gdLst>
                <a:gd name="T0" fmla="*/ 281 w 281"/>
                <a:gd name="T1" fmla="*/ 0 h 90"/>
                <a:gd name="T2" fmla="*/ 139 w 281"/>
                <a:gd name="T3" fmla="*/ 90 h 90"/>
                <a:gd name="T4" fmla="*/ 0 w 281"/>
                <a:gd name="T5" fmla="*/ 3 h 90"/>
                <a:gd name="T6" fmla="*/ 0 w 281"/>
                <a:gd name="T7" fmla="*/ 0 h 90"/>
                <a:gd name="T8" fmla="*/ 281 w 281"/>
                <a:gd name="T9" fmla="*/ 0 h 90"/>
                <a:gd name="T10" fmla="*/ 281 w 281"/>
                <a:gd name="T11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90">
                  <a:moveTo>
                    <a:pt x="281" y="0"/>
                  </a:moveTo>
                  <a:lnTo>
                    <a:pt x="139" y="90"/>
                  </a:lnTo>
                  <a:lnTo>
                    <a:pt x="0" y="3"/>
                  </a:lnTo>
                  <a:lnTo>
                    <a:pt x="0" y="0"/>
                  </a:lnTo>
                  <a:lnTo>
                    <a:pt x="281" y="0"/>
                  </a:lnTo>
                  <a:lnTo>
                    <a:pt x="28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 sz="1400"/>
            </a:p>
          </p:txBody>
        </p:sp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D32130FD-726D-4EA6-8C36-EF2C4D9EB552}"/>
                </a:ext>
              </a:extLst>
            </p:cNvPr>
            <p:cNvSpPr txBox="1"/>
            <p:nvPr/>
          </p:nvSpPr>
          <p:spPr>
            <a:xfrm>
              <a:off x="-1377349" y="-5608"/>
              <a:ext cx="468615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>
                  <a:solidFill>
                    <a:schemeClr val="accent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3. Correlative Theory of the Translation</a:t>
              </a:r>
            </a:p>
          </p:txBody>
        </p:sp>
      </p:grpSp>
      <p:sp>
        <p:nvSpPr>
          <p:cNvPr id="2" name="文本框 1">
            <a:extLst>
              <a:ext uri="{FF2B5EF4-FFF2-40B4-BE49-F238E27FC236}">
                <a16:creationId xmlns:a16="http://schemas.microsoft.com/office/drawing/2014/main" id="{FBF15858-29F3-4C8C-ADF0-84723B1DD3FD}"/>
              </a:ext>
            </a:extLst>
          </p:cNvPr>
          <p:cNvSpPr txBox="1"/>
          <p:nvPr/>
        </p:nvSpPr>
        <p:spPr>
          <a:xfrm>
            <a:off x="1294585" y="1835302"/>
            <a:ext cx="69614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zh-CN" sz="2400">
                <a:solidFill>
                  <a:srgbClr val="663300"/>
                </a:solidFill>
              </a:rPr>
              <a:t>The more serious and </a:t>
            </a:r>
            <a:r>
              <a:rPr lang="en-US" altLang="zh-CN" sz="2400" b="1">
                <a:solidFill>
                  <a:srgbClr val="FF3300"/>
                </a:solidFill>
              </a:rPr>
              <a:t>important</a:t>
            </a:r>
            <a:r>
              <a:rPr lang="en-US" altLang="zh-CN" sz="2400" b="1">
                <a:solidFill>
                  <a:srgbClr val="663300"/>
                </a:solidFill>
              </a:rPr>
              <a:t> </a:t>
            </a:r>
            <a:r>
              <a:rPr lang="en-US" altLang="zh-CN" sz="2400">
                <a:solidFill>
                  <a:srgbClr val="663300"/>
                </a:solidFill>
              </a:rPr>
              <a:t>the language of the original or source text, the more </a:t>
            </a:r>
            <a:r>
              <a:rPr lang="en-US" altLang="zh-CN" sz="2400" b="1">
                <a:solidFill>
                  <a:srgbClr val="FF3300"/>
                </a:solidFill>
              </a:rPr>
              <a:t>close</a:t>
            </a:r>
            <a:r>
              <a:rPr lang="en-US" altLang="zh-CN" sz="2400">
                <a:solidFill>
                  <a:srgbClr val="663300"/>
                </a:solidFill>
              </a:rPr>
              <a:t>ly it should be translated.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91E00EAA-269B-42E3-A926-22855D10435A}"/>
              </a:ext>
            </a:extLst>
          </p:cNvPr>
          <p:cNvSpPr/>
          <p:nvPr/>
        </p:nvSpPr>
        <p:spPr>
          <a:xfrm>
            <a:off x="1972441" y="1076708"/>
            <a:ext cx="519911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800" i="1">
                <a:ln w="0"/>
                <a:solidFill>
                  <a:srgbClr val="025DA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zh-CN" altLang="en-US" sz="2800" i="1">
                <a:ln w="0"/>
                <a:solidFill>
                  <a:srgbClr val="025DA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altLang="zh-CN" sz="2800" i="1">
                <a:ln w="0"/>
                <a:solidFill>
                  <a:srgbClr val="025DA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New</a:t>
            </a:r>
            <a:r>
              <a:rPr lang="zh-CN" altLang="en-US" sz="2800" i="1">
                <a:ln w="0"/>
                <a:solidFill>
                  <a:srgbClr val="025DA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altLang="zh-CN" sz="2800" i="1">
                <a:ln w="0"/>
                <a:solidFill>
                  <a:srgbClr val="025DA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Theory</a:t>
            </a:r>
            <a:r>
              <a:rPr lang="zh-CN" altLang="en-US" sz="2800" i="1">
                <a:ln w="0"/>
                <a:solidFill>
                  <a:srgbClr val="025DA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altLang="zh-CN" sz="2800" i="1">
                <a:ln w="0"/>
                <a:solidFill>
                  <a:srgbClr val="025DA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of</a:t>
            </a:r>
            <a:r>
              <a:rPr lang="zh-CN" altLang="en-US" sz="2800" i="1">
                <a:ln w="0"/>
                <a:solidFill>
                  <a:srgbClr val="025DA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altLang="zh-CN" sz="2800" i="1">
                <a:ln w="0"/>
                <a:solidFill>
                  <a:srgbClr val="025DA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Translation, 2007</a:t>
            </a:r>
            <a:endParaRPr lang="zh-CN" altLang="en-US" sz="2800" i="1">
              <a:ln w="0"/>
              <a:solidFill>
                <a:srgbClr val="025DA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8" name="组合 27">
            <a:extLst>
              <a:ext uri="{FF2B5EF4-FFF2-40B4-BE49-F238E27FC236}">
                <a16:creationId xmlns:a16="http://schemas.microsoft.com/office/drawing/2014/main" id="{B3797AD8-3EF7-4CE2-8BB3-47B140BB1DA0}"/>
              </a:ext>
            </a:extLst>
          </p:cNvPr>
          <p:cNvGrpSpPr/>
          <p:nvPr/>
        </p:nvGrpSpPr>
        <p:grpSpPr>
          <a:xfrm>
            <a:off x="323528" y="2211710"/>
            <a:ext cx="5904656" cy="2055136"/>
            <a:chOff x="323528" y="2211710"/>
            <a:chExt cx="5904656" cy="2055136"/>
          </a:xfrm>
        </p:grpSpPr>
        <p:sp>
          <p:nvSpPr>
            <p:cNvPr id="5" name="文本框 4">
              <a:extLst>
                <a:ext uri="{FF2B5EF4-FFF2-40B4-BE49-F238E27FC236}">
                  <a16:creationId xmlns:a16="http://schemas.microsoft.com/office/drawing/2014/main" id="{89A48A61-30E1-435C-A6CD-89B6E0CD6F34}"/>
                </a:ext>
              </a:extLst>
            </p:cNvPr>
            <p:cNvSpPr txBox="1"/>
            <p:nvPr/>
          </p:nvSpPr>
          <p:spPr>
            <a:xfrm>
              <a:off x="323528" y="3558960"/>
              <a:ext cx="59046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altLang="zh-CN" sz="2000">
                  <a:solidFill>
                    <a:schemeClr val="accent6"/>
                  </a:solidFill>
                </a:rPr>
                <a:t>Depending on the specific occasion the translation occurs and the target reader</a:t>
              </a:r>
              <a:endParaRPr lang="zh-CN" altLang="en-US" sz="2000">
                <a:solidFill>
                  <a:schemeClr val="accent6"/>
                </a:solidFill>
              </a:endParaRPr>
            </a:p>
          </p:txBody>
        </p:sp>
        <p:grpSp>
          <p:nvGrpSpPr>
            <p:cNvPr id="27" name="组合 26">
              <a:extLst>
                <a:ext uri="{FF2B5EF4-FFF2-40B4-BE49-F238E27FC236}">
                  <a16:creationId xmlns:a16="http://schemas.microsoft.com/office/drawing/2014/main" id="{B333F56B-39E8-4515-9440-BA8827BCD8F6}"/>
                </a:ext>
              </a:extLst>
            </p:cNvPr>
            <p:cNvGrpSpPr/>
            <p:nvPr/>
          </p:nvGrpSpPr>
          <p:grpSpPr>
            <a:xfrm>
              <a:off x="3995936" y="2211710"/>
              <a:ext cx="1800200" cy="1347250"/>
              <a:chOff x="3995936" y="2211710"/>
              <a:chExt cx="1800200" cy="1347250"/>
            </a:xfrm>
          </p:grpSpPr>
          <p:cxnSp>
            <p:nvCxnSpPr>
              <p:cNvPr id="15" name="直接箭头连接符 14">
                <a:extLst>
                  <a:ext uri="{FF2B5EF4-FFF2-40B4-BE49-F238E27FC236}">
                    <a16:creationId xmlns:a16="http://schemas.microsoft.com/office/drawing/2014/main" id="{2378037C-6572-401A-8AF6-5EF168AC38E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995936" y="2211710"/>
                <a:ext cx="936104" cy="1347250"/>
              </a:xfrm>
              <a:prstGeom prst="straightConnector1">
                <a:avLst/>
              </a:prstGeom>
              <a:ln w="31750">
                <a:solidFill>
                  <a:schemeClr val="bg2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17">
                <a:extLst>
                  <a:ext uri="{FF2B5EF4-FFF2-40B4-BE49-F238E27FC236}">
                    <a16:creationId xmlns:a16="http://schemas.microsoft.com/office/drawing/2014/main" id="{5A6575B7-E150-4C15-92D0-2A4A26AF86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63988" y="2211710"/>
                <a:ext cx="1332148" cy="0"/>
              </a:xfrm>
              <a:prstGeom prst="line">
                <a:avLst/>
              </a:prstGeom>
              <a:ln w="317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302788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组合 30">
            <a:extLst>
              <a:ext uri="{FF2B5EF4-FFF2-40B4-BE49-F238E27FC236}">
                <a16:creationId xmlns:a16="http://schemas.microsoft.com/office/drawing/2014/main" id="{A246490F-16F9-4C15-BB91-952FA4FCA1A1}"/>
              </a:ext>
            </a:extLst>
          </p:cNvPr>
          <p:cNvGrpSpPr/>
          <p:nvPr/>
        </p:nvGrpSpPr>
        <p:grpSpPr>
          <a:xfrm>
            <a:off x="0" y="-63843"/>
            <a:ext cx="4820971" cy="400110"/>
            <a:chOff x="-1512168" y="-5608"/>
            <a:chExt cx="4820971" cy="400110"/>
          </a:xfrm>
        </p:grpSpPr>
        <p:cxnSp>
          <p:nvCxnSpPr>
            <p:cNvPr id="32" name="直接连接符 31">
              <a:extLst>
                <a:ext uri="{FF2B5EF4-FFF2-40B4-BE49-F238E27FC236}">
                  <a16:creationId xmlns:a16="http://schemas.microsoft.com/office/drawing/2014/main" id="{2F34D681-1C2C-4B1A-824A-9348497D571C}"/>
                </a:ext>
              </a:extLst>
            </p:cNvPr>
            <p:cNvCxnSpPr>
              <a:cxnSpLocks/>
            </p:cNvCxnSpPr>
            <p:nvPr/>
          </p:nvCxnSpPr>
          <p:spPr>
            <a:xfrm>
              <a:off x="-1512168" y="374883"/>
              <a:ext cx="4572000" cy="19619"/>
            </a:xfrm>
            <a:prstGeom prst="line">
              <a:avLst/>
            </a:prstGeom>
            <a:ln w="2222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73F29199-4096-49D4-9FB7-4806CCF0F4B1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-1548089" y="107275"/>
              <a:ext cx="307992" cy="170494"/>
            </a:xfrm>
            <a:custGeom>
              <a:avLst/>
              <a:gdLst>
                <a:gd name="T0" fmla="*/ 281 w 281"/>
                <a:gd name="T1" fmla="*/ 0 h 90"/>
                <a:gd name="T2" fmla="*/ 139 w 281"/>
                <a:gd name="T3" fmla="*/ 90 h 90"/>
                <a:gd name="T4" fmla="*/ 0 w 281"/>
                <a:gd name="T5" fmla="*/ 3 h 90"/>
                <a:gd name="T6" fmla="*/ 0 w 281"/>
                <a:gd name="T7" fmla="*/ 0 h 90"/>
                <a:gd name="T8" fmla="*/ 281 w 281"/>
                <a:gd name="T9" fmla="*/ 0 h 90"/>
                <a:gd name="T10" fmla="*/ 281 w 281"/>
                <a:gd name="T11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90">
                  <a:moveTo>
                    <a:pt x="281" y="0"/>
                  </a:moveTo>
                  <a:lnTo>
                    <a:pt x="139" y="90"/>
                  </a:lnTo>
                  <a:lnTo>
                    <a:pt x="0" y="3"/>
                  </a:lnTo>
                  <a:lnTo>
                    <a:pt x="0" y="0"/>
                  </a:lnTo>
                  <a:lnTo>
                    <a:pt x="281" y="0"/>
                  </a:lnTo>
                  <a:lnTo>
                    <a:pt x="28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 sz="1400"/>
            </a:p>
          </p:txBody>
        </p:sp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F94D603E-2D3C-401A-B014-7FBCD752F0BF}"/>
                </a:ext>
              </a:extLst>
            </p:cNvPr>
            <p:cNvSpPr txBox="1"/>
            <p:nvPr/>
          </p:nvSpPr>
          <p:spPr>
            <a:xfrm>
              <a:off x="-1377349" y="-5608"/>
              <a:ext cx="468615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>
                  <a:solidFill>
                    <a:schemeClr val="accent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3. Correlative Theory of the Translation</a:t>
              </a:r>
            </a:p>
          </p:txBody>
        </p:sp>
      </p:grpSp>
      <p:grpSp>
        <p:nvGrpSpPr>
          <p:cNvPr id="15" name="组合 14"/>
          <p:cNvGrpSpPr>
            <a:grpSpLocks/>
          </p:cNvGrpSpPr>
          <p:nvPr/>
        </p:nvGrpSpPr>
        <p:grpSpPr bwMode="auto">
          <a:xfrm>
            <a:off x="2981207" y="947843"/>
            <a:ext cx="3248025" cy="2801938"/>
            <a:chOff x="3794322" y="1760538"/>
            <a:chExt cx="4331359" cy="3736975"/>
          </a:xfrm>
        </p:grpSpPr>
        <p:grpSp>
          <p:nvGrpSpPr>
            <p:cNvPr id="18" name="组合 6"/>
            <p:cNvGrpSpPr>
              <a:grpSpLocks/>
            </p:cNvGrpSpPr>
            <p:nvPr/>
          </p:nvGrpSpPr>
          <p:grpSpPr bwMode="auto">
            <a:xfrm>
              <a:off x="3891703" y="1760538"/>
              <a:ext cx="3738602" cy="3736975"/>
              <a:chOff x="843803" y="2055535"/>
              <a:chExt cx="3738291" cy="3736664"/>
            </a:xfrm>
          </p:grpSpPr>
          <p:grpSp>
            <p:nvGrpSpPr>
              <p:cNvPr id="23" name="组合 17"/>
              <p:cNvGrpSpPr>
                <a:grpSpLocks/>
              </p:cNvGrpSpPr>
              <p:nvPr/>
            </p:nvGrpSpPr>
            <p:grpSpPr bwMode="auto">
              <a:xfrm>
                <a:off x="1343371" y="2555168"/>
                <a:ext cx="2739155" cy="2737397"/>
                <a:chOff x="1271344" y="1485710"/>
                <a:chExt cx="3240520" cy="3238441"/>
              </a:xfrm>
            </p:grpSpPr>
            <p:sp>
              <p:nvSpPr>
                <p:cNvPr id="26" name="空心弧 25"/>
                <p:cNvSpPr/>
                <p:nvPr/>
              </p:nvSpPr>
              <p:spPr>
                <a:xfrm>
                  <a:off x="1271344" y="1485710"/>
                  <a:ext cx="3240520" cy="3238441"/>
                </a:xfrm>
                <a:prstGeom prst="blockArc">
                  <a:avLst>
                    <a:gd name="adj1" fmla="val 16890235"/>
                    <a:gd name="adj2" fmla="val 1248942"/>
                    <a:gd name="adj3" fmla="val 10638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>
                    <a:solidFill>
                      <a:schemeClr val="accent1"/>
                    </a:solidFill>
                    <a:latin typeface="造字工房尚雅体演示版常规体" pitchFamily="50" charset="-122"/>
                    <a:ea typeface="造字工房尚雅体演示版常规体" pitchFamily="50" charset="-122"/>
                  </a:endParaRPr>
                </a:p>
              </p:txBody>
            </p:sp>
            <p:sp>
              <p:nvSpPr>
                <p:cNvPr id="27" name="空心弧 26"/>
                <p:cNvSpPr/>
                <p:nvPr/>
              </p:nvSpPr>
              <p:spPr>
                <a:xfrm>
                  <a:off x="1271344" y="1485710"/>
                  <a:ext cx="3240520" cy="3238441"/>
                </a:xfrm>
                <a:prstGeom prst="blockArc">
                  <a:avLst>
                    <a:gd name="adj1" fmla="val 9546279"/>
                    <a:gd name="adj2" fmla="val 16489663"/>
                    <a:gd name="adj3" fmla="val 9779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>
                    <a:solidFill>
                      <a:schemeClr val="accent1"/>
                    </a:solidFill>
                    <a:latin typeface="造字工房尚雅体演示版常规体" pitchFamily="50" charset="-122"/>
                    <a:ea typeface="造字工房尚雅体演示版常规体" pitchFamily="50" charset="-122"/>
                  </a:endParaRPr>
                </a:p>
              </p:txBody>
            </p:sp>
            <p:sp>
              <p:nvSpPr>
                <p:cNvPr id="28" name="空心弧 27"/>
                <p:cNvSpPr/>
                <p:nvPr/>
              </p:nvSpPr>
              <p:spPr>
                <a:xfrm>
                  <a:off x="1271344" y="1485710"/>
                  <a:ext cx="3240520" cy="3238441"/>
                </a:xfrm>
                <a:prstGeom prst="blockArc">
                  <a:avLst>
                    <a:gd name="adj1" fmla="val 1713453"/>
                    <a:gd name="adj2" fmla="val 9180199"/>
                    <a:gd name="adj3" fmla="val 10714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>
                    <a:solidFill>
                      <a:schemeClr val="accent1"/>
                    </a:solidFill>
                    <a:latin typeface="造字工房尚雅体演示版常规体" pitchFamily="50" charset="-122"/>
                    <a:ea typeface="造字工房尚雅体演示版常规体" pitchFamily="50" charset="-122"/>
                  </a:endParaRPr>
                </a:p>
              </p:txBody>
            </p:sp>
          </p:grpSp>
          <p:sp>
            <p:nvSpPr>
              <p:cNvPr id="24" name="文本框 38"/>
              <p:cNvSpPr txBox="1">
                <a:spLocks noChangeArrowheads="1"/>
              </p:cNvSpPr>
              <p:nvPr/>
            </p:nvSpPr>
            <p:spPr bwMode="auto">
              <a:xfrm>
                <a:off x="1520190" y="3496019"/>
                <a:ext cx="2259005" cy="6977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  <a:ea typeface="宋体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  <a:ea typeface="宋体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  <a:ea typeface="宋体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  <a:ea typeface="宋体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charset="-122"/>
                  </a:defRPr>
                </a:lvl9pPr>
              </a:lstStyle>
              <a:p>
                <a:pPr algn="ctr" eaLnBrk="1" hangingPunct="1"/>
                <a:r>
                  <a:rPr lang="en-US" altLang="zh-CN" sz="2800" b="1">
                    <a:solidFill>
                      <a:srgbClr val="025DAE"/>
                    </a:solidFill>
                    <a:latin typeface="+mn-lt"/>
                    <a:ea typeface="Hiragino Sans GB W3" pitchFamily="34" charset="-122"/>
                  </a:rPr>
                  <a:t>Closeness</a:t>
                </a:r>
                <a:endParaRPr lang="zh-CN" altLang="en-US" sz="2800" b="1">
                  <a:solidFill>
                    <a:srgbClr val="025DAE"/>
                  </a:solidFill>
                  <a:latin typeface="+mn-lt"/>
                  <a:ea typeface="Hiragino Sans GB W3" pitchFamily="34" charset="-122"/>
                </a:endParaRPr>
              </a:p>
            </p:txBody>
          </p:sp>
          <p:sp>
            <p:nvSpPr>
              <p:cNvPr id="25" name="椭圆 24"/>
              <p:cNvSpPr/>
              <p:nvPr/>
            </p:nvSpPr>
            <p:spPr>
              <a:xfrm>
                <a:off x="843803" y="2055535"/>
                <a:ext cx="3738291" cy="3736664"/>
              </a:xfrm>
              <a:prstGeom prst="ellipse">
                <a:avLst/>
              </a:prstGeom>
              <a:noFill/>
              <a:ln>
                <a:solidFill>
                  <a:srgbClr val="32390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solidFill>
                    <a:schemeClr val="accent1"/>
                  </a:solidFill>
                  <a:latin typeface="造字工房尚雅体演示版常规体" pitchFamily="50" charset="-122"/>
                  <a:ea typeface="造字工房尚雅体演示版常规体" pitchFamily="50" charset="-122"/>
                </a:endParaRPr>
              </a:p>
            </p:txBody>
          </p:sp>
        </p:grpSp>
        <p:sp>
          <p:nvSpPr>
            <p:cNvPr id="19" name="任意多边形 18"/>
            <p:cNvSpPr/>
            <p:nvPr/>
          </p:nvSpPr>
          <p:spPr>
            <a:xfrm>
              <a:off x="6775042" y="2391483"/>
              <a:ext cx="1350639" cy="351466"/>
            </a:xfrm>
            <a:custGeom>
              <a:avLst/>
              <a:gdLst>
                <a:gd name="connsiteX0" fmla="*/ 0 w 1350499"/>
                <a:gd name="connsiteY0" fmla="*/ 351693 h 351693"/>
                <a:gd name="connsiteX1" fmla="*/ 351693 w 1350499"/>
                <a:gd name="connsiteY1" fmla="*/ 0 h 351693"/>
                <a:gd name="connsiteX2" fmla="*/ 1350499 w 1350499"/>
                <a:gd name="connsiteY2" fmla="*/ 0 h 351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50499" h="351693">
                  <a:moveTo>
                    <a:pt x="0" y="351693"/>
                  </a:moveTo>
                  <a:lnTo>
                    <a:pt x="351693" y="0"/>
                  </a:lnTo>
                  <a:lnTo>
                    <a:pt x="1350499" y="0"/>
                  </a:lnTo>
                </a:path>
              </a:pathLst>
            </a:cu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chemeClr val="accent1"/>
                </a:solidFill>
              </a:endParaRPr>
            </a:p>
          </p:txBody>
        </p:sp>
        <p:sp>
          <p:nvSpPr>
            <p:cNvPr id="20" name="任意多边形 19"/>
            <p:cNvSpPr/>
            <p:nvPr/>
          </p:nvSpPr>
          <p:spPr>
            <a:xfrm flipV="1">
              <a:off x="5800330" y="4941685"/>
              <a:ext cx="1132590" cy="500616"/>
            </a:xfrm>
            <a:custGeom>
              <a:avLst/>
              <a:gdLst>
                <a:gd name="connsiteX0" fmla="*/ 0 w 1350499"/>
                <a:gd name="connsiteY0" fmla="*/ 351693 h 351693"/>
                <a:gd name="connsiteX1" fmla="*/ 351693 w 1350499"/>
                <a:gd name="connsiteY1" fmla="*/ 0 h 351693"/>
                <a:gd name="connsiteX2" fmla="*/ 1350499 w 1350499"/>
                <a:gd name="connsiteY2" fmla="*/ 0 h 351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50499" h="351693">
                  <a:moveTo>
                    <a:pt x="0" y="351693"/>
                  </a:moveTo>
                  <a:lnTo>
                    <a:pt x="351693" y="0"/>
                  </a:lnTo>
                  <a:lnTo>
                    <a:pt x="1350499" y="0"/>
                  </a:lnTo>
                </a:path>
              </a:pathLst>
            </a:custGeom>
            <a:noFill/>
            <a:ln w="317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chemeClr val="accent1"/>
                </a:solidFill>
              </a:endParaRPr>
            </a:p>
          </p:txBody>
        </p:sp>
        <p:sp>
          <p:nvSpPr>
            <p:cNvPr id="21" name="任意多边形 20"/>
            <p:cNvSpPr/>
            <p:nvPr/>
          </p:nvSpPr>
          <p:spPr>
            <a:xfrm>
              <a:off x="3794322" y="2194578"/>
              <a:ext cx="1223620" cy="438273"/>
            </a:xfrm>
            <a:custGeom>
              <a:avLst/>
              <a:gdLst>
                <a:gd name="connsiteX0" fmla="*/ 1223889 w 1223889"/>
                <a:gd name="connsiteY0" fmla="*/ 436098 h 436098"/>
                <a:gd name="connsiteX1" fmla="*/ 787791 w 1223889"/>
                <a:gd name="connsiteY1" fmla="*/ 0 h 436098"/>
                <a:gd name="connsiteX2" fmla="*/ 0 w 1223889"/>
                <a:gd name="connsiteY2" fmla="*/ 0 h 4360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3889" h="436098">
                  <a:moveTo>
                    <a:pt x="1223889" y="436098"/>
                  </a:moveTo>
                  <a:lnTo>
                    <a:pt x="787791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sp>
        <p:nvSpPr>
          <p:cNvPr id="30" name="矩形 33"/>
          <p:cNvSpPr>
            <a:spLocks noChangeArrowheads="1"/>
          </p:cNvSpPr>
          <p:nvPr/>
        </p:nvSpPr>
        <p:spPr bwMode="auto">
          <a:xfrm>
            <a:off x="182121" y="450238"/>
            <a:ext cx="3379366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000">
                <a:solidFill>
                  <a:srgbClr val="663300"/>
                </a:solidFill>
                <a:latin typeface="+mn-lt"/>
                <a:ea typeface="微软雅黑" pitchFamily="34" charset="-122"/>
                <a:cs typeface="宋体" charset="-122"/>
              </a:rPr>
              <a:t>Lexically: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>
                <a:solidFill>
                  <a:schemeClr val="accent1"/>
                </a:solidFill>
                <a:latin typeface="+mn-lt"/>
                <a:ea typeface="微软雅黑" pitchFamily="34" charset="-122"/>
                <a:cs typeface="宋体" charset="-122"/>
              </a:rPr>
              <a:t>word-to-word translation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zh-CN" sz="2000">
                <a:solidFill>
                  <a:schemeClr val="accent1"/>
                </a:solidFill>
                <a:latin typeface="+mn-lt"/>
                <a:ea typeface="微软雅黑" pitchFamily="34" charset="-122"/>
                <a:cs typeface="宋体" charset="-122"/>
              </a:rPr>
              <a:t>transformation, </a:t>
            </a:r>
          </a:p>
          <a:p>
            <a:pPr lvl="1"/>
            <a:r>
              <a:rPr lang="en-US" altLang="zh-CN" sz="2000">
                <a:solidFill>
                  <a:schemeClr val="accent1"/>
                </a:solidFill>
                <a:latin typeface="+mn-lt"/>
                <a:ea typeface="微软雅黑" pitchFamily="34" charset="-122"/>
                <a:cs typeface="宋体" charset="-122"/>
              </a:rPr>
              <a:t>	domestication, </a:t>
            </a:r>
          </a:p>
          <a:p>
            <a:pPr lvl="1"/>
            <a:r>
              <a:rPr lang="en-US" altLang="zh-CN" sz="2000">
                <a:solidFill>
                  <a:schemeClr val="accent1"/>
                </a:solidFill>
                <a:latin typeface="+mn-lt"/>
                <a:ea typeface="微软雅黑" pitchFamily="34" charset="-122"/>
                <a:cs typeface="宋体" charset="-122"/>
              </a:rPr>
              <a:t>	literal translation,</a:t>
            </a:r>
          </a:p>
          <a:p>
            <a:pPr lvl="1"/>
            <a:r>
              <a:rPr lang="en-US" altLang="zh-CN" sz="2000">
                <a:solidFill>
                  <a:schemeClr val="accent1"/>
                </a:solidFill>
                <a:latin typeface="+mn-lt"/>
                <a:ea typeface="微软雅黑" pitchFamily="34" charset="-122"/>
                <a:cs typeface="宋体" charset="-122"/>
              </a:rPr>
              <a:t>	interpretation</a:t>
            </a:r>
          </a:p>
          <a:p>
            <a:r>
              <a:rPr lang="en-US" altLang="zh-CN" sz="2000">
                <a:solidFill>
                  <a:schemeClr val="accent1"/>
                </a:solidFill>
                <a:latin typeface="+mn-lt"/>
                <a:ea typeface="微软雅黑" pitchFamily="34" charset="-122"/>
                <a:cs typeface="宋体" charset="-122"/>
              </a:rPr>
              <a:t> </a:t>
            </a:r>
            <a:endParaRPr lang="zh-CN" altLang="en-US" sz="2000">
              <a:solidFill>
                <a:schemeClr val="accent1"/>
              </a:solidFill>
              <a:latin typeface="+mn-lt"/>
              <a:ea typeface="微软雅黑" pitchFamily="34" charset="-122"/>
              <a:cs typeface="宋体" charset="-122"/>
            </a:endParaRPr>
          </a:p>
        </p:txBody>
      </p:sp>
      <p:sp>
        <p:nvSpPr>
          <p:cNvPr id="34" name="矩形 33"/>
          <p:cNvSpPr>
            <a:spLocks noChangeArrowheads="1"/>
          </p:cNvSpPr>
          <p:nvPr/>
        </p:nvSpPr>
        <p:spPr bwMode="auto">
          <a:xfrm>
            <a:off x="6248695" y="1038124"/>
            <a:ext cx="298282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000">
                <a:solidFill>
                  <a:srgbClr val="663300"/>
                </a:solidFill>
                <a:latin typeface="+mn-lt"/>
                <a:ea typeface="微软雅黑" pitchFamily="34" charset="-122"/>
              </a:rPr>
              <a:t>Grammatically: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>
                <a:solidFill>
                  <a:schemeClr val="accent1"/>
                </a:solidFill>
                <a:latin typeface="+mn-lt"/>
                <a:ea typeface="微软雅黑" pitchFamily="34" charset="-122"/>
              </a:rPr>
              <a:t>the same structure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>
                <a:solidFill>
                  <a:schemeClr val="accent1"/>
                </a:solidFill>
                <a:latin typeface="+mn-lt"/>
                <a:ea typeface="微软雅黑" pitchFamily="34" charset="-122"/>
              </a:rPr>
              <a:t>adjusted structure </a:t>
            </a:r>
            <a:endParaRPr lang="zh-CN" altLang="en-US" sz="2000">
              <a:solidFill>
                <a:schemeClr val="accent1"/>
              </a:solidFill>
              <a:latin typeface="+mn-lt"/>
              <a:ea typeface="微软雅黑" pitchFamily="34" charset="-122"/>
            </a:endParaRP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315644CB-3456-4839-BFBC-95F362881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1452" y="3376079"/>
            <a:ext cx="387006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000">
                <a:solidFill>
                  <a:srgbClr val="663300"/>
                </a:solidFill>
                <a:latin typeface="+mn-lt"/>
                <a:ea typeface="微软雅黑" pitchFamily="34" charset="-122"/>
              </a:rPr>
              <a:t>Textually: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>
                <a:solidFill>
                  <a:schemeClr val="accent1"/>
                </a:solidFill>
                <a:latin typeface="+mn-lt"/>
                <a:ea typeface="微软雅黑" pitchFamily="34" charset="-122"/>
              </a:rPr>
              <a:t>lexical closeness + grammatical closeness + the cohesion and coherence of the text</a:t>
            </a:r>
            <a:endParaRPr lang="zh-CN" altLang="en-US" sz="2000">
              <a:solidFill>
                <a:schemeClr val="accent1"/>
              </a:solidFill>
              <a:latin typeface="+mn-lt"/>
              <a:ea typeface="微软雅黑" pitchFamily="34" charset="-122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2E279F95-346D-4802-BE28-8CAD3A2A6278}"/>
              </a:ext>
            </a:extLst>
          </p:cNvPr>
          <p:cNvSpPr txBox="1"/>
          <p:nvPr/>
        </p:nvSpPr>
        <p:spPr>
          <a:xfrm>
            <a:off x="372406" y="2508055"/>
            <a:ext cx="360892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solidFill>
                  <a:schemeClr val="accent6"/>
                </a:solidFill>
              </a:rPr>
              <a:t>7 methods: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>
                <a:solidFill>
                  <a:srgbClr val="00B0F0"/>
                </a:solidFill>
              </a:rPr>
              <a:t>component analysis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>
                <a:solidFill>
                  <a:srgbClr val="00B0F0"/>
                </a:solidFill>
              </a:rPr>
              <a:t>adjusted translation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>
                <a:solidFill>
                  <a:srgbClr val="00B0F0"/>
                </a:solidFill>
              </a:rPr>
              <a:t>descriptive equivalence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>
                <a:solidFill>
                  <a:srgbClr val="00B0F0"/>
                </a:solidFill>
              </a:rPr>
              <a:t>functional equivalence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>
                <a:solidFill>
                  <a:srgbClr val="00B0F0"/>
                </a:solidFill>
              </a:rPr>
              <a:t>cultural equivalence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>
                <a:solidFill>
                  <a:srgbClr val="00B0F0"/>
                </a:solidFill>
              </a:rPr>
              <a:t>synonymous (near-synonymous)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>
                <a:solidFill>
                  <a:srgbClr val="00B0F0"/>
                </a:solidFill>
              </a:rPr>
              <a:t>paraphrase</a:t>
            </a:r>
            <a:endParaRPr lang="zh-CN" altLang="en-US">
              <a:solidFill>
                <a:srgbClr val="00B0F0"/>
              </a:solidFill>
            </a:endParaRPr>
          </a:p>
        </p:txBody>
      </p:sp>
      <p:grpSp>
        <p:nvGrpSpPr>
          <p:cNvPr id="8" name="组合 7">
            <a:extLst>
              <a:ext uri="{FF2B5EF4-FFF2-40B4-BE49-F238E27FC236}">
                <a16:creationId xmlns:a16="http://schemas.microsoft.com/office/drawing/2014/main" id="{70C0D6C1-588F-452D-8381-7F9424CE4433}"/>
              </a:ext>
            </a:extLst>
          </p:cNvPr>
          <p:cNvGrpSpPr/>
          <p:nvPr/>
        </p:nvGrpSpPr>
        <p:grpSpPr>
          <a:xfrm>
            <a:off x="-41031" y="3030260"/>
            <a:ext cx="413437" cy="1795680"/>
            <a:chOff x="-41031" y="3030260"/>
            <a:chExt cx="413437" cy="1795680"/>
          </a:xfrm>
        </p:grpSpPr>
        <p:cxnSp>
          <p:nvCxnSpPr>
            <p:cNvPr id="6" name="直接箭头连接符 5">
              <a:extLst>
                <a:ext uri="{FF2B5EF4-FFF2-40B4-BE49-F238E27FC236}">
                  <a16:creationId xmlns:a16="http://schemas.microsoft.com/office/drawing/2014/main" id="{79FABF2A-AB9A-4C04-856C-D67ECB1452B4}"/>
                </a:ext>
              </a:extLst>
            </p:cNvPr>
            <p:cNvCxnSpPr/>
            <p:nvPr/>
          </p:nvCxnSpPr>
          <p:spPr>
            <a:xfrm>
              <a:off x="372406" y="3030260"/>
              <a:ext cx="0" cy="1795680"/>
            </a:xfrm>
            <a:prstGeom prst="straightConnector1">
              <a:avLst/>
            </a:prstGeom>
            <a:ln w="28575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17AE4CF6-0B2B-41F5-896B-26BD5A71FF59}"/>
                </a:ext>
              </a:extLst>
            </p:cNvPr>
            <p:cNvSpPr txBox="1"/>
            <p:nvPr/>
          </p:nvSpPr>
          <p:spPr>
            <a:xfrm rot="16200000">
              <a:off x="-431843" y="3723840"/>
              <a:ext cx="11817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>
                  <a:solidFill>
                    <a:schemeClr val="bg1">
                      <a:lumMod val="50000"/>
                    </a:schemeClr>
                  </a:solidFill>
                </a:rPr>
                <a:t>closeness</a:t>
              </a:r>
              <a:endParaRPr lang="zh-CN" altLang="en-US" sz="200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8259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4" grpId="0"/>
      <p:bldP spid="38" grpId="0"/>
      <p:bldP spid="3" grpId="0"/>
    </p:bldLst>
  </p:timing>
</p:sld>
</file>

<file path=ppt/theme/theme1.xml><?xml version="1.0" encoding="utf-8"?>
<a:theme xmlns:a="http://schemas.openxmlformats.org/drawingml/2006/main" name="Office 主题​​">
  <a:themeElements>
    <a:clrScheme name="自定义 1620">
      <a:dk1>
        <a:srgbClr val="B09D96"/>
      </a:dk1>
      <a:lt1>
        <a:srgbClr val="B09D96"/>
      </a:lt1>
      <a:dk2>
        <a:srgbClr val="B09D96"/>
      </a:dk2>
      <a:lt2>
        <a:srgbClr val="B09D96"/>
      </a:lt2>
      <a:accent1>
        <a:srgbClr val="080808"/>
      </a:accent1>
      <a:accent2>
        <a:srgbClr val="080808"/>
      </a:accent2>
      <a:accent3>
        <a:srgbClr val="080808"/>
      </a:accent3>
      <a:accent4>
        <a:srgbClr val="080808"/>
      </a:accent4>
      <a:accent5>
        <a:srgbClr val="080808"/>
      </a:accent5>
      <a:accent6>
        <a:srgbClr val="080808"/>
      </a:accent6>
      <a:hlink>
        <a:srgbClr val="080808"/>
      </a:hlink>
      <a:folHlink>
        <a:srgbClr val="08080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全屏显示(16:9)</PresentationFormat>
  <Slides>11</Slides>
  <Notes>11</Notes>
  <HiddenSlides>0</HiddenSlide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哎呀小小草</dc:title>
  <dc:subject>哎呀小小草</dc:subject>
  <dc:creator>哎呀小小草</dc:creator>
  <cp:keywords>https://800sucai.taobao.com</cp:keywords>
  <dc:description>https://800sucai.taobao.com</dc:description>
  <cp:lastModifiedBy>刘 晓</cp:lastModifiedBy>
  <cp:revision>2</cp:revision>
  <dcterms:created xsi:type="dcterms:W3CDTF">2014-06-06T07:22:15Z</dcterms:created>
  <dcterms:modified xsi:type="dcterms:W3CDTF">2021-11-15T07:37:43Z</dcterms:modified>
  <cp:category>https://800sucai.taobao.com</cp:category>
</cp:coreProperties>
</file>