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37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C15A0F-4DA4-434F-AA17-A1101E89DDBA}" type="datetimeFigureOut">
              <a:rPr lang="en-US" smtClean="0"/>
              <a:t>2/12/2013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F3D514-47D7-458B-ADA6-4811648618C3}" type="slidenum">
              <a:rPr lang="en-US" smtClean="0"/>
              <a:t>‹#›</a:t>
            </a:fld>
            <a:endParaRPr lang="en-US"/>
          </a:p>
        </p:txBody>
      </p:sp>
    </p:spTree>
    <p:extLst>
      <p:ext uri="{BB962C8B-B14F-4D97-AF65-F5344CB8AC3E}">
        <p14:creationId xmlns:p14="http://schemas.microsoft.com/office/powerpoint/2010/main" val="26114301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Zhang </a:t>
            </a:r>
            <a:r>
              <a:rPr lang="en-US" dirty="0" err="1" smtClean="0"/>
              <a:t>Shichuan</a:t>
            </a:r>
            <a:r>
              <a:rPr lang="en-US" dirty="0" smtClean="0"/>
              <a:t> and </a:t>
            </a:r>
            <a:r>
              <a:rPr lang="en-US" dirty="0" err="1" smtClean="0"/>
              <a:t>Zheng</a:t>
            </a:r>
            <a:r>
              <a:rPr lang="en-US" dirty="0" smtClean="0"/>
              <a:t> </a:t>
            </a:r>
            <a:r>
              <a:rPr lang="en-US" dirty="0" err="1" smtClean="0"/>
              <a:t>Zhengqiu</a:t>
            </a:r>
            <a:r>
              <a:rPr lang="en-US" dirty="0" smtClean="0"/>
              <a:t> cooperated with the Americans in charge of the Asia Company (set up by Benjamin </a:t>
            </a:r>
            <a:r>
              <a:rPr lang="en-US" dirty="0" err="1" smtClean="0"/>
              <a:t>Brasky</a:t>
            </a:r>
            <a:r>
              <a:rPr lang="en-US" dirty="0" smtClean="0"/>
              <a:t> in 1909) and produced The Difficult Couple, a comic short ridiculing elaborate Chinese wedding rituals. Like Conquering Jun Mountain, Difficult Couple projected ethnic culture as spectacles, thereby foregrounding an exhibitionist mode connected to both traditional theater and compatible with "cinema of attractions" elsewhere in the early decades. </a:t>
            </a:r>
          </a:p>
          <a:p>
            <a:r>
              <a:rPr lang="en-US" dirty="0" smtClean="0"/>
              <a:t>Confucian virtues such as female chastity and filial piety. </a:t>
            </a:r>
            <a:endParaRPr lang="en-US" dirty="0"/>
          </a:p>
        </p:txBody>
      </p:sp>
      <p:sp>
        <p:nvSpPr>
          <p:cNvPr id="4" name="Slide Number Placeholder 3"/>
          <p:cNvSpPr>
            <a:spLocks noGrp="1"/>
          </p:cNvSpPr>
          <p:nvPr>
            <p:ph type="sldNum" sz="quarter" idx="10"/>
          </p:nvPr>
        </p:nvSpPr>
        <p:spPr/>
        <p:txBody>
          <a:bodyPr/>
          <a:lstStyle/>
          <a:p>
            <a:fld id="{31F3D514-47D7-458B-ADA6-4811648618C3}" type="slidenum">
              <a:rPr lang="en-US" smtClean="0"/>
              <a:t>3</a:t>
            </a:fld>
            <a:endParaRPr lang="en-US"/>
          </a:p>
        </p:txBody>
      </p:sp>
    </p:spTree>
    <p:extLst>
      <p:ext uri="{BB962C8B-B14F-4D97-AF65-F5344CB8AC3E}">
        <p14:creationId xmlns:p14="http://schemas.microsoft.com/office/powerpoint/2010/main" val="713742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Change</a:t>
            </a:r>
            <a:r>
              <a:rPr lang="en-US" baseline="0" dirty="0" smtClean="0"/>
              <a:t> 1: It was a nationalistic project of modernity that resulted in skirmishes with Hollywood over the latter's offensive portrayals of the Chinese.</a:t>
            </a:r>
          </a:p>
          <a:p>
            <a:r>
              <a:rPr lang="en-US" baseline="0" dirty="0" smtClean="0"/>
              <a:t>	Studios active in leftist film production joined together to make films about social issues. After the leftist pullout in 1935, </a:t>
            </a:r>
            <a:r>
              <a:rPr lang="en-US" baseline="0" dirty="0" err="1" smtClean="0"/>
              <a:t>Yihua</a:t>
            </a:r>
            <a:r>
              <a:rPr lang="en-US" baseline="0" dirty="0" smtClean="0"/>
              <a:t> was taken over by the advocates for "soft film" such as Huang </a:t>
            </a:r>
            <a:r>
              <a:rPr lang="en-US" baseline="0" dirty="0" err="1" smtClean="0"/>
              <a:t>Jiamo</a:t>
            </a:r>
            <a:r>
              <a:rPr lang="en-US" baseline="0" dirty="0" smtClean="0"/>
              <a:t> and Liu </a:t>
            </a:r>
            <a:r>
              <a:rPr lang="en-US" baseline="0" dirty="0" err="1" smtClean="0"/>
              <a:t>Na'ou</a:t>
            </a:r>
            <a:r>
              <a:rPr lang="en-US" baseline="0" dirty="0" smtClean="0"/>
              <a:t>, who produced a kind of entertaining urban light comedy that ignored sociopolitical issues and indulged in visual treats.</a:t>
            </a:r>
          </a:p>
          <a:p>
            <a:r>
              <a:rPr lang="en-US" baseline="0" dirty="0" smtClean="0"/>
              <a:t>	During the war after Japanese invasion, there were produced several patriotic films, but the limited film stocks prevented the growth in production. On the other hand, a large exhibition network was set up as government projection teams toured the battlefronts with newsreels and </a:t>
            </a:r>
            <a:r>
              <a:rPr lang="en-US" baseline="0" dirty="0" err="1" smtClean="0"/>
              <a:t>documentaries.a</a:t>
            </a:r>
            <a:r>
              <a:rPr lang="en-US" baseline="0" dirty="0" smtClean="0"/>
              <a:t> small-scale film production team was established in the Communist-controlled </a:t>
            </a:r>
            <a:r>
              <a:rPr lang="en-US" baseline="0" dirty="0" err="1" smtClean="0"/>
              <a:t>Yan'an</a:t>
            </a:r>
            <a:r>
              <a:rPr lang="en-US" baseline="0" dirty="0" smtClean="0"/>
              <a:t> area, which shot documentaries and provided training for film personnel.</a:t>
            </a:r>
            <a:endParaRPr lang="en-US" dirty="0"/>
          </a:p>
        </p:txBody>
      </p:sp>
      <p:sp>
        <p:nvSpPr>
          <p:cNvPr id="4" name="Slide Number Placeholder 3"/>
          <p:cNvSpPr>
            <a:spLocks noGrp="1"/>
          </p:cNvSpPr>
          <p:nvPr>
            <p:ph type="sldNum" sz="quarter" idx="10"/>
          </p:nvPr>
        </p:nvSpPr>
        <p:spPr/>
        <p:txBody>
          <a:bodyPr/>
          <a:lstStyle/>
          <a:p>
            <a:fld id="{31F3D514-47D7-458B-ADA6-4811648618C3}" type="slidenum">
              <a:rPr lang="en-US" smtClean="0"/>
              <a:t>4</a:t>
            </a:fld>
            <a:endParaRPr lang="en-US"/>
          </a:p>
        </p:txBody>
      </p:sp>
    </p:spTree>
    <p:extLst>
      <p:ext uri="{BB962C8B-B14F-4D97-AF65-F5344CB8AC3E}">
        <p14:creationId xmlns:p14="http://schemas.microsoft.com/office/powerpoint/2010/main" val="21206156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Public space and collective spirit replaced private and personal matters, and all characters were fashioned into certain "types" (e.g., heroes and villains) so as to stage clear-cut ideological struggles mandated by socialist realism. However, considerations of "revolutionary romanticism" always </a:t>
            </a:r>
            <a:r>
              <a:rPr lang="en-US" dirty="0" err="1" smtClean="0"/>
              <a:t>superceded</a:t>
            </a:r>
            <a:r>
              <a:rPr lang="en-US" dirty="0" smtClean="0"/>
              <a:t> those of realism (socialist or otherwise), because the "real" or historical "truth" was something the CCP leadership defined from its utopian perspective. </a:t>
            </a:r>
          </a:p>
          <a:p>
            <a:r>
              <a:rPr lang="en-US" dirty="0" smtClean="0"/>
              <a:t> Film workers were motivated to air constructive criticism, so many of them targeted party bureaucracies, distrust of intellectuals, and lack of artistic freedom. A year later, the Anti-Rightist Campaign effectively silenced dissident voices.</a:t>
            </a:r>
            <a:endParaRPr lang="en-US" dirty="0"/>
          </a:p>
        </p:txBody>
      </p:sp>
      <p:sp>
        <p:nvSpPr>
          <p:cNvPr id="4" name="Slide Number Placeholder 3"/>
          <p:cNvSpPr>
            <a:spLocks noGrp="1"/>
          </p:cNvSpPr>
          <p:nvPr>
            <p:ph type="sldNum" sz="quarter" idx="10"/>
          </p:nvPr>
        </p:nvSpPr>
        <p:spPr/>
        <p:txBody>
          <a:bodyPr/>
          <a:lstStyle/>
          <a:p>
            <a:fld id="{31F3D514-47D7-458B-ADA6-4811648618C3}" type="slidenum">
              <a:rPr lang="en-US" smtClean="0"/>
              <a:t>5</a:t>
            </a:fld>
            <a:endParaRPr lang="en-US"/>
          </a:p>
        </p:txBody>
      </p:sp>
    </p:spTree>
    <p:extLst>
      <p:ext uri="{BB962C8B-B14F-4D97-AF65-F5344CB8AC3E}">
        <p14:creationId xmlns:p14="http://schemas.microsoft.com/office/powerpoint/2010/main" val="4016711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 noteworthy development was the prominence of dozen women directors in the 1980s, such as Huang </a:t>
            </a:r>
            <a:r>
              <a:rPr lang="en-US" dirty="0" err="1" smtClean="0"/>
              <a:t>Shuqin</a:t>
            </a:r>
            <a:r>
              <a:rPr lang="en-US" dirty="0" smtClean="0"/>
              <a:t> and Zhang </a:t>
            </a:r>
            <a:r>
              <a:rPr lang="en-US" dirty="0" err="1" smtClean="0"/>
              <a:t>Nuanxin</a:t>
            </a:r>
            <a:r>
              <a:rPr lang="en-US" dirty="0" smtClean="0"/>
              <a:t>. While Sacrificed Youth (1985) foregrounds female consciousness by exploring a new concept of femininity in a minority region, Woman Demon Human (1987) endorses female subjectivity by depicting an opera actress' career of playing a male demon on stage. </a:t>
            </a:r>
            <a:endParaRPr lang="en-US" dirty="0"/>
          </a:p>
        </p:txBody>
      </p:sp>
      <p:sp>
        <p:nvSpPr>
          <p:cNvPr id="4" name="Slide Number Placeholder 3"/>
          <p:cNvSpPr>
            <a:spLocks noGrp="1"/>
          </p:cNvSpPr>
          <p:nvPr>
            <p:ph type="sldNum" sz="quarter" idx="10"/>
          </p:nvPr>
        </p:nvSpPr>
        <p:spPr/>
        <p:txBody>
          <a:bodyPr/>
          <a:lstStyle/>
          <a:p>
            <a:fld id="{31F3D514-47D7-458B-ADA6-4811648618C3}" type="slidenum">
              <a:rPr lang="en-US" smtClean="0"/>
              <a:t>6</a:t>
            </a:fld>
            <a:endParaRPr lang="en-US"/>
          </a:p>
        </p:txBody>
      </p:sp>
    </p:spTree>
    <p:extLst>
      <p:ext uri="{BB962C8B-B14F-4D97-AF65-F5344CB8AC3E}">
        <p14:creationId xmlns:p14="http://schemas.microsoft.com/office/powerpoint/2010/main" val="14061383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They began by challenging the myths of Communist revolution in One and Eight (1984) and Yellow Earth (1984), two films that intentionally blur the distinction between heroes and villains and the instantaneous success of Communist propaganda.</a:t>
            </a:r>
            <a:endParaRPr lang="en-US" dirty="0"/>
          </a:p>
        </p:txBody>
      </p:sp>
      <p:sp>
        <p:nvSpPr>
          <p:cNvPr id="4" name="Slide Number Placeholder 3"/>
          <p:cNvSpPr>
            <a:spLocks noGrp="1"/>
          </p:cNvSpPr>
          <p:nvPr>
            <p:ph type="sldNum" sz="quarter" idx="10"/>
          </p:nvPr>
        </p:nvSpPr>
        <p:spPr/>
        <p:txBody>
          <a:bodyPr/>
          <a:lstStyle/>
          <a:p>
            <a:fld id="{31F3D514-47D7-458B-ADA6-4811648618C3}" type="slidenum">
              <a:rPr lang="en-US" smtClean="0"/>
              <a:t>7</a:t>
            </a:fld>
            <a:endParaRPr lang="en-US"/>
          </a:p>
        </p:txBody>
      </p:sp>
    </p:spTree>
    <p:extLst>
      <p:ext uri="{BB962C8B-B14F-4D97-AF65-F5344CB8AC3E}">
        <p14:creationId xmlns:p14="http://schemas.microsoft.com/office/powerpoint/2010/main" val="24765660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Examples</a:t>
            </a:r>
            <a:r>
              <a:rPr lang="en-US" baseline="0" dirty="0" smtClean="0"/>
              <a:t> of the director’s banned movies: The Days (1993), Red Beads (1993), and Beijing Bastards (1993).</a:t>
            </a:r>
          </a:p>
          <a:p>
            <a:endParaRPr lang="en-US" baseline="0" dirty="0" smtClean="0"/>
          </a:p>
          <a:p>
            <a:r>
              <a:rPr lang="en-US" dirty="0" smtClean="0"/>
              <a:t> In the late 1990s, their search for "truths" culminated in a documentary style concentrating on the life of the marginal figures, such as alcoholics, gays, and prisoners, as exemplified in Zhang Yuan's works like Seventeen Years (1999). An even younger group (including Wang </a:t>
            </a:r>
            <a:r>
              <a:rPr lang="en-US" dirty="0" err="1" smtClean="0"/>
              <a:t>Quan'an</a:t>
            </a:r>
            <a:r>
              <a:rPr lang="en-US" dirty="0" smtClean="0"/>
              <a:t> and Lou Ye) came to the scene with cinematic tour de force like Lunar Eclipse (1999) and The Suzhou River (2000), both exploring cinematic doublings in the urban labyrinth with rich visuals and intriguing plots. </a:t>
            </a:r>
            <a:endParaRPr lang="en-US" dirty="0"/>
          </a:p>
        </p:txBody>
      </p:sp>
      <p:sp>
        <p:nvSpPr>
          <p:cNvPr id="4" name="Slide Number Placeholder 3"/>
          <p:cNvSpPr>
            <a:spLocks noGrp="1"/>
          </p:cNvSpPr>
          <p:nvPr>
            <p:ph type="sldNum" sz="quarter" idx="10"/>
          </p:nvPr>
        </p:nvSpPr>
        <p:spPr/>
        <p:txBody>
          <a:bodyPr/>
          <a:lstStyle/>
          <a:p>
            <a:fld id="{31F3D514-47D7-458B-ADA6-4811648618C3}" type="slidenum">
              <a:rPr lang="en-US" smtClean="0"/>
              <a:t>8</a:t>
            </a:fld>
            <a:endParaRPr lang="en-US"/>
          </a:p>
        </p:txBody>
      </p:sp>
    </p:spTree>
    <p:extLst>
      <p:ext uri="{BB962C8B-B14F-4D97-AF65-F5344CB8AC3E}">
        <p14:creationId xmlns:p14="http://schemas.microsoft.com/office/powerpoint/2010/main" val="5959371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159AFAA-F242-4F0D-BB6B-0B7A3E4194EA}" type="datetimeFigureOut">
              <a:rPr lang="en-US" smtClean="0"/>
              <a:t>2/12/2013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0FB25FB-35D8-4805-A040-CED4160E8DD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159AFAA-F242-4F0D-BB6B-0B7A3E4194EA}" type="datetimeFigureOut">
              <a:rPr lang="en-US" smtClean="0"/>
              <a:t>2/12/2013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0FB25FB-35D8-4805-A040-CED4160E8DD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159AFAA-F242-4F0D-BB6B-0B7A3E4194EA}" type="datetimeFigureOut">
              <a:rPr lang="en-US" smtClean="0"/>
              <a:t>2/12/2013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0FB25FB-35D8-4805-A040-CED4160E8DD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159AFAA-F242-4F0D-BB6B-0B7A3E4194EA}" type="datetimeFigureOut">
              <a:rPr lang="en-US" smtClean="0"/>
              <a:t>2/12/2013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0FB25FB-35D8-4805-A040-CED4160E8DD2}"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159AFAA-F242-4F0D-BB6B-0B7A3E4194EA}" type="datetimeFigureOut">
              <a:rPr lang="en-US" smtClean="0"/>
              <a:t>2/12/2013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0FB25FB-35D8-4805-A040-CED4160E8DD2}"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159AFAA-F242-4F0D-BB6B-0B7A3E4194EA}" type="datetimeFigureOut">
              <a:rPr lang="en-US" smtClean="0"/>
              <a:t>2/12/2013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0FB25FB-35D8-4805-A040-CED4160E8DD2}"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159AFAA-F242-4F0D-BB6B-0B7A3E4194EA}" type="datetimeFigureOut">
              <a:rPr lang="en-US" smtClean="0"/>
              <a:t>2/12/2013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0FB25FB-35D8-4805-A040-CED4160E8DD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159AFAA-F242-4F0D-BB6B-0B7A3E4194EA}" type="datetimeFigureOut">
              <a:rPr lang="en-US" smtClean="0"/>
              <a:t>2/12/2013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0FB25FB-35D8-4805-A040-CED4160E8DD2}"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159AFAA-F242-4F0D-BB6B-0B7A3E4194EA}" type="datetimeFigureOut">
              <a:rPr lang="en-US" smtClean="0"/>
              <a:t>2/12/2013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0FB25FB-35D8-4805-A040-CED4160E8DD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159AFAA-F242-4F0D-BB6B-0B7A3E4194EA}" type="datetimeFigureOut">
              <a:rPr lang="en-US" smtClean="0"/>
              <a:t>2/12/2013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0FB25FB-35D8-4805-A040-CED4160E8DD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159AFAA-F242-4F0D-BB6B-0B7A3E4194EA}" type="datetimeFigureOut">
              <a:rPr lang="en-US" smtClean="0"/>
              <a:t>2/12/2013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0FB25FB-35D8-4805-A040-CED4160E8DD2}"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159AFAA-F242-4F0D-BB6B-0B7A3E4194EA}" type="datetimeFigureOut">
              <a:rPr lang="en-US" smtClean="0"/>
              <a:t>2/12/2013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0FB25FB-35D8-4805-A040-CED4160E8DD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Ideology in Chinese Cinema </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04526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Before 1988, most of Chinese films produced by the 5</a:t>
            </a:r>
            <a:r>
              <a:rPr lang="en-US" baseline="30000" dirty="0" smtClean="0"/>
              <a:t>th</a:t>
            </a:r>
            <a:r>
              <a:rPr lang="en-US" dirty="0" smtClean="0"/>
              <a:t> generation were primarily intellectually driven. </a:t>
            </a:r>
          </a:p>
          <a:p>
            <a:r>
              <a:rPr lang="en-US" dirty="0" smtClean="0"/>
              <a:t>According to the traditional socialist viewpoint, entertainment films were a product of market economy, and did not adhere to their requirement for films to be educational. </a:t>
            </a:r>
          </a:p>
          <a:p>
            <a:r>
              <a:rPr lang="en-US" dirty="0"/>
              <a:t>E</a:t>
            </a:r>
            <a:r>
              <a:rPr lang="en-US" dirty="0" smtClean="0"/>
              <a:t>ntertainment films are ideologically problematic. As a product of market economy, entertainment films are an expression of individualism, as they play to individual desires.</a:t>
            </a:r>
          </a:p>
          <a:p>
            <a:r>
              <a:rPr lang="en-US" dirty="0" smtClean="0"/>
              <a:t>However, there were a few who believed that experimental films were of use to only the few intellectuals, whereas entertainment films served the masses, which adheres to the socialist concept of mass appeal. </a:t>
            </a:r>
          </a:p>
        </p:txBody>
      </p:sp>
      <p:sp>
        <p:nvSpPr>
          <p:cNvPr id="2" name="Title 1"/>
          <p:cNvSpPr>
            <a:spLocks noGrp="1"/>
          </p:cNvSpPr>
          <p:nvPr>
            <p:ph type="title"/>
          </p:nvPr>
        </p:nvSpPr>
        <p:spPr/>
        <p:txBody>
          <a:bodyPr>
            <a:normAutofit fontScale="90000"/>
          </a:bodyPr>
          <a:lstStyle/>
          <a:p>
            <a:r>
              <a:rPr lang="en-US" dirty="0" smtClean="0"/>
              <a:t>Entertainment vs. Experimental Films in China </a:t>
            </a:r>
            <a:endParaRPr lang="en-US" dirty="0"/>
          </a:p>
        </p:txBody>
      </p:sp>
    </p:spTree>
    <p:extLst>
      <p:ext uri="{BB962C8B-B14F-4D97-AF65-F5344CB8AC3E}">
        <p14:creationId xmlns:p14="http://schemas.microsoft.com/office/powerpoint/2010/main" val="2729257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r>
              <a:rPr lang="en-US" sz="3300" dirty="0" smtClean="0"/>
              <a:t>In the early 1900’s Chinese cinema started out with documentary film making. </a:t>
            </a:r>
          </a:p>
          <a:p>
            <a:r>
              <a:rPr lang="en-US" sz="3300" dirty="0" smtClean="0"/>
              <a:t>Within a few years, films, such as </a:t>
            </a:r>
            <a:r>
              <a:rPr lang="en-US" sz="3300" i="1" dirty="0" smtClean="0"/>
              <a:t>The Difficult Couple </a:t>
            </a:r>
            <a:r>
              <a:rPr lang="en-US" sz="3300" dirty="0" smtClean="0"/>
              <a:t>and </a:t>
            </a:r>
            <a:r>
              <a:rPr lang="en-US" sz="3300" i="1" dirty="0" smtClean="0"/>
              <a:t>Conquering Jun Mountain </a:t>
            </a:r>
            <a:r>
              <a:rPr lang="en-US" sz="3300" dirty="0" smtClean="0"/>
              <a:t>were produced to</a:t>
            </a:r>
            <a:r>
              <a:rPr lang="en-US" sz="3300" i="1" dirty="0" smtClean="0"/>
              <a:t> </a:t>
            </a:r>
            <a:r>
              <a:rPr lang="en-US" sz="3300" dirty="0" smtClean="0"/>
              <a:t>projected ethnic culture as spectacles, and to entertain the audience. </a:t>
            </a:r>
          </a:p>
          <a:p>
            <a:r>
              <a:rPr lang="en-US" sz="3300" dirty="0" smtClean="0"/>
              <a:t>In general, film production in the 1920s was market-driven and relatively free from government interference because regional warlords had divided the country and the KMT did not establish its central government in Nanjing until 1927.</a:t>
            </a:r>
          </a:p>
          <a:p>
            <a:r>
              <a:rPr lang="en-US" sz="3300" dirty="0"/>
              <a:t>M</a:t>
            </a:r>
            <a:r>
              <a:rPr lang="en-US" sz="3300" dirty="0" smtClean="0"/>
              <a:t>any Chinese films produced in the early 1920’s, were about family dramas. </a:t>
            </a:r>
          </a:p>
          <a:p>
            <a:r>
              <a:rPr lang="en-US" sz="3300" dirty="0" smtClean="0"/>
              <a:t>Early filmmakers, such as </a:t>
            </a:r>
            <a:r>
              <a:rPr lang="en-US" sz="3300" dirty="0" err="1" smtClean="0"/>
              <a:t>Mingxing</a:t>
            </a:r>
            <a:r>
              <a:rPr lang="en-US" sz="3300" dirty="0" smtClean="0"/>
              <a:t> produced such family dramas that emphasized traditional ideologies, such as Confucian virtues, as well as making films that  were situated close to “butterfly literature”—highly conservative popular urban fiction.</a:t>
            </a:r>
          </a:p>
          <a:p>
            <a:r>
              <a:rPr lang="en-US" sz="3300" dirty="0" smtClean="0"/>
              <a:t>Filmmakers, such as </a:t>
            </a:r>
            <a:r>
              <a:rPr lang="en-US" sz="3300" dirty="0" err="1" smtClean="0"/>
              <a:t>Zheng</a:t>
            </a:r>
            <a:r>
              <a:rPr lang="en-US" sz="3300" dirty="0" smtClean="0"/>
              <a:t> </a:t>
            </a:r>
            <a:r>
              <a:rPr lang="en-US" sz="3300" dirty="0" err="1" smtClean="0"/>
              <a:t>Zhengqiu</a:t>
            </a:r>
            <a:r>
              <a:rPr lang="en-US" sz="3300" dirty="0" smtClean="0"/>
              <a:t> made films that emphasized moral education through popular entertainment at a level accessible to the average audience.</a:t>
            </a:r>
          </a:p>
          <a:p>
            <a:endParaRPr lang="en-US" dirty="0"/>
          </a:p>
        </p:txBody>
      </p:sp>
      <p:sp>
        <p:nvSpPr>
          <p:cNvPr id="2" name="Title 1"/>
          <p:cNvSpPr>
            <a:spLocks noGrp="1"/>
          </p:cNvSpPr>
          <p:nvPr>
            <p:ph type="title"/>
          </p:nvPr>
        </p:nvSpPr>
        <p:spPr/>
        <p:txBody>
          <a:bodyPr>
            <a:normAutofit fontScale="90000"/>
          </a:bodyPr>
          <a:lstStyle/>
          <a:p>
            <a:r>
              <a:rPr lang="en-US" dirty="0" smtClean="0"/>
              <a:t>Ideology in Chinese Cinema: Early 20</a:t>
            </a:r>
            <a:r>
              <a:rPr lang="en-US" baseline="30000" dirty="0" smtClean="0"/>
              <a:t>th</a:t>
            </a:r>
            <a:r>
              <a:rPr lang="en-US" dirty="0" smtClean="0"/>
              <a:t> Century</a:t>
            </a:r>
            <a:endParaRPr lang="en-US" dirty="0"/>
          </a:p>
        </p:txBody>
      </p:sp>
    </p:spTree>
    <p:extLst>
      <p:ext uri="{BB962C8B-B14F-4D97-AF65-F5344CB8AC3E}">
        <p14:creationId xmlns:p14="http://schemas.microsoft.com/office/powerpoint/2010/main" val="4180890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dirty="0" smtClean="0"/>
              <a:t>1930’s-1940’s:</a:t>
            </a:r>
            <a:endParaRPr lang="en-US" dirty="0"/>
          </a:p>
          <a:p>
            <a:r>
              <a:rPr lang="en-US" dirty="0" smtClean="0"/>
              <a:t>Changes occurred in the early </a:t>
            </a:r>
            <a:r>
              <a:rPr lang="en-US" dirty="0"/>
              <a:t>1930s </a:t>
            </a:r>
            <a:r>
              <a:rPr lang="en-US" dirty="0" smtClean="0"/>
              <a:t>as </a:t>
            </a:r>
            <a:r>
              <a:rPr lang="en-US" dirty="0"/>
              <a:t>a response to modernization and </a:t>
            </a:r>
            <a:r>
              <a:rPr lang="en-US" dirty="0" smtClean="0"/>
              <a:t>nationalism:</a:t>
            </a:r>
          </a:p>
          <a:p>
            <a:r>
              <a:rPr lang="en-US" dirty="0" smtClean="0"/>
              <a:t> </a:t>
            </a:r>
            <a:r>
              <a:rPr lang="en-US" dirty="0"/>
              <a:t>T</a:t>
            </a:r>
            <a:r>
              <a:rPr lang="en-US" dirty="0" smtClean="0"/>
              <a:t>he KMT government began cracking down on martial arts pictures and strictly policing films' ideological content (to promote modern images of China). </a:t>
            </a:r>
          </a:p>
          <a:p>
            <a:r>
              <a:rPr lang="en-US" dirty="0"/>
              <a:t>A</a:t>
            </a:r>
            <a:r>
              <a:rPr lang="en-US" dirty="0" smtClean="0"/>
              <a:t> "national cinema" movement briefly united producers and exhibitors and brought new looks to the screen and new audiences to theaters. </a:t>
            </a:r>
          </a:p>
          <a:p>
            <a:r>
              <a:rPr lang="en-US" dirty="0"/>
              <a:t>T</a:t>
            </a:r>
            <a:r>
              <a:rPr lang="en-US" dirty="0" smtClean="0"/>
              <a:t>he emergent leftists successfully launched ideological film criticism, maneuvered through cracks in the censorship system, and produced leftist films exposing class exploitation, national crisis, and social evils. </a:t>
            </a:r>
          </a:p>
          <a:p>
            <a:r>
              <a:rPr lang="en-US" dirty="0" smtClean="0"/>
              <a:t>During WWII: Production of several patriotic films and documentaries of the war. </a:t>
            </a:r>
          </a:p>
          <a:p>
            <a:r>
              <a:rPr lang="en-US" dirty="0" smtClean="0"/>
              <a:t>Post WWII: Production of postwar films. This period attracted a bigger audience for domestic films compared to before the war. </a:t>
            </a:r>
          </a:p>
        </p:txBody>
      </p:sp>
      <p:sp>
        <p:nvSpPr>
          <p:cNvPr id="2" name="Title 1"/>
          <p:cNvSpPr>
            <a:spLocks noGrp="1"/>
          </p:cNvSpPr>
          <p:nvPr>
            <p:ph type="title"/>
          </p:nvPr>
        </p:nvSpPr>
        <p:spPr/>
        <p:txBody>
          <a:bodyPr>
            <a:normAutofit fontScale="90000"/>
          </a:bodyPr>
          <a:lstStyle/>
          <a:p>
            <a:r>
              <a:rPr lang="en-US" dirty="0" smtClean="0"/>
              <a:t> WWII: How the War Affected Chinese Films</a:t>
            </a:r>
            <a:endParaRPr lang="en-US" dirty="0"/>
          </a:p>
        </p:txBody>
      </p:sp>
    </p:spTree>
    <p:extLst>
      <p:ext uri="{BB962C8B-B14F-4D97-AF65-F5344CB8AC3E}">
        <p14:creationId xmlns:p14="http://schemas.microsoft.com/office/powerpoint/2010/main" val="582634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r>
              <a:rPr lang="en-US" dirty="0" smtClean="0"/>
              <a:t>1950’s-1970’s:</a:t>
            </a:r>
            <a:endParaRPr lang="en-US" dirty="0"/>
          </a:p>
          <a:p>
            <a:r>
              <a:rPr lang="en-US" dirty="0" smtClean="0"/>
              <a:t>With the rise of Mao Zedong came an increase in socialist media as a propaganda tool. </a:t>
            </a:r>
          </a:p>
          <a:p>
            <a:r>
              <a:rPr lang="en-US" dirty="0" smtClean="0"/>
              <a:t>Intellectuals became classified as “petty bourgeois” who must reform their ways to contribute to the Communist effort. </a:t>
            </a:r>
          </a:p>
          <a:p>
            <a:r>
              <a:rPr lang="en-US" dirty="0" smtClean="0"/>
              <a:t>1957: Anti-Rightist Campaign: </a:t>
            </a:r>
          </a:p>
          <a:p>
            <a:r>
              <a:rPr lang="en-US" dirty="0" smtClean="0"/>
              <a:t>The Hundred Flowers Movement: 1956, a relaxed policy Mao announced to encourage diversity. Studios were allowed to create their own screenplays under the condition </a:t>
            </a:r>
            <a:r>
              <a:rPr lang="en-US" dirty="0"/>
              <a:t>that their films </a:t>
            </a:r>
            <a:r>
              <a:rPr lang="en-US" dirty="0" smtClean="0"/>
              <a:t>pass the </a:t>
            </a:r>
            <a:r>
              <a:rPr lang="en-US" dirty="0"/>
              <a:t>censors at the Film Bureau and the Ministry of Culture. </a:t>
            </a:r>
            <a:r>
              <a:rPr lang="en-US" dirty="0" smtClean="0"/>
              <a:t>Film makers wanted to take this opportunity to express constructive criticism about party bureaucracies and social issues. </a:t>
            </a:r>
          </a:p>
          <a:p>
            <a:r>
              <a:rPr lang="en-US" dirty="0" smtClean="0"/>
              <a:t>Such efforts were squandered by the Anti-Rightist Campaign. </a:t>
            </a:r>
          </a:p>
          <a:p>
            <a:r>
              <a:rPr lang="en-US" dirty="0" smtClean="0"/>
              <a:t>Film makers began to create more films that were ideologically safe. </a:t>
            </a:r>
          </a:p>
          <a:p>
            <a:r>
              <a:rPr lang="en-US" dirty="0" smtClean="0"/>
              <a:t>Produced genres that were more safe to produce, </a:t>
            </a:r>
            <a:r>
              <a:rPr lang="en-US" dirty="0"/>
              <a:t>such </a:t>
            </a:r>
            <a:r>
              <a:rPr lang="en-US" dirty="0" smtClean="0"/>
              <a:t>as ethnic </a:t>
            </a:r>
            <a:r>
              <a:rPr lang="en-US" dirty="0"/>
              <a:t>minority, opera movies, and animations. </a:t>
            </a:r>
          </a:p>
        </p:txBody>
      </p:sp>
      <p:sp>
        <p:nvSpPr>
          <p:cNvPr id="2" name="Title 1"/>
          <p:cNvSpPr>
            <a:spLocks noGrp="1"/>
          </p:cNvSpPr>
          <p:nvPr>
            <p:ph type="title"/>
          </p:nvPr>
        </p:nvSpPr>
        <p:spPr/>
        <p:txBody>
          <a:bodyPr>
            <a:normAutofit fontScale="90000"/>
          </a:bodyPr>
          <a:lstStyle/>
          <a:p>
            <a:r>
              <a:rPr lang="en-US" dirty="0" smtClean="0"/>
              <a:t>Socialist Media and Artistic Suppression </a:t>
            </a:r>
            <a:endParaRPr lang="en-US" dirty="0"/>
          </a:p>
        </p:txBody>
      </p:sp>
    </p:spTree>
    <p:extLst>
      <p:ext uri="{BB962C8B-B14F-4D97-AF65-F5344CB8AC3E}">
        <p14:creationId xmlns:p14="http://schemas.microsoft.com/office/powerpoint/2010/main" val="1313970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1980’s-1990’s:</a:t>
            </a:r>
            <a:endParaRPr lang="en-US" dirty="0"/>
          </a:p>
          <a:p>
            <a:r>
              <a:rPr lang="en-US" dirty="0" smtClean="0"/>
              <a:t>China’s open door policy and economic reforms encouraged artistic freedom and increased production of feature films.</a:t>
            </a:r>
            <a:endParaRPr lang="en-US" dirty="0"/>
          </a:p>
          <a:p>
            <a:r>
              <a:rPr lang="en-US" dirty="0" smtClean="0"/>
              <a:t>Gave freedom for the Fourth Generation to explore cinematic styles.</a:t>
            </a:r>
          </a:p>
          <a:p>
            <a:r>
              <a:rPr lang="en-US" dirty="0" smtClean="0"/>
              <a:t>Increased production of films about the average Chinese person’s life, as opposed to the typical socialist film featuring revolutionary hero’s. </a:t>
            </a:r>
          </a:p>
          <a:p>
            <a:r>
              <a:rPr lang="en-US" dirty="0" smtClean="0"/>
              <a:t>Increase of female directors. </a:t>
            </a:r>
          </a:p>
          <a:p>
            <a:r>
              <a:rPr lang="en-US" dirty="0" smtClean="0"/>
              <a:t>Touched on hot topics of love and female sexuality. </a:t>
            </a:r>
          </a:p>
          <a:p>
            <a:endParaRPr lang="en-US" dirty="0" smtClean="0"/>
          </a:p>
          <a:p>
            <a:endParaRPr lang="en-US" dirty="0" smtClean="0"/>
          </a:p>
        </p:txBody>
      </p:sp>
      <p:sp>
        <p:nvSpPr>
          <p:cNvPr id="2" name="Title 1"/>
          <p:cNvSpPr>
            <a:spLocks noGrp="1"/>
          </p:cNvSpPr>
          <p:nvPr>
            <p:ph type="title"/>
          </p:nvPr>
        </p:nvSpPr>
        <p:spPr/>
        <p:txBody>
          <a:bodyPr>
            <a:normAutofit fontScale="90000"/>
          </a:bodyPr>
          <a:lstStyle/>
          <a:p>
            <a:r>
              <a:rPr lang="en-US" dirty="0" smtClean="0"/>
              <a:t>Freedom for the Fourth Generation</a:t>
            </a:r>
            <a:endParaRPr lang="en-US" dirty="0"/>
          </a:p>
        </p:txBody>
      </p:sp>
    </p:spTree>
    <p:extLst>
      <p:ext uri="{BB962C8B-B14F-4D97-AF65-F5344CB8AC3E}">
        <p14:creationId xmlns:p14="http://schemas.microsoft.com/office/powerpoint/2010/main" val="3746033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smtClean="0"/>
              <a:t>Film makers of the Fifth Generation</a:t>
            </a:r>
            <a:r>
              <a:rPr lang="en-US" dirty="0"/>
              <a:t>, such as Chen </a:t>
            </a:r>
            <a:r>
              <a:rPr lang="en-US" dirty="0" err="1"/>
              <a:t>Kaige</a:t>
            </a:r>
            <a:r>
              <a:rPr lang="en-US" dirty="0"/>
              <a:t> and Zhang </a:t>
            </a:r>
            <a:r>
              <a:rPr lang="en-US" dirty="0" err="1" smtClean="0"/>
              <a:t>Yimou</a:t>
            </a:r>
            <a:r>
              <a:rPr lang="en-US" dirty="0" smtClean="0"/>
              <a:t> graduated from the Beijing Film Academy in 1982. </a:t>
            </a:r>
          </a:p>
          <a:p>
            <a:r>
              <a:rPr lang="en-US" dirty="0"/>
              <a:t>Most films produced by the Fifth Generation were primarily an abstract reflection on or exhibitionist display of Chinese culture and history</a:t>
            </a:r>
            <a:r>
              <a:rPr lang="en-US" dirty="0" smtClean="0"/>
              <a:t>.</a:t>
            </a:r>
          </a:p>
          <a:p>
            <a:r>
              <a:rPr lang="en-US" dirty="0" smtClean="0"/>
              <a:t>A few Fifth Generation films challenged the myths of the Cultural Revolution (ex: </a:t>
            </a:r>
            <a:r>
              <a:rPr lang="en-US" i="1" dirty="0" smtClean="0"/>
              <a:t>One in Eight </a:t>
            </a:r>
            <a:r>
              <a:rPr lang="en-US" dirty="0" smtClean="0"/>
              <a:t>and </a:t>
            </a:r>
            <a:r>
              <a:rPr lang="en-US" i="1" dirty="0" smtClean="0"/>
              <a:t>Yellow Earth</a:t>
            </a:r>
            <a:r>
              <a:rPr lang="en-US" dirty="0" smtClean="0"/>
              <a:t>). </a:t>
            </a:r>
          </a:p>
          <a:p>
            <a:r>
              <a:rPr lang="en-US" dirty="0" smtClean="0"/>
              <a:t>Many films made by the Fifth Generation used visuals to decode meaning and narrative.</a:t>
            </a:r>
          </a:p>
          <a:p>
            <a:r>
              <a:rPr lang="en-US" dirty="0" smtClean="0"/>
              <a:t>Films such as </a:t>
            </a:r>
            <a:r>
              <a:rPr lang="en-US" i="1" dirty="0" smtClean="0"/>
              <a:t>Yellow Earth </a:t>
            </a:r>
            <a:r>
              <a:rPr lang="en-US" dirty="0" smtClean="0"/>
              <a:t>and </a:t>
            </a:r>
            <a:r>
              <a:rPr lang="en-US" i="1" dirty="0" smtClean="0"/>
              <a:t>Horse Thief </a:t>
            </a:r>
            <a:r>
              <a:rPr lang="en-US" dirty="0" smtClean="0"/>
              <a:t>explores cultural tradition</a:t>
            </a:r>
            <a:r>
              <a:rPr lang="en-US" dirty="0"/>
              <a:t>. </a:t>
            </a:r>
          </a:p>
        </p:txBody>
      </p:sp>
      <p:sp>
        <p:nvSpPr>
          <p:cNvPr id="2" name="Title 1"/>
          <p:cNvSpPr>
            <a:spLocks noGrp="1"/>
          </p:cNvSpPr>
          <p:nvPr>
            <p:ph type="title"/>
          </p:nvPr>
        </p:nvSpPr>
        <p:spPr/>
        <p:txBody>
          <a:bodyPr/>
          <a:lstStyle/>
          <a:p>
            <a:r>
              <a:rPr lang="en-US" dirty="0" smtClean="0"/>
              <a:t>The Fifth Generation</a:t>
            </a:r>
            <a:endParaRPr lang="en-US" dirty="0"/>
          </a:p>
        </p:txBody>
      </p:sp>
    </p:spTree>
    <p:extLst>
      <p:ext uri="{BB962C8B-B14F-4D97-AF65-F5344CB8AC3E}">
        <p14:creationId xmlns:p14="http://schemas.microsoft.com/office/powerpoint/2010/main" val="1799317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dirty="0" smtClean="0"/>
              <a:t>Graduated from the Beijing Film Academy in the late 1980’s.</a:t>
            </a:r>
          </a:p>
          <a:p>
            <a:r>
              <a:rPr lang="en-US" dirty="0" smtClean="0"/>
              <a:t>Increased production of films about youth subculture.</a:t>
            </a:r>
          </a:p>
          <a:p>
            <a:r>
              <a:rPr lang="en-US" dirty="0" smtClean="0"/>
              <a:t>Studios could no longer afford to produce experimental films, so they switched to producing entertainment films to make money.</a:t>
            </a:r>
          </a:p>
          <a:p>
            <a:r>
              <a:rPr lang="en-US" dirty="0" smtClean="0"/>
              <a:t>This leads to an increase martial arts, thrillers and comedies being made to attract audiences.</a:t>
            </a:r>
          </a:p>
          <a:p>
            <a:r>
              <a:rPr lang="en-US" dirty="0" smtClean="0"/>
              <a:t>Instead of waiting for censors to approve their films, many film makers</a:t>
            </a:r>
            <a:r>
              <a:rPr lang="en-US" dirty="0"/>
              <a:t>, such as  He </a:t>
            </a:r>
            <a:r>
              <a:rPr lang="en-US" dirty="0" err="1"/>
              <a:t>Jianjun</a:t>
            </a:r>
            <a:r>
              <a:rPr lang="en-US" dirty="0"/>
              <a:t>, Wang </a:t>
            </a:r>
            <a:r>
              <a:rPr lang="en-US" dirty="0" err="1"/>
              <a:t>Xiaoshuai</a:t>
            </a:r>
            <a:r>
              <a:rPr lang="en-US" dirty="0"/>
              <a:t>, and Zhang </a:t>
            </a:r>
            <a:r>
              <a:rPr lang="en-US" dirty="0" smtClean="0"/>
              <a:t>Yuan decided to produce underground films that were banned and smuggled out of China to be shown in international film festivals. </a:t>
            </a:r>
          </a:p>
          <a:p>
            <a:r>
              <a:rPr lang="en-US" dirty="0" smtClean="0"/>
              <a:t>Produced films they thought of as truthful of </a:t>
            </a:r>
            <a:r>
              <a:rPr lang="en-US" dirty="0"/>
              <a:t>average Chinese life. </a:t>
            </a:r>
            <a:r>
              <a:rPr lang="en-US" dirty="0" smtClean="0"/>
              <a:t>Many films expressed the director’s personal </a:t>
            </a:r>
            <a:r>
              <a:rPr lang="en-US" dirty="0"/>
              <a:t>feelings of alienation, anguish, and anger at the status quo, such as abortion, alcoholism, drug, sex, violence, as well as rock </a:t>
            </a:r>
            <a:r>
              <a:rPr lang="en-US" dirty="0" smtClean="0"/>
              <a:t>music.</a:t>
            </a:r>
          </a:p>
        </p:txBody>
      </p:sp>
      <p:sp>
        <p:nvSpPr>
          <p:cNvPr id="2" name="Title 1"/>
          <p:cNvSpPr>
            <a:spLocks noGrp="1"/>
          </p:cNvSpPr>
          <p:nvPr>
            <p:ph type="title"/>
          </p:nvPr>
        </p:nvSpPr>
        <p:spPr/>
        <p:txBody>
          <a:bodyPr/>
          <a:lstStyle/>
          <a:p>
            <a:r>
              <a:rPr lang="en-US" dirty="0" smtClean="0"/>
              <a:t>The Sixth Generation </a:t>
            </a:r>
            <a:endParaRPr lang="en-US" dirty="0"/>
          </a:p>
        </p:txBody>
      </p:sp>
    </p:spTree>
    <p:extLst>
      <p:ext uri="{BB962C8B-B14F-4D97-AF65-F5344CB8AC3E}">
        <p14:creationId xmlns:p14="http://schemas.microsoft.com/office/powerpoint/2010/main" val="39180709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278</TotalTime>
  <Words>1371</Words>
  <Application>Microsoft Office PowerPoint</Application>
  <PresentationFormat>On-screen Show (4:3)</PresentationFormat>
  <Paragraphs>68</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Ideology in Chinese Cinema </vt:lpstr>
      <vt:lpstr>Entertainment vs. Experimental Films in China </vt:lpstr>
      <vt:lpstr>Ideology in Chinese Cinema: Early 20th Century</vt:lpstr>
      <vt:lpstr> WWII: How the War Affected Chinese Films</vt:lpstr>
      <vt:lpstr>Socialist Media and Artistic Suppression </vt:lpstr>
      <vt:lpstr>Freedom for the Fourth Generation</vt:lpstr>
      <vt:lpstr>The Fifth Generation</vt:lpstr>
      <vt:lpstr>The Sixth Generation </vt:lpstr>
    </vt:vector>
  </TitlesOfParts>
  <Company>Utah Valley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Ideology in Chinese Cinema </dc:title>
  <dc:creator>Windows User</dc:creator>
  <cp:lastModifiedBy>Windows User</cp:lastModifiedBy>
  <cp:revision>36</cp:revision>
  <dcterms:created xsi:type="dcterms:W3CDTF">2013-02-11T18:06:30Z</dcterms:created>
  <dcterms:modified xsi:type="dcterms:W3CDTF">2013-02-12T21:20:08Z</dcterms:modified>
</cp:coreProperties>
</file>