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3D1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CA34C5-5736-4BEA-A7B3-F9ED0AA7116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zh-CN" altLang="en-US"/>
        </a:p>
      </dgm:t>
    </dgm:pt>
    <dgm:pt modelId="{6F7CCC5B-0693-46C7-BAD0-3E950FF7BC2F}">
      <dgm:prSet/>
      <dgm:spPr/>
      <dgm:t>
        <a:bodyPr/>
        <a:lstStyle/>
        <a:p>
          <a:pPr rtl="0"/>
          <a:r>
            <a:rPr lang="en-US" dirty="0" smtClean="0"/>
            <a:t>The origin of interpretation</a:t>
          </a:r>
          <a:endParaRPr lang="zh-CN" dirty="0"/>
        </a:p>
      </dgm:t>
    </dgm:pt>
    <dgm:pt modelId="{95331AB9-E081-4D5F-9766-B326E0C785B2}" type="parTrans" cxnId="{5547B31D-1F21-4648-8FF0-A3C497C6D3A8}">
      <dgm:prSet/>
      <dgm:spPr/>
      <dgm:t>
        <a:bodyPr/>
        <a:lstStyle/>
        <a:p>
          <a:endParaRPr lang="zh-CN" altLang="en-US"/>
        </a:p>
      </dgm:t>
    </dgm:pt>
    <dgm:pt modelId="{50C24350-7EDC-48B1-8DD4-4219B15AC433}" type="sibTrans" cxnId="{5547B31D-1F21-4648-8FF0-A3C497C6D3A8}">
      <dgm:prSet/>
      <dgm:spPr/>
      <dgm:t>
        <a:bodyPr/>
        <a:lstStyle/>
        <a:p>
          <a:endParaRPr lang="zh-CN" altLang="en-US"/>
        </a:p>
      </dgm:t>
    </dgm:pt>
    <dgm:pt modelId="{126378AD-3AFB-4970-B745-A5164AF1E5DA}" type="pres">
      <dgm:prSet presAssocID="{A6CA34C5-5736-4BEA-A7B3-F9ED0AA71169}" presName="linear" presStyleCnt="0">
        <dgm:presLayoutVars>
          <dgm:animLvl val="lvl"/>
          <dgm:resizeHandles val="exact"/>
        </dgm:presLayoutVars>
      </dgm:prSet>
      <dgm:spPr/>
      <dgm:t>
        <a:bodyPr/>
        <a:lstStyle/>
        <a:p>
          <a:endParaRPr lang="zh-CN" altLang="en-US"/>
        </a:p>
      </dgm:t>
    </dgm:pt>
    <dgm:pt modelId="{A5F0239D-2DFD-4F5E-94F9-A527DAD30097}" type="pres">
      <dgm:prSet presAssocID="{6F7CCC5B-0693-46C7-BAD0-3E950FF7BC2F}" presName="parentText" presStyleLbl="node1" presStyleIdx="0" presStyleCnt="1">
        <dgm:presLayoutVars>
          <dgm:chMax val="0"/>
          <dgm:bulletEnabled val="1"/>
        </dgm:presLayoutVars>
      </dgm:prSet>
      <dgm:spPr/>
      <dgm:t>
        <a:bodyPr/>
        <a:lstStyle/>
        <a:p>
          <a:endParaRPr lang="zh-CN" altLang="en-US"/>
        </a:p>
      </dgm:t>
    </dgm:pt>
  </dgm:ptLst>
  <dgm:cxnLst>
    <dgm:cxn modelId="{DC00F635-4266-45F9-B957-5DA6A67287A2}" type="presOf" srcId="{A6CA34C5-5736-4BEA-A7B3-F9ED0AA71169}" destId="{126378AD-3AFB-4970-B745-A5164AF1E5DA}" srcOrd="0" destOrd="0" presId="urn:microsoft.com/office/officeart/2005/8/layout/vList2"/>
    <dgm:cxn modelId="{5547B31D-1F21-4648-8FF0-A3C497C6D3A8}" srcId="{A6CA34C5-5736-4BEA-A7B3-F9ED0AA71169}" destId="{6F7CCC5B-0693-46C7-BAD0-3E950FF7BC2F}" srcOrd="0" destOrd="0" parTransId="{95331AB9-E081-4D5F-9766-B326E0C785B2}" sibTransId="{50C24350-7EDC-48B1-8DD4-4219B15AC433}"/>
    <dgm:cxn modelId="{7F417C87-4CAC-4025-9FEB-4598B4714983}" type="presOf" srcId="{6F7CCC5B-0693-46C7-BAD0-3E950FF7BC2F}" destId="{A5F0239D-2DFD-4F5E-94F9-A527DAD30097}" srcOrd="0" destOrd="0" presId="urn:microsoft.com/office/officeart/2005/8/layout/vList2"/>
    <dgm:cxn modelId="{1EC4CBB4-4ACB-4D10-A9AE-0306C84893EA}" type="presParOf" srcId="{126378AD-3AFB-4970-B745-A5164AF1E5DA}" destId="{A5F0239D-2DFD-4F5E-94F9-A527DAD30097}"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F0239D-2DFD-4F5E-94F9-A527DAD30097}">
      <dsp:nvSpPr>
        <dsp:cNvPr id="0" name=""/>
        <dsp:cNvSpPr/>
      </dsp:nvSpPr>
      <dsp:spPr>
        <a:xfrm>
          <a:off x="0" y="755336"/>
          <a:ext cx="8388424" cy="2737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rtl="0">
            <a:lnSpc>
              <a:spcPct val="90000"/>
            </a:lnSpc>
            <a:spcBef>
              <a:spcPct val="0"/>
            </a:spcBef>
            <a:spcAft>
              <a:spcPct val="35000"/>
            </a:spcAft>
          </a:pPr>
          <a:r>
            <a:rPr lang="en-US" sz="6500" kern="1200" dirty="0" smtClean="0"/>
            <a:t>The origin of interpretation</a:t>
          </a:r>
          <a:endParaRPr lang="zh-CN" sz="6500" kern="1200" dirty="0"/>
        </a:p>
      </dsp:txBody>
      <dsp:txXfrm>
        <a:off x="0" y="755336"/>
        <a:ext cx="8388424" cy="27378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7100EB-8F3F-4ACD-9EDD-DBA3B7E45C45}"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9B0EC12F-4B4E-432A-8899-B221605BB9FD}" type="datetimeFigureOut">
              <a:rPr lang="zh-CN" altLang="en-US" smtClean="0"/>
              <a:pPr/>
              <a:t>2020/9/26</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9B0EC12F-4B4E-432A-8899-B221605BB9FD}" type="datetimeFigureOut">
              <a:rPr lang="zh-CN" altLang="en-US" smtClean="0"/>
              <a:pPr/>
              <a:t>2020/9/26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7100EB-8F3F-4ACD-9EDD-DBA3B7E45C45}"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9B0EC12F-4B4E-432A-8899-B221605BB9FD}" type="datetimeFigureOut">
              <a:rPr lang="zh-CN" altLang="en-US" smtClean="0"/>
              <a:pPr/>
              <a:t>2020/9/26</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A97100EB-8F3F-4ACD-9EDD-DBA3B7E45C45}"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332656"/>
            <a:ext cx="8208912" cy="3528392"/>
          </a:xfrm>
        </p:spPr>
        <p:txBody>
          <a:bodyPr/>
          <a:lstStyle/>
          <a:p>
            <a:endParaRPr lang="zh-CN" altLang="en-US" dirty="0">
              <a:solidFill>
                <a:schemeClr val="tx2">
                  <a:lumMod val="50000"/>
                </a:schemeClr>
              </a:solidFill>
            </a:endParaRPr>
          </a:p>
        </p:txBody>
      </p:sp>
      <p:sp>
        <p:nvSpPr>
          <p:cNvPr id="3" name="副标题 2"/>
          <p:cNvSpPr>
            <a:spLocks noGrp="1"/>
          </p:cNvSpPr>
          <p:nvPr>
            <p:ph type="subTitle" idx="1"/>
          </p:nvPr>
        </p:nvSpPr>
        <p:spPr>
          <a:xfrm>
            <a:off x="1371600" y="5589240"/>
            <a:ext cx="6400800" cy="1268760"/>
          </a:xfrm>
        </p:spPr>
        <p:txBody>
          <a:bodyPr>
            <a:normAutofit/>
          </a:bodyPr>
          <a:lstStyle/>
          <a:p>
            <a:r>
              <a:rPr lang="en-US" altLang="zh-CN" sz="5400" dirty="0" err="1" smtClean="0">
                <a:solidFill>
                  <a:schemeClr val="tx1">
                    <a:lumMod val="85000"/>
                    <a:lumOff val="15000"/>
                  </a:schemeClr>
                </a:solidFill>
                <a:latin typeface="Times New Roman" pitchFamily="18" charset="0"/>
              </a:rPr>
              <a:t>Peng</a:t>
            </a:r>
            <a:r>
              <a:rPr lang="en-US" altLang="zh-CN" sz="5400" dirty="0" smtClean="0">
                <a:solidFill>
                  <a:schemeClr val="tx1">
                    <a:lumMod val="85000"/>
                    <a:lumOff val="15000"/>
                  </a:schemeClr>
                </a:solidFill>
                <a:latin typeface="Times New Roman" pitchFamily="18" charset="0"/>
              </a:rPr>
              <a:t> </a:t>
            </a:r>
            <a:r>
              <a:rPr lang="en-US" altLang="zh-CN" sz="5400" dirty="0" err="1" smtClean="0">
                <a:solidFill>
                  <a:schemeClr val="tx1">
                    <a:lumMod val="85000"/>
                    <a:lumOff val="15000"/>
                  </a:schemeClr>
                </a:solidFill>
                <a:latin typeface="Times New Roman" pitchFamily="18" charset="0"/>
              </a:rPr>
              <a:t>Ruihong</a:t>
            </a:r>
            <a:r>
              <a:rPr lang="en-US" altLang="zh-CN" sz="5400" dirty="0" smtClean="0">
                <a:solidFill>
                  <a:schemeClr val="tx1">
                    <a:lumMod val="85000"/>
                    <a:lumOff val="15000"/>
                  </a:schemeClr>
                </a:solidFill>
                <a:latin typeface="Times New Roman" pitchFamily="18" charset="0"/>
              </a:rPr>
              <a:t>(</a:t>
            </a:r>
            <a:r>
              <a:rPr lang="zh-CN" altLang="en-US" sz="5400" dirty="0" smtClean="0">
                <a:solidFill>
                  <a:schemeClr val="tx1">
                    <a:lumMod val="85000"/>
                    <a:lumOff val="15000"/>
                  </a:schemeClr>
                </a:solidFill>
                <a:latin typeface="Times New Roman" pitchFamily="18" charset="0"/>
              </a:rPr>
              <a:t>彭锐宏）</a:t>
            </a:r>
            <a:endParaRPr lang="zh-CN" altLang="en-US" sz="5400" dirty="0">
              <a:solidFill>
                <a:schemeClr val="tx1">
                  <a:lumMod val="85000"/>
                  <a:lumOff val="15000"/>
                </a:schemeClr>
              </a:solidFill>
              <a:latin typeface="Times New Roman" pitchFamily="18" charset="0"/>
            </a:endParaRPr>
          </a:p>
        </p:txBody>
      </p:sp>
      <p:sp>
        <p:nvSpPr>
          <p:cNvPr id="4" name="矩形 3"/>
          <p:cNvSpPr/>
          <p:nvPr/>
        </p:nvSpPr>
        <p:spPr>
          <a:xfrm>
            <a:off x="899592" y="836712"/>
            <a:ext cx="7246727" cy="4154984"/>
          </a:xfrm>
          <a:prstGeom prst="rect">
            <a:avLst/>
          </a:prstGeom>
          <a:noFill/>
        </p:spPr>
        <p:txBody>
          <a:bodyPr wrap="square" lIns="91440" tIns="45720" rIns="91440" bIns="45720">
            <a:spAutoFit/>
          </a:bodyPr>
          <a:lstStyle/>
          <a:p>
            <a:pPr algn="ctr"/>
            <a:r>
              <a:rPr lang="en-US" altLang="zh-CN"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origin of translation </a:t>
            </a:r>
          </a:p>
          <a:p>
            <a:pPr algn="ctr"/>
            <a:r>
              <a:rPr lang="en-US" altLang="zh-CN"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and interpretation</a:t>
            </a:r>
            <a:endParaRPr lang="zh-CN" altLang="en-US" sz="6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sp>
        <p:nvSpPr>
          <p:cNvPr id="4" name="矩形 3"/>
          <p:cNvSpPr/>
          <p:nvPr/>
        </p:nvSpPr>
        <p:spPr>
          <a:xfrm>
            <a:off x="1391129" y="2967335"/>
            <a:ext cx="6361743" cy="144655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altLang="zh-CN" sz="8800" b="1" cap="none" spc="0" dirty="0" smtClean="0">
                <a:ln/>
                <a:solidFill>
                  <a:schemeClr val="accent5">
                    <a:tint val="50000"/>
                    <a:satMod val="180000"/>
                  </a:schemeClr>
                </a:solidFill>
                <a:effectLst/>
              </a:rPr>
              <a:t>Thank you</a:t>
            </a:r>
            <a:r>
              <a:rPr lang="en-US" altLang="zh-CN" sz="5400" b="1" cap="none" spc="0" dirty="0" smtClean="0">
                <a:ln/>
                <a:solidFill>
                  <a:schemeClr val="accent5">
                    <a:tint val="50000"/>
                    <a:satMod val="180000"/>
                  </a:schemeClr>
                </a:solidFill>
                <a:effectLst/>
              </a:rPr>
              <a:t>!</a:t>
            </a:r>
            <a:endParaRPr lang="zh-CN" altLang="en-US" sz="5400" b="1" cap="none" spc="0" dirty="0">
              <a:ln/>
              <a:solidFill>
                <a:schemeClr val="accent5">
                  <a:tint val="50000"/>
                  <a:satMod val="180000"/>
                </a:schemeClr>
              </a:solidFill>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0F3D17"/>
                </a:solidFill>
              </a:rPr>
              <a:t>Tower of B</a:t>
            </a:r>
            <a:r>
              <a:rPr lang="en-US" altLang="zh-CN" dirty="0">
                <a:solidFill>
                  <a:srgbClr val="0F3D17"/>
                </a:solidFill>
              </a:rPr>
              <a:t>abel</a:t>
            </a:r>
            <a:endParaRPr lang="zh-CN" altLang="en-US" dirty="0">
              <a:solidFill>
                <a:srgbClr val="0F3D17"/>
              </a:solidFill>
            </a:endParaRPr>
          </a:p>
        </p:txBody>
      </p:sp>
      <p:pic>
        <p:nvPicPr>
          <p:cNvPr id="4" name="内容占位符 3" descr="bible tower.jpg"/>
          <p:cNvPicPr>
            <a:picLocks noGrp="1" noChangeAspect="1"/>
          </p:cNvPicPr>
          <p:nvPr>
            <p:ph idx="1"/>
          </p:nvPr>
        </p:nvPicPr>
        <p:blipFill>
          <a:blip r:embed="rId3" cstate="print"/>
          <a:stretch>
            <a:fillRect/>
          </a:stretch>
        </p:blipFill>
        <p:spPr>
          <a:xfrm>
            <a:off x="739518" y="1052736"/>
            <a:ext cx="5487288" cy="5073427"/>
          </a:xfrm>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dirty="0" smtClean="0">
                <a:solidFill>
                  <a:schemeClr val="tx2">
                    <a:lumMod val="60000"/>
                    <a:lumOff val="40000"/>
                  </a:schemeClr>
                </a:solidFill>
                <a:latin typeface="Arial Black" pitchFamily="34" charset="0"/>
              </a:rPr>
              <a:t>Introduction to the Tower of Babel</a:t>
            </a:r>
            <a:endParaRPr lang="zh-CN" altLang="en-US" sz="3200" dirty="0">
              <a:solidFill>
                <a:schemeClr val="tx2">
                  <a:lumMod val="60000"/>
                  <a:lumOff val="40000"/>
                </a:schemeClr>
              </a:solidFill>
              <a:latin typeface="Arial Black" pitchFamily="34" charset="0"/>
            </a:endParaRPr>
          </a:p>
        </p:txBody>
      </p:sp>
      <p:sp>
        <p:nvSpPr>
          <p:cNvPr id="5" name="内容占位符 4"/>
          <p:cNvSpPr>
            <a:spLocks noGrp="1"/>
          </p:cNvSpPr>
          <p:nvPr>
            <p:ph idx="1"/>
          </p:nvPr>
        </p:nvSpPr>
        <p:spPr/>
        <p:txBody>
          <a:bodyPr>
            <a:normAutofit fontScale="85000" lnSpcReduction="10000"/>
          </a:bodyPr>
          <a:lstStyle/>
          <a:p>
            <a:r>
              <a:rPr lang="en-US" altLang="zh-CN" dirty="0">
                <a:solidFill>
                  <a:schemeClr val="accent6">
                    <a:lumMod val="50000"/>
                  </a:schemeClr>
                </a:solidFill>
              </a:rPr>
              <a:t>The Tower of Babel is a tower built by people in the story of Chapter 11 of the Bible · Old Testament · Genesis. According to records, at that time mankind united to build a tower that hoped to lead to heaven; in order to prevent mankind's plan, God let mankind speak different languages, so that mankind could not communicate with each other, the plan failed, and mankind was separated. This event provides an explanation for the emergence of different languages ​​and races in the world.</a:t>
            </a:r>
            <a:endParaRPr lang="zh-CN" altLang="en-US" dirty="0">
              <a:solidFill>
                <a:schemeClr val="accent6">
                  <a:lumMod val="50000"/>
                </a:schemeClr>
              </a:solidFill>
            </a:endParaRPr>
          </a:p>
          <a:p>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714202"/>
          </a:xfrm>
        </p:spPr>
        <p:txBody>
          <a:bodyPr/>
          <a:lstStyle/>
          <a:p>
            <a:endParaRPr lang="zh-CN" altLang="en-US" dirty="0"/>
          </a:p>
        </p:txBody>
      </p:sp>
      <p:graphicFrame>
        <p:nvGraphicFramePr>
          <p:cNvPr id="7" name="内容占位符 6"/>
          <p:cNvGraphicFramePr>
            <a:graphicFrameLocks noGrp="1"/>
          </p:cNvGraphicFramePr>
          <p:nvPr>
            <p:ph idx="1"/>
          </p:nvPr>
        </p:nvGraphicFramePr>
        <p:xfrm>
          <a:off x="755576" y="1988840"/>
          <a:ext cx="8388424"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矩形 4"/>
          <p:cNvSpPr/>
          <p:nvPr/>
        </p:nvSpPr>
        <p:spPr>
          <a:xfrm>
            <a:off x="971600" y="620688"/>
            <a:ext cx="6552728" cy="1200329"/>
          </a:xfrm>
          <a:prstGeom prst="rect">
            <a:avLst/>
          </a:prstGeom>
          <a:noFill/>
        </p:spPr>
        <p:txBody>
          <a:bodyPr wrap="square" lIns="91440" tIns="45720" rIns="91440" bIns="45720">
            <a:spAutoFit/>
          </a:bodyPr>
          <a:lstStyle/>
          <a:p>
            <a:pPr algn="ctr"/>
            <a:r>
              <a:rPr lang="en-US" altLang="zh-CN" sz="7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Part one</a:t>
            </a:r>
            <a:endParaRPr lang="zh-CN" altLang="en-US" sz="7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395536" y="260648"/>
            <a:ext cx="8003232" cy="130026"/>
          </a:xfrm>
        </p:spPr>
        <p:txBody>
          <a:bodyPr>
            <a:normAutofit fontScale="90000"/>
          </a:bodyPr>
          <a:lstStyle/>
          <a:p>
            <a:endParaRPr lang="zh-CN" altLang="en-US" dirty="0"/>
          </a:p>
        </p:txBody>
      </p:sp>
      <p:sp>
        <p:nvSpPr>
          <p:cNvPr id="3" name="内容占位符 2"/>
          <p:cNvSpPr>
            <a:spLocks noGrp="1"/>
          </p:cNvSpPr>
          <p:nvPr>
            <p:ph idx="1"/>
          </p:nvPr>
        </p:nvSpPr>
        <p:spPr>
          <a:xfrm>
            <a:off x="457200" y="260649"/>
            <a:ext cx="8229600" cy="5544616"/>
          </a:xfrm>
        </p:spPr>
        <p:txBody>
          <a:bodyPr>
            <a:noAutofit/>
          </a:bodyPr>
          <a:lstStyle/>
          <a:p>
            <a:pPr latinLnBrk="1"/>
            <a:r>
              <a:rPr lang="en-US" altLang="zh-CN" sz="2800" dirty="0" smtClean="0">
                <a:latin typeface="Cambria Math" pitchFamily="18" charset="0"/>
                <a:ea typeface="Cambria Math" pitchFamily="18" charset="0"/>
              </a:rPr>
              <a:t>Interpretation has a long history, dating back to the early days of human society. With the development of history, this self-enclosing social form obviously hindered the further development of human economic and cultural activities, so various tribal groups have a desire to develop across borders and outside the country.</a:t>
            </a:r>
          </a:p>
          <a:p>
            <a:pPr latinLnBrk="1"/>
            <a:r>
              <a:rPr lang="en-US" altLang="zh-CN" sz="2800" dirty="0" smtClean="0">
                <a:latin typeface="Cambria Math" pitchFamily="18" charset="0"/>
                <a:ea typeface="Cambria Math" pitchFamily="18" charset="0"/>
              </a:rPr>
              <a:t> Language barriers have obviously become the biggest obstacle to this kind of inter-ethnic communication, and interpreting can make people’s desire for economic and cultural exchanges with the outside world a reality. As a result, interpreting came into being.</a:t>
            </a:r>
            <a:r>
              <a:rPr lang="en-US" altLang="zh-CN" sz="2800" b="1" dirty="0" smtClean="0">
                <a:latin typeface="Cambria Math" pitchFamily="18" charset="0"/>
                <a:ea typeface="Cambria Math" pitchFamily="18" charset="0"/>
              </a:rPr>
              <a:t/>
            </a:r>
            <a:br>
              <a:rPr lang="en-US" altLang="zh-CN" sz="2800" b="1" dirty="0" smtClean="0">
                <a:latin typeface="Cambria Math" pitchFamily="18" charset="0"/>
                <a:ea typeface="Cambria Math" pitchFamily="18" charset="0"/>
              </a:rPr>
            </a:br>
            <a:endParaRPr lang="zh-CN" altLang="en-US" sz="2800" b="1" dirty="0">
              <a:latin typeface="Cambria Math"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pPr latinLnBrk="1"/>
            <a:r>
              <a:rPr lang="en-US" altLang="zh-CN" dirty="0" smtClean="0"/>
              <a:t>It is the 20th century that interpreting is recognized as a formal professional profession in the world. Before the 1920s, the common language of the Western world was French. After the end of World War I, English became one of the international languages. During diplomatic negotiations, English and French are spoken at the same time, so interpreting is required. In 1919, the organizers of the "Paris Peace Conference" recruited a large number of full-time interpreters to do interpretation for the "Paris Peace Conference".</a:t>
            </a:r>
            <a:br>
              <a:rPr lang="en-US" altLang="zh-CN" dirty="0" smtClean="0"/>
            </a:br>
            <a:endParaRPr lang="zh-CN" altLang="en-US" dirty="0"/>
          </a:p>
        </p:txBody>
      </p:sp>
      <p:pic>
        <p:nvPicPr>
          <p:cNvPr id="5" name="图片 4" descr="paris agress.jpg"/>
          <p:cNvPicPr>
            <a:picLocks noChangeAspect="1"/>
          </p:cNvPicPr>
          <p:nvPr/>
        </p:nvPicPr>
        <p:blipFill>
          <a:blip r:embed="rId3" cstate="print"/>
          <a:stretch>
            <a:fillRect/>
          </a:stretch>
        </p:blipFill>
        <p:spPr>
          <a:xfrm>
            <a:off x="611560" y="436668"/>
            <a:ext cx="7776864" cy="5875852"/>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a:xfrm>
            <a:off x="457200" y="2708920"/>
            <a:ext cx="8229600" cy="3417243"/>
          </a:xfrm>
        </p:spPr>
        <p:txBody>
          <a:bodyPr>
            <a:normAutofit/>
          </a:bodyPr>
          <a:lstStyle/>
          <a:p>
            <a:pPr algn="ctr"/>
            <a:r>
              <a:rPr lang="en-US" altLang="zh-CN" sz="6600" dirty="0" smtClean="0">
                <a:latin typeface="Arial Black" pitchFamily="34" charset="0"/>
              </a:rPr>
              <a:t>The origin of translation</a:t>
            </a:r>
            <a:endParaRPr lang="zh-CN" altLang="en-US" sz="6600" dirty="0">
              <a:latin typeface="Arial Black" pitchFamily="34" charset="0"/>
            </a:endParaRPr>
          </a:p>
        </p:txBody>
      </p:sp>
      <p:sp>
        <p:nvSpPr>
          <p:cNvPr id="4" name="矩形 3"/>
          <p:cNvSpPr/>
          <p:nvPr/>
        </p:nvSpPr>
        <p:spPr>
          <a:xfrm>
            <a:off x="1122314" y="620688"/>
            <a:ext cx="6834062" cy="1107996"/>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altLang="zh-CN" sz="66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Part two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smtClean="0">
                <a:solidFill>
                  <a:schemeClr val="accent2">
                    <a:lumMod val="50000"/>
                  </a:schemeClr>
                </a:solidFill>
                <a:latin typeface="Times New Roman" pitchFamily="18" charset="0"/>
                <a:cs typeface="Times New Roman" pitchFamily="18" charset="0"/>
              </a:rPr>
              <a:t>China has an over five thousand-year long history of human civilization and a three thousand-year history of translation.</a:t>
            </a:r>
          </a:p>
          <a:p>
            <a:endParaRPr lang="en-US" altLang="zh-CN" dirty="0" smtClean="0">
              <a:solidFill>
                <a:schemeClr val="accent2">
                  <a:lumMod val="50000"/>
                </a:schemeClr>
              </a:solidFill>
              <a:latin typeface="Times New Roman" pitchFamily="18" charset="0"/>
              <a:cs typeface="Times New Roman" pitchFamily="18" charset="0"/>
            </a:endParaRPr>
          </a:p>
          <a:p>
            <a:r>
              <a:rPr lang="en-US" altLang="zh-CN" dirty="0" smtClean="0">
                <a:solidFill>
                  <a:schemeClr val="accent2">
                    <a:lumMod val="50000"/>
                  </a:schemeClr>
                </a:solidFill>
                <a:latin typeface="Times New Roman" pitchFamily="18" charset="0"/>
                <a:cs typeface="Times New Roman" pitchFamily="18" charset="0"/>
              </a:rPr>
              <a:t>However, we have little knowledge of when translation activities really began either in China or in the world.</a:t>
            </a:r>
            <a:endParaRPr lang="zh-CN" altLang="en-US" dirty="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a:xfrm>
            <a:off x="457200" y="764704"/>
            <a:ext cx="8229600" cy="5521816"/>
          </a:xfrm>
        </p:spPr>
        <p:txBody>
          <a:bodyPr>
            <a:normAutofit fontScale="92500" lnSpcReduction="10000"/>
          </a:bodyPr>
          <a:lstStyle/>
          <a:p>
            <a:pPr latinLnBrk="1"/>
            <a:r>
              <a:rPr lang="en-US" altLang="zh-CN" dirty="0" smtClean="0"/>
              <a:t>In China, we didn’t have any record of translation until Zhou Dynasty(1066B.C-256B.C)</a:t>
            </a:r>
          </a:p>
          <a:p>
            <a:r>
              <a:rPr lang="en-US" altLang="zh-CN" dirty="0" smtClean="0"/>
              <a:t>“</a:t>
            </a:r>
            <a:r>
              <a:rPr lang="zh-CN" altLang="en-US" dirty="0" smtClean="0"/>
              <a:t>五方之民，言语不通。达其志，通其欲，东方曰寄，南方曰乡，西方曰狄，北方曰译。”</a:t>
            </a:r>
            <a:endParaRPr lang="en-US" altLang="zh-CN" dirty="0" smtClean="0"/>
          </a:p>
          <a:p>
            <a:pPr algn="r"/>
            <a:r>
              <a:rPr lang="en-US" altLang="zh-CN" dirty="0" smtClean="0"/>
              <a:t>《</a:t>
            </a:r>
            <a:r>
              <a:rPr lang="zh-CN" altLang="en-US" dirty="0" smtClean="0"/>
              <a:t>礼记</a:t>
            </a:r>
            <a:r>
              <a:rPr lang="en-US" altLang="zh-CN" dirty="0" smtClean="0"/>
              <a:t>•</a:t>
            </a:r>
            <a:r>
              <a:rPr lang="zh-CN" altLang="en-US" dirty="0" smtClean="0"/>
              <a:t>王制</a:t>
            </a:r>
            <a:r>
              <a:rPr lang="en-US" altLang="zh-CN" dirty="0" smtClean="0"/>
              <a:t>》</a:t>
            </a:r>
          </a:p>
          <a:p>
            <a:r>
              <a:rPr lang="zh-CN" altLang="en-US" sz="2800" dirty="0" smtClean="0">
                <a:solidFill>
                  <a:schemeClr val="accent6">
                    <a:lumMod val="50000"/>
                  </a:schemeClr>
                </a:solidFill>
              </a:rPr>
              <a:t>（“</a:t>
            </a:r>
            <a:r>
              <a:rPr lang="en-US" altLang="zh-CN" sz="2800" dirty="0" smtClean="0">
                <a:solidFill>
                  <a:schemeClr val="accent6">
                    <a:lumMod val="50000"/>
                  </a:schemeClr>
                </a:solidFill>
              </a:rPr>
              <a:t>Translators are called </a:t>
            </a:r>
            <a:r>
              <a:rPr lang="en-US" altLang="zh-CN" sz="2800" dirty="0" err="1" smtClean="0">
                <a:solidFill>
                  <a:schemeClr val="accent6">
                    <a:lumMod val="50000"/>
                  </a:schemeClr>
                </a:solidFill>
              </a:rPr>
              <a:t>Ji</a:t>
            </a:r>
            <a:r>
              <a:rPr lang="en-US" altLang="zh-CN" sz="2800" dirty="0" smtClean="0">
                <a:solidFill>
                  <a:schemeClr val="accent6">
                    <a:lumMod val="50000"/>
                  </a:schemeClr>
                </a:solidFill>
              </a:rPr>
              <a:t> in the east, Xiang in the south, Di in the west, and Yi in the north”)</a:t>
            </a:r>
          </a:p>
          <a:p>
            <a:endParaRPr lang="en-US" altLang="zh-CN" sz="2800" dirty="0" smtClean="0">
              <a:solidFill>
                <a:schemeClr val="accent6">
                  <a:lumMod val="50000"/>
                </a:schemeClr>
              </a:solidFill>
            </a:endParaRPr>
          </a:p>
          <a:p>
            <a:pPr latinLnBrk="1"/>
            <a:r>
              <a:rPr lang="en-US" altLang="zh-CN" sz="2800" dirty="0" smtClean="0"/>
              <a:t>Later, Buddhist scripture translators added the </a:t>
            </a:r>
            <a:r>
              <a:rPr lang="zh-CN" altLang="en-US" sz="2800" dirty="0" smtClean="0"/>
              <a:t>“翻”</a:t>
            </a:r>
            <a:r>
              <a:rPr lang="en-US" altLang="zh-CN" sz="2800" dirty="0" smtClean="0"/>
              <a:t>in front of </a:t>
            </a:r>
            <a:r>
              <a:rPr lang="zh-CN" altLang="en-US" sz="2800" dirty="0" smtClean="0"/>
              <a:t>“译”</a:t>
            </a:r>
            <a:r>
              <a:rPr lang="en-US" altLang="zh-CN" sz="2800" dirty="0" smtClean="0"/>
              <a:t>, which became the term "translation", which has been used to this day.</a:t>
            </a:r>
            <a:br>
              <a:rPr lang="en-US" altLang="zh-CN" sz="2800" dirty="0" smtClean="0"/>
            </a:br>
            <a:endParaRPr lang="zh-CN" altLang="en-US" sz="2800" dirty="0">
              <a:solidFill>
                <a:schemeClr val="accent6">
                  <a:lumMod val="50000"/>
                </a:schemeClr>
              </a:solidFill>
            </a:endParaRPr>
          </a:p>
        </p:txBody>
      </p:sp>
      <p:pic>
        <p:nvPicPr>
          <p:cNvPr id="4" name="图片 3" descr="1543571371979096_0004_600_600.jpg"/>
          <p:cNvPicPr>
            <a:picLocks noChangeAspect="1"/>
          </p:cNvPicPr>
          <p:nvPr/>
        </p:nvPicPr>
        <p:blipFill>
          <a:blip r:embed="rId2" cstate="print"/>
          <a:stretch>
            <a:fillRect/>
          </a:stretch>
        </p:blipFill>
        <p:spPr>
          <a:xfrm>
            <a:off x="467544" y="1412776"/>
            <a:ext cx="8061537" cy="46085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1513</TotalTime>
  <Words>261</Words>
  <Application>Microsoft Office PowerPoint</Application>
  <PresentationFormat>全屏显示(4:3)</PresentationFormat>
  <Paragraphs>23</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暗香扑面</vt:lpstr>
      <vt:lpstr>幻灯片 1</vt:lpstr>
      <vt:lpstr>Tower of Babel</vt:lpstr>
      <vt:lpstr>Introduction to the Tower of Babel</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Administrator</cp:lastModifiedBy>
  <cp:revision>18</cp:revision>
  <dcterms:created xsi:type="dcterms:W3CDTF">2020-09-25T09:08:56Z</dcterms:created>
  <dcterms:modified xsi:type="dcterms:W3CDTF">2020-09-26T10:23:27Z</dcterms:modified>
</cp:coreProperties>
</file>