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7"/>
  </p:notesMasterIdLst>
  <p:handoutMasterIdLst>
    <p:handoutMasterId r:id="rId38"/>
  </p:handoutMasterIdLst>
  <p:sldIdLst>
    <p:sldId id="266" r:id="rId5"/>
    <p:sldId id="309" r:id="rId6"/>
    <p:sldId id="311" r:id="rId7"/>
    <p:sldId id="312" r:id="rId8"/>
    <p:sldId id="313" r:id="rId9"/>
    <p:sldId id="314" r:id="rId10"/>
    <p:sldId id="332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08" r:id="rId36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4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de-DE" noProof="0" dirty="0" err="1"/>
            <a:t>Lorem</a:t>
          </a:r>
          <a:r>
            <a:rPr lang="de-DE" noProof="0" dirty="0"/>
            <a:t> </a:t>
          </a:r>
          <a:r>
            <a:rPr lang="de-DE" noProof="0" dirty="0" err="1"/>
            <a:t>ipsum</a:t>
          </a:r>
          <a:r>
            <a:rPr lang="de-DE" noProof="0" dirty="0"/>
            <a:t> </a:t>
          </a:r>
          <a:r>
            <a:rPr lang="de-DE" noProof="0" dirty="0" err="1"/>
            <a:t>dolor</a:t>
          </a:r>
          <a:r>
            <a:rPr lang="de-DE" noProof="0" dirty="0"/>
            <a:t> </a:t>
          </a:r>
          <a:r>
            <a:rPr lang="de-DE" noProof="0" dirty="0" err="1"/>
            <a:t>sit</a:t>
          </a:r>
          <a:r>
            <a:rPr lang="de-DE" noProof="0" dirty="0"/>
            <a:t> </a:t>
          </a:r>
          <a:r>
            <a:rPr lang="de-DE" noProof="0" dirty="0" err="1"/>
            <a:t>amet</a:t>
          </a:r>
          <a:r>
            <a:rPr lang="de-DE" noProof="0" dirty="0"/>
            <a:t>, </a:t>
          </a:r>
          <a:r>
            <a:rPr lang="de-DE" noProof="0" dirty="0" err="1"/>
            <a:t>consectetuer</a:t>
          </a:r>
          <a:r>
            <a:rPr lang="de-DE" noProof="0" dirty="0"/>
            <a:t> </a:t>
          </a:r>
          <a:r>
            <a:rPr lang="de-DE" noProof="0" dirty="0" err="1"/>
            <a:t>adipiscing</a:t>
          </a:r>
          <a:r>
            <a:rPr lang="de-DE" noProof="0" dirty="0"/>
            <a:t> </a:t>
          </a:r>
          <a:r>
            <a:rPr lang="de-DE" noProof="0" dirty="0" err="1"/>
            <a:t>elit</a:t>
          </a:r>
          <a:r>
            <a:rPr lang="de-DE" noProof="0" dirty="0"/>
            <a:t>. 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de-DE" noProof="0" dirty="0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de-DE" noProof="0" dirty="0"/>
        </a:p>
      </dgm:t>
    </dgm:pt>
    <dgm:pt modelId="{49225C73-1633-42F1-AB3B-7CB183E5F8B8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de-DE" noProof="0" dirty="0" err="1"/>
            <a:t>Nunc</a:t>
          </a:r>
          <a:r>
            <a:rPr lang="de-DE" noProof="0" dirty="0"/>
            <a:t> </a:t>
          </a:r>
          <a:r>
            <a:rPr lang="de-DE" noProof="0" dirty="0" err="1"/>
            <a:t>viverra</a:t>
          </a:r>
          <a:r>
            <a:rPr lang="de-DE" noProof="0" dirty="0"/>
            <a:t> </a:t>
          </a:r>
          <a:r>
            <a:rPr lang="de-DE" noProof="0" dirty="0" err="1"/>
            <a:t>imperdiet</a:t>
          </a:r>
          <a:r>
            <a:rPr lang="de-DE" noProof="0" dirty="0"/>
            <a:t> </a:t>
          </a:r>
          <a:r>
            <a:rPr lang="de-DE" noProof="0" dirty="0" err="1"/>
            <a:t>enim</a:t>
          </a:r>
          <a:r>
            <a:rPr lang="de-DE" noProof="0" dirty="0"/>
            <a:t>. </a:t>
          </a:r>
          <a:r>
            <a:rPr lang="de-DE" noProof="0" dirty="0" err="1"/>
            <a:t>Fusce</a:t>
          </a:r>
          <a:r>
            <a:rPr lang="de-DE" noProof="0" dirty="0"/>
            <a:t> </a:t>
          </a:r>
          <a:r>
            <a:rPr lang="de-DE" noProof="0" dirty="0" err="1"/>
            <a:t>est.</a:t>
          </a:r>
          <a:r>
            <a:rPr lang="de-DE" noProof="0" dirty="0"/>
            <a:t> </a:t>
          </a:r>
          <a:r>
            <a:rPr lang="de-DE" noProof="0" dirty="0" err="1"/>
            <a:t>Vivamus</a:t>
          </a:r>
          <a:r>
            <a:rPr lang="de-DE" noProof="0" dirty="0"/>
            <a:t> a </a:t>
          </a:r>
          <a:r>
            <a:rPr lang="de-DE" noProof="0" dirty="0" err="1"/>
            <a:t>tellus</a:t>
          </a:r>
          <a:r>
            <a:rPr lang="de-DE" noProof="0" dirty="0"/>
            <a:t>.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de-DE" noProof="0" dirty="0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de-DE" noProof="0" dirty="0"/>
        </a:p>
      </dgm:t>
    </dgm:pt>
    <dgm:pt modelId="{1C383F32-22E8-4F62-A3E0-BDC3D5F48992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de-DE" noProof="0" dirty="0" err="1"/>
            <a:t>Pellentesque</a:t>
          </a:r>
          <a:r>
            <a:rPr lang="de-DE" noProof="0" dirty="0"/>
            <a:t> </a:t>
          </a:r>
          <a:r>
            <a:rPr lang="de-DE" noProof="0" dirty="0" err="1"/>
            <a:t>habitant</a:t>
          </a:r>
          <a:r>
            <a:rPr lang="de-DE" noProof="0" dirty="0"/>
            <a:t> </a:t>
          </a:r>
          <a:r>
            <a:rPr lang="de-DE" noProof="0" dirty="0" err="1"/>
            <a:t>morbi</a:t>
          </a:r>
          <a:r>
            <a:rPr lang="de-DE" noProof="0" dirty="0"/>
            <a:t> </a:t>
          </a:r>
          <a:r>
            <a:rPr lang="de-DE" noProof="0" dirty="0" err="1"/>
            <a:t>tristique</a:t>
          </a:r>
          <a:r>
            <a:rPr lang="de-DE" noProof="0" dirty="0"/>
            <a:t> </a:t>
          </a:r>
          <a:r>
            <a:rPr lang="de-DE" noProof="0" dirty="0" err="1"/>
            <a:t>senectus</a:t>
          </a:r>
          <a:r>
            <a:rPr lang="de-DE" noProof="0" dirty="0"/>
            <a:t> et </a:t>
          </a:r>
          <a:r>
            <a:rPr lang="de-DE" noProof="0" dirty="0" err="1"/>
            <a:t>netus</a:t>
          </a:r>
          <a:r>
            <a:rPr lang="de-DE" noProof="0" dirty="0"/>
            <a:t>.</a:t>
          </a: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de-DE" noProof="0" dirty="0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de-DE" noProof="0" dirty="0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700" kern="1200" noProof="0" dirty="0" err="1"/>
            <a:t>Lorem</a:t>
          </a:r>
          <a:r>
            <a:rPr lang="de-DE" sz="1700" kern="1200" noProof="0" dirty="0"/>
            <a:t> </a:t>
          </a:r>
          <a:r>
            <a:rPr lang="de-DE" sz="1700" kern="1200" noProof="0" dirty="0" err="1"/>
            <a:t>ipsum</a:t>
          </a:r>
          <a:r>
            <a:rPr lang="de-DE" sz="1700" kern="1200" noProof="0" dirty="0"/>
            <a:t> </a:t>
          </a:r>
          <a:r>
            <a:rPr lang="de-DE" sz="1700" kern="1200" noProof="0" dirty="0" err="1"/>
            <a:t>dolor</a:t>
          </a:r>
          <a:r>
            <a:rPr lang="de-DE" sz="1700" kern="1200" noProof="0" dirty="0"/>
            <a:t> </a:t>
          </a:r>
          <a:r>
            <a:rPr lang="de-DE" sz="1700" kern="1200" noProof="0" dirty="0" err="1"/>
            <a:t>sit</a:t>
          </a:r>
          <a:r>
            <a:rPr lang="de-DE" sz="1700" kern="1200" noProof="0" dirty="0"/>
            <a:t> </a:t>
          </a:r>
          <a:r>
            <a:rPr lang="de-DE" sz="1700" kern="1200" noProof="0" dirty="0" err="1"/>
            <a:t>amet</a:t>
          </a:r>
          <a:r>
            <a:rPr lang="de-DE" sz="1700" kern="1200" noProof="0" dirty="0"/>
            <a:t>, </a:t>
          </a:r>
          <a:r>
            <a:rPr lang="de-DE" sz="1700" kern="1200" noProof="0" dirty="0" err="1"/>
            <a:t>consectetuer</a:t>
          </a:r>
          <a:r>
            <a:rPr lang="de-DE" sz="1700" kern="1200" noProof="0" dirty="0"/>
            <a:t> </a:t>
          </a:r>
          <a:r>
            <a:rPr lang="de-DE" sz="1700" kern="1200" noProof="0" dirty="0" err="1"/>
            <a:t>adipiscing</a:t>
          </a:r>
          <a:r>
            <a:rPr lang="de-DE" sz="1700" kern="1200" noProof="0" dirty="0"/>
            <a:t> </a:t>
          </a:r>
          <a:r>
            <a:rPr lang="de-DE" sz="1700" kern="1200" noProof="0" dirty="0" err="1"/>
            <a:t>elit</a:t>
          </a:r>
          <a:r>
            <a:rPr lang="de-DE" sz="1700" kern="1200" noProof="0" dirty="0"/>
            <a:t>. 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700" kern="1200" noProof="0" dirty="0" err="1"/>
            <a:t>Nunc</a:t>
          </a:r>
          <a:r>
            <a:rPr lang="de-DE" sz="1700" kern="1200" noProof="0" dirty="0"/>
            <a:t> </a:t>
          </a:r>
          <a:r>
            <a:rPr lang="de-DE" sz="1700" kern="1200" noProof="0" dirty="0" err="1"/>
            <a:t>viverra</a:t>
          </a:r>
          <a:r>
            <a:rPr lang="de-DE" sz="1700" kern="1200" noProof="0" dirty="0"/>
            <a:t> </a:t>
          </a:r>
          <a:r>
            <a:rPr lang="de-DE" sz="1700" kern="1200" noProof="0" dirty="0" err="1"/>
            <a:t>imperdiet</a:t>
          </a:r>
          <a:r>
            <a:rPr lang="de-DE" sz="1700" kern="1200" noProof="0" dirty="0"/>
            <a:t> </a:t>
          </a:r>
          <a:r>
            <a:rPr lang="de-DE" sz="1700" kern="1200" noProof="0" dirty="0" err="1"/>
            <a:t>enim</a:t>
          </a:r>
          <a:r>
            <a:rPr lang="de-DE" sz="1700" kern="1200" noProof="0" dirty="0"/>
            <a:t>. </a:t>
          </a:r>
          <a:r>
            <a:rPr lang="de-DE" sz="1700" kern="1200" noProof="0" dirty="0" err="1"/>
            <a:t>Fusce</a:t>
          </a:r>
          <a:r>
            <a:rPr lang="de-DE" sz="1700" kern="1200" noProof="0" dirty="0"/>
            <a:t> </a:t>
          </a:r>
          <a:r>
            <a:rPr lang="de-DE" sz="1700" kern="1200" noProof="0" dirty="0" err="1"/>
            <a:t>est.</a:t>
          </a:r>
          <a:r>
            <a:rPr lang="de-DE" sz="1700" kern="1200" noProof="0" dirty="0"/>
            <a:t> </a:t>
          </a:r>
          <a:r>
            <a:rPr lang="de-DE" sz="1700" kern="1200" noProof="0" dirty="0" err="1"/>
            <a:t>Vivamus</a:t>
          </a:r>
          <a:r>
            <a:rPr lang="de-DE" sz="1700" kern="1200" noProof="0" dirty="0"/>
            <a:t> a </a:t>
          </a:r>
          <a:r>
            <a:rPr lang="de-DE" sz="1700" kern="1200" noProof="0" dirty="0" err="1"/>
            <a:t>tellus</a:t>
          </a:r>
          <a:r>
            <a:rPr lang="de-DE" sz="1700" kern="1200" noProof="0" dirty="0"/>
            <a:t>.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700" kern="1200" noProof="0" dirty="0" err="1"/>
            <a:t>Pellentesque</a:t>
          </a:r>
          <a:r>
            <a:rPr lang="de-DE" sz="1700" kern="1200" noProof="0" dirty="0"/>
            <a:t> </a:t>
          </a:r>
          <a:r>
            <a:rPr lang="de-DE" sz="1700" kern="1200" noProof="0" dirty="0" err="1"/>
            <a:t>habitant</a:t>
          </a:r>
          <a:r>
            <a:rPr lang="de-DE" sz="1700" kern="1200" noProof="0" dirty="0"/>
            <a:t> </a:t>
          </a:r>
          <a:r>
            <a:rPr lang="de-DE" sz="1700" kern="1200" noProof="0" dirty="0" err="1"/>
            <a:t>morbi</a:t>
          </a:r>
          <a:r>
            <a:rPr lang="de-DE" sz="1700" kern="1200" noProof="0" dirty="0"/>
            <a:t> </a:t>
          </a:r>
          <a:r>
            <a:rPr lang="de-DE" sz="1700" kern="1200" noProof="0" dirty="0" err="1"/>
            <a:t>tristique</a:t>
          </a:r>
          <a:r>
            <a:rPr lang="de-DE" sz="1700" kern="1200" noProof="0" dirty="0"/>
            <a:t> </a:t>
          </a:r>
          <a:r>
            <a:rPr lang="de-DE" sz="1700" kern="1200" noProof="0" dirty="0" err="1"/>
            <a:t>senectus</a:t>
          </a:r>
          <a:r>
            <a:rPr lang="de-DE" sz="1700" kern="1200" noProof="0" dirty="0"/>
            <a:t> et </a:t>
          </a:r>
          <a:r>
            <a:rPr lang="de-DE" sz="1700" kern="1200" noProof="0" dirty="0" err="1"/>
            <a:t>netus</a:t>
          </a:r>
          <a:r>
            <a:rPr lang="de-DE" sz="1700" kern="1200" noProof="0" dirty="0"/>
            <a:t>.</a:t>
          </a:r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Symbolliste mit Blattbezeichnungen"/>
  <dgm:desc val="Hiermit zeigen Sie nicht sequenzielle oder gruppierte Informationsblöcke begleitet von einem zugehörigen visuellen Element an. Eignet sich am besten für Symbole oder kleine Bilder mit kurzen Textbeschriftungen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BB20-63E5-4D2B-9036-593CBBD48C0D}" type="datetime1">
              <a:rPr lang="de-DE" smtClean="0"/>
              <a:t>14.04.2025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487D2-6C6C-49E1-B6DF-2F349FB8F6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02166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14055-EB05-44E8-89CB-3F3909881985}" type="datetime1">
              <a:rPr lang="de-DE" noProof="0" smtClean="0"/>
              <a:t>14.04.2025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3A757-CDCA-4377-B0EF-37B3573B51B5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16692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A757-CDCA-4377-B0EF-37B3573B51B5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3688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A757-CDCA-4377-B0EF-37B3573B51B5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69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E0C505-C10E-49B9-B6E4-DA78B95425DC}" type="datetime1">
              <a:rPr lang="de-DE" noProof="0" smtClean="0"/>
              <a:t>14.04.2025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DE397B-B8D4-418F-A6D0-FC7B177B0BC8}" type="datetime1">
              <a:rPr lang="de-DE" noProof="0" smtClean="0"/>
              <a:t>14.04.2025</a:t>
            </a:fld>
            <a:endParaRPr lang="de-DE" noProof="0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901BEF-0C60-46B3-92A7-A2075C1BCB8B}" type="datetime1">
              <a:rPr lang="de-DE" noProof="0" smtClean="0"/>
              <a:t>14.04.2025</a:t>
            </a:fld>
            <a:endParaRPr lang="de-DE" noProof="0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05495C-B470-4516-88E2-599C8CAC8111}" type="datetime1">
              <a:rPr lang="de-DE" noProof="0" smtClean="0"/>
              <a:t>14.04.2025</a:t>
            </a:fld>
            <a:endParaRPr lang="de-DE" noProof="0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 rtl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56F28B-8A78-4B03-95A3-A43A9E37E97D}" type="datetime1">
              <a:rPr lang="de-DE" noProof="0" smtClean="0"/>
              <a:t>14.04.2025</a:t>
            </a:fld>
            <a:endParaRPr lang="de-DE" noProof="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AE8466-7DA0-4D17-A6B3-7B58C9CE5CCD}" type="datetime1">
              <a:rPr lang="de-DE" noProof="0" smtClean="0"/>
              <a:t>14.04.2025</a:t>
            </a:fld>
            <a:endParaRPr lang="de-DE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B1F0C6-354D-4266-B96B-417B05B0B2ED}" type="datetime1">
              <a:rPr lang="de-DE" noProof="0" smtClean="0"/>
              <a:t>14.04.2025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1F46ADE6-1049-4CD9-9C11-ADF5C452646C}" type="datetime1">
              <a:rPr lang="de-DE" noProof="0" smtClean="0"/>
              <a:t>14.04.2025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6B11EEDF-0542-4DFE-BC51-DF61443B6179}" type="datetime1">
              <a:rPr lang="de-DE" noProof="0" smtClean="0"/>
              <a:t>14.04.2025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FDEBF1B8-8418-4DC2-AF09-ABBD16FB5813}" type="datetime1">
              <a:rPr lang="de-DE" noProof="0" smtClean="0"/>
              <a:t>14.04.2025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hteck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 rtlCol="0">
            <a:normAutofit/>
          </a:bodyPr>
          <a:lstStyle/>
          <a:p>
            <a:r>
              <a:rPr lang="de-DE" dirty="0"/>
              <a:t>Pragmatik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Martin Woesler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格赖斯会话准则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de-DE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Gricesche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Konversationsmaximen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957075-C4DA-4CF1-BF95-C9AABD9C3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113912" cy="376089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24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中文</a:t>
            </a:r>
            <a:r>
              <a:rPr lang="zh-C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endParaRPr lang="de-DE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zh-C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质量准则：说真话</a:t>
            </a:r>
            <a:endParaRPr lang="de-DE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zh-C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数量准则：提供足够信息</a:t>
            </a:r>
            <a:endParaRPr lang="de-DE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zh-C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关联准则：保持相关性</a:t>
            </a:r>
            <a:endParaRPr lang="de-DE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zh-C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方式准则：清晰表达</a:t>
            </a:r>
            <a:endParaRPr lang="de-DE" sz="2800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045204C-774C-47D9-8900-83D2AE0CB67D}"/>
              </a:ext>
            </a:extLst>
          </p:cNvPr>
          <p:cNvSpPr txBox="1">
            <a:spLocks/>
          </p:cNvSpPr>
          <p:nvPr/>
        </p:nvSpPr>
        <p:spPr>
          <a:xfrm>
            <a:off x="5559789" y="2145191"/>
            <a:ext cx="5013516" cy="3760891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Deutsch</a:t>
            </a:r>
            <a:r>
              <a:rPr lang="zh-CN" sz="24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endParaRPr lang="de-DE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Maxime der Qualität: Sage die Wahrheit</a:t>
            </a:r>
            <a:endParaRPr lang="de-DE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Maxime der Quantität: Gib ausreichend Informationen</a:t>
            </a:r>
            <a:endParaRPr lang="de-DE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Maxime der Relevanz: Bleibe relevant</a:t>
            </a:r>
            <a:endParaRPr lang="de-DE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Maxime der Modalität: Drücke dich klar aus</a:t>
            </a:r>
            <a:endParaRPr lang="de-DE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854937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会话含义例子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Beispiele für Konversationsimplikaturen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957075-C4DA-4CF1-BF95-C9AABD9C3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中文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r>
              <a:rPr lang="de-D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A: "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你想去看电影吗？</a:t>
            </a:r>
            <a:r>
              <a:rPr lang="de-D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B: "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我有作业要做。</a:t>
            </a:r>
            <a:r>
              <a:rPr lang="de-D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→ 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暗示</a:t>
            </a:r>
            <a:r>
              <a:rPr lang="de-D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 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不能去看电影</a:t>
            </a:r>
            <a:endParaRPr lang="de-DE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de-DE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Deutsch</a:t>
            </a:r>
            <a:r>
              <a:rPr lang="zh-CN" sz="3200" dirty="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r>
              <a:rPr lang="de-D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A: "Möchtest du ins Kino gehen?" B: "Ich habe Hausaufgaben zu erledigen." → Implikatur: B kann nicht ins Kino gehen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67214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礼貌原则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Höflichkeitsprinzipien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957075-C4DA-4CF1-BF95-C9AABD9C3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中文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r>
              <a:rPr lang="zh-CN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礼貌原则是关于如何礼貌地进行交流的规则。</a:t>
            </a:r>
            <a:endParaRPr lang="de-DE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de-DE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Deutsch</a:t>
            </a:r>
            <a:r>
              <a:rPr lang="zh-CN" sz="3200" dirty="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r>
              <a:rPr lang="de-D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Höflichkeitsprinzipien sind Regeln darüber, wie man höflich kommuniziert.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349296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面子理论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Face-Theorie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957075-C4DA-4CF1-BF95-C9AABD9C3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3709978" cy="376089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中文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endParaRPr lang="de-DE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积极面子：被认可的愿望</a:t>
            </a:r>
            <a:endParaRPr lang="de-DE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消极面子：不被打扰的愿望</a:t>
            </a:r>
            <a:endParaRPr lang="de-DE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DD62056-AEED-4E41-A2F7-0953250DFB2E}"/>
              </a:ext>
            </a:extLst>
          </p:cNvPr>
          <p:cNvSpPr txBox="1">
            <a:spLocks/>
          </p:cNvSpPr>
          <p:nvPr/>
        </p:nvSpPr>
        <p:spPr>
          <a:xfrm>
            <a:off x="5529755" y="2108201"/>
            <a:ext cx="5833662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Deutsch</a:t>
            </a:r>
            <a:r>
              <a:rPr lang="zh-CN" sz="32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endParaRPr lang="de-DE" sz="32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Positives Gesicht: Der Wunsch, anerkannt zu werden</a:t>
            </a:r>
            <a:endParaRPr lang="de-DE" sz="32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Negatives Gesicht: Der Wunsch, nicht gestört zu werden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250286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1800" b="1" dirty="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礼貌策略</a:t>
            </a: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Höflichkeitsstrategien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7A33DF8E-9ECB-4308-943A-E0F3B53175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790666"/>
          <a:ext cx="10058400" cy="2395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094016994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3174589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策略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例子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59822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直接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关门。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55750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积极礼貌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你能关一下门吗，朋友？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4820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消极礼貌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对不起，您能关一下门吗？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54266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间接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 dirty="0">
                          <a:effectLst/>
                        </a:rPr>
                        <a:t>这里有点冷。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07388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189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BDCD0D21-192A-447F-B374-5E3B83EDBB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289080"/>
          <a:ext cx="10058400" cy="3406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366494225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7922667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Strategie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Beispiel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26602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Direkt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Schließ die Tür.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23173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Positive Höflichkeit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Kannst du die Tür schließen, Freund?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00380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Negative Höflichkeit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Entschuldigung, könnten Sie bitte die Tür schließen?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6889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Indirekt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 dirty="0">
                          <a:effectLst/>
                        </a:rPr>
                        <a:t>Es ist etwas kalt hier.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32164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880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指示语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Deixis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957075-C4DA-4CF1-BF95-C9AABD9C3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17079"/>
            <a:ext cx="10058400" cy="376089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中文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r>
              <a:rPr lang="zh-CN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指示语是依赖于说话情境才能理解的词语。</a:t>
            </a:r>
            <a:endParaRPr lang="de-DE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de-DE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Deutsch</a:t>
            </a:r>
            <a:r>
              <a:rPr lang="zh-CN" sz="3200" dirty="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r>
              <a:rPr lang="zh-CN" sz="32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Deixis bezieht sich auf Wörter, deren Bedeutung vom Kontext der Äußerung abhängt.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48140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指示语的类型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Arten von Deixis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957075-C4DA-4CF1-BF95-C9AABD9C3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220444" cy="376089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1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中文</a:t>
            </a: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endParaRPr lang="de-DE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人称指示语（我，你）</a:t>
            </a:r>
            <a:endParaRPr lang="de-DE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时间指示语（现在，昨天）</a:t>
            </a:r>
            <a:endParaRPr lang="de-DE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空间指示语（这里，那里）</a:t>
            </a:r>
            <a:endParaRPr lang="de-DE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社会指示语（敬语）</a:t>
            </a:r>
            <a:endParaRPr lang="de-DE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话语指示语（上述，接下来）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98025C9-39A7-47B0-82BC-49E1ED8C0B36}"/>
              </a:ext>
            </a:extLst>
          </p:cNvPr>
          <p:cNvSpPr txBox="1">
            <a:spLocks/>
          </p:cNvSpPr>
          <p:nvPr/>
        </p:nvSpPr>
        <p:spPr>
          <a:xfrm>
            <a:off x="5368919" y="2180702"/>
            <a:ext cx="4220444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Deutsch</a:t>
            </a:r>
            <a:r>
              <a:rPr lang="zh-CN" sz="18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endParaRPr lang="de-DE" sz="1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Personendeixis</a:t>
            </a:r>
            <a:r>
              <a:rPr lang="de-DE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(ich, du)</a:t>
            </a:r>
            <a:endParaRPr lang="de-DE" sz="1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Zeitdeixis</a:t>
            </a:r>
            <a:r>
              <a:rPr lang="de-DE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(jetzt, gestern)</a:t>
            </a:r>
            <a:endParaRPr lang="de-DE" sz="1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Raumdeixis</a:t>
            </a:r>
            <a:r>
              <a:rPr lang="de-DE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(hier, dort)</a:t>
            </a:r>
            <a:endParaRPr lang="de-DE" sz="1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Sozialdeixis (Höflichkeitsformen)</a:t>
            </a:r>
            <a:endParaRPr lang="de-DE" sz="1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Diskursdeixis (oben genannt, im Folgenden)</a:t>
            </a:r>
            <a:endParaRPr lang="de-DE" sz="1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9903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4800" b="1" dirty="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指示语例子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Beispiele für Deixis</a:t>
            </a:r>
            <a:endParaRPr lang="de-DE" sz="9600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3C4736A8-F584-45A8-825D-100D2EC439B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551081"/>
          <a:ext cx="10058400" cy="2875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482834269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8773089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类型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例子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34871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人称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我明天会见你。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27201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时间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我昨天在这里。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63186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空间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请把书放在这里。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9775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社会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您好，教授。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71388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话语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 dirty="0">
                          <a:effectLst/>
                        </a:rPr>
                        <a:t>如上所述，我们需要</a:t>
                      </a:r>
                      <a:r>
                        <a:rPr lang="de-DE" sz="3000" dirty="0">
                          <a:effectLst/>
                        </a:rPr>
                        <a:t>...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58645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826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1" dirty="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指示语例子</a:t>
            </a:r>
            <a:r>
              <a:rPr lang="de-DE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Beispiele für Deixis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29961FCB-5002-49B4-8B3C-5FA9D3C811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291620"/>
          <a:ext cx="10058400" cy="3403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791326187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5198147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Typ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Beispiel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53505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Person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Ich treffe dich morgen.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31897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Zeit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Ich war gestern hier.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37557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Raum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Bitte lege das Buch hier hin.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37873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Sozial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Guten Tag, Herr Professor.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05053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Diskurs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 dirty="0">
                          <a:effectLst/>
                        </a:rPr>
                        <a:t>Wie oben erwähnt, brauchen wir...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82344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48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800" b="1" kern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语用学</a:t>
            </a:r>
            <a:r>
              <a:rPr lang="de-DE" sz="48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Pragmatik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957075-C4DA-4CF1-BF95-C9AABD9C3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sz="3000" b="1" dirty="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为</a:t>
            </a:r>
            <a:r>
              <a:rPr lang="de-DE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A2</a:t>
            </a:r>
            <a:r>
              <a:rPr lang="zh-CN" sz="3000" b="1" dirty="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级中国德语学习者准备</a:t>
            </a:r>
            <a:r>
              <a:rPr lang="de-DE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br>
              <a:rPr lang="de-DE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Für chinesische Deutschlerner auf A2-Niveau</a:t>
            </a:r>
          </a:p>
          <a:p>
            <a:endParaRPr lang="de-DE" sz="3000" b="1" dirty="0">
              <a:latin typeface="Times New Roman" panose="02020603050405020304" pitchFamily="18" charset="0"/>
            </a:endParaRPr>
          </a:p>
          <a:p>
            <a:r>
              <a:rPr lang="zh-CN" sz="3200" b="1" dirty="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语用学入门</a:t>
            </a:r>
            <a:r>
              <a:rPr lang="de-DE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br>
              <a:rPr lang="de-DE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Einführung in die Pragmatik</a:t>
            </a: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2037636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语境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Kontext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957075-C4DA-4CF1-BF95-C9AABD9C3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2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中文</a:t>
            </a: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r>
              <a:rPr lang="zh-C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语境是理解话语意义的背景信息。</a:t>
            </a:r>
            <a:endParaRPr lang="de-DE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de-DE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Deutsch</a:t>
            </a:r>
            <a:r>
              <a:rPr lang="zh-CN" sz="2800" dirty="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Kontext ist die Hintergrundinformation, die zum Verständnis einer Äußerung notwendig ist.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584493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语境的类型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Arten von Kontext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957075-C4DA-4CF1-BF95-C9AABD9C3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326976" cy="376089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1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中文</a:t>
            </a: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endParaRPr lang="de-DE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物理语境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周围环境</a:t>
            </a:r>
            <a:endParaRPr lang="de-DE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语言语境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前后话语</a:t>
            </a:r>
            <a:endParaRPr lang="de-DE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社会语境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社会关系</a:t>
            </a:r>
            <a:endParaRPr lang="de-DE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共享知识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共同背景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F3BA80F6-5DC3-4745-AEC0-C040ECBB1DA7}"/>
              </a:ext>
            </a:extLst>
          </p:cNvPr>
          <p:cNvSpPr txBox="1">
            <a:spLocks/>
          </p:cNvSpPr>
          <p:nvPr/>
        </p:nvSpPr>
        <p:spPr>
          <a:xfrm>
            <a:off x="6460873" y="2108201"/>
            <a:ext cx="4326976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Deutsch</a:t>
            </a:r>
            <a:r>
              <a:rPr lang="zh-CN" sz="18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endParaRPr lang="de-DE" sz="1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Physischer Kontext - Umgebung</a:t>
            </a:r>
            <a:endParaRPr lang="de-DE" sz="1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Linguistischer Kontext - vorheriger/nachfolgender Text</a:t>
            </a:r>
            <a:endParaRPr lang="de-DE" sz="1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Sozialer Kontext - soziale Beziehungen</a:t>
            </a:r>
            <a:endParaRPr lang="de-DE" sz="1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Gemeinsames Wissen - geteilter Hintergrund</a:t>
            </a:r>
            <a:endParaRPr lang="de-DE" sz="1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9759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语境例子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Beispiele für Kontext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957075-C4DA-4CF1-BF95-C9AABD9C3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中文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r>
              <a:rPr lang="zh-CN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物理语境</a:t>
            </a:r>
            <a:r>
              <a:rPr lang="de-D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在雨中说</a:t>
            </a:r>
            <a:r>
              <a:rPr lang="de-D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真好</a:t>
            </a:r>
            <a:r>
              <a:rPr lang="de-D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（讽刺）</a:t>
            </a:r>
            <a:r>
              <a:rPr lang="zh-CN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语言语境</a:t>
            </a:r>
            <a:r>
              <a:rPr lang="de-D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他很聪明。但是，他很懒惰。</a:t>
            </a:r>
            <a:r>
              <a:rPr lang="de-D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社会语境</a:t>
            </a:r>
            <a:r>
              <a:rPr lang="de-D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对老师说</a:t>
            </a:r>
            <a:r>
              <a:rPr lang="de-D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您好</a:t>
            </a:r>
            <a:r>
              <a:rPr lang="de-D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（尊重）</a:t>
            </a:r>
            <a:r>
              <a:rPr lang="zh-CN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共享知识</a:t>
            </a:r>
            <a:r>
              <a:rPr lang="de-D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你知道那件事</a:t>
            </a:r>
            <a:r>
              <a:rPr lang="de-D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（双方都明白）</a:t>
            </a:r>
            <a:endParaRPr lang="de-DE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de-DE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Deutsch</a:t>
            </a:r>
            <a:r>
              <a:rPr lang="zh-CN" sz="3200" dirty="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r>
              <a:rPr lang="de-D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Physischer Kontext: Im Regen "Toll" sagen (Ironie) Linguistischer Kontext: "Er ist klug. Aber er ist faul." Sozialer Kontext: "Guten Tag" zum Lehrer (Respekt) Gemeinsames Wissen: "Du weißt schon, diese Sache" (beide verstehen)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60968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语用失误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Pragmatische Fehler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957075-C4DA-4CF1-BF95-C9AABD9C3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2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中文</a:t>
            </a: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r>
              <a:rPr lang="zh-C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语用失误是使用语言不当导致的误解。</a:t>
            </a:r>
            <a:endParaRPr lang="de-DE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de-DE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Deutsch</a:t>
            </a:r>
            <a:r>
              <a:rPr lang="zh-CN" sz="2800" dirty="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Pragmatische Fehler sind Missverständnisse, die durch unangemessene Sprachverwendung entstehen.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05197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语用失误例子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Beispiele für pragmatische Fehler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957075-C4DA-4CF1-BF95-C9AABD9C3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282588" cy="3760891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2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中文</a:t>
            </a: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endParaRPr lang="de-DE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对上司太随意：</a:t>
            </a: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嘿，老兄！</a:t>
            </a: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de-DE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使用过于直接的请求：</a:t>
            </a: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给我水！</a:t>
            </a: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de-DE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不理解间接言语：</a:t>
            </a: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这里有点冷</a:t>
            </a: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（请关窗）</a:t>
            </a:r>
            <a:endParaRPr lang="de-DE" sz="3200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A2B8794E-8658-43AC-B6A3-8A26DEC48117}"/>
              </a:ext>
            </a:extLst>
          </p:cNvPr>
          <p:cNvSpPr txBox="1">
            <a:spLocks/>
          </p:cNvSpPr>
          <p:nvPr/>
        </p:nvSpPr>
        <p:spPr>
          <a:xfrm>
            <a:off x="5715148" y="2108200"/>
            <a:ext cx="4282588" cy="376089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Deutsch</a:t>
            </a:r>
            <a:r>
              <a:rPr lang="zh-CN" sz="24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endParaRPr lang="de-DE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 informell mit dem Chef: "Hey, Alter!"</a:t>
            </a:r>
            <a:endParaRPr lang="de-DE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 direkte Bitten: "Gib mir Wasser!"</a:t>
            </a:r>
            <a:endParaRPr lang="de-DE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Indirekte Rede nicht verstehen: "Es ist etwas kalt hier" (Bitte das Fenster schließen)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343164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跨文化语用学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b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Interkulturelle Pragmatik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957075-C4DA-4CF1-BF95-C9AABD9C3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中文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r>
              <a:rPr lang="zh-CN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跨文化语用学研究不同文化之间的交流差异。</a:t>
            </a:r>
            <a:endParaRPr lang="de-DE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de-DE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Deutsch</a:t>
            </a:r>
            <a:r>
              <a:rPr lang="zh-CN" sz="3200" dirty="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r>
              <a:rPr lang="zh-CN" sz="32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Interkulturelle Pragmatik untersucht Kommunikationsunterschiede zwischen verschiedenen Kulturen.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677232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4800" b="1" dirty="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中德文化差异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Deutsch-chinesische kulturelle Unterschiede</a:t>
            </a:r>
            <a:endParaRPr lang="de-DE" sz="9600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26DA4C15-2E8A-4D1B-B675-8F6DC92E77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221620"/>
              </p:ext>
            </p:extLst>
          </p:nvPr>
        </p:nvGraphicFramePr>
        <p:xfrm>
          <a:off x="1097280" y="3100418"/>
          <a:ext cx="10058400" cy="1916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48951398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4112985879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931789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方面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 dirty="0">
                          <a:effectLst/>
                        </a:rPr>
                        <a:t>中国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德国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04815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称呼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常用头衔和姓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可能更快用名字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78913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直接性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偏向间接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更加直接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5302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礼貌表达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多用敬语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 dirty="0">
                          <a:effectLst/>
                        </a:rPr>
                        <a:t>明确但有礼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59451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015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1" dirty="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中德文化差异</a:t>
            </a:r>
            <a:r>
              <a:rPr lang="de-DE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Deutsch-chinesische kulturelle Unterschiede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231C0754-8E8C-4FF7-A245-B2AC6B38EE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775744"/>
          <a:ext cx="10058400" cy="2431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1590022537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79524285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607874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Aspekt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China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Deutschland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9594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Anrede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Oft Titel und Nachname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Schneller beim Vornamen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31630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Direktheit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Eher indirekt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Direkter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21181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Höflichkeit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Mehr Ehrerbietung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 dirty="0">
                          <a:effectLst/>
                        </a:rPr>
                        <a:t>Klar, aber höflich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5074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238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德语中的语用表达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Pragmatische Ausdrücke im Deutschen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957075-C4DA-4CF1-BF95-C9AABD9C3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353609" cy="376089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2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中文</a:t>
            </a: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endParaRPr lang="de-DE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情态助动词</a:t>
            </a: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können, dürfen, möchten</a:t>
            </a:r>
            <a:endParaRPr lang="de-DE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情态虚拟式</a:t>
            </a: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hätte, wäre, könnte</a:t>
            </a:r>
            <a:endParaRPr lang="de-DE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礼貌词</a:t>
            </a: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bitte, danke, gern geschehen</a:t>
            </a:r>
            <a:endParaRPr lang="de-DE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话语标记</a:t>
            </a: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also, na ja, übrigens</a:t>
            </a:r>
            <a:endParaRPr lang="de-DE" sz="3200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ED84A448-4127-46F9-8F58-0E34C5502FD3}"/>
              </a:ext>
            </a:extLst>
          </p:cNvPr>
          <p:cNvSpPr txBox="1">
            <a:spLocks/>
          </p:cNvSpPr>
          <p:nvPr/>
        </p:nvSpPr>
        <p:spPr>
          <a:xfrm>
            <a:off x="5928212" y="2108200"/>
            <a:ext cx="4353609" cy="3760891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Deutsch</a:t>
            </a:r>
            <a:r>
              <a:rPr lang="zh-CN" sz="24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endParaRPr lang="de-DE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Modalverben: können, dürfen, möchten</a:t>
            </a:r>
            <a:endParaRPr lang="de-DE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Konjunktiv: hätte, wäre, könnte</a:t>
            </a:r>
            <a:endParaRPr lang="de-DE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Höflichkeitswörter: bitte, danke, gern geschehen</a:t>
            </a:r>
            <a:endParaRPr lang="de-DE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Diskursmarker: also, na ja, übrigens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196589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语用学在语言学习中的重要性</a:t>
            </a:r>
            <a:r>
              <a:rPr lang="de-DE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Bedeutung der Pragmatik beim Sprachenlernen</a:t>
            </a:r>
            <a:endParaRPr lang="de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957075-C4DA-4CF1-BF95-C9AABD9C3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646572" cy="376089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2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中文</a:t>
            </a: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endParaRPr lang="de-DE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避免误解和冒犯</a:t>
            </a:r>
            <a:endParaRPr lang="de-DE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更自然地交流</a:t>
            </a:r>
            <a:endParaRPr lang="de-DE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理解隐含意义</a:t>
            </a:r>
            <a:endParaRPr lang="de-DE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适应文化差异</a:t>
            </a:r>
            <a:endParaRPr lang="de-DE" sz="3200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44782C0-4BAF-4096-B6BE-6FB79B91AABC}"/>
              </a:ext>
            </a:extLst>
          </p:cNvPr>
          <p:cNvSpPr txBox="1">
            <a:spLocks/>
          </p:cNvSpPr>
          <p:nvPr/>
        </p:nvSpPr>
        <p:spPr>
          <a:xfrm>
            <a:off x="6448148" y="2108201"/>
            <a:ext cx="4646572" cy="3760891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Deutsch</a:t>
            </a:r>
            <a:r>
              <a:rPr lang="zh-CN" sz="24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endParaRPr lang="de-DE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Vermeidung von Missverständnissen und Beleidigungen</a:t>
            </a:r>
            <a:endParaRPr lang="de-DE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Natürlichere Kommunikation</a:t>
            </a:r>
            <a:endParaRPr lang="de-DE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Verständnis versteckter Bedeutungen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Anpassung an kulturelle Unterschiede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76827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什么是语用学？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Was ist Pragmatik?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957075-C4DA-4CF1-BF95-C9AABD9C3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中文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r>
              <a:rPr lang="zh-CN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语用学是语言学的一个分支，研究语言在特定情境中的使用，以及话语背后的意义。</a:t>
            </a:r>
            <a:endParaRPr lang="de-DE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de-DE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Deutsch</a:t>
            </a:r>
            <a:r>
              <a:rPr lang="zh-CN" sz="3200" dirty="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r>
              <a:rPr lang="zh-CN" sz="32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Die Pragmatik ist ein Zweig der Linguistik, der die Verwendung von Sprache in bestimmten Situationen und die Bedeutung hinter den Aussagen untersucht.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083765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总结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Zusammenfassung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957075-C4DA-4CF1-BF95-C9AABD9C3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682083" cy="3760891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2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中文</a:t>
            </a: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r>
              <a:rPr lang="zh-C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语用学帮助我们理解：</a:t>
            </a:r>
            <a:endParaRPr lang="de-DE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如何根据情境使用语言</a:t>
            </a:r>
            <a:endParaRPr lang="de-DE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如何解读隐含意义</a:t>
            </a:r>
            <a:endParaRPr lang="de-DE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如何礼貌地交流</a:t>
            </a:r>
            <a:endParaRPr lang="de-DE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如何适应不同文化的交流方式</a:t>
            </a:r>
            <a:endParaRPr lang="de-DE" sz="3200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8708A20E-445D-4D0C-9AE8-F9F7316ED11C}"/>
              </a:ext>
            </a:extLst>
          </p:cNvPr>
          <p:cNvSpPr txBox="1">
            <a:spLocks/>
          </p:cNvSpPr>
          <p:nvPr/>
        </p:nvSpPr>
        <p:spPr>
          <a:xfrm>
            <a:off x="6048060" y="2108200"/>
            <a:ext cx="4682083" cy="3760891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Deutsch</a:t>
            </a:r>
            <a:r>
              <a:rPr lang="zh-CN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Pragmatik hilft uns zu verstehen:</a:t>
            </a:r>
            <a:endParaRPr lang="de-DE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 man Sprache situationsgerecht verwendet</a:t>
            </a:r>
            <a:endParaRPr lang="de-DE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 man implizite Bedeutungen interpretiert</a:t>
            </a:r>
            <a:endParaRPr lang="de-DE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 man höflich kommuniziert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Wie man sich an verschiedene kulturelle Kommunikationsstile anpasst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65130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957075-C4DA-4CF1-BF95-C9AABD9C3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659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r>
              <a:rPr lang="de-DE" dirty="0"/>
              <a:t>Titel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</a:p>
        </p:txBody>
      </p:sp>
      <p:graphicFrame>
        <p:nvGraphicFramePr>
          <p:cNvPr id="4" name="Inhaltsplatzhalter 2" descr="SmartArt-Grafik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10454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语用学的核心概念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b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Kernkonzepte der Pragmatik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957075-C4DA-4CF1-BF95-C9AABD9C3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171617" cy="376089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2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中文</a:t>
            </a: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endParaRPr lang="de-DE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言语行为</a:t>
            </a:r>
            <a:endParaRPr lang="de-DE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会话含义</a:t>
            </a:r>
            <a:endParaRPr lang="de-DE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礼貌原则</a:t>
            </a:r>
            <a:endParaRPr lang="de-DE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指示语</a:t>
            </a:r>
            <a:endParaRPr lang="de-DE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语境</a:t>
            </a:r>
            <a:endParaRPr lang="de-DE" sz="3200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FF7A895E-D90A-4AF5-8BD8-84CD0BCF2908}"/>
              </a:ext>
            </a:extLst>
          </p:cNvPr>
          <p:cNvSpPr txBox="1">
            <a:spLocks/>
          </p:cNvSpPr>
          <p:nvPr/>
        </p:nvSpPr>
        <p:spPr>
          <a:xfrm>
            <a:off x="6607354" y="2194019"/>
            <a:ext cx="4171617" cy="3760891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Deutsch</a:t>
            </a:r>
            <a:r>
              <a:rPr lang="zh-CN" sz="28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endParaRPr lang="de-DE" sz="2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Sprechakte</a:t>
            </a:r>
            <a:endParaRPr lang="de-DE" sz="2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Konversationsimplikaturen</a:t>
            </a:r>
            <a:endParaRPr lang="de-DE" sz="2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Höflichkeitsprinzipien</a:t>
            </a:r>
            <a:endParaRPr lang="de-DE" sz="2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Deixis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Kontext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44511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言语行为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Sprechakte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957075-C4DA-4CF1-BF95-C9AABD9C3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3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中文</a:t>
            </a:r>
            <a:r>
              <a:rPr lang="zh-CN" sz="3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r>
              <a:rPr lang="zh-C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3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言语行为是通过言语完成的行动，如请求、命令、承诺等。</a:t>
            </a:r>
            <a:endParaRPr lang="de-DE" sz="3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de-DE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Deutsch</a:t>
            </a:r>
            <a:r>
              <a:rPr lang="zh-CN" sz="3600" dirty="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Sprechakte sind Handlungen, die durch Sprechen vollzogen werden, wie Bitten, Befehle, Versprechen usw.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9400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4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言语行为的类型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b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Arten von Sprechakten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957075-C4DA-4CF1-BF95-C9AABD9C3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309221" cy="376089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1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中文</a:t>
            </a: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endParaRPr lang="de-DE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断言型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描述事实</a:t>
            </a:r>
            <a:endParaRPr lang="de-DE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指令型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让别人做某事</a:t>
            </a:r>
            <a:endParaRPr lang="de-DE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承诺型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承诺做某事</a:t>
            </a:r>
            <a:endParaRPr lang="de-DE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表达型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表达感受</a:t>
            </a:r>
            <a:endParaRPr lang="de-DE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宣告型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改变现实状态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FD89468-A958-4B27-BF86-C640DFB6DEB7}"/>
              </a:ext>
            </a:extLst>
          </p:cNvPr>
          <p:cNvSpPr txBox="1">
            <a:spLocks/>
          </p:cNvSpPr>
          <p:nvPr/>
        </p:nvSpPr>
        <p:spPr>
          <a:xfrm>
            <a:off x="6126480" y="2304990"/>
            <a:ext cx="4309221" cy="376089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Deutsch</a:t>
            </a:r>
            <a:r>
              <a:rPr lang="zh-CN" sz="18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endParaRPr lang="de-DE" sz="1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Assertive - beschreiben Fakten</a:t>
            </a:r>
            <a:endParaRPr lang="de-DE" sz="1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Direktive - veranlassen andere, etwas zu tun</a:t>
            </a:r>
            <a:endParaRPr lang="de-DE" sz="1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Kommissive - versprechen, etwas zu tun</a:t>
            </a:r>
            <a:endParaRPr lang="de-DE" sz="1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Expressive - drücken Gefühle aus</a:t>
            </a:r>
            <a:endParaRPr lang="de-DE" sz="1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Deklarative - ändern den Zustand der Realität</a:t>
            </a:r>
            <a:endParaRPr lang="de-DE" sz="1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387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91A9D-863F-424E-82CC-198CFB91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言语行为例子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b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Beispiele für Sprechakte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07E77629-B786-4B64-92B6-FE8FACBF7F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551081"/>
          <a:ext cx="10058400" cy="2875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36032039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8743253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类型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例子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15481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断言型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今天天气很好。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73511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指令型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请把窗户关上。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68788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承诺型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我明天会来。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58697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表达型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恭喜你！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14993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宣告型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 dirty="0">
                          <a:effectLst/>
                        </a:rPr>
                        <a:t>我宣布会议开始。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47880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30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9AA0F61C-66BA-491B-BDFB-25DE1389F9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551081"/>
          <a:ext cx="10058400" cy="2875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681284552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3093757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类型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例子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2271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断言型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今天天气很好。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58724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指令型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请把窗户关上。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38823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承诺型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我明天会来。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71399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表达型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恭喜你！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51042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宣告型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3000">
                          <a:effectLst/>
                        </a:rPr>
                        <a:t>我宣布会议开始。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11630496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928D0A27-BA0A-48BD-BA22-4BD9D71E9839}"/>
              </a:ext>
            </a:extLst>
          </p:cNvPr>
          <p:cNvGraphicFramePr>
            <a:graphicFrameLocks noGrp="1"/>
          </p:cNvGraphicFramePr>
          <p:nvPr/>
        </p:nvGraphicFramePr>
        <p:xfrm>
          <a:off x="1096963" y="2291620"/>
          <a:ext cx="10058400" cy="3403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581143639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4824746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Typ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Beispiel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57375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Assertiv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Das Wetter ist heute schön.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98836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Direktiv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Bitte schließen Sie das Fenster.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57936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Kommissiv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Ich komme morgen.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52508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Expressiv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Herzlichen Glückwunsch!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35188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>
                          <a:effectLst/>
                        </a:rPr>
                        <a:t>Deklarativ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3000" dirty="0">
                          <a:effectLst/>
                        </a:rPr>
                        <a:t>Ich erkläre die Sitzung für eröffnet.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80664705"/>
                  </a:ext>
                </a:extLst>
              </a:tr>
            </a:tbl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id="{F17B7E3A-A6FA-4EAA-AEDE-2BDD8D3F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zh-CN" sz="4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言语行为例子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b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Beispiele für Sprechakte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129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35DE1-6673-433C-AA29-0654BD4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会话含义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Konversationsimplikaturen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957075-C4DA-4CF1-BF95-C9AABD9C3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3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中文</a:t>
            </a:r>
            <a:r>
              <a:rPr lang="zh-CN" sz="3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r>
              <a:rPr lang="zh-C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3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会话含义是说话者间接传达的意思，而不是字面意思。</a:t>
            </a:r>
            <a:endParaRPr lang="de-DE" sz="3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de-DE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Deutsch</a:t>
            </a:r>
            <a:r>
              <a:rPr lang="zh-CN" sz="3600" dirty="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Konversationsimplikaturen sind Bedeutungen, die indirekt vermittelt werden, nicht wörtlich ausgedrückt.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5083689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854_TF11437505.potx" id="{1C6E6191-992F-4EA9-978F-BC192BF40CD3}" vid="{467576EA-FC97-4225-A2E1-58A4A17ABF0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Farbmuster</Template>
  <TotalTime>0</TotalTime>
  <Words>1896</Words>
  <Application>Microsoft Office PowerPoint</Application>
  <PresentationFormat>Breitbild</PresentationFormat>
  <Paragraphs>263</Paragraphs>
  <Slides>32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9" baseType="lpstr">
      <vt:lpstr>Arial</vt:lpstr>
      <vt:lpstr>Calibri</vt:lpstr>
      <vt:lpstr>Georgia Pro Cond Light</vt:lpstr>
      <vt:lpstr>Speak Pro</vt:lpstr>
      <vt:lpstr>Symbol</vt:lpstr>
      <vt:lpstr>Times New Roman</vt:lpstr>
      <vt:lpstr>RetrospectVTI</vt:lpstr>
      <vt:lpstr>Pragmatik</vt:lpstr>
      <vt:lpstr>语用学 / Pragmatik</vt:lpstr>
      <vt:lpstr>什么是语用学？/ Was ist Pragmatik?</vt:lpstr>
      <vt:lpstr>语用学的核心概念 /  Kernkonzepte der Pragmatik</vt:lpstr>
      <vt:lpstr>言语行为 / Sprechakte</vt:lpstr>
      <vt:lpstr>言语行为的类型 /  Arten von Sprechakten</vt:lpstr>
      <vt:lpstr>言语行为例子 /  Beispiele für Sprechakte</vt:lpstr>
      <vt:lpstr>言语行为例子 /  Beispiele für Sprechakte</vt:lpstr>
      <vt:lpstr>会话含义 / Konversationsimplikaturen</vt:lpstr>
      <vt:lpstr>格赖斯会话准则 / Gricesche Konversationsmaximen</vt:lpstr>
      <vt:lpstr>会话含义例子 / Beispiele für Konversationsimplikaturen</vt:lpstr>
      <vt:lpstr>礼貌原则 / Höflichkeitsprinzipien</vt:lpstr>
      <vt:lpstr>面子理论 / Face-Theorie</vt:lpstr>
      <vt:lpstr>礼貌策略 / Höflichkeitsstrategien</vt:lpstr>
      <vt:lpstr>PowerPoint-Präsentation</vt:lpstr>
      <vt:lpstr>指示语 / Deixis</vt:lpstr>
      <vt:lpstr>指示语的类型 / Arten von Deixis</vt:lpstr>
      <vt:lpstr>指示语例子 / Beispiele für Deixis</vt:lpstr>
      <vt:lpstr>指示语例子 / Beispiele für Deixis</vt:lpstr>
      <vt:lpstr>语境 / Kontext</vt:lpstr>
      <vt:lpstr>语境的类型 / Arten von Kontext</vt:lpstr>
      <vt:lpstr>语境例子 / Beispiele für Kontext</vt:lpstr>
      <vt:lpstr>语用失误 / Pragmatische Fehler</vt:lpstr>
      <vt:lpstr>语用失误例子 / Beispiele für pragmatische Fehler</vt:lpstr>
      <vt:lpstr>跨文化语用学 /  Interkulturelle Pragmatik</vt:lpstr>
      <vt:lpstr>中德文化差异 / Deutsch-chinesische kulturelle Unterschiede</vt:lpstr>
      <vt:lpstr>中德文化差异 / Deutsch-chinesische kulturelle Unterschiede</vt:lpstr>
      <vt:lpstr>德语中的语用表达 / Pragmatische Ausdrücke im Deutschen</vt:lpstr>
      <vt:lpstr>语用学在语言学习中的重要性 / Bedeutung der Pragmatik beim Sprachenlernen</vt:lpstr>
      <vt:lpstr>总结 / Zusammenfassung</vt:lpstr>
      <vt:lpstr>PowerPoint-Präsentation</vt:lpstr>
      <vt:lpstr>Titel Lorem Ipsum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Pragmatik</dc:title>
  <dc:creator>Martin Woesler</dc:creator>
  <cp:lastModifiedBy>Martin Woesler</cp:lastModifiedBy>
  <cp:revision>3</cp:revision>
  <dcterms:created xsi:type="dcterms:W3CDTF">2025-04-14T05:20:26Z</dcterms:created>
  <dcterms:modified xsi:type="dcterms:W3CDTF">2025-04-14T05:43:45Z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