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3"/>
    <p:sldId id="281" r:id="rId4"/>
    <p:sldId id="284" r:id="rId5"/>
    <p:sldId id="285" r:id="rId6"/>
    <p:sldId id="261" r:id="rId7"/>
    <p:sldId id="278" r:id="rId8"/>
    <p:sldId id="287" r:id="rId9"/>
    <p:sldId id="288" r:id="rId10"/>
    <p:sldId id="258" r:id="rId11"/>
  </p:sldIdLst>
  <p:sldSz cx="18288000" cy="10287000"/>
  <p:notesSz cx="6858000" cy="9144000"/>
  <p:embeddedFontLst>
    <p:embeddedFont>
      <p:font typeface="Calibri Light" panose="020F0302020204030204" charset="0"/>
      <p:regular r:id="rId17"/>
      <p:italic r:id="rId18"/>
    </p:embeddedFont>
    <p:embeddedFont>
      <p:font typeface="Calibri" panose="020F0502020204030204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54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13.xml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tags" Target="../tags/tag2.xml"/><Relationship Id="rId3" Type="http://schemas.openxmlformats.org/officeDocument/2006/relationships/image" Target="../media/image13.png"/><Relationship Id="rId2" Type="http://schemas.openxmlformats.org/officeDocument/2006/relationships/tags" Target="../tags/tag1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image" Target="../media/image15.png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1"/>
            <a:stretch>
              <a:fillRect l="-18418" t="-31163" r="-18418" b="-50373"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028700" y="2289019"/>
            <a:ext cx="10993119" cy="6275893"/>
          </a:xfrm>
          <a:custGeom>
            <a:avLst/>
            <a:gdLst/>
            <a:ahLst/>
            <a:cxnLst/>
            <a:rect l="l" t="t" r="r" b="b"/>
            <a:pathLst>
              <a:path w="10993119" h="6275893">
                <a:moveTo>
                  <a:pt x="0" y="6275893"/>
                </a:moveTo>
                <a:lnTo>
                  <a:pt x="10993119" y="6275893"/>
                </a:lnTo>
                <a:lnTo>
                  <a:pt x="10993119" y="0"/>
                </a:lnTo>
                <a:lnTo>
                  <a:pt x="0" y="0"/>
                </a:lnTo>
                <a:lnTo>
                  <a:pt x="0" y="6275893"/>
                </a:lnTo>
                <a:close/>
              </a:path>
            </a:pathLst>
          </a:custGeom>
          <a:blipFill>
            <a:blip r:embed="rId2"/>
            <a:stretch>
              <a:fillRect t="-30920" r="-102940" b="-123247"/>
            </a:stretch>
          </a:blipFill>
        </p:spPr>
      </p:sp>
      <p:sp>
        <p:nvSpPr>
          <p:cNvPr id="5" name="Freeform 5"/>
          <p:cNvSpPr/>
          <p:nvPr/>
        </p:nvSpPr>
        <p:spPr>
          <a:xfrm rot="-108631">
            <a:off x="4195402" y="1795393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0" y="0"/>
                </a:moveTo>
                <a:lnTo>
                  <a:pt x="4652173" y="0"/>
                </a:lnTo>
                <a:lnTo>
                  <a:pt x="4652173" y="748680"/>
                </a:lnTo>
                <a:lnTo>
                  <a:pt x="0" y="748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730" b="-108357"/>
            </a:stretch>
          </a:blipFill>
        </p:spPr>
      </p:sp>
      <p:sp>
        <p:nvSpPr>
          <p:cNvPr id="11" name="Freeform 11"/>
          <p:cNvSpPr/>
          <p:nvPr/>
        </p:nvSpPr>
        <p:spPr>
          <a:xfrm rot="-472910">
            <a:off x="241094" y="5698156"/>
            <a:ext cx="2450583" cy="3685087"/>
          </a:xfrm>
          <a:custGeom>
            <a:avLst/>
            <a:gdLst/>
            <a:ahLst/>
            <a:cxnLst/>
            <a:rect l="l" t="t" r="r" b="b"/>
            <a:pathLst>
              <a:path w="2450583" h="3685087">
                <a:moveTo>
                  <a:pt x="0" y="0"/>
                </a:moveTo>
                <a:lnTo>
                  <a:pt x="2450583" y="0"/>
                </a:lnTo>
                <a:lnTo>
                  <a:pt x="2450583" y="3685087"/>
                </a:lnTo>
                <a:lnTo>
                  <a:pt x="0" y="3685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47799" y="6591300"/>
            <a:ext cx="6887619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840"/>
              </a:lnSpc>
              <a:spcBef>
                <a:spcPts val="2880"/>
              </a:spcBef>
            </a:pPr>
            <a:r>
              <a:rPr lang="en-US" sz="4400" spc="100">
                <a:solidFill>
                  <a:srgbClr val="302C2C"/>
                </a:solidFill>
                <a:uFillTx/>
                <a:latin typeface="Sergio Trendy" charset="0"/>
              </a:rPr>
              <a:t>Clara</a:t>
            </a:r>
            <a:r>
              <a:rPr lang="en-US" sz="3200">
                <a:solidFill>
                  <a:srgbClr val="302C2C"/>
                </a:solidFill>
                <a:latin typeface="Calibri Light" panose="020F0302020204030204" charset="0"/>
                <a:cs typeface="Calibri Light" panose="020F0302020204030204" charset="0"/>
              </a:rPr>
              <a:t> </a:t>
            </a:r>
            <a:endParaRPr lang="en-US" sz="3200">
              <a:solidFill>
                <a:srgbClr val="302C2C"/>
              </a:solidFill>
              <a:latin typeface="Calibri Light" panose="020F0302020204030204" charset="0"/>
              <a:cs typeface="Calibri Light" panose="020F030202020403020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86230" y="3771943"/>
            <a:ext cx="8697769" cy="205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 algn="ctr" fontAlgn="auto">
              <a:lnSpc>
                <a:spcPts val="8000"/>
              </a:lnSpc>
            </a:pPr>
            <a:r>
              <a:rPr lang="en-US" sz="6000" spc="100">
                <a:solidFill>
                  <a:srgbClr val="302C2C"/>
                </a:solidFill>
                <a:uFillTx/>
                <a:latin typeface="Sergio Trendy" charset="0"/>
              </a:rPr>
              <a:t>Feministische Übersetzungstheorieg</a:t>
            </a:r>
            <a:r>
              <a:rPr lang="en-US" sz="6400">
                <a:solidFill>
                  <a:srgbClr val="302C2C"/>
                </a:solidFill>
                <a:latin typeface="Sergio Trendy" charset="0"/>
              </a:rPr>
              <a:t> </a:t>
            </a:r>
            <a:endParaRPr lang="en-US" sz="6400">
              <a:solidFill>
                <a:srgbClr val="302C2C"/>
              </a:solidFill>
              <a:latin typeface="Sergio Trendy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>
          <a:xfrm>
            <a:off x="12021556" y="114358"/>
            <a:ext cx="5818827" cy="1005035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8153" t="-45683" r="-1403" b="-4908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24400" y="495300"/>
            <a:ext cx="9865360" cy="1161415"/>
          </a:xfrm>
          <a:custGeom>
            <a:avLst/>
            <a:gdLst/>
            <a:ahLst/>
            <a:cxnLst/>
            <a:rect l="l" t="t" r="r" b="b"/>
            <a:pathLst>
              <a:path w="4118470" h="749285">
                <a:moveTo>
                  <a:pt x="0" y="0"/>
                </a:moveTo>
                <a:lnTo>
                  <a:pt x="4118470" y="0"/>
                </a:lnTo>
                <a:lnTo>
                  <a:pt x="4118470" y="749284"/>
                </a:lnTo>
                <a:lnTo>
                  <a:pt x="0" y="74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035" r="-100551" b="-79170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638800" y="723900"/>
            <a:ext cx="8053070" cy="82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00"/>
              </a:lnSpc>
            </a:pPr>
            <a:r>
              <a:rPr lang="zh-CN" altLang="en-US" sz="6000" spc="1000">
                <a:solidFill>
                  <a:schemeClr val="accent2"/>
                </a:solidFill>
                <a:uFillTx/>
                <a:latin typeface="Sergio Trendy" charset="0"/>
              </a:rPr>
              <a:t>翻译中的女性</a:t>
            </a:r>
            <a:endParaRPr lang="zh-CN" altLang="en-US" sz="6000" spc="1000">
              <a:solidFill>
                <a:schemeClr val="accent2"/>
              </a:solidFill>
              <a:uFillTx/>
              <a:latin typeface="Sergio Trendy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790700"/>
            <a:ext cx="4015105" cy="59086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95490" y="1852930"/>
            <a:ext cx="4239260" cy="58877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38200" y="8191500"/>
            <a:ext cx="4065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译名：我们的父辈</a:t>
            </a:r>
            <a:endParaRPr lang="zh-CN" altLang="en-US" sz="3600"/>
          </a:p>
        </p:txBody>
      </p:sp>
      <p:sp>
        <p:nvSpPr>
          <p:cNvPr id="22" name="文本框 21"/>
          <p:cNvSpPr txBox="1"/>
          <p:nvPr/>
        </p:nvSpPr>
        <p:spPr>
          <a:xfrm>
            <a:off x="838200" y="8877300"/>
            <a:ext cx="69500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/>
              <a:t>原名：</a:t>
            </a:r>
            <a:r>
              <a:rPr lang="en-US" altLang="zh-CN" sz="3600">
                <a:solidFill>
                  <a:schemeClr val="accent2"/>
                </a:solidFill>
              </a:rPr>
              <a:t>Unsere M</a:t>
            </a:r>
            <a:r>
              <a:rPr lang="en-US" altLang="en-US" sz="3600">
                <a:solidFill>
                  <a:schemeClr val="accent2"/>
                </a:solidFill>
              </a:rPr>
              <a:t>ü</a:t>
            </a:r>
            <a:r>
              <a:rPr lang="en-US" altLang="zh-CN" sz="3600">
                <a:solidFill>
                  <a:schemeClr val="accent2"/>
                </a:solidFill>
              </a:rPr>
              <a:t>tter</a:t>
            </a:r>
            <a:r>
              <a:rPr lang="en-US" altLang="zh-CN" sz="3600"/>
              <a:t>, </a:t>
            </a:r>
            <a:endParaRPr lang="en-US" altLang="zh-CN" sz="3600"/>
          </a:p>
          <a:p>
            <a:pPr algn="l"/>
            <a:r>
              <a:rPr lang="en-US" altLang="zh-CN" sz="3600"/>
              <a:t>              unsere V</a:t>
            </a:r>
            <a:r>
              <a:rPr lang="en-US" altLang="en-US" sz="3600"/>
              <a:t>ä</a:t>
            </a:r>
            <a:r>
              <a:rPr lang="en-US" altLang="zh-CN" sz="3600"/>
              <a:t>ter</a:t>
            </a:r>
            <a:endParaRPr lang="en-US" altLang="zh-CN" sz="3600"/>
          </a:p>
        </p:txBody>
      </p:sp>
      <p:sp>
        <p:nvSpPr>
          <p:cNvPr id="25" name="文本框 24"/>
          <p:cNvSpPr txBox="1"/>
          <p:nvPr/>
        </p:nvSpPr>
        <p:spPr>
          <a:xfrm>
            <a:off x="6553200" y="8267700"/>
            <a:ext cx="4065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译名：泳者之心</a:t>
            </a:r>
            <a:endParaRPr lang="zh-CN" altLang="en-US" sz="3600"/>
          </a:p>
        </p:txBody>
      </p:sp>
      <p:sp>
        <p:nvSpPr>
          <p:cNvPr id="26" name="文本框 25"/>
          <p:cNvSpPr txBox="1"/>
          <p:nvPr/>
        </p:nvSpPr>
        <p:spPr>
          <a:xfrm>
            <a:off x="6553200" y="8953500"/>
            <a:ext cx="6950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/>
              <a:t>原名：</a:t>
            </a:r>
            <a:r>
              <a:rPr lang="en-US" altLang="zh-CN" sz="3600"/>
              <a:t>Young </a:t>
            </a:r>
            <a:r>
              <a:rPr lang="en-US" altLang="zh-CN" sz="3600">
                <a:solidFill>
                  <a:schemeClr val="accent2"/>
                </a:solidFill>
              </a:rPr>
              <a:t>Women</a:t>
            </a:r>
            <a:r>
              <a:rPr lang="en-US" altLang="zh-CN" sz="3600"/>
              <a:t> and the Sea</a:t>
            </a:r>
            <a:endParaRPr lang="en-US" altLang="zh-CN" sz="3600"/>
          </a:p>
        </p:txBody>
      </p:sp>
      <p:sp>
        <p:nvSpPr>
          <p:cNvPr id="28" name="文本框 27"/>
          <p:cNvSpPr txBox="1"/>
          <p:nvPr/>
        </p:nvSpPr>
        <p:spPr>
          <a:xfrm>
            <a:off x="13258800" y="8343900"/>
            <a:ext cx="5636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译名：海蒂</a:t>
            </a:r>
            <a:r>
              <a:rPr lang="zh-CN" altLang="en-US" sz="3600">
                <a:solidFill>
                  <a:schemeClr val="accent2"/>
                </a:solidFill>
              </a:rPr>
              <a:t>和爷爷</a:t>
            </a:r>
            <a:endParaRPr lang="zh-CN" altLang="en-US" sz="3600">
              <a:solidFill>
                <a:schemeClr val="accent2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3258800" y="9029700"/>
            <a:ext cx="7463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/>
              <a:t>原名：</a:t>
            </a:r>
            <a:r>
              <a:rPr lang="en-US" altLang="zh-CN" sz="3600"/>
              <a:t>Heidi</a:t>
            </a:r>
            <a:endParaRPr lang="en-US" altLang="zh-CN" sz="360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0" y="1824355"/>
            <a:ext cx="4095115" cy="5916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8153" t="-45683" r="-1403" b="-49085"/>
            </a:stretch>
          </a:blipFill>
        </p:spPr>
        <p:txBody>
          <a:bodyPr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4724400" y="495300"/>
            <a:ext cx="9865360" cy="1161415"/>
          </a:xfrm>
          <a:custGeom>
            <a:avLst/>
            <a:gdLst/>
            <a:ahLst/>
            <a:cxnLst/>
            <a:rect l="l" t="t" r="r" b="b"/>
            <a:pathLst>
              <a:path w="4118470" h="749285">
                <a:moveTo>
                  <a:pt x="0" y="0"/>
                </a:moveTo>
                <a:lnTo>
                  <a:pt x="4118470" y="0"/>
                </a:lnTo>
                <a:lnTo>
                  <a:pt x="4118470" y="749284"/>
                </a:lnTo>
                <a:lnTo>
                  <a:pt x="0" y="74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035" r="-100551" b="-79170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638800" y="723900"/>
            <a:ext cx="8053070" cy="82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00"/>
              </a:lnSpc>
            </a:pPr>
            <a:r>
              <a:rPr lang="zh-CN" altLang="en-US" sz="6000" spc="1000">
                <a:solidFill>
                  <a:schemeClr val="accent2"/>
                </a:solidFill>
                <a:uFillTx/>
                <a:latin typeface="Sergio Trendy" charset="0"/>
              </a:rPr>
              <a:t>翻译中的女性</a:t>
            </a:r>
            <a:endParaRPr lang="zh-CN" altLang="en-US" sz="6000" spc="1000">
              <a:solidFill>
                <a:schemeClr val="accent2"/>
              </a:solidFill>
              <a:uFillTx/>
              <a:latin typeface="Sergio Trendy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677400" y="4762500"/>
            <a:ext cx="6950075" cy="1392555"/>
            <a:chOff x="1320" y="12900"/>
            <a:chExt cx="10945" cy="2193"/>
          </a:xfrm>
        </p:grpSpPr>
        <p:sp>
          <p:nvSpPr>
            <p:cNvPr id="20" name="文本框 19"/>
            <p:cNvSpPr txBox="1"/>
            <p:nvPr/>
          </p:nvSpPr>
          <p:spPr>
            <a:xfrm>
              <a:off x="1320" y="12900"/>
              <a:ext cx="1085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/>
                <a:t>译名：成为母亲的选择</a:t>
              </a:r>
              <a:endParaRPr lang="zh-CN" altLang="en-US" sz="4000">
                <a:solidFill>
                  <a:schemeClr val="accent2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320" y="13980"/>
              <a:ext cx="10945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000"/>
                <a:t>原名：</a:t>
              </a:r>
              <a:r>
                <a:rPr lang="en-US" altLang="zh-CN" sz="4000"/>
                <a:t>Regretting Motherhood</a:t>
              </a:r>
              <a:endParaRPr lang="en-US" altLang="zh-CN" sz="4000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095500"/>
            <a:ext cx="4879340" cy="72923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019300"/>
            <a:ext cx="12887960" cy="7740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1"/>
            <a:stretch>
              <a:fillRect l="-18418" t="-31163" r="-18418" b="-50373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1028700" y="1201715"/>
            <a:ext cx="16230600" cy="7883571"/>
            <a:chOff x="0" y="0"/>
            <a:chExt cx="5920967" cy="2875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</a:path>
              </a:pathLst>
            </a:custGeom>
            <a:solidFill>
              <a:srgbClr val="FCF4EA"/>
            </a:solidFill>
            <a:ln>
              <a:noFill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4944575" y="1638235"/>
            <a:ext cx="8825569" cy="96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zh-CN" altLang="en-US" sz="7500">
                <a:solidFill>
                  <a:srgbClr val="302C2C"/>
                </a:solidFill>
                <a:latin typeface="Sergio Trendy" charset="0"/>
              </a:rPr>
              <a:t>女性主义翻译理论</a:t>
            </a:r>
            <a:endParaRPr lang="zh-CN" altLang="en-US" sz="7500">
              <a:solidFill>
                <a:srgbClr val="302C2C"/>
              </a:solidFill>
              <a:latin typeface="Sergio Trendy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3124200" y="2781300"/>
            <a:ext cx="12859385" cy="45167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00000"/>
              </a:lnSpc>
            </a:pPr>
            <a:r>
              <a:rPr lang="en-US" altLang="zh-CN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     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女性主义翻译理论是</a:t>
            </a:r>
            <a:r>
              <a:rPr lang="en-US" sz="4400" spc="450">
                <a:solidFill>
                  <a:srgbClr val="302C2C"/>
                </a:solidFill>
                <a:uFillTx/>
                <a:latin typeface="Sergio Trendy" charset="0"/>
              </a:rPr>
              <a:t>20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世纪</a:t>
            </a:r>
            <a:r>
              <a:rPr lang="en-US" sz="4400" spc="450">
                <a:solidFill>
                  <a:srgbClr val="302C2C"/>
                </a:solidFill>
                <a:uFillTx/>
                <a:latin typeface="Sergio Trendy" charset="0"/>
              </a:rPr>
              <a:t>80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年代兴起的一种翻译研究范式，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  <a:sym typeface="+mn-ea"/>
              </a:rPr>
              <a:t>受到第二波女性主义（</a:t>
            </a:r>
            <a:r>
              <a:rPr lang="en-US" altLang="zh-CN" sz="4400" spc="450">
                <a:solidFill>
                  <a:srgbClr val="302C2C"/>
                </a:solidFill>
                <a:uFillTx/>
                <a:latin typeface="+mj-ea"/>
                <a:ea typeface="+mj-ea"/>
                <a:sym typeface="+mn-ea"/>
              </a:rPr>
              <a:t>1960s-1980s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  <a:sym typeface="+mn-ea"/>
              </a:rPr>
              <a:t>）和后结构主义思想（如德里达、福柯）的影响，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将女性主义思想与翻译实践相结合，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  <a:sym typeface="+mn-ea"/>
              </a:rPr>
              <a:t>主要聚焦于</a:t>
            </a:r>
            <a:r>
              <a:rPr lang="zh-CN" altLang="en-US" sz="4400" spc="450">
                <a:solidFill>
                  <a:srgbClr val="C00000"/>
                </a:solidFill>
                <a:uFillTx/>
                <a:latin typeface="Varela Round" panose="02000000000000000000"/>
                <a:sym typeface="+mn-ea"/>
              </a:rPr>
              <a:t>语言中的性别歧视、女性在翻译中的边缘化以及翻译如何再现或颠覆性别权力关系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  <a:sym typeface="+mn-ea"/>
              </a:rPr>
              <a:t>等核心问题，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不仅关注语言转换的</a:t>
            </a:r>
            <a:r>
              <a:rPr lang="en-US" altLang="zh-CN" sz="4400" spc="450">
                <a:solidFill>
                  <a:srgbClr val="302C2C"/>
                </a:solidFill>
                <a:uFillTx/>
                <a:latin typeface="+mj-ea"/>
                <a:ea typeface="+mj-ea"/>
                <a:cs typeface="+mj-ea"/>
              </a:rPr>
              <a:t>“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+mj-ea"/>
                <a:ea typeface="+mj-ea"/>
                <a:cs typeface="+mj-ea"/>
              </a:rPr>
              <a:t>忠实性</a:t>
            </a:r>
            <a:r>
              <a:rPr lang="en-US" altLang="zh-CN" sz="4400" spc="450">
                <a:solidFill>
                  <a:srgbClr val="302C2C"/>
                </a:solidFill>
                <a:uFillTx/>
                <a:latin typeface="+mj-ea"/>
                <a:ea typeface="+mj-ea"/>
                <a:cs typeface="+mj-ea"/>
              </a:rPr>
              <a:t>”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，更强调翻译的政治性、伦理性和创造性。</a:t>
            </a:r>
            <a:endParaRPr lang="zh-CN" altLang="en-US" sz="4400" spc="450">
              <a:solidFill>
                <a:srgbClr val="302C2C"/>
              </a:solidFill>
              <a:uFillTx/>
              <a:latin typeface="Varela Round" panose="0200000000000000000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1201183" y="3552978"/>
            <a:ext cx="4970404" cy="5525531"/>
          </a:xfrm>
          <a:custGeom>
            <a:avLst/>
            <a:gdLst/>
            <a:ahLst/>
            <a:cxnLst/>
            <a:rect l="l" t="t" r="r" b="b"/>
            <a:pathLst>
              <a:path w="4970404" h="5525531">
                <a:moveTo>
                  <a:pt x="0" y="0"/>
                </a:moveTo>
                <a:lnTo>
                  <a:pt x="4970404" y="0"/>
                </a:lnTo>
                <a:lnTo>
                  <a:pt x="4970404" y="5525530"/>
                </a:lnTo>
                <a:lnTo>
                  <a:pt x="0" y="5525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057" r="-36530" b="-47221"/>
            </a:stretch>
          </a:blipFill>
        </p:spPr>
      </p:sp>
      <p:sp>
        <p:nvSpPr>
          <p:cNvPr id="4" name="Freeform 4"/>
          <p:cNvSpPr/>
          <p:nvPr>
            <p:custDataLst>
              <p:tags r:id="rId4"/>
            </p:custDataLst>
          </p:nvPr>
        </p:nvSpPr>
        <p:spPr>
          <a:xfrm>
            <a:off x="3318182" y="3177739"/>
            <a:ext cx="736405" cy="750477"/>
          </a:xfrm>
          <a:custGeom>
            <a:avLst/>
            <a:gdLst/>
            <a:ahLst/>
            <a:cxnLst/>
            <a:rect l="l" t="t" r="r" b="b"/>
            <a:pathLst>
              <a:path w="736405" h="750477">
                <a:moveTo>
                  <a:pt x="0" y="0"/>
                </a:moveTo>
                <a:lnTo>
                  <a:pt x="736406" y="0"/>
                </a:lnTo>
                <a:lnTo>
                  <a:pt x="736406" y="750477"/>
                </a:lnTo>
                <a:lnTo>
                  <a:pt x="0" y="750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53180" y="1562100"/>
            <a:ext cx="11357610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zh-CN" altLang="en-US" sz="8000">
                <a:solidFill>
                  <a:srgbClr val="302C2C"/>
                </a:solidFill>
                <a:latin typeface="Sergio Trendy" charset="0"/>
              </a:rPr>
              <a:t>核心目标</a:t>
            </a:r>
            <a:endParaRPr lang="zh-CN" altLang="en-US" sz="8000">
              <a:solidFill>
                <a:srgbClr val="302C2C"/>
              </a:solidFill>
              <a:latin typeface="Sergio Trendy" charset="0"/>
            </a:endParaRPr>
          </a:p>
        </p:txBody>
      </p:sp>
      <p:sp>
        <p:nvSpPr>
          <p:cNvPr id="6" name="Freeform 6"/>
          <p:cNvSpPr/>
          <p:nvPr>
            <p:custDataLst>
              <p:tags r:id="rId6"/>
            </p:custDataLst>
          </p:nvPr>
        </p:nvSpPr>
        <p:spPr>
          <a:xfrm>
            <a:off x="6660234" y="3552978"/>
            <a:ext cx="4970404" cy="5525531"/>
          </a:xfrm>
          <a:custGeom>
            <a:avLst/>
            <a:gdLst/>
            <a:ahLst/>
            <a:cxnLst/>
            <a:rect l="l" t="t" r="r" b="b"/>
            <a:pathLst>
              <a:path w="4970404" h="5525531">
                <a:moveTo>
                  <a:pt x="0" y="0"/>
                </a:moveTo>
                <a:lnTo>
                  <a:pt x="4970404" y="0"/>
                </a:lnTo>
                <a:lnTo>
                  <a:pt x="4970404" y="5525530"/>
                </a:lnTo>
                <a:lnTo>
                  <a:pt x="0" y="5525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057" r="-36530" b="-47221"/>
            </a:stretch>
          </a:blipFill>
        </p:spPr>
      </p:sp>
      <p:sp>
        <p:nvSpPr>
          <p:cNvPr id="7" name="Freeform 7"/>
          <p:cNvSpPr/>
          <p:nvPr>
            <p:custDataLst>
              <p:tags r:id="rId7"/>
            </p:custDataLst>
          </p:nvPr>
        </p:nvSpPr>
        <p:spPr>
          <a:xfrm>
            <a:off x="8777233" y="3177739"/>
            <a:ext cx="736405" cy="750477"/>
          </a:xfrm>
          <a:custGeom>
            <a:avLst/>
            <a:gdLst/>
            <a:ahLst/>
            <a:cxnLst/>
            <a:rect l="l" t="t" r="r" b="b"/>
            <a:pathLst>
              <a:path w="736405" h="750477">
                <a:moveTo>
                  <a:pt x="0" y="0"/>
                </a:moveTo>
                <a:lnTo>
                  <a:pt x="736406" y="0"/>
                </a:lnTo>
                <a:lnTo>
                  <a:pt x="736406" y="750477"/>
                </a:lnTo>
                <a:lnTo>
                  <a:pt x="0" y="750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>
            <p:custDataLst>
              <p:tags r:id="rId8"/>
            </p:custDataLst>
          </p:nvPr>
        </p:nvSpPr>
        <p:spPr>
          <a:xfrm>
            <a:off x="12116413" y="3552978"/>
            <a:ext cx="4970404" cy="5525531"/>
          </a:xfrm>
          <a:custGeom>
            <a:avLst/>
            <a:gdLst/>
            <a:ahLst/>
            <a:cxnLst/>
            <a:rect l="l" t="t" r="r" b="b"/>
            <a:pathLst>
              <a:path w="4970404" h="5525531">
                <a:moveTo>
                  <a:pt x="0" y="0"/>
                </a:moveTo>
                <a:lnTo>
                  <a:pt x="4970404" y="0"/>
                </a:lnTo>
                <a:lnTo>
                  <a:pt x="4970404" y="5525530"/>
                </a:lnTo>
                <a:lnTo>
                  <a:pt x="0" y="5525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057" r="-36530" b="-47221"/>
            </a:stretch>
          </a:blipFill>
        </p:spPr>
      </p:sp>
      <p:sp>
        <p:nvSpPr>
          <p:cNvPr id="9" name="Freeform 9"/>
          <p:cNvSpPr/>
          <p:nvPr>
            <p:custDataLst>
              <p:tags r:id="rId9"/>
            </p:custDataLst>
          </p:nvPr>
        </p:nvSpPr>
        <p:spPr>
          <a:xfrm>
            <a:off x="14233412" y="3177739"/>
            <a:ext cx="736405" cy="750477"/>
          </a:xfrm>
          <a:custGeom>
            <a:avLst/>
            <a:gdLst/>
            <a:ahLst/>
            <a:cxnLst/>
            <a:rect l="l" t="t" r="r" b="b"/>
            <a:pathLst>
              <a:path w="736405" h="750477">
                <a:moveTo>
                  <a:pt x="0" y="0"/>
                </a:moveTo>
                <a:lnTo>
                  <a:pt x="736406" y="0"/>
                </a:lnTo>
                <a:lnTo>
                  <a:pt x="736406" y="750477"/>
                </a:lnTo>
                <a:lnTo>
                  <a:pt x="0" y="750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>
            <p:custDataLst>
              <p:tags r:id="rId10"/>
            </p:custDataLst>
          </p:nvPr>
        </p:nvSpPr>
        <p:spPr>
          <a:xfrm>
            <a:off x="1971040" y="6667500"/>
            <a:ext cx="3800475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zh-CN" altLang="en-US" sz="3000">
                <a:solidFill>
                  <a:srgbClr val="302C2C"/>
                </a:solidFill>
                <a:latin typeface="Varela Round" panose="02000000000000000000"/>
              </a:rPr>
              <a:t>（如男性译者对女性作家作品的扭曲）</a:t>
            </a:r>
            <a:r>
              <a:rPr lang="en-US" altLang="zh-CN" sz="3000">
                <a:solidFill>
                  <a:srgbClr val="302C2C"/>
                </a:solidFill>
                <a:latin typeface="Varela Round" panose="02000000000000000000"/>
              </a:rPr>
              <a:t>  </a:t>
            </a:r>
            <a:endParaRPr lang="en-US" altLang="zh-CN" sz="3000">
              <a:solidFill>
                <a:srgbClr val="302C2C"/>
              </a:solidFill>
              <a:latin typeface="Varela Round" panose="02000000000000000000"/>
            </a:endParaRPr>
          </a:p>
        </p:txBody>
      </p:sp>
      <p:sp>
        <p:nvSpPr>
          <p:cNvPr id="11" name="TextBox 11"/>
          <p:cNvSpPr txBox="1"/>
          <p:nvPr>
            <p:custDataLst>
              <p:tags r:id="rId11"/>
            </p:custDataLst>
          </p:nvPr>
        </p:nvSpPr>
        <p:spPr>
          <a:xfrm>
            <a:off x="1971036" y="4914900"/>
            <a:ext cx="3498008" cy="135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400">
                <a:solidFill>
                  <a:srgbClr val="302C2C"/>
                </a:solidFill>
                <a:latin typeface="Sergio Trendy" charset="0"/>
              </a:rPr>
              <a:t>揭露翻译中的性别偏见</a:t>
            </a:r>
            <a:endParaRPr lang="zh-CN" altLang="en-US" sz="4400">
              <a:solidFill>
                <a:srgbClr val="302C2C"/>
              </a:solidFill>
              <a:latin typeface="Sergio Trendy" charset="0"/>
            </a:endParaRPr>
          </a:p>
        </p:txBody>
      </p:sp>
      <p:sp>
        <p:nvSpPr>
          <p:cNvPr id="12" name="TextBox 12"/>
          <p:cNvSpPr txBox="1"/>
          <p:nvPr>
            <p:custDataLst>
              <p:tags r:id="rId12"/>
            </p:custDataLst>
          </p:nvPr>
        </p:nvSpPr>
        <p:spPr>
          <a:xfrm>
            <a:off x="7239000" y="6520815"/>
            <a:ext cx="3975735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zh-CN" altLang="en-US" sz="3000" spc="450">
                <a:solidFill>
                  <a:srgbClr val="302C2C"/>
                </a:solidFill>
                <a:uFillTx/>
                <a:latin typeface="Varela Round" panose="02000000000000000000"/>
                <a:sym typeface="+mn-ea"/>
              </a:rPr>
              <a:t>（如增补、劫持、注释等）</a:t>
            </a:r>
            <a:r>
              <a:rPr lang="en-US" altLang="zh-CN" sz="3000" spc="450">
                <a:solidFill>
                  <a:srgbClr val="302C2C"/>
                </a:solidFill>
                <a:uFillTx/>
                <a:latin typeface="Varela Round" panose="02000000000000000000"/>
                <a:sym typeface="+mn-ea"/>
              </a:rPr>
              <a:t> </a:t>
            </a:r>
            <a:endParaRPr lang="en-US" sz="3000">
              <a:solidFill>
                <a:srgbClr val="302C2C"/>
              </a:solidFill>
              <a:latin typeface="Varela Round" panose="02000000000000000000"/>
            </a:endParaRPr>
          </a:p>
        </p:txBody>
      </p:sp>
      <p:sp>
        <p:nvSpPr>
          <p:cNvPr id="14" name="TextBox 14"/>
          <p:cNvSpPr txBox="1"/>
          <p:nvPr>
            <p:custDataLst>
              <p:tags r:id="rId13"/>
            </p:custDataLst>
          </p:nvPr>
        </p:nvSpPr>
        <p:spPr>
          <a:xfrm>
            <a:off x="12970510" y="6515100"/>
            <a:ext cx="3368675" cy="1384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buClrTx/>
              <a:buSzTx/>
              <a:buFontTx/>
            </a:pPr>
            <a:r>
              <a:rPr lang="zh-CN" altLang="en-US" sz="3000" spc="450">
                <a:solidFill>
                  <a:schemeClr val="tx1"/>
                </a:solidFill>
                <a:uFillTx/>
                <a:latin typeface="Varela Round" panose="02000000000000000000"/>
                <a:sym typeface="+mn-ea"/>
              </a:rPr>
              <a:t>（拒绝</a:t>
            </a:r>
            <a:r>
              <a:rPr lang="en-US" altLang="zh-CN" sz="3000" spc="450">
                <a:solidFill>
                  <a:schemeClr val="tx1"/>
                </a:solidFill>
                <a:uFillTx/>
                <a:latin typeface="+mj-ea"/>
                <a:ea typeface="+mj-ea"/>
                <a:sym typeface="+mn-ea"/>
              </a:rPr>
              <a:t>“</a:t>
            </a:r>
            <a:r>
              <a:rPr lang="zh-CN" altLang="en-US" sz="3000" spc="450">
                <a:solidFill>
                  <a:schemeClr val="tx1"/>
                </a:solidFill>
                <a:uFillTx/>
                <a:latin typeface="Varela Round" panose="02000000000000000000"/>
                <a:sym typeface="+mn-ea"/>
              </a:rPr>
              <a:t>译者应隐形</a:t>
            </a:r>
            <a:r>
              <a:rPr lang="en-US" altLang="zh-CN" sz="3000" spc="450">
                <a:solidFill>
                  <a:schemeClr val="tx1"/>
                </a:solidFill>
                <a:uFillTx/>
                <a:latin typeface="+mj-ea"/>
                <a:ea typeface="+mj-ea"/>
                <a:sym typeface="+mn-ea"/>
              </a:rPr>
              <a:t>”</a:t>
            </a:r>
            <a:r>
              <a:rPr lang="zh-CN" altLang="en-US" sz="3000" spc="450">
                <a:solidFill>
                  <a:schemeClr val="tx1"/>
                </a:solidFill>
                <a:uFillTx/>
                <a:latin typeface="Varela Round" panose="02000000000000000000"/>
                <a:sym typeface="+mn-ea"/>
              </a:rPr>
              <a:t>的传统观念）</a:t>
            </a:r>
            <a:endParaRPr lang="zh-CN" altLang="en-US" sz="3000" spc="450">
              <a:solidFill>
                <a:schemeClr val="tx1"/>
              </a:solidFill>
              <a:uFillTx/>
              <a:latin typeface="Varela Round" panose="02000000000000000000"/>
              <a:sym typeface="+mn-ea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9505701" cy="1499002"/>
          </a:xfrm>
          <a:custGeom>
            <a:avLst/>
            <a:gdLst/>
            <a:ahLst/>
            <a:cxnLst/>
            <a:rect l="l" t="t" r="r" b="b"/>
            <a:pathLst>
              <a:path w="9505701" h="1499002">
                <a:moveTo>
                  <a:pt x="0" y="0"/>
                </a:moveTo>
                <a:lnTo>
                  <a:pt x="9505701" y="0"/>
                </a:lnTo>
                <a:lnTo>
                  <a:pt x="9505701" y="1499002"/>
                </a:lnTo>
                <a:lnTo>
                  <a:pt x="0" y="14990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410" t="-98701"/>
            </a:stretch>
          </a:blipFill>
        </p:spPr>
      </p:sp>
      <p:sp>
        <p:nvSpPr>
          <p:cNvPr id="23" name="TextBox 11"/>
          <p:cNvSpPr txBox="1"/>
          <p:nvPr>
            <p:custDataLst>
              <p:tags r:id="rId15"/>
            </p:custDataLst>
          </p:nvPr>
        </p:nvSpPr>
        <p:spPr>
          <a:xfrm>
            <a:off x="7395206" y="4991100"/>
            <a:ext cx="3498008" cy="135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4400">
                <a:solidFill>
                  <a:srgbClr val="302C2C"/>
                </a:solidFill>
                <a:latin typeface="Sergio Trendy" charset="0"/>
              </a:rPr>
              <a:t>探索女性主义翻译策略</a:t>
            </a:r>
            <a:endParaRPr lang="zh-CN" altLang="en-US" sz="4400">
              <a:solidFill>
                <a:srgbClr val="302C2C"/>
              </a:solidFill>
              <a:latin typeface="Sergio Trendy" charset="0"/>
            </a:endParaRPr>
          </a:p>
        </p:txBody>
      </p:sp>
      <p:sp>
        <p:nvSpPr>
          <p:cNvPr id="24" name="TextBox 11"/>
          <p:cNvSpPr txBox="1"/>
          <p:nvPr>
            <p:custDataLst>
              <p:tags r:id="rId16"/>
            </p:custDataLst>
          </p:nvPr>
        </p:nvSpPr>
        <p:spPr>
          <a:xfrm>
            <a:off x="13030196" y="4914900"/>
            <a:ext cx="3498008" cy="135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4400">
                <a:solidFill>
                  <a:srgbClr val="302C2C"/>
                </a:solidFill>
                <a:latin typeface="Sergio Trendy" charset="0"/>
              </a:rPr>
              <a:t>强调译者的</a:t>
            </a:r>
            <a:endParaRPr lang="zh-CN" altLang="en-US" sz="4400">
              <a:solidFill>
                <a:srgbClr val="302C2C"/>
              </a:solidFill>
              <a:latin typeface="Sergio Trendy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4400">
                <a:solidFill>
                  <a:srgbClr val="302C2C"/>
                </a:solidFill>
                <a:latin typeface="Sergio Trendy" charset="0"/>
              </a:rPr>
              <a:t>可见性</a:t>
            </a:r>
            <a:endParaRPr lang="zh-CN" altLang="en-US" sz="4400">
              <a:solidFill>
                <a:srgbClr val="302C2C"/>
              </a:solidFill>
              <a:latin typeface="Sergio Trendy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1"/>
            <a:stretch>
              <a:fillRect l="-18418" t="-31163" r="-18418" b="-50373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838200" y="1409700"/>
            <a:ext cx="16518255" cy="8601710"/>
            <a:chOff x="0" y="0"/>
            <a:chExt cx="5920967" cy="2875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</a:path>
              </a:pathLst>
            </a:custGeom>
            <a:solidFill>
              <a:srgbClr val="FCF4EA"/>
            </a:solidFill>
            <a:ln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2673509" y="6617029"/>
            <a:ext cx="3643336" cy="749285"/>
          </a:xfrm>
          <a:custGeom>
            <a:avLst/>
            <a:gdLst/>
            <a:ahLst/>
            <a:cxnLst/>
            <a:rect l="l" t="t" r="r" b="b"/>
            <a:pathLst>
              <a:path w="3643336" h="749285">
                <a:moveTo>
                  <a:pt x="0" y="0"/>
                </a:moveTo>
                <a:lnTo>
                  <a:pt x="3643336" y="0"/>
                </a:lnTo>
                <a:lnTo>
                  <a:pt x="3643336" y="749285"/>
                </a:lnTo>
                <a:lnTo>
                  <a:pt x="0" y="74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035" r="-126705" b="-7917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22332" y="6617029"/>
            <a:ext cx="3643336" cy="749285"/>
          </a:xfrm>
          <a:custGeom>
            <a:avLst/>
            <a:gdLst/>
            <a:ahLst/>
            <a:cxnLst/>
            <a:rect l="l" t="t" r="r" b="b"/>
            <a:pathLst>
              <a:path w="3643336" h="749285">
                <a:moveTo>
                  <a:pt x="0" y="0"/>
                </a:moveTo>
                <a:lnTo>
                  <a:pt x="3643336" y="0"/>
                </a:lnTo>
                <a:lnTo>
                  <a:pt x="3643336" y="749285"/>
                </a:lnTo>
                <a:lnTo>
                  <a:pt x="0" y="74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035" r="-126705" b="-7917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71155" y="6617029"/>
            <a:ext cx="3643336" cy="749285"/>
          </a:xfrm>
          <a:custGeom>
            <a:avLst/>
            <a:gdLst/>
            <a:ahLst/>
            <a:cxnLst/>
            <a:rect l="l" t="t" r="r" b="b"/>
            <a:pathLst>
              <a:path w="3643336" h="749285">
                <a:moveTo>
                  <a:pt x="0" y="0"/>
                </a:moveTo>
                <a:lnTo>
                  <a:pt x="3643336" y="0"/>
                </a:lnTo>
                <a:lnTo>
                  <a:pt x="3643336" y="749285"/>
                </a:lnTo>
                <a:lnTo>
                  <a:pt x="0" y="74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035" r="-126705" b="-79170"/>
            </a:stretch>
          </a:blipFill>
        </p:spPr>
      </p:sp>
      <p:grpSp>
        <p:nvGrpSpPr>
          <p:cNvPr id="5" name="组合 4"/>
          <p:cNvGrpSpPr/>
          <p:nvPr/>
        </p:nvGrpSpPr>
        <p:grpSpPr>
          <a:xfrm>
            <a:off x="2510155" y="6753860"/>
            <a:ext cx="13772515" cy="2979420"/>
            <a:chOff x="3953" y="10636"/>
            <a:chExt cx="21689" cy="4692"/>
          </a:xfrm>
        </p:grpSpPr>
        <p:sp>
          <p:nvSpPr>
            <p:cNvPr id="12" name="TextBox 12"/>
            <p:cNvSpPr txBox="1"/>
            <p:nvPr/>
          </p:nvSpPr>
          <p:spPr>
            <a:xfrm>
              <a:off x="4669" y="10636"/>
              <a:ext cx="5010" cy="1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zh-CN" altLang="en-US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芭芭拉</a:t>
              </a:r>
              <a:r>
                <a:rPr lang="en-US" altLang="zh-CN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·</a:t>
              </a:r>
              <a:r>
                <a:rPr lang="zh-CN" altLang="en-US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戈达德（</a:t>
              </a:r>
              <a:r>
                <a:rPr lang="en-US" altLang="zh-CN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Barbara Godard</a:t>
              </a:r>
              <a:r>
                <a:rPr lang="zh-CN" altLang="en-US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）</a:t>
              </a:r>
              <a:r>
                <a:rPr lang="en-US" altLang="zh-CN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  </a:t>
              </a:r>
              <a:endParaRPr lang="en-US" altLang="zh-CN" sz="3000">
                <a:solidFill>
                  <a:srgbClr val="302C2C"/>
                </a:solidFill>
                <a:latin typeface="Calibri Light" panose="020F0302020204030204" charset="0"/>
                <a:cs typeface="Calibri Light" panose="020F030202020403020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953" y="12420"/>
              <a:ext cx="6442" cy="2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zh-CN" altLang="en-US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《理论化女性主义话语</a:t>
              </a:r>
              <a:r>
                <a:rPr lang="en-US" altLang="zh-CN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/</a:t>
              </a:r>
              <a:r>
                <a:rPr lang="zh-CN" altLang="en-US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翻译》</a:t>
              </a:r>
              <a:endParaRPr lang="zh-CN" altLang="en-US" sz="3000">
                <a:solidFill>
                  <a:srgbClr val="302C2C"/>
                </a:solidFill>
                <a:latin typeface="Calibri Light" panose="020F0302020204030204" charset="0"/>
                <a:cs typeface="Calibri Light" panose="020F0302020204030204" charset="0"/>
              </a:endParaRPr>
            </a:p>
            <a:p>
              <a:pPr algn="ctr">
                <a:lnSpc>
                  <a:spcPts val="3600"/>
                </a:lnSpc>
              </a:pPr>
              <a:r>
                <a:rPr lang="en-US" altLang="zh-CN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“</a:t>
              </a:r>
              <a:r>
                <a:rPr lang="zh-CN" altLang="en-US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翻译不是传递意义，而是创造意义</a:t>
              </a:r>
              <a:r>
                <a:rPr lang="en-US" altLang="zh-CN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”  </a:t>
              </a:r>
              <a:endParaRPr lang="en-US" altLang="zh-CN" sz="3000">
                <a:solidFill>
                  <a:srgbClr val="302C2C"/>
                </a:solidFill>
                <a:latin typeface="Calibri Light" panose="020F0302020204030204" charset="0"/>
                <a:cs typeface="Calibri Light" panose="020F030202020403020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990" y="10636"/>
              <a:ext cx="5010" cy="1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zh-CN" altLang="en-US" sz="3000">
                  <a:solidFill>
                    <a:srgbClr val="302C2C"/>
                  </a:solidFill>
                  <a:latin typeface="Varela Round" panose="02000000000000000000"/>
                </a:rPr>
                <a:t>雪莉</a:t>
              </a:r>
              <a:r>
                <a:rPr lang="en-US" altLang="zh-CN" sz="3000">
                  <a:solidFill>
                    <a:srgbClr val="302C2C"/>
                  </a:solidFill>
                  <a:latin typeface="Varela Round" panose="02000000000000000000"/>
                </a:rPr>
                <a:t>·</a:t>
              </a:r>
              <a:r>
                <a:rPr lang="zh-CN" altLang="en-US" sz="3000">
                  <a:solidFill>
                    <a:srgbClr val="302C2C"/>
                  </a:solidFill>
                  <a:latin typeface="Varela Round" panose="02000000000000000000"/>
                </a:rPr>
                <a:t>西蒙</a:t>
              </a:r>
              <a:endParaRPr lang="zh-CN" altLang="en-US" sz="3000">
                <a:solidFill>
                  <a:srgbClr val="302C2C"/>
                </a:solidFill>
                <a:latin typeface="Varela Round" panose="02000000000000000000"/>
              </a:endParaRPr>
            </a:p>
            <a:p>
              <a:pPr algn="ctr">
                <a:lnSpc>
                  <a:spcPts val="3600"/>
                </a:lnSpc>
              </a:pPr>
              <a:r>
                <a:rPr lang="zh-CN" altLang="en-US" sz="3000">
                  <a:solidFill>
                    <a:srgbClr val="302C2C"/>
                  </a:solidFill>
                  <a:latin typeface="Varela Round" panose="02000000000000000000"/>
                </a:rPr>
                <a:t>（</a:t>
              </a:r>
              <a:r>
                <a:rPr lang="en-US" altLang="zh-CN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Sherry Simon</a:t>
              </a:r>
              <a:r>
                <a:rPr lang="zh-CN" altLang="en-US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）</a:t>
              </a:r>
              <a:endParaRPr lang="en-US" sz="3000">
                <a:solidFill>
                  <a:srgbClr val="302C2C"/>
                </a:solidFill>
                <a:latin typeface="Calibri Light" panose="020F0302020204030204" charset="0"/>
                <a:cs typeface="Calibri Light" panose="020F030202020403020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9311" y="10636"/>
              <a:ext cx="5010" cy="1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zh-CN" altLang="en-US" sz="3000">
                  <a:solidFill>
                    <a:srgbClr val="302C2C"/>
                  </a:solidFill>
                  <a:latin typeface="Varela Round" panose="02000000000000000000"/>
                </a:rPr>
                <a:t>路易斯</a:t>
              </a:r>
              <a:r>
                <a:rPr lang="en-US" altLang="zh-CN" sz="3000">
                  <a:solidFill>
                    <a:srgbClr val="302C2C"/>
                  </a:solidFill>
                  <a:latin typeface="Varela Round" panose="02000000000000000000"/>
                </a:rPr>
                <a:t>·</a:t>
              </a:r>
              <a:r>
                <a:rPr lang="zh-CN" altLang="en-US" sz="3000">
                  <a:solidFill>
                    <a:srgbClr val="302C2C"/>
                  </a:solidFill>
                  <a:latin typeface="Varela Round" panose="02000000000000000000"/>
                </a:rPr>
                <a:t>冯</a:t>
              </a:r>
              <a:r>
                <a:rPr lang="en-US" altLang="zh-CN" sz="3000">
                  <a:solidFill>
                    <a:srgbClr val="302C2C"/>
                  </a:solidFill>
                  <a:latin typeface="Varela Round" panose="02000000000000000000"/>
                </a:rPr>
                <a:t>·</a:t>
              </a:r>
              <a:r>
                <a:rPr lang="zh-CN" altLang="en-US" sz="3000">
                  <a:solidFill>
                    <a:srgbClr val="302C2C"/>
                  </a:solidFill>
                  <a:latin typeface="Varela Round" panose="02000000000000000000"/>
                </a:rPr>
                <a:t>弗洛托（</a:t>
              </a:r>
              <a:r>
                <a:rPr lang="en-US" altLang="zh-CN" sz="3000">
                  <a:solidFill>
                    <a:srgbClr val="302C2C"/>
                  </a:solidFill>
                  <a:latin typeface="Calibri Light" panose="020F0302020204030204" charset="0"/>
                  <a:cs typeface="Calibri Light" panose="020F0302020204030204" charset="0"/>
                </a:rPr>
                <a:t>Luise von Flotow</a:t>
              </a:r>
              <a:r>
                <a:rPr lang="zh-CN" altLang="en-US" sz="3000">
                  <a:solidFill>
                    <a:srgbClr val="302C2C"/>
                  </a:solidFill>
                  <a:latin typeface="Varela Round" panose="02000000000000000000"/>
                </a:rPr>
                <a:t>）</a:t>
              </a:r>
              <a:endParaRPr lang="zh-CN" altLang="en-US" sz="3000">
                <a:solidFill>
                  <a:srgbClr val="302C2C"/>
                </a:solidFill>
                <a:latin typeface="Varela Round" panose="0200000000000000000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274" y="12300"/>
              <a:ext cx="6442" cy="2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zh-CN" altLang="en-US" sz="3000">
                  <a:solidFill>
                    <a:srgbClr val="302C2C"/>
                  </a:solidFill>
                  <a:latin typeface="Varela Round" panose="02000000000000000000"/>
                </a:rPr>
                <a:t>《翻译中的性别：文化身份与传播的政治》</a:t>
              </a:r>
              <a:endParaRPr lang="zh-CN" altLang="en-US" sz="3000">
                <a:solidFill>
                  <a:srgbClr val="302C2C"/>
                </a:solidFill>
                <a:latin typeface="Varela Round" panose="02000000000000000000"/>
              </a:endParaRPr>
            </a:p>
            <a:p>
              <a:pPr algn="ctr">
                <a:lnSpc>
                  <a:spcPts val="3600"/>
                </a:lnSpc>
              </a:pPr>
              <a:r>
                <a:rPr lang="zh-CN" altLang="en-US" sz="3000">
                  <a:solidFill>
                    <a:srgbClr val="302C2C"/>
                  </a:solidFill>
                  <a:latin typeface="Varela Round" panose="02000000000000000000"/>
                </a:rPr>
                <a:t>首次系统梳理翻译与性别的关系</a:t>
              </a:r>
              <a:r>
                <a:rPr lang="en-US" altLang="zh-CN" sz="3000">
                  <a:solidFill>
                    <a:srgbClr val="302C2C"/>
                  </a:solidFill>
                  <a:latin typeface="Varela Round" panose="02000000000000000000"/>
                </a:rPr>
                <a:t> </a:t>
              </a:r>
              <a:endParaRPr lang="en-US" altLang="zh-CN" sz="3000">
                <a:solidFill>
                  <a:srgbClr val="302C2C"/>
                </a:solidFill>
                <a:latin typeface="Varela Round" panose="0200000000000000000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8444" y="12090"/>
              <a:ext cx="7198" cy="29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zh-CN" altLang="en-US" sz="3000">
                  <a:solidFill>
                    <a:srgbClr val="302C2C"/>
                  </a:solidFill>
                  <a:latin typeface="Varela Round" panose="02000000000000000000"/>
                </a:rPr>
                <a:t>《翻译与性别：女性主义时代的翻译》</a:t>
              </a:r>
              <a:endParaRPr lang="zh-CN" altLang="en-US" sz="3000">
                <a:solidFill>
                  <a:srgbClr val="302C2C"/>
                </a:solidFill>
                <a:latin typeface="Varela Round" panose="02000000000000000000"/>
              </a:endParaRPr>
            </a:p>
            <a:p>
              <a:pPr algn="ctr">
                <a:lnSpc>
                  <a:spcPts val="3600"/>
                </a:lnSpc>
              </a:pPr>
              <a:r>
                <a:rPr lang="zh-CN" altLang="en-US" sz="3000">
                  <a:solidFill>
                    <a:srgbClr val="302C2C"/>
                  </a:solidFill>
                  <a:latin typeface="Varela Round" panose="02000000000000000000"/>
                </a:rPr>
                <a:t>提出</a:t>
              </a:r>
              <a:r>
                <a:rPr lang="en-US" altLang="zh-CN" sz="3000">
                  <a:solidFill>
                    <a:srgbClr val="C00000"/>
                  </a:solidFill>
                  <a:latin typeface="Varela Round" panose="02000000000000000000"/>
                </a:rPr>
                <a:t>“</a:t>
              </a:r>
              <a:r>
                <a:rPr lang="zh-CN" altLang="en-US" sz="3000">
                  <a:solidFill>
                    <a:srgbClr val="C00000"/>
                  </a:solidFill>
                  <a:latin typeface="Varela Round" panose="02000000000000000000"/>
                </a:rPr>
                <a:t>女性主义翻译策略三部曲</a:t>
              </a:r>
              <a:r>
                <a:rPr lang="en-US" altLang="zh-CN" sz="3000">
                  <a:solidFill>
                    <a:srgbClr val="C00000"/>
                  </a:solidFill>
                  <a:latin typeface="Varela Round" panose="02000000000000000000"/>
                </a:rPr>
                <a:t>”</a:t>
              </a:r>
              <a:r>
                <a:rPr lang="zh-CN" altLang="en-US" sz="3000">
                  <a:solidFill>
                    <a:srgbClr val="302C2C"/>
                  </a:solidFill>
                  <a:latin typeface="Varela Round" panose="02000000000000000000"/>
                </a:rPr>
                <a:t>（增补、劫持、注解）</a:t>
              </a:r>
              <a:r>
                <a:rPr lang="en-US" altLang="zh-CN" sz="3000">
                  <a:solidFill>
                    <a:srgbClr val="302C2C"/>
                  </a:solidFill>
                  <a:latin typeface="Varela Round" panose="02000000000000000000"/>
                </a:rPr>
                <a:t>  </a:t>
              </a:r>
              <a:endParaRPr lang="en-US" altLang="zh-CN" sz="3000">
                <a:solidFill>
                  <a:srgbClr val="302C2C"/>
                </a:solidFill>
                <a:latin typeface="Varela Round" panose="02000000000000000000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800430" y="2019235"/>
            <a:ext cx="8825569" cy="96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zh-CN" altLang="en-US" sz="7500">
                <a:solidFill>
                  <a:srgbClr val="302C2C"/>
                </a:solidFill>
                <a:latin typeface="Sergio Trendy" charset="0"/>
              </a:rPr>
              <a:t>学者及著作</a:t>
            </a:r>
            <a:endParaRPr lang="zh-CN" altLang="en-US" sz="7500">
              <a:solidFill>
                <a:srgbClr val="302C2C"/>
              </a:solidFill>
              <a:latin typeface="Sergio Trendy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1"/>
            <a:stretch>
              <a:fillRect l="-18418" t="-31163" r="-18418" b="-50373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703580" y="1016635"/>
            <a:ext cx="16759555" cy="8691245"/>
            <a:chOff x="0" y="0"/>
            <a:chExt cx="5920967" cy="2875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</a:path>
              </a:pathLst>
            </a:custGeom>
            <a:solidFill>
              <a:srgbClr val="FCF4EA"/>
            </a:solidFill>
            <a:ln>
              <a:noFill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5028395" y="1181035"/>
            <a:ext cx="8825569" cy="96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zh-CN" altLang="en-US" sz="7500">
                <a:solidFill>
                  <a:srgbClr val="302C2C"/>
                </a:solidFill>
                <a:latin typeface="Sergio Trendy" charset="0"/>
                <a:sym typeface="+mn-ea"/>
              </a:rPr>
              <a:t>翻译策略</a:t>
            </a:r>
            <a:endParaRPr lang="zh-CN" altLang="en-US" sz="7500">
              <a:solidFill>
                <a:srgbClr val="302C2C"/>
              </a:solidFill>
              <a:latin typeface="Sergio Trendy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2438400" y="2171700"/>
            <a:ext cx="14495780" cy="44297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00000"/>
              </a:lnSpc>
            </a:pPr>
            <a:r>
              <a:rPr lang="en-US" altLang="zh-CN" sz="3600" spc="450">
                <a:solidFill>
                  <a:srgbClr val="302C2C"/>
                </a:solidFill>
                <a:uFillTx/>
                <a:latin typeface="Varela Round" panose="02000000000000000000"/>
              </a:rPr>
              <a:t>  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1. </a:t>
            </a:r>
            <a:r>
              <a:rPr lang="zh-CN" altLang="en-US" sz="3200" spc="450">
                <a:solidFill>
                  <a:srgbClr val="C00000"/>
                </a:solidFill>
                <a:uFillTx/>
                <a:latin typeface="+mn-ea"/>
                <a:cs typeface="+mn-ea"/>
              </a:rPr>
              <a:t>增补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（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Supplementing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）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</a:t>
            </a:r>
            <a:endParaRPr lang="en-US" altLang="zh-CN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 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  <a:sym typeface="+mn-ea"/>
              </a:rPr>
              <a:t>在译文中补充被原文隐去的女性视角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  <a:sym typeface="+mn-ea"/>
              </a:rPr>
              <a:t> </a:t>
            </a:r>
            <a:endParaRPr lang="en-US" altLang="zh-CN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  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例：在翻译《圣经》时，将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“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兄弟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”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改为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“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兄弟姐妹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”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。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</a:t>
            </a:r>
            <a:endParaRPr lang="en-US" altLang="zh-CN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2. </a:t>
            </a:r>
            <a:r>
              <a:rPr lang="zh-CN" altLang="en-US" sz="3200" spc="450">
                <a:solidFill>
                  <a:srgbClr val="C00000"/>
                </a:solidFill>
                <a:uFillTx/>
                <a:latin typeface="+mn-ea"/>
                <a:cs typeface="+mn-ea"/>
              </a:rPr>
              <a:t>劫持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（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Hijacking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）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</a:t>
            </a:r>
            <a:endParaRPr lang="en-US" altLang="zh-CN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 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  <a:sym typeface="+mn-ea"/>
              </a:rPr>
              <a:t>直接改写带有性别歧视的原文。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  <a:sym typeface="+mn-ea"/>
              </a:rPr>
              <a:t> </a:t>
            </a:r>
            <a:endParaRPr lang="en-US" altLang="zh-CN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 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例：将法语的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“l’homme”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（人，字面为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“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男人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”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）译为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“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人类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”  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或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“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人们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”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。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</a:t>
            </a:r>
            <a:endParaRPr lang="en-US" altLang="zh-CN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3. </a:t>
            </a:r>
            <a:r>
              <a:rPr lang="zh-CN" altLang="en-US" sz="3200" spc="450">
                <a:solidFill>
                  <a:srgbClr val="C00000"/>
                </a:solidFill>
                <a:uFillTx/>
                <a:latin typeface="+mn-ea"/>
                <a:cs typeface="+mn-ea"/>
              </a:rPr>
              <a:t>注释与前言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（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Prefacing and Commenting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）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</a:t>
            </a:r>
            <a:endParaRPr lang="en-US" altLang="zh-CN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 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通过译者序或脚注解释翻译中的性别政治选择。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</a:t>
            </a:r>
            <a:endParaRPr lang="en-US" altLang="zh-CN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4. </a:t>
            </a:r>
            <a:r>
              <a:rPr lang="zh-CN" altLang="en-US" sz="3200" spc="450">
                <a:solidFill>
                  <a:srgbClr val="C00000"/>
                </a:solidFill>
                <a:uFillTx/>
                <a:latin typeface="+mn-ea"/>
                <a:cs typeface="+mn-ea"/>
              </a:rPr>
              <a:t>中性化语言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（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Neutralization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）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</a:t>
            </a:r>
            <a:endParaRPr lang="en-US" altLang="zh-CN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 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避免使用男性泛称，改用无性别词汇。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</a:t>
            </a:r>
            <a:endParaRPr lang="en-US" altLang="zh-CN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 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例：英文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“mankind” </a:t>
            </a:r>
            <a:r>
              <a:rPr lang="en-US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→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“humanity”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，</a:t>
            </a:r>
            <a:endParaRPr lang="zh-CN" altLang="en-US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     “policeman” </a:t>
            </a:r>
            <a:r>
              <a:rPr lang="en-US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→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“police officer”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。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</a:t>
            </a:r>
            <a:endParaRPr lang="en-US" altLang="zh-CN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5. </a:t>
            </a:r>
            <a:r>
              <a:rPr lang="zh-CN" altLang="en-US" sz="3200" spc="450">
                <a:solidFill>
                  <a:srgbClr val="C00000"/>
                </a:solidFill>
                <a:uFillTx/>
                <a:latin typeface="+mn-ea"/>
                <a:cs typeface="+mn-ea"/>
              </a:rPr>
              <a:t>凸显女性主体性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（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Foregrounding Women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）</a:t>
            </a: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</a:t>
            </a:r>
            <a:endParaRPr lang="en-US" altLang="zh-CN" sz="3200" spc="450">
              <a:solidFill>
                <a:srgbClr val="302C2C"/>
              </a:solidFill>
              <a:uFillTx/>
              <a:latin typeface="+mn-ea"/>
              <a:cs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 </a:t>
            </a:r>
            <a:r>
              <a:rPr lang="zh-CN" altLang="en-US" sz="3200" spc="450">
                <a:solidFill>
                  <a:srgbClr val="302C2C"/>
                </a:solidFill>
                <a:uFillTx/>
                <a:latin typeface="+mn-ea"/>
                <a:cs typeface="+mn-ea"/>
              </a:rPr>
              <a:t>在翻译中强调女性角色的存在，避免被男性叙事掩盖。</a:t>
            </a:r>
            <a:r>
              <a:rPr lang="en-US" altLang="zh-CN" sz="3600" spc="450">
                <a:solidFill>
                  <a:srgbClr val="302C2C"/>
                </a:solidFill>
                <a:uFillTx/>
                <a:latin typeface="+mn-ea"/>
                <a:cs typeface="+mn-ea"/>
              </a:rPr>
              <a:t>  </a:t>
            </a:r>
            <a:endParaRPr lang="en-US" altLang="zh-CN" sz="3600" spc="450">
              <a:solidFill>
                <a:srgbClr val="302C2C"/>
              </a:solidFill>
              <a:uFillTx/>
              <a:latin typeface="+mn-ea"/>
              <a:cs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8153" t="-45683" r="-1403" b="-49085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417830" y="1675130"/>
            <a:ext cx="17284065" cy="7260590"/>
            <a:chOff x="0" y="0"/>
            <a:chExt cx="5920967" cy="24173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967" cy="2417302"/>
            </a:xfrm>
            <a:custGeom>
              <a:avLst/>
              <a:gdLst/>
              <a:ahLst/>
              <a:cxnLst/>
              <a:rect l="l" t="t" r="r" b="b"/>
              <a:pathLst>
                <a:path w="5920967" h="2417302">
                  <a:moveTo>
                    <a:pt x="5796507" y="2417302"/>
                  </a:moveTo>
                  <a:lnTo>
                    <a:pt x="124460" y="2417302"/>
                  </a:lnTo>
                  <a:cubicBezTo>
                    <a:pt x="55880" y="2417302"/>
                    <a:pt x="0" y="2361422"/>
                    <a:pt x="0" y="2292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292842"/>
                  </a:lnTo>
                  <a:cubicBezTo>
                    <a:pt x="5920967" y="2361422"/>
                    <a:pt x="5865087" y="2417302"/>
                    <a:pt x="5796507" y="2417302"/>
                  </a:cubicBezTo>
                </a:path>
              </a:pathLst>
            </a:custGeom>
            <a:solidFill>
              <a:srgbClr val="FCF4EA"/>
            </a:solidFill>
            <a:ln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0"/>
            <a:ext cx="9505701" cy="1499002"/>
          </a:xfrm>
          <a:custGeom>
            <a:avLst/>
            <a:gdLst/>
            <a:ahLst/>
            <a:cxnLst/>
            <a:rect l="l" t="t" r="r" b="b"/>
            <a:pathLst>
              <a:path w="9505701" h="1499002">
                <a:moveTo>
                  <a:pt x="0" y="0"/>
                </a:moveTo>
                <a:lnTo>
                  <a:pt x="9505701" y="0"/>
                </a:lnTo>
                <a:lnTo>
                  <a:pt x="9505701" y="1499002"/>
                </a:lnTo>
                <a:lnTo>
                  <a:pt x="0" y="1499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10" t="-98701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809893" y="1677577"/>
            <a:ext cx="10480254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zh-CN" altLang="en-US" sz="6000">
                <a:solidFill>
                  <a:srgbClr val="302C2C"/>
                </a:solidFill>
                <a:latin typeface="Sergio Trendy" charset="0"/>
              </a:rPr>
              <a:t>重要意义</a:t>
            </a:r>
            <a:endParaRPr lang="zh-CN" altLang="en-US" sz="6000">
              <a:solidFill>
                <a:srgbClr val="302C2C"/>
              </a:solidFill>
              <a:latin typeface="Sergio Trendy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1371600" y="2781300"/>
            <a:ext cx="14599285" cy="45167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marL="571500" indent="-571500" algn="l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4400" spc="450">
                <a:solidFill>
                  <a:srgbClr val="00B0F0"/>
                </a:solidFill>
                <a:uFillTx/>
                <a:latin typeface="Varela Round" panose="02000000000000000000"/>
              </a:rPr>
              <a:t>消除语言歧视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：改写性别偏见词汇，推动语言平等。</a:t>
            </a:r>
            <a:endParaRPr lang="zh-CN" altLang="en-US" sz="4400" spc="450">
              <a:solidFill>
                <a:srgbClr val="302C2C"/>
              </a:solidFill>
              <a:uFillTx/>
              <a:latin typeface="Varela Round" panose="02000000000000000000"/>
            </a:endParaRPr>
          </a:p>
          <a:p>
            <a:pPr marL="571500" indent="-571500" algn="l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4400" spc="450">
                <a:solidFill>
                  <a:srgbClr val="00B0F0"/>
                </a:solidFill>
                <a:uFillTx/>
                <a:latin typeface="Varela Round" panose="02000000000000000000"/>
              </a:rPr>
              <a:t>打破性别偏见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：通过审视和改写语言中的父权结构，帮助打破性别刻板印象。</a:t>
            </a:r>
            <a:endParaRPr lang="zh-CN" altLang="en-US" sz="4400" spc="450">
              <a:solidFill>
                <a:srgbClr val="302C2C"/>
              </a:solidFill>
              <a:uFillTx/>
              <a:latin typeface="Varela Round" panose="02000000000000000000"/>
            </a:endParaRPr>
          </a:p>
          <a:p>
            <a:pPr marL="571500" indent="-571500" algn="l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4400" spc="450">
                <a:solidFill>
                  <a:srgbClr val="00B0F0"/>
                </a:solidFill>
                <a:uFillTx/>
                <a:latin typeface="Varela Round" panose="02000000000000000000"/>
              </a:rPr>
              <a:t>挑战翻译传统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：打破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+mj-ea"/>
                <a:ea typeface="+mj-ea"/>
                <a:cs typeface="+mj-ea"/>
              </a:rPr>
              <a:t>"译者隐形"规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则，强调译者的主体性和政治立场。</a:t>
            </a:r>
            <a:endParaRPr lang="zh-CN" altLang="en-US" sz="4400" spc="450">
              <a:solidFill>
                <a:srgbClr val="302C2C"/>
              </a:solidFill>
              <a:uFillTx/>
              <a:latin typeface="Varela Round" panose="02000000000000000000"/>
            </a:endParaRPr>
          </a:p>
          <a:p>
            <a:pPr marL="571500" indent="-571500" algn="l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4400" spc="450">
                <a:solidFill>
                  <a:srgbClr val="00B0F0"/>
                </a:solidFill>
                <a:uFillTx/>
                <a:latin typeface="Varela Round" panose="02000000000000000000"/>
              </a:rPr>
              <a:t>传播多元声音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：翻译非西方女性作品，丰富全球女性主义话语</a:t>
            </a:r>
            <a:endParaRPr lang="zh-CN" altLang="en-US" sz="4400" spc="450">
              <a:solidFill>
                <a:srgbClr val="302C2C"/>
              </a:solidFill>
              <a:uFillTx/>
              <a:latin typeface="Varela Round" panose="02000000000000000000"/>
            </a:endParaRPr>
          </a:p>
          <a:p>
            <a:pPr marL="571500" indent="-571500" algn="l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4400" spc="450">
                <a:solidFill>
                  <a:srgbClr val="00B0F0"/>
                </a:solidFill>
                <a:uFillTx/>
                <a:latin typeface="Varela Round" panose="02000000000000000000"/>
              </a:rPr>
              <a:t>促进社会变革</a:t>
            </a:r>
            <a:r>
              <a:rPr lang="zh-CN" altLang="en-US" sz="4400" spc="450">
                <a:solidFill>
                  <a:srgbClr val="302C2C"/>
                </a:solidFill>
                <a:uFillTx/>
                <a:latin typeface="Varela Round" panose="02000000000000000000"/>
              </a:rPr>
              <a:t>：通过中性语言影响政策、法律和教育，推动性别平等实践。</a:t>
            </a:r>
            <a:endParaRPr lang="zh-CN" altLang="en-US" sz="4400" spc="450">
              <a:solidFill>
                <a:srgbClr val="302C2C"/>
              </a:solidFill>
              <a:uFillTx/>
              <a:latin typeface="Varela Round" panose="02000000000000000000"/>
            </a:endParaRPr>
          </a:p>
          <a:p>
            <a:pPr algn="l">
              <a:lnSpc>
                <a:spcPct val="100000"/>
              </a:lnSpc>
            </a:pPr>
            <a:endParaRPr lang="zh-CN" altLang="en-US" sz="4400" spc="450">
              <a:solidFill>
                <a:srgbClr val="302C2C"/>
              </a:solidFill>
              <a:uFillTx/>
              <a:latin typeface="Varela Round" panose="0200000000000000000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1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282190" y="1026160"/>
            <a:ext cx="13723620" cy="7997825"/>
          </a:xfrm>
          <a:custGeom>
            <a:avLst/>
            <a:gdLst/>
            <a:ahLst/>
            <a:cxnLst/>
            <a:rect l="l" t="t" r="r" b="b"/>
            <a:pathLst>
              <a:path w="13723888" h="7272027">
                <a:moveTo>
                  <a:pt x="0" y="7272027"/>
                </a:moveTo>
                <a:lnTo>
                  <a:pt x="13723888" y="7272027"/>
                </a:lnTo>
                <a:lnTo>
                  <a:pt x="13723888" y="0"/>
                </a:lnTo>
                <a:lnTo>
                  <a:pt x="0" y="0"/>
                </a:lnTo>
                <a:lnTo>
                  <a:pt x="0" y="7272027"/>
                </a:lnTo>
                <a:close/>
              </a:path>
            </a:pathLst>
          </a:custGeom>
          <a:blipFill>
            <a:blip r:embed="rId2"/>
            <a:stretch>
              <a:fillRect t="-33313" r="-102940" b="-140526"/>
            </a:stretch>
          </a:blipFill>
        </p:spPr>
      </p:sp>
      <p:sp>
        <p:nvSpPr>
          <p:cNvPr id="4" name="Freeform 4"/>
          <p:cNvSpPr/>
          <p:nvPr/>
        </p:nvSpPr>
        <p:spPr>
          <a:xfrm rot="-108631">
            <a:off x="7066199" y="720815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0" y="0"/>
                </a:moveTo>
                <a:lnTo>
                  <a:pt x="4652172" y="0"/>
                </a:lnTo>
                <a:lnTo>
                  <a:pt x="4652172" y="748680"/>
                </a:lnTo>
                <a:lnTo>
                  <a:pt x="0" y="748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730" b="-108357"/>
            </a:stretch>
          </a:blipFill>
        </p:spPr>
      </p:sp>
      <p:sp>
        <p:nvSpPr>
          <p:cNvPr id="6" name="Freeform 6"/>
          <p:cNvSpPr/>
          <p:nvPr/>
        </p:nvSpPr>
        <p:spPr>
          <a:xfrm rot="565265">
            <a:off x="-815594" y="5360888"/>
            <a:ext cx="5814805" cy="4477400"/>
          </a:xfrm>
          <a:custGeom>
            <a:avLst/>
            <a:gdLst/>
            <a:ahLst/>
            <a:cxnLst/>
            <a:rect l="l" t="t" r="r" b="b"/>
            <a:pathLst>
              <a:path w="5814805" h="4477400">
                <a:moveTo>
                  <a:pt x="0" y="0"/>
                </a:moveTo>
                <a:lnTo>
                  <a:pt x="5814805" y="0"/>
                </a:lnTo>
                <a:lnTo>
                  <a:pt x="5814805" y="4477400"/>
                </a:lnTo>
                <a:lnTo>
                  <a:pt x="0" y="447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09219">
            <a:off x="15316283" y="6796776"/>
            <a:ext cx="2582193" cy="2825930"/>
          </a:xfrm>
          <a:custGeom>
            <a:avLst/>
            <a:gdLst/>
            <a:ahLst/>
            <a:cxnLst/>
            <a:rect l="l" t="t" r="r" b="b"/>
            <a:pathLst>
              <a:path w="2582193" h="2825930">
                <a:moveTo>
                  <a:pt x="0" y="0"/>
                </a:moveTo>
                <a:lnTo>
                  <a:pt x="2582193" y="0"/>
                </a:lnTo>
                <a:lnTo>
                  <a:pt x="2582193" y="2825930"/>
                </a:lnTo>
                <a:lnTo>
                  <a:pt x="0" y="28259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43848" y="8087995"/>
            <a:ext cx="4306846" cy="749285"/>
          </a:xfrm>
          <a:custGeom>
            <a:avLst/>
            <a:gdLst/>
            <a:ahLst/>
            <a:cxnLst/>
            <a:rect l="l" t="t" r="r" b="b"/>
            <a:pathLst>
              <a:path w="4306846" h="749285">
                <a:moveTo>
                  <a:pt x="0" y="0"/>
                </a:moveTo>
                <a:lnTo>
                  <a:pt x="4306845" y="0"/>
                </a:lnTo>
                <a:lnTo>
                  <a:pt x="4306845" y="749285"/>
                </a:lnTo>
                <a:lnTo>
                  <a:pt x="0" y="74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5035" r="-91779" b="-79170"/>
            </a:stretch>
          </a:blipFill>
        </p:spPr>
      </p:sp>
      <p:sp>
        <p:nvSpPr>
          <p:cNvPr id="15" name="TextBox 10"/>
          <p:cNvSpPr txBox="1"/>
          <p:nvPr/>
        </p:nvSpPr>
        <p:spPr>
          <a:xfrm>
            <a:off x="2532380" y="1543050"/>
            <a:ext cx="13720445" cy="65449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p>
            <a:pPr indent="1219200" algn="ctr" fontAlgn="auto">
              <a:lnSpc>
                <a:spcPts val="7200"/>
              </a:lnSpc>
              <a:extLst>
                <a:ext uri="{35155182-B16C-46BC-9424-99874614C6A1}">
                  <wpsdc:indentchars xmlns:wpsdc="http://www.wps.cn/officeDocument/2017/drawingmlCustomData" val="200" checksum="2555482880"/>
                </a:ext>
              </a:extLst>
            </a:pPr>
            <a:r>
              <a:rPr lang="zh-CN" altLang="en-US" sz="4800">
                <a:solidFill>
                  <a:srgbClr val="302C2C"/>
                </a:solidFill>
                <a:latin typeface="Sergio Trendy" charset="0"/>
              </a:rPr>
              <a:t>女性主义最重要的力量在于我们去经由女性，</a:t>
            </a:r>
            <a:endParaRPr lang="zh-CN" altLang="en-US" sz="4800">
              <a:solidFill>
                <a:srgbClr val="302C2C"/>
              </a:solidFill>
              <a:latin typeface="Sergio Trendy" charset="0"/>
            </a:endParaRPr>
          </a:p>
          <a:p>
            <a:pPr indent="1219200" algn="ctr" fontAlgn="auto">
              <a:lnSpc>
                <a:spcPts val="7200"/>
              </a:lnSpc>
              <a:extLst>
                <a:ext uri="{35155182-B16C-46BC-9424-99874614C6A1}">
                  <wpsdc:indentchars xmlns:wpsdc="http://www.wps.cn/officeDocument/2017/drawingmlCustomData" val="200" checksum="2555482880"/>
                </a:ext>
              </a:extLst>
            </a:pPr>
            <a:r>
              <a:rPr lang="zh-CN" altLang="en-US" sz="4800">
                <a:solidFill>
                  <a:srgbClr val="302C2C"/>
                </a:solidFill>
                <a:latin typeface="Sergio Trendy" charset="0"/>
              </a:rPr>
              <a:t>看向形形色色像女性这样的，</a:t>
            </a:r>
            <a:endParaRPr lang="zh-CN" altLang="en-US" sz="4800">
              <a:solidFill>
                <a:srgbClr val="302C2C"/>
              </a:solidFill>
              <a:latin typeface="Sergio Trendy" charset="0"/>
            </a:endParaRPr>
          </a:p>
          <a:p>
            <a:pPr indent="1219200" algn="ctr" fontAlgn="auto">
              <a:lnSpc>
                <a:spcPts val="7200"/>
              </a:lnSpc>
              <a:extLst>
                <a:ext uri="{35155182-B16C-46BC-9424-99874614C6A1}">
                  <wpsdc:indentchars xmlns:wpsdc="http://www.wps.cn/officeDocument/2017/drawingmlCustomData" val="200" checksum="2555482880"/>
                </a:ext>
              </a:extLst>
            </a:pPr>
            <a:r>
              <a:rPr lang="zh-CN" altLang="en-US" sz="4800">
                <a:solidFill>
                  <a:srgbClr val="302C2C"/>
                </a:solidFill>
                <a:latin typeface="Sergio Trendy" charset="0"/>
              </a:rPr>
              <a:t>曾经被指认为他者，</a:t>
            </a:r>
            <a:endParaRPr lang="zh-CN" altLang="en-US" sz="4800">
              <a:solidFill>
                <a:srgbClr val="302C2C"/>
              </a:solidFill>
              <a:latin typeface="Sergio Trendy" charset="0"/>
            </a:endParaRPr>
          </a:p>
          <a:p>
            <a:pPr indent="1219200" algn="ctr" fontAlgn="auto">
              <a:lnSpc>
                <a:spcPts val="7200"/>
              </a:lnSpc>
              <a:extLst>
                <a:ext uri="{35155182-B16C-46BC-9424-99874614C6A1}">
                  <wpsdc:indentchars xmlns:wpsdc="http://www.wps.cn/officeDocument/2017/drawingmlCustomData" val="200" checksum="2555482880"/>
                </a:ext>
              </a:extLst>
            </a:pPr>
            <a:r>
              <a:rPr lang="zh-CN" altLang="en-US" sz="4800">
                <a:solidFill>
                  <a:srgbClr val="302C2C"/>
                </a:solidFill>
                <a:latin typeface="Sergio Trendy" charset="0"/>
              </a:rPr>
              <a:t>被放逐在文明之外的人群，</a:t>
            </a:r>
            <a:endParaRPr lang="zh-CN" altLang="en-US" sz="4800">
              <a:solidFill>
                <a:srgbClr val="302C2C"/>
              </a:solidFill>
              <a:latin typeface="Sergio Trendy" charset="0"/>
            </a:endParaRPr>
          </a:p>
          <a:p>
            <a:pPr indent="1219200" algn="ctr" fontAlgn="auto">
              <a:lnSpc>
                <a:spcPts val="7200"/>
              </a:lnSpc>
              <a:extLst>
                <a:ext uri="{35155182-B16C-46BC-9424-99874614C6A1}">
                  <wpsdc:indentchars xmlns:wpsdc="http://www.wps.cn/officeDocument/2017/drawingmlCustomData" val="200" checksum="2555482880"/>
                </a:ext>
              </a:extLst>
            </a:pPr>
            <a:r>
              <a:rPr lang="zh-CN" altLang="en-US" sz="4800">
                <a:solidFill>
                  <a:srgbClr val="302C2C"/>
                </a:solidFill>
                <a:latin typeface="Sergio Trendy" charset="0"/>
              </a:rPr>
              <a:t>看他们的创造，</a:t>
            </a:r>
            <a:endParaRPr lang="zh-CN" altLang="en-US" sz="4800">
              <a:solidFill>
                <a:srgbClr val="302C2C"/>
              </a:solidFill>
              <a:latin typeface="Sergio Trendy" charset="0"/>
            </a:endParaRPr>
          </a:p>
          <a:p>
            <a:pPr indent="1219200" algn="ctr" fontAlgn="auto">
              <a:lnSpc>
                <a:spcPts val="7200"/>
              </a:lnSpc>
              <a:extLst>
                <a:ext uri="{35155182-B16C-46BC-9424-99874614C6A1}">
                  <wpsdc:indentchars xmlns:wpsdc="http://www.wps.cn/officeDocument/2017/drawingmlCustomData" val="200" checksum="2555482880"/>
                </a:ext>
              </a:extLst>
            </a:pPr>
            <a:r>
              <a:rPr lang="zh-CN" altLang="en-US" sz="4800">
                <a:solidFill>
                  <a:srgbClr val="302C2C"/>
                </a:solidFill>
                <a:latin typeface="Sergio Trendy" charset="0"/>
              </a:rPr>
              <a:t>看他们的累计，</a:t>
            </a:r>
            <a:endParaRPr lang="zh-CN" altLang="en-US" sz="4800">
              <a:solidFill>
                <a:srgbClr val="302C2C"/>
              </a:solidFill>
              <a:latin typeface="Sergio Trendy" charset="0"/>
            </a:endParaRPr>
          </a:p>
          <a:p>
            <a:pPr indent="1219200" algn="ctr" fontAlgn="auto">
              <a:lnSpc>
                <a:spcPts val="7200"/>
              </a:lnSpc>
              <a:extLst>
                <a:ext uri="{35155182-B16C-46BC-9424-99874614C6A1}">
                  <wpsdc:indentchars xmlns:wpsdc="http://www.wps.cn/officeDocument/2017/drawingmlCustomData" val="200" checksum="2555482880"/>
                </a:ext>
              </a:extLst>
            </a:pPr>
            <a:r>
              <a:rPr lang="zh-CN" altLang="en-US" sz="4800">
                <a:solidFill>
                  <a:srgbClr val="302C2C"/>
                </a:solidFill>
                <a:latin typeface="Sergio Trendy" charset="0"/>
              </a:rPr>
              <a:t>重新发现他们对于人类的资料性的价值。</a:t>
            </a:r>
            <a:endParaRPr lang="zh-CN" altLang="en-US" sz="4800">
              <a:solidFill>
                <a:srgbClr val="302C2C"/>
              </a:solidFill>
              <a:latin typeface="Sergio Trendy" charset="0"/>
            </a:endParaRPr>
          </a:p>
          <a:p>
            <a:pPr algn="ctr">
              <a:lnSpc>
                <a:spcPts val="7200"/>
              </a:lnSpc>
            </a:pPr>
            <a:r>
              <a:rPr lang="en-US" altLang="zh-CN" sz="5400">
                <a:solidFill>
                  <a:srgbClr val="302C2C"/>
                </a:solidFill>
                <a:latin typeface="Sergio Trendy" charset="0"/>
              </a:rPr>
              <a:t>——</a:t>
            </a:r>
            <a:r>
              <a:rPr lang="zh-CN" altLang="en-US" sz="5400">
                <a:solidFill>
                  <a:srgbClr val="302C2C"/>
                </a:solidFill>
                <a:latin typeface="Sergio Trendy" charset="0"/>
              </a:rPr>
              <a:t>戴锦华</a:t>
            </a:r>
            <a:endParaRPr lang="zh-CN" altLang="en-US" sz="5400">
              <a:solidFill>
                <a:srgbClr val="302C2C"/>
              </a:solidFill>
              <a:latin typeface="Sergio Trendy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553.9343307086614,&quot;left&quot;:94.58133858267716,&quot;top&quot;:250.2156692913386,&quot;width&quot;:1294.1029921259844}"/>
</p:tagLst>
</file>

<file path=ppt/tags/tag10.xml><?xml version="1.0" encoding="utf-8"?>
<p:tagLst xmlns:p="http://schemas.openxmlformats.org/presentationml/2006/main">
  <p:tag name="KSO_WM_DIAGRAM_VIRTUALLY_FRAME" val="{&quot;height&quot;:553.9343307086614,&quot;left&quot;:94.58133858267716,&quot;top&quot;:250.2156692913386,&quot;width&quot;:1294.1029921259844}"/>
</p:tagLst>
</file>

<file path=ppt/tags/tag11.xml><?xml version="1.0" encoding="utf-8"?>
<p:tagLst xmlns:p="http://schemas.openxmlformats.org/presentationml/2006/main">
  <p:tag name="KSO_WM_DIAGRAM_VIRTUALLY_FRAME" val="{&quot;height&quot;:553.9343307086614,&quot;left&quot;:94.58133858267716,&quot;top&quot;:250.2156692913386,&quot;width&quot;:1294.1029921259844}"/>
</p:tagLst>
</file>

<file path=ppt/tags/tag12.xml><?xml version="1.0" encoding="utf-8"?>
<p:tagLst xmlns:p="http://schemas.openxmlformats.org/presentationml/2006/main">
  <p:tag name="KSO_WM_DIAGRAM_VIRTUALLY_FRAME" val="{&quot;height&quot;:553.9343307086614,&quot;left&quot;:94.58133858267716,&quot;top&quot;:250.2156692913386,&quot;width&quot;:1294.1029921259844}"/>
</p:tagLst>
</file>

<file path=ppt/tags/tag13.xml><?xml version="1.0" encoding="utf-8"?>
<p:tagLst xmlns:p="http://schemas.openxmlformats.org/presentationml/2006/main">
  <p:tag name="COMMONDATA" val="eyJoZGlkIjoiMWI1NTQyYjRlOTVjYzQ1OWQ1MWQxMGMxMTJiZDNhYTcifQ=="/>
</p:tagLst>
</file>

<file path=ppt/tags/tag2.xml><?xml version="1.0" encoding="utf-8"?>
<p:tagLst xmlns:p="http://schemas.openxmlformats.org/presentationml/2006/main">
  <p:tag name="KSO_WM_DIAGRAM_VIRTUALLY_FRAME" val="{&quot;height&quot;:553.9343307086614,&quot;left&quot;:94.58133858267716,&quot;top&quot;:250.2156692913386,&quot;width&quot;:1294.1029921259844}"/>
</p:tagLst>
</file>

<file path=ppt/tags/tag3.xml><?xml version="1.0" encoding="utf-8"?>
<p:tagLst xmlns:p="http://schemas.openxmlformats.org/presentationml/2006/main">
  <p:tag name="KSO_WM_DIAGRAM_VIRTUALLY_FRAME" val="{&quot;height&quot;:553.9343307086614,&quot;left&quot;:94.58133858267716,&quot;top&quot;:250.2156692913386,&quot;width&quot;:1294.1029921259844}"/>
</p:tagLst>
</file>

<file path=ppt/tags/tag4.xml><?xml version="1.0" encoding="utf-8"?>
<p:tagLst xmlns:p="http://schemas.openxmlformats.org/presentationml/2006/main">
  <p:tag name="KSO_WM_DIAGRAM_VIRTUALLY_FRAME" val="{&quot;height&quot;:553.9343307086614,&quot;left&quot;:94.58133858267716,&quot;top&quot;:250.2156692913386,&quot;width&quot;:1294.1029921259844}"/>
</p:tagLst>
</file>

<file path=ppt/tags/tag5.xml><?xml version="1.0" encoding="utf-8"?>
<p:tagLst xmlns:p="http://schemas.openxmlformats.org/presentationml/2006/main">
  <p:tag name="KSO_WM_DIAGRAM_VIRTUALLY_FRAME" val="{&quot;height&quot;:553.9343307086614,&quot;left&quot;:94.58133858267716,&quot;top&quot;:250.2156692913386,&quot;width&quot;:1294.1029921259844}"/>
</p:tagLst>
</file>

<file path=ppt/tags/tag6.xml><?xml version="1.0" encoding="utf-8"?>
<p:tagLst xmlns:p="http://schemas.openxmlformats.org/presentationml/2006/main">
  <p:tag name="KSO_WM_DIAGRAM_VIRTUALLY_FRAME" val="{&quot;height&quot;:553.9343307086614,&quot;left&quot;:94.58133858267716,&quot;top&quot;:250.2156692913386,&quot;width&quot;:1294.1029921259844}"/>
</p:tagLst>
</file>

<file path=ppt/tags/tag7.xml><?xml version="1.0" encoding="utf-8"?>
<p:tagLst xmlns:p="http://schemas.openxmlformats.org/presentationml/2006/main">
  <p:tag name="KSO_WM_DIAGRAM_VIRTUALLY_FRAME" val="{&quot;height&quot;:553.9343307086614,&quot;left&quot;:94.58133858267716,&quot;top&quot;:250.2156692913386,&quot;width&quot;:1294.1029921259844}"/>
</p:tagLst>
</file>

<file path=ppt/tags/tag8.xml><?xml version="1.0" encoding="utf-8"?>
<p:tagLst xmlns:p="http://schemas.openxmlformats.org/presentationml/2006/main">
  <p:tag name="KSO_WM_DIAGRAM_VIRTUALLY_FRAME" val="{&quot;height&quot;:553.9343307086614,&quot;left&quot;:94.58133858267716,&quot;top&quot;:250.2156692913386,&quot;width&quot;:1294.1029921259844}"/>
</p:tagLst>
</file>

<file path=ppt/tags/tag9.xml><?xml version="1.0" encoding="utf-8"?>
<p:tagLst xmlns:p="http://schemas.openxmlformats.org/presentationml/2006/main">
  <p:tag name="KSO_WM_DIAGRAM_VIRTUALLY_FRAME" val="{&quot;height&quot;:553.9343307086614,&quot;left&quot;:94.58133858267716,&quot;top&quot;:250.2156692913386,&quot;width&quot;:1294.102992125984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1284</Words>
  <Application>WPS 演示</Application>
  <PresentationFormat>On-screen Show (4:3)</PresentationFormat>
  <Paragraphs>97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2" baseType="lpstr">
      <vt:lpstr>Arial</vt:lpstr>
      <vt:lpstr>宋体</vt:lpstr>
      <vt:lpstr>Wingdings</vt:lpstr>
      <vt:lpstr>Sergio Trendy</vt:lpstr>
      <vt:lpstr>Segoe Print</vt:lpstr>
      <vt:lpstr>Calibri Light</vt:lpstr>
      <vt:lpstr>Varela Round</vt:lpstr>
      <vt:lpstr>Wide Latin</vt:lpstr>
      <vt:lpstr>Wingdings</vt:lpstr>
      <vt:lpstr>微软雅黑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Classic Scrapbook History Class Presentation</dc:title>
  <dc:creator/>
  <cp:lastModifiedBy>生来如风</cp:lastModifiedBy>
  <cp:revision>13</cp:revision>
  <dcterms:created xsi:type="dcterms:W3CDTF">2006-08-16T00:00:00Z</dcterms:created>
  <dcterms:modified xsi:type="dcterms:W3CDTF">2025-04-10T00:13:00Z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8022E868A7B143709C1073C8390FEC14_13</vt:lpwstr>
  </property>
  <property fmtid="{D5CDD505-2E9C-101B-9397-08002B2CF9AE}" pid="3" name="KSOProductBuildVer">
    <vt:lpwstr>2052-12.1.0.20784</vt:lpwstr>
  </property>
</Properties>
</file>