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18" r:id="rId3"/>
    <p:sldId id="256" r:id="rId4"/>
    <p:sldId id="258" r:id="rId5"/>
    <p:sldId id="261" r:id="rId6"/>
    <p:sldId id="280" r:id="rId7"/>
    <p:sldId id="266" r:id="rId8"/>
    <p:sldId id="300" r:id="rId9"/>
    <p:sldId id="341" r:id="rId10"/>
    <p:sldId id="302" r:id="rId11"/>
    <p:sldId id="303" r:id="rId12"/>
    <p:sldId id="342" r:id="rId13"/>
    <p:sldId id="269" r:id="rId14"/>
    <p:sldId id="343" r:id="rId15"/>
    <p:sldId id="344" r:id="rId16"/>
    <p:sldId id="297" r:id="rId17"/>
    <p:sldId id="346" r:id="rId18"/>
    <p:sldId id="2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C45"/>
    <a:srgbClr val="F17E0D"/>
    <a:srgbClr val="E73A1C"/>
    <a:srgbClr val="740000"/>
    <a:srgbClr val="EC615E"/>
    <a:srgbClr val="CD2525"/>
    <a:srgbClr val="D92F2F"/>
    <a:srgbClr val="DA3736"/>
    <a:srgbClr val="CE3836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53"/>
      </p:cViewPr>
      <p:guideLst>
        <p:guide orient="horz" pos="225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5492-97FA-494A-A9C2-AF06F619CB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1852-25C4-4D25-82F5-93D9ACFBC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emf"/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1.emf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2" name="图片 1" descr="歌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" y="619760"/>
            <a:ext cx="3957320" cy="4615815"/>
          </a:xfrm>
          <a:prstGeom prst="rect">
            <a:avLst/>
          </a:prstGeom>
        </p:spPr>
      </p:pic>
      <p:pic>
        <p:nvPicPr>
          <p:cNvPr id="3" name="图片 2" descr="歌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1262380"/>
            <a:ext cx="5753735" cy="333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3105" y="701675"/>
            <a:ext cx="94849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</a:rPr>
              <a:t>Blue</a:t>
            </a:r>
            <a:endParaRPr lang="zh-CN" altLang="en-US" sz="3600" b="1">
              <a:solidFill>
                <a:srgbClr val="0070C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Symbolic meaning</a:t>
            </a:r>
            <a:r>
              <a:rPr lang="zh-CN" altLang="en-US"/>
              <a:t>：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upright,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outspoken,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obstinate and even unruly </a:t>
            </a:r>
            <a:endParaRPr lang="zh-CN" altLang="en-US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Representatives</a:t>
            </a:r>
            <a:r>
              <a:rPr lang="zh-CN" altLang="en-US"/>
              <a:t>： </a:t>
            </a:r>
            <a:r>
              <a:rPr lang="en-US" altLang="zh-CN"/>
              <a:t>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Ma Wu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(马武)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, Dou Erdun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(窦尔墩)</a:t>
            </a:r>
            <a:endParaRPr lang="en-US" altLang="zh-CN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105" y="2591435"/>
            <a:ext cx="914019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7030A0"/>
                </a:solidFill>
              </a:rPr>
              <a:t>Purple</a:t>
            </a:r>
            <a:endParaRPr lang="zh-CN" altLang="en-US" sz="3600" b="1">
              <a:solidFill>
                <a:srgbClr val="7030A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Symbolic meaning</a:t>
            </a:r>
            <a:r>
              <a:rPr lang="zh-CN" altLang="en-US" sz="1800"/>
              <a:t>：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sedate and righteous</a:t>
            </a:r>
            <a:endParaRPr lang="zh-CN" altLang="en-US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Representatives</a:t>
            </a:r>
            <a:r>
              <a:rPr lang="zh-CN" altLang="en-US" sz="1800"/>
              <a:t>：</a:t>
            </a:r>
            <a:r>
              <a:rPr lang="en-US" altLang="zh-CN" sz="1800"/>
              <a:t>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  <a:sym typeface="+mn-ea"/>
              </a:rPr>
              <a:t>Xu Yanzhao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  <a:sym typeface="+mn-ea"/>
              </a:rPr>
              <a:t>(徐延昭)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  <a:sym typeface="+mn-ea"/>
              </a:rPr>
              <a:t>, Zhuan Zhu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  <a:sym typeface="+mn-ea"/>
              </a:rPr>
              <a:t>(专诸)</a:t>
            </a:r>
            <a:endParaRPr lang="zh-CN" altLang="en-US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8355" y="4455795"/>
            <a:ext cx="107683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59C4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Golden</a:t>
            </a:r>
            <a:endParaRPr lang="zh-CN" altLang="en-US" sz="3600" b="1">
              <a:solidFill>
                <a:srgbClr val="F59C4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Symbolic meaning</a:t>
            </a:r>
            <a:r>
              <a:rPr lang="zh-CN" altLang="en-US" sz="1800"/>
              <a:t>：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dignity and power fitting roles like supernatural being</a:t>
            </a:r>
            <a:endParaRPr lang="zh-CN" altLang="en-US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Representatives</a:t>
            </a:r>
            <a:r>
              <a:rPr lang="zh-CN" altLang="en-US" sz="1800"/>
              <a:t>： 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Tathagata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如来佛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)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， Erlang Shen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二郎神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)</a:t>
            </a:r>
            <a:endParaRPr lang="en-US" altLang="zh-CN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">
            <a:off x="10301605" y="681355"/>
            <a:ext cx="1542415" cy="826770"/>
          </a:xfrm>
          <a:prstGeom prst="rect">
            <a:avLst/>
          </a:prstGeom>
        </p:spPr>
      </p:pic>
      <p:pic>
        <p:nvPicPr>
          <p:cNvPr id="5" name="图片 4" descr="蓝脸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645" y="-106045"/>
            <a:ext cx="2570480" cy="3609340"/>
          </a:xfrm>
          <a:prstGeom prst="rect">
            <a:avLst/>
          </a:prstGeom>
        </p:spPr>
      </p:pic>
      <p:pic>
        <p:nvPicPr>
          <p:cNvPr id="6" name="图片 5" descr="紫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700" y="1934845"/>
            <a:ext cx="2508250" cy="3220720"/>
          </a:xfrm>
          <a:prstGeom prst="rect">
            <a:avLst/>
          </a:prstGeom>
        </p:spPr>
      </p:pic>
      <p:pic>
        <p:nvPicPr>
          <p:cNvPr id="10" name="图片 9" descr="金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020" y="3597910"/>
            <a:ext cx="2635250" cy="326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5880" y="2687955"/>
            <a:ext cx="7124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About translation</a:t>
            </a:r>
            <a:endParaRPr lang="en-US" altLang="zh-CN" sz="4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742649" y="460423"/>
            <a:ext cx="4495801" cy="64389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Translation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9" name="文本框 8"/>
          <p:cNvSpPr txBox="1"/>
          <p:nvPr/>
        </p:nvSpPr>
        <p:spPr>
          <a:xfrm>
            <a:off x="1688465" y="2251710"/>
            <a:ext cx="433705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facial makeup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in Beijing opera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facial design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of Peking opera</a:t>
            </a:r>
            <a:endParaRPr 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facial pattern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of Beijing opera</a:t>
            </a:r>
            <a:endParaRPr 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Peking 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o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pera makeup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Peking opera mask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acial 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p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ainting (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l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ianpu)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88556" y="1916458"/>
            <a:ext cx="17360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京剧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脸谱 </a:t>
            </a:r>
            <a:endParaRPr lang="zh-CN" altLang="en-US" sz="2000" b="1" dirty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91" y="1535237"/>
            <a:ext cx="1052419" cy="563796"/>
          </a:xfrm>
          <a:prstGeom prst="rect">
            <a:avLst/>
          </a:prstGeom>
        </p:spPr>
      </p:pic>
      <p:sp>
        <p:nvSpPr>
          <p:cNvPr id="2" name="文本框 8"/>
          <p:cNvSpPr txBox="1"/>
          <p:nvPr/>
        </p:nvSpPr>
        <p:spPr>
          <a:xfrm>
            <a:off x="7212330" y="2127885"/>
            <a:ext cx="251015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male roles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female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roles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painted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face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comic roles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(clowns)</a:t>
            </a:r>
            <a:endParaRPr 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12421" y="1792633"/>
            <a:ext cx="16605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 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生旦净丑</a:t>
            </a:r>
            <a:endParaRPr lang="zh-CN" altLang="en-US" sz="2000" b="1" dirty="0" smtClean="0">
              <a:solidFill>
                <a:srgbClr val="CE3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356" y="1411412"/>
            <a:ext cx="1052419" cy="56379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40545" y="2667000"/>
            <a:ext cx="579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or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0166985" y="2051685"/>
            <a:ext cx="118999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sheng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dan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jing</a:t>
            </a:r>
            <a:endParaRPr 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chou</a:t>
            </a:r>
            <a:endParaRPr 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12330" y="3971925"/>
            <a:ext cx="451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老生、小生、武生、</a:t>
            </a:r>
            <a:r>
              <a:rPr lang="zh-CN" altLang="en-US">
                <a:solidFill>
                  <a:srgbClr val="FF0000"/>
                </a:solidFill>
              </a:rPr>
              <a:t>青衣</a:t>
            </a:r>
            <a:r>
              <a:rPr lang="zh-CN" altLang="en-US"/>
              <a:t>、老旦</a:t>
            </a:r>
            <a:r>
              <a:rPr lang="en-US" altLang="zh-CN"/>
              <a:t>……</a:t>
            </a:r>
            <a:r>
              <a:rPr lang="zh-CN" altLang="en-US"/>
              <a:t>？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92340" y="4467860"/>
            <a:ext cx="406463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Tsing yi</a:t>
            </a:r>
            <a:r>
              <a:rPr 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, </a:t>
            </a: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qingyi</a:t>
            </a:r>
            <a:r>
              <a:rPr 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, </a:t>
            </a: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  <a:sym typeface="+mn-ea"/>
              </a:rPr>
              <a:t>black cloth</a:t>
            </a:r>
            <a:endParaRPr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9" grpId="0"/>
      <p:bldP spid="19" grpId="1"/>
      <p:bldP spid="10" grpId="0"/>
      <p:bldP spid="10" grpId="1"/>
      <p:bldP spid="2" grpId="0"/>
      <p:bldP spid="2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2055" y="2212975"/>
            <a:ext cx="7124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About conclusion</a:t>
            </a:r>
            <a:endParaRPr lang="en-US" altLang="zh-CN" sz="4800" b="1" dirty="0" smtClean="0"/>
          </a:p>
          <a:p>
            <a:pPr algn="ctr"/>
            <a:r>
              <a:rPr lang="en-US" altLang="zh-CN" sz="4800" b="1" dirty="0" smtClean="0"/>
              <a:t> &amp; reflections</a:t>
            </a:r>
            <a:endParaRPr lang="en-US" altLang="zh-CN" sz="48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601851" y="173184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87823" y="173184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5963285" y="2168525"/>
            <a:ext cx="4233545" cy="95186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32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features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of facial makeup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31790" y="3356610"/>
            <a:ext cx="5801360" cy="23983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sz="2800" b="1">
                <a:latin typeface="Times New Roman" panose="02020603050405020304" charset="0"/>
              </a:rPr>
              <a:t>1.</a:t>
            </a:r>
            <a:r>
              <a:rPr lang="en-US" sz="2800">
                <a:latin typeface="Times New Roman" panose="02020603050405020304" charset="0"/>
              </a:rPr>
              <a:t> It is a contradictory unit of beauty        and ugliness.</a:t>
            </a:r>
            <a:endParaRPr lang="en-US" sz="2800">
              <a:latin typeface="Times New Roman" panose="02020603050405020304" charset="0"/>
            </a:endParaRPr>
          </a:p>
          <a:p>
            <a:pPr algn="l" defTabSz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sz="2800" b="1">
                <a:latin typeface="Times New Roman" panose="02020603050405020304" charset="0"/>
              </a:rPr>
              <a:t>2.</a:t>
            </a:r>
            <a:r>
              <a:rPr lang="en-US" sz="2800">
                <a:latin typeface="Times New Roman" panose="02020603050405020304" charset="0"/>
              </a:rPr>
              <a:t> It is closely related to the character’s personality.</a:t>
            </a:r>
            <a:endParaRPr lang="en-US" sz="2800">
              <a:latin typeface="Times New Roman" panose="02020603050405020304" charset="0"/>
            </a:endParaRPr>
          </a:p>
          <a:p>
            <a:pPr algn="l" defTabSz="914400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sz="2800" b="1">
                <a:latin typeface="Times New Roman" panose="02020603050405020304" charset="0"/>
              </a:rPr>
              <a:t>3. </a:t>
            </a:r>
            <a:r>
              <a:rPr lang="en-US" sz="2800">
                <a:latin typeface="Times New Roman" panose="02020603050405020304" charset="0"/>
              </a:rPr>
              <a:t>Its pattern is stylized.</a:t>
            </a:r>
            <a:endParaRPr lang="en-US" sz="2800">
              <a:latin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5029200" y="429260"/>
            <a:ext cx="3270885" cy="5822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  <a:endParaRPr lang="en-US" altLang="zh-CN" sz="32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脸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2065655"/>
            <a:ext cx="4168140" cy="3126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" y="1417320"/>
            <a:ext cx="1450340" cy="894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65" y="4897544"/>
            <a:ext cx="1141200" cy="703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3682371" y="1583893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83683" y="5811723"/>
            <a:ext cx="1057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40225" y="2149475"/>
            <a:ext cx="7501255" cy="41529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457200" algn="l" defTabSz="914400" fontAlgn="auto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sz="2400">
                <a:latin typeface="Times New Roman" panose="02020603050405020304" charset="0"/>
              </a:rPr>
              <a:t>Chinese Peking opera makeup is favored by many opera enthusiasts and is widely known </a:t>
            </a:r>
            <a:r>
              <a:rPr 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both at home and abroad</a:t>
            </a:r>
            <a:r>
              <a:rPr lang="en-US" sz="2400">
                <a:latin typeface="Times New Roman" panose="02020603050405020304" charset="0"/>
              </a:rPr>
              <a:t>, having been regarded as </a:t>
            </a:r>
            <a:r>
              <a:rPr 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one of the mark of traditional Chinese culture</a:t>
            </a:r>
            <a:r>
              <a:rPr lang="en-US" sz="2400">
                <a:latin typeface="Times New Roman" panose="02020603050405020304" charset="0"/>
              </a:rPr>
              <a:t>. It is derived from the stage and could be seen on some large buildings, packages of some commercials, various porcelains and people’s clothes in different styles. </a:t>
            </a:r>
            <a:r>
              <a:rPr lang="en-US" sz="24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It is far beyond the scope of stage use, showing its status in people’s heart and strong vitality.</a:t>
            </a:r>
            <a:r>
              <a:rPr lang="en-US" sz="2400">
                <a:latin typeface="Times New Roman" panose="02020603050405020304" charset="0"/>
              </a:rPr>
              <a:t> Out of curiosity and affection for facial makeup in Chinese opera, a great many foreign friends and Chinese of insight start to explore the mystery of it.</a:t>
            </a:r>
            <a:endParaRPr lang="en-US" sz="2400">
              <a:latin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5029200" y="429260"/>
            <a:ext cx="3270885" cy="5822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altLang="zh-CN" sz="32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Reflections</a:t>
            </a:r>
            <a:endParaRPr lang="en-US" altLang="zh-CN" sz="32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脸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35" y="1402715"/>
            <a:ext cx="3016250" cy="3785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25" y="4907069"/>
            <a:ext cx="1141200" cy="703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" y="808990"/>
            <a:ext cx="1450340" cy="89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2" name="图片 1" descr="歌词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0" y="1847850"/>
            <a:ext cx="4899660" cy="2787650"/>
          </a:xfrm>
          <a:prstGeom prst="rect">
            <a:avLst/>
          </a:prstGeom>
        </p:spPr>
      </p:pic>
      <p:pic>
        <p:nvPicPr>
          <p:cNvPr id="3" name="图片 2" descr="g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743585"/>
            <a:ext cx="4445000" cy="4995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5074">
            <a:off x="10227338" y="5666526"/>
            <a:ext cx="1256791" cy="4076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0000">
            <a:off x="281305" y="884555"/>
            <a:ext cx="1184910" cy="7315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6570345" y="2107565"/>
            <a:ext cx="1965960" cy="9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70345" y="1673860"/>
            <a:ext cx="3048635" cy="63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THANK</a:t>
            </a:r>
            <a:endParaRPr kumimoji="1" lang="en-US" altLang="zh-CN" sz="4400" b="1" dirty="0" smtClean="0"/>
          </a:p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YOU</a:t>
            </a:r>
            <a:endParaRPr kumimoji="1" lang="zh-CN" alt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97430" y="2825115"/>
            <a:ext cx="7597140" cy="100330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90000"/>
              </a:lnSpc>
            </a:pPr>
            <a:r>
              <a:rPr kumimoji="1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Facial </a:t>
            </a:r>
            <a:r>
              <a:rPr kumimoji="1"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M</a:t>
            </a:r>
            <a:r>
              <a:rPr kumimoji="1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akeup</a:t>
            </a:r>
            <a:endParaRPr kumimoji="1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080" y="4693920"/>
            <a:ext cx="2977515" cy="1595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59215" y="5454650"/>
            <a:ext cx="1519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Su Xiao</a:t>
            </a:r>
            <a:endParaRPr lang="en-US" altLang="zh-CN" sz="2800">
              <a:solidFill>
                <a:schemeClr val="bg1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340231" y="2203653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05218" y="514433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4601845" y="398780"/>
            <a:ext cx="4021455" cy="64389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sz="36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Facial Makeup</a:t>
            </a:r>
            <a:endParaRPr lang="en-US" sz="36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rcRect l="24985" r="25392"/>
          <a:stretch>
            <a:fillRect/>
          </a:stretch>
        </p:blipFill>
        <p:spPr>
          <a:xfrm>
            <a:off x="1860550" y="2109470"/>
            <a:ext cx="2633345" cy="3549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0000">
            <a:off x="552256" y="118803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000">
            <a:off x="3900700" y="5577629"/>
            <a:ext cx="1141200" cy="703298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517515" y="2981960"/>
            <a:ext cx="57702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en-US" sz="2800" b="0">
                <a:latin typeface="Times New Roman" panose="02020603050405020304" charset="0"/>
              </a:rPr>
              <a:t>Facial makeup, a sort of makeup art used in stage performance, is painted on the face of traditional opera singers in China and varies when it come to different types of role.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9" name="TextBox 31"/>
          <p:cNvSpPr txBox="1"/>
          <p:nvPr/>
        </p:nvSpPr>
        <p:spPr>
          <a:xfrm>
            <a:off x="4764239" y="400733"/>
            <a:ext cx="4495801" cy="70548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en-US" sz="4000" b="1" dirty="0">
                <a:solidFill>
                  <a:schemeClr val="tx1"/>
                </a:solidFill>
                <a:effectLst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Contents</a:t>
            </a:r>
            <a:endParaRPr lang="en-US" sz="4000" b="1" dirty="0">
              <a:solidFill>
                <a:schemeClr val="tx1"/>
              </a:solidFill>
              <a:effectLst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56230" y="2044700"/>
            <a:ext cx="8615680" cy="6438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indent="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M</a:t>
            </a:r>
            <a:r>
              <a:rPr lang="zh-CN" altLang="en-US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ain </a:t>
            </a: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character roles in Beijing opera</a:t>
            </a:r>
            <a:endParaRPr lang="en-US" altLang="zh-CN" sz="2400" b="1" dirty="0" smtClean="0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74220" y="3025786"/>
            <a:ext cx="6912967" cy="6438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p>
            <a:pPr marL="8255" algn="just" defTabSz="91440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D</a:t>
            </a:r>
            <a:r>
              <a:rPr lang="zh-CN" altLang="en-US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ifferent colors of facial makeup</a:t>
            </a:r>
            <a:endParaRPr lang="zh-CN" altLang="en-US" sz="2400" b="1" dirty="0" smtClean="0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0" y="2109470"/>
            <a:ext cx="1267460" cy="6788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10" y="3098165"/>
            <a:ext cx="1267460" cy="67881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947880" y="4006861"/>
            <a:ext cx="6912967" cy="6438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p>
            <a:pPr marL="8255" algn="just" defTabSz="91440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About translation</a:t>
            </a:r>
            <a:endParaRPr lang="en-US" altLang="zh-CN" sz="2400" b="1" dirty="0" smtClean="0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4079240"/>
            <a:ext cx="1267460" cy="678815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947880" y="4987936"/>
            <a:ext cx="6912967" cy="6438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p>
            <a:pPr marL="8255" algn="just" defTabSz="91440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About conclusion &amp; reflection</a:t>
            </a:r>
            <a:r>
              <a:rPr lang="en-US" altLang="zh-CN" sz="2400" b="1" dirty="0" smtClean="0"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s</a:t>
            </a:r>
            <a:endParaRPr lang="en-US" altLang="zh-CN" sz="2400" b="1" dirty="0" smtClean="0"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5060315"/>
            <a:ext cx="1267460" cy="67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3035" y="2256790"/>
            <a:ext cx="7124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Main character roles </a:t>
            </a:r>
            <a:endParaRPr lang="en-US" altLang="zh-CN" sz="4800" b="1" dirty="0" smtClean="0"/>
          </a:p>
          <a:p>
            <a:pPr algn="ctr"/>
            <a:r>
              <a:rPr lang="en-US" altLang="zh-CN" sz="4800" b="1" dirty="0" smtClean="0"/>
              <a:t>in Beijing opera</a:t>
            </a:r>
            <a:endParaRPr lang="en-US" altLang="zh-CN" sz="4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/>
          <p:cNvSpPr txBox="1"/>
          <p:nvPr/>
        </p:nvSpPr>
        <p:spPr>
          <a:xfrm>
            <a:off x="4601845" y="351790"/>
            <a:ext cx="3926205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Main character roles </a:t>
            </a:r>
            <a:endParaRPr lang="zh-CN" altLang="en-US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171845" y="1425210"/>
            <a:ext cx="2810143" cy="460375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Sheng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74193" y="1542685"/>
            <a:ext cx="2810143" cy="460375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 Dan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21394515" flipH="1">
            <a:off x="1155474" y="1475950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21394515" flipH="1">
            <a:off x="6428472" y="1555991"/>
            <a:ext cx="832639" cy="446056"/>
          </a:xfrm>
          <a:prstGeom prst="rect">
            <a:avLst/>
          </a:prstGeom>
        </p:spPr>
      </p:pic>
      <p:sp>
        <p:nvSpPr>
          <p:cNvPr id="2" name="文本框 8"/>
          <p:cNvSpPr txBox="1"/>
          <p:nvPr/>
        </p:nvSpPr>
        <p:spPr>
          <a:xfrm>
            <a:off x="1315085" y="1869440"/>
            <a:ext cx="43370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M</a:t>
            </a:r>
            <a:r>
              <a:rPr lang="zh-CN" alt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ale roles</a:t>
            </a:r>
            <a:endParaRPr lang="zh-CN" alt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laosheng</a:t>
            </a:r>
            <a:r>
              <a:rPr lang="en-US" altLang="zh-CN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: </a:t>
            </a: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middle-aged or old men</a:t>
            </a:r>
            <a:endParaRPr lang="zh-CN" altLang="en-US"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xiaosheng</a:t>
            </a:r>
            <a:r>
              <a:rPr lang="en-US" altLang="zh-CN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: </a:t>
            </a: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young men</a:t>
            </a:r>
            <a:endParaRPr lang="zh-CN" altLang="en-US"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wusheng</a:t>
            </a:r>
            <a:r>
              <a:rPr lang="en-US" altLang="zh-CN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: </a:t>
            </a: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men with martial skills</a:t>
            </a:r>
            <a:endParaRPr lang="zh-CN" altLang="en-US"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60780" y="2506345"/>
            <a:ext cx="75565" cy="8947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7005320" y="2055495"/>
            <a:ext cx="518731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F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emale</a:t>
            </a:r>
            <a:r>
              <a:rPr lang="zh-CN" alt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roles</a:t>
            </a:r>
            <a:endParaRPr lang="zh-CN" altLang="en-US"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q</a:t>
            </a: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ingyi</a:t>
            </a:r>
            <a:r>
              <a:rPr lang="en-US" altLang="zh-CN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: </a:t>
            </a:r>
            <a:r>
              <a:rPr lang="zh-CN" alt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a woman with a strict moral code</a:t>
            </a:r>
            <a:endParaRPr lang="zh-CN" altLang="en-US"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laodan</a:t>
            </a:r>
            <a:r>
              <a:rPr lang="en-US"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: </a:t>
            </a: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an elderly woman</a:t>
            </a:r>
            <a:endParaRPr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5190" y="4343670"/>
            <a:ext cx="2810143" cy="460375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 Jing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21394515" flipH="1">
            <a:off x="1248819" y="4394410"/>
            <a:ext cx="832639" cy="446056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1353820" y="4940935"/>
            <a:ext cx="463232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T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he roles with painted faces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warriors, statesmen or even demons</a:t>
            </a:r>
            <a:endParaRPr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6887845" y="2727325"/>
            <a:ext cx="75565" cy="4527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550393" y="4243975"/>
            <a:ext cx="2810143" cy="460375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 Chou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6887845" y="4780280"/>
            <a:ext cx="518731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C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lown,</a:t>
            </a:r>
            <a:r>
              <a:rPr lang="en-US"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a comic character</a:t>
            </a:r>
            <a:endParaRPr sz="2000" b="1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pPr>
              <a:lnSpc>
                <a:spcPct val="130000"/>
              </a:lnSpc>
            </a:pPr>
            <a:r>
              <a:rPr sz="2000" dirty="0">
                <a:solidFill>
                  <a:srgbClr val="404040"/>
                </a:solidFill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can be recognized at first sight for his special make-up</a:t>
            </a:r>
            <a:endParaRPr sz="2000" dirty="0">
              <a:solidFill>
                <a:srgbClr val="404040"/>
              </a:solidFill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 rot="21394515" flipH="1">
            <a:off x="6437362" y="4292841"/>
            <a:ext cx="832639" cy="446056"/>
          </a:xfrm>
          <a:prstGeom prst="rect">
            <a:avLst/>
          </a:prstGeom>
        </p:spPr>
      </p:pic>
      <p:pic>
        <p:nvPicPr>
          <p:cNvPr id="41" name="图片 40" descr="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" y="918210"/>
            <a:ext cx="4309110" cy="2719070"/>
          </a:xfrm>
          <a:prstGeom prst="rect">
            <a:avLst/>
          </a:prstGeom>
        </p:spPr>
      </p:pic>
      <p:pic>
        <p:nvPicPr>
          <p:cNvPr id="42" name="图片 41" descr="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45" y="918210"/>
            <a:ext cx="4592320" cy="2744470"/>
          </a:xfrm>
          <a:prstGeom prst="rect">
            <a:avLst/>
          </a:prstGeom>
        </p:spPr>
      </p:pic>
      <p:pic>
        <p:nvPicPr>
          <p:cNvPr id="43" name="图片 42" descr="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3908425"/>
            <a:ext cx="4243070" cy="2522220"/>
          </a:xfrm>
          <a:prstGeom prst="rect">
            <a:avLst/>
          </a:prstGeom>
        </p:spPr>
      </p:pic>
      <p:pic>
        <p:nvPicPr>
          <p:cNvPr id="44" name="图片 43" descr="丑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845" y="3881755"/>
            <a:ext cx="4592320" cy="2548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01625" y="1367790"/>
            <a:ext cx="11760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P</a:t>
            </a:r>
            <a:r>
              <a:rPr lang="zh-CN" altLang="en-US" sz="2800" b="1">
                <a:latin typeface="Comic Sans MS" panose="030F0702030302020204" charset="0"/>
                <a:cs typeface="Comic Sans MS" panose="030F0702030302020204" charset="0"/>
              </a:rPr>
              <a:t>lain face</a:t>
            </a:r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 :    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quite simple with a thin layer of powder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                      </a:t>
            </a:r>
            <a:r>
              <a:rPr lang="en-US" altLang="zh-CN" sz="28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 “sheng”, “dan”                       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en-US" altLang="zh-CN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P</a:t>
            </a:r>
            <a:r>
              <a:rPr lang="zh-CN" altLang="en-US" sz="2800" b="1">
                <a:latin typeface="Comic Sans MS" panose="030F0702030302020204" charset="0"/>
                <a:cs typeface="Comic Sans MS" panose="030F0702030302020204" charset="0"/>
              </a:rPr>
              <a:t>ainted face</a:t>
            </a:r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 : 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relatively complicated, 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                        applied with heavy color and complicated patterns</a:t>
            </a:r>
            <a:endParaRPr lang="en-US" altLang="zh-CN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                       </a:t>
            </a:r>
            <a:r>
              <a:rPr lang="en-US" altLang="zh-CN" sz="28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 “jing”, ”chou”</a:t>
            </a:r>
            <a:endParaRPr lang="en-US" altLang="zh-CN" sz="280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矩形标注 7"/>
          <p:cNvSpPr/>
          <p:nvPr/>
        </p:nvSpPr>
        <p:spPr>
          <a:xfrm rot="10800000">
            <a:off x="689610" y="4206875"/>
            <a:ext cx="3255010" cy="210439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9610" y="4365625"/>
            <a:ext cx="34651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omic Sans MS" panose="030F0702030302020204" charset="0"/>
                <a:cs typeface="Comic Sans MS" panose="030F0702030302020204" charset="0"/>
              </a:rPr>
              <a:t>     F</a:t>
            </a:r>
            <a:r>
              <a:rPr lang="zh-CN" altLang="en-US" sz="2000">
                <a:latin typeface="Comic Sans MS" panose="030F0702030302020204" charset="0"/>
                <a:cs typeface="Comic Sans MS" panose="030F0702030302020204" charset="0"/>
              </a:rPr>
              <a:t>acial make-up</a:t>
            </a:r>
            <a:r>
              <a:rPr lang="en-US" altLang="zh-CN" sz="2000">
                <a:latin typeface="Comic Sans MS" panose="030F0702030302020204" charset="0"/>
                <a:cs typeface="Comic Sans MS" panose="030F0702030302020204" charset="0"/>
              </a:rPr>
              <a:t>,</a:t>
            </a:r>
            <a:r>
              <a:rPr lang="zh-CN" altLang="en-US" sz="2000">
                <a:latin typeface="Comic Sans MS" panose="030F0702030302020204" charset="0"/>
                <a:cs typeface="Comic Sans MS" panose="030F0702030302020204" charset="0"/>
              </a:rPr>
              <a:t> which is applied to Jing roles only, shows the character</a:t>
            </a:r>
            <a:r>
              <a:rPr lang="en-US" altLang="zh-CN" sz="2000">
                <a:latin typeface="Comic Sans MS" panose="030F0702030302020204" charset="0"/>
                <a:cs typeface="Comic Sans MS" panose="030F0702030302020204" charset="0"/>
              </a:rPr>
              <a:t>’</a:t>
            </a:r>
            <a:r>
              <a:rPr lang="zh-CN" altLang="en-US" sz="2000">
                <a:latin typeface="Comic Sans MS" panose="030F0702030302020204" charset="0"/>
                <a:cs typeface="Comic Sans MS" panose="030F0702030302020204" charset="0"/>
              </a:rPr>
              <a:t>s age and personality by using different colors. </a:t>
            </a:r>
            <a:endParaRPr lang="zh-CN" altLang="en-US" sz="20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矩形标注 9"/>
          <p:cNvSpPr/>
          <p:nvPr/>
        </p:nvSpPr>
        <p:spPr>
          <a:xfrm rot="10800000">
            <a:off x="4559300" y="4224655"/>
            <a:ext cx="3394710" cy="1898015"/>
          </a:xfrm>
          <a:prstGeom prst="wedgeRectCallout">
            <a:avLst>
              <a:gd name="adj1" fmla="val 20977"/>
              <a:gd name="adj2" fmla="val 640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58665" y="4512310"/>
            <a:ext cx="33953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000">
                <a:latin typeface="Comic Sans MS" panose="030F0702030302020204" charset="0"/>
                <a:cs typeface="Comic Sans MS" panose="030F0702030302020204" charset="0"/>
              </a:rPr>
              <a:t>     </a:t>
            </a:r>
            <a:r>
              <a:rPr lang="zh-CN" altLang="en-US" sz="2000">
                <a:latin typeface="Comic Sans MS" panose="030F0702030302020204" charset="0"/>
                <a:cs typeface="Comic Sans MS" panose="030F0702030302020204" charset="0"/>
              </a:rPr>
              <a:t>They are accustomed to wiping a patch of white powder on the nose.</a:t>
            </a:r>
            <a:endParaRPr lang="zh-CN" altLang="en-US" sz="20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6130" y="2025650"/>
            <a:ext cx="3923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“俊扮”“素面”“洁面”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54010" y="3772535"/>
            <a:ext cx="3093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花脸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”“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小花脸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3035" y="2256790"/>
            <a:ext cx="71247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/>
              <a:t>Different colors of </a:t>
            </a:r>
            <a:endParaRPr lang="en-US" altLang="zh-CN" sz="4800" b="1" dirty="0" smtClean="0"/>
          </a:p>
          <a:p>
            <a:pPr algn="ctr"/>
            <a:r>
              <a:rPr lang="en-US" altLang="zh-CN" sz="4800" b="1" dirty="0" smtClean="0"/>
              <a:t>facial makeup</a:t>
            </a:r>
            <a:endParaRPr lang="en-US" altLang="zh-CN" sz="4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5660" y="215900"/>
            <a:ext cx="83864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Red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S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ymbolic meaning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：loyalty, upright and integrity </a:t>
            </a:r>
            <a:endParaRPr lang="zh-CN" altLang="en-US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R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epresentatives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： Guan Yu， Wu Han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(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吴汉</a:t>
            </a:r>
            <a:r>
              <a:rPr lang="en-US" altLang="zh-CN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)</a:t>
            </a:r>
            <a:endParaRPr lang="en-US" altLang="zh-CN" sz="2400">
              <a:latin typeface="Comic Sans MS" panose="030F0702030302020204" charset="0"/>
              <a:ea typeface="Arial Unicode MS" panose="020B0604020202020204" charset="-122"/>
              <a:cs typeface="Comic Sans MS" panose="030F07020303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025" y="1967230"/>
            <a:ext cx="1052131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chemeClr val="tx1"/>
                </a:solidFill>
              </a:rPr>
              <a:t>Black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Symbolic meaning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</a:rPr>
              <a:t>：serious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ness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</a:rPr>
              <a:t>,courage and wis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dom</a:t>
            </a:r>
            <a:endParaRPr lang="en-US" altLang="zh-CN" sz="24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</a:rPr>
              <a:t>                               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</a:rPr>
              <a:t>mighty force and boldness </a:t>
            </a:r>
            <a:endParaRPr lang="zh-CN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Representatives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</a:rPr>
              <a:t>：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Bao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Zheng , a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n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impartial official</a:t>
            </a:r>
            <a:endParaRPr lang="zh-CN" altLang="en-US" sz="24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                            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Zhang Fei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,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in drama the </a:t>
            </a:r>
            <a:r>
              <a:rPr lang="zh-CN" altLang="en-US" sz="2400" i="1">
                <a:latin typeface="Comic Sans MS" panose="030F0702030302020204" charset="0"/>
                <a:cs typeface="Comic Sans MS" panose="030F0702030302020204" charset="0"/>
                <a:sym typeface="+mn-ea"/>
              </a:rPr>
              <a:t>Three Kingdoms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zh-CN" altLang="en-US" sz="24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                           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Li Kui</a:t>
            </a:r>
            <a:r>
              <a:rPr lang="en-US" altLang="zh-CN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,</a:t>
            </a:r>
            <a:r>
              <a:rPr lang="zh-CN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in drama </a:t>
            </a:r>
            <a:r>
              <a:rPr lang="zh-CN" altLang="en-US" sz="2400" i="1">
                <a:latin typeface="Comic Sans MS" panose="030F0702030302020204" charset="0"/>
                <a:cs typeface="Comic Sans MS" panose="030F0702030302020204" charset="0"/>
                <a:sym typeface="+mn-ea"/>
              </a:rPr>
              <a:t>Water Margin of the Marsh</a:t>
            </a:r>
            <a:endParaRPr lang="zh-CN" altLang="en-US" sz="2800"/>
          </a:p>
          <a:p>
            <a:pPr algn="l">
              <a:buClrTx/>
              <a:buSzTx/>
              <a:buFontTx/>
            </a:pPr>
            <a:endParaRPr lang="zh-CN" altLang="en-US" sz="28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4283710"/>
            <a:ext cx="112979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White</a:t>
            </a:r>
            <a:endParaRPr lang="zh-CN" altLang="en-US" sz="36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Symbolic meaning</a:t>
            </a:r>
            <a:r>
              <a:rPr lang="zh-CN" altLang="en-US" sz="2800"/>
              <a:t>： a derogatory sense,  a deceitful and suspicious nature</a:t>
            </a:r>
            <a:endParaRPr lang="zh-CN" altLang="en-US" sz="2800"/>
          </a:p>
          <a:p>
            <a:pPr algn="l">
              <a:buClrTx/>
              <a:buSzTx/>
              <a:buFontTx/>
            </a:pP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Representatives</a:t>
            </a:r>
            <a:r>
              <a:rPr lang="zh-CN" altLang="en-US" sz="2800"/>
              <a:t>： Cao Cao</a:t>
            </a:r>
            <a:r>
              <a:rPr lang="en-US" altLang="zh-CN" sz="2800"/>
              <a:t>,</a:t>
            </a:r>
            <a:r>
              <a:rPr lang="zh-CN" altLang="en-US" sz="2800"/>
              <a:t> in drama the </a:t>
            </a:r>
            <a:r>
              <a:rPr lang="zh-CN" altLang="en-US" sz="2800" i="1"/>
              <a:t>Three Kingdoms</a:t>
            </a:r>
            <a:endParaRPr lang="zh-CN" altLang="en-US" sz="2800"/>
          </a:p>
          <a:p>
            <a:pPr algn="l">
              <a:buClrTx/>
              <a:buSzTx/>
              <a:buFontTx/>
            </a:pPr>
            <a:r>
              <a:rPr lang="zh-CN" altLang="en-US" sz="2800"/>
              <a:t> </a:t>
            </a:r>
            <a:r>
              <a:rPr lang="en-US" altLang="zh-CN" sz="2800"/>
              <a:t>                                 </a:t>
            </a:r>
            <a:r>
              <a:rPr lang="zh-CN" altLang="en-US" sz="2800"/>
              <a:t>Yan Song</a:t>
            </a:r>
            <a:r>
              <a:rPr lang="en-US" altLang="zh-CN" sz="2800"/>
              <a:t>(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严嵩</a:t>
            </a:r>
            <a:r>
              <a:rPr lang="en-US" altLang="zh-CN" sz="2800"/>
              <a:t>)</a:t>
            </a:r>
            <a:r>
              <a:rPr lang="zh-CN" altLang="en-US" sz="2800"/>
              <a:t>, </a:t>
            </a:r>
            <a:r>
              <a:rPr lang="en-US" altLang="zh-CN" sz="2800"/>
              <a:t>   </a:t>
            </a:r>
            <a:r>
              <a:rPr lang="zh-CN" altLang="en-US" sz="2800"/>
              <a:t>Qin Hu</a:t>
            </a:r>
            <a:r>
              <a:rPr lang="en-US" altLang="zh-CN" sz="2800"/>
              <a:t>i(</a:t>
            </a:r>
            <a:r>
              <a:rPr lang="zh-CN" altLang="en-US" sz="2400">
                <a:latin typeface="Comic Sans MS" panose="030F0702030302020204" charset="0"/>
                <a:ea typeface="Arial Unicode MS" panose="020B0604020202020204" charset="-122"/>
                <a:cs typeface="Comic Sans MS" panose="030F0702030302020204" charset="0"/>
              </a:rPr>
              <a:t>秦桧</a:t>
            </a:r>
            <a:r>
              <a:rPr lang="en-US" altLang="zh-CN" sz="2800"/>
              <a:t>)</a:t>
            </a:r>
            <a:endParaRPr lang="en-US" altLang="zh-CN" sz="2800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">
            <a:off x="10301605" y="681355"/>
            <a:ext cx="1542415" cy="826770"/>
          </a:xfrm>
          <a:prstGeom prst="rect">
            <a:avLst/>
          </a:prstGeom>
        </p:spPr>
      </p:pic>
      <p:pic>
        <p:nvPicPr>
          <p:cNvPr id="5" name="图片 4" descr="红脸关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-139700"/>
            <a:ext cx="2681605" cy="2634615"/>
          </a:xfrm>
          <a:prstGeom prst="rect">
            <a:avLst/>
          </a:prstGeom>
        </p:spPr>
      </p:pic>
      <p:pic>
        <p:nvPicPr>
          <p:cNvPr id="6" name="图片 5" descr="黑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710" y="1248410"/>
            <a:ext cx="2828290" cy="3641725"/>
          </a:xfrm>
          <a:prstGeom prst="rect">
            <a:avLst/>
          </a:prstGeom>
        </p:spPr>
      </p:pic>
      <p:pic>
        <p:nvPicPr>
          <p:cNvPr id="10" name="图片 9" descr="白脸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505" y="3710940"/>
            <a:ext cx="2487930" cy="307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WPS 演示</Application>
  <PresentationFormat>宽屏</PresentationFormat>
  <Paragraphs>156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Arial Rounded MT Bold</vt:lpstr>
      <vt:lpstr>黑体</vt:lpstr>
      <vt:lpstr>方正粗宋简体</vt:lpstr>
      <vt:lpstr>微软雅黑</vt:lpstr>
      <vt:lpstr>Times New Roman</vt:lpstr>
      <vt:lpstr>Comic Sans MS</vt:lpstr>
      <vt:lpstr>Arial Unicode MS</vt:lpstr>
      <vt:lpstr>华文楷体</vt:lpstr>
      <vt:lpstr>Calibri Light</vt:lpstr>
      <vt:lpstr>Calibri</vt:lpstr>
      <vt:lpstr>Levenim MT</vt:lpstr>
      <vt:lpstr>Segoe Print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月饼</cp:lastModifiedBy>
  <cp:revision>42</cp:revision>
  <dcterms:created xsi:type="dcterms:W3CDTF">2015-08-19T02:17:00Z</dcterms:created>
  <dcterms:modified xsi:type="dcterms:W3CDTF">2021-05-19T05:34:08Z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67FE07887E964FA5AE8A694179B57EDD</vt:lpwstr>
  </property>
  <property fmtid="{D5CDD505-2E9C-101B-9397-08002B2CF9AE}" pid="3" name="KSOProductBuildVer">
    <vt:lpwstr>2052-11.1.0.10495</vt:lpwstr>
  </property>
</Properties>
</file>