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85" r:id="rId5"/>
    <p:sldId id="264" r:id="rId6"/>
    <p:sldId id="279" r:id="rId7"/>
    <p:sldId id="269" r:id="rId8"/>
    <p:sldId id="286" r:id="rId9"/>
    <p:sldId id="287" r:id="rId10"/>
    <p:sldId id="288" r:id="rId11"/>
    <p:sldId id="289" r:id="rId12"/>
    <p:sldId id="290" r:id="rId13"/>
    <p:sldId id="265" r:id="rId14"/>
    <p:sldId id="291" r:id="rId15"/>
    <p:sldId id="292" r:id="rId16"/>
    <p:sldId id="293" r:id="rId17"/>
    <p:sldId id="266" r:id="rId18"/>
    <p:sldId id="295" r:id="rId19"/>
    <p:sldId id="29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3826" autoAdjust="0"/>
  </p:normalViewPr>
  <p:slideViewPr>
    <p:cSldViewPr snapToGrid="0" showGuides="1">
      <p:cViewPr varScale="1">
        <p:scale>
          <a:sx n="67" d="100"/>
          <a:sy n="67" d="100"/>
        </p:scale>
        <p:origin x="644" y="5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extLst>
      <p:ext uri="{BB962C8B-B14F-4D97-AF65-F5344CB8AC3E}">
        <p14:creationId xmlns:p14="http://schemas.microsoft.com/office/powerpoint/2010/main" val="77032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extLst>
      <p:ext uri="{BB962C8B-B14F-4D97-AF65-F5344CB8AC3E}">
        <p14:creationId xmlns:p14="http://schemas.microsoft.com/office/powerpoint/2010/main" val="382848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extLst>
      <p:ext uri="{BB962C8B-B14F-4D97-AF65-F5344CB8AC3E}">
        <p14:creationId xmlns:p14="http://schemas.microsoft.com/office/powerpoint/2010/main" val="222868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extLst>
      <p:ext uri="{BB962C8B-B14F-4D97-AF65-F5344CB8AC3E}">
        <p14:creationId xmlns:p14="http://schemas.microsoft.com/office/powerpoint/2010/main" val="499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extLst>
      <p:ext uri="{BB962C8B-B14F-4D97-AF65-F5344CB8AC3E}">
        <p14:creationId xmlns:p14="http://schemas.microsoft.com/office/powerpoint/2010/main" val="50736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extLst>
      <p:ext uri="{BB962C8B-B14F-4D97-AF65-F5344CB8AC3E}">
        <p14:creationId xmlns:p14="http://schemas.microsoft.com/office/powerpoint/2010/main" val="274376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extLst>
      <p:ext uri="{BB962C8B-B14F-4D97-AF65-F5344CB8AC3E}">
        <p14:creationId xmlns:p14="http://schemas.microsoft.com/office/powerpoint/2010/main" val="3382958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extLst>
      <p:ext uri="{BB962C8B-B14F-4D97-AF65-F5344CB8AC3E}">
        <p14:creationId xmlns:p14="http://schemas.microsoft.com/office/powerpoint/2010/main" val="266115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extLst>
      <p:ext uri="{BB962C8B-B14F-4D97-AF65-F5344CB8AC3E}">
        <p14:creationId xmlns:p14="http://schemas.microsoft.com/office/powerpoint/2010/main" val="345311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extLst>
      <p:ext uri="{BB962C8B-B14F-4D97-AF65-F5344CB8AC3E}">
        <p14:creationId xmlns:p14="http://schemas.microsoft.com/office/powerpoint/2010/main" val="10069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extLst>
      <p:ext uri="{BB962C8B-B14F-4D97-AF65-F5344CB8AC3E}">
        <p14:creationId xmlns:p14="http://schemas.microsoft.com/office/powerpoint/2010/main" val="121682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7200"/>
                    </a14:imgEffect>
                    <a14:imgEffect>
                      <a14:saturation sat="0"/>
                    </a14:imgEffect>
                  </a14:imgLayer>
                </a14:imgProps>
              </a:ext>
              <a:ext uri="{28A0092B-C50C-407E-A947-70E740481C1C}">
                <a14:useLocalDpi xmlns:a14="http://schemas.microsoft.com/office/drawing/2010/main" val="0"/>
              </a:ext>
            </a:extLst>
          </a:blip>
          <a:srcRect t="33454" b="56"/>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文本框 1"/>
          <p:cNvSpPr txBox="1"/>
          <p:nvPr userDrawn="1"/>
        </p:nvSpPr>
        <p:spPr>
          <a:xfrm>
            <a:off x="297542" y="135275"/>
            <a:ext cx="3698448" cy="830997"/>
          </a:xfrm>
          <a:prstGeom prst="rect">
            <a:avLst/>
          </a:prstGeom>
          <a:noFill/>
        </p:spPr>
        <p:txBody>
          <a:bodyPr wrap="none" rtlCol="0" anchor="ctr">
            <a:spAutoFit/>
          </a:bodyPr>
          <a:lstStyle/>
          <a:p>
            <a:pPr>
              <a:lnSpc>
                <a:spcPct val="120000"/>
              </a:lnSpc>
            </a:pPr>
            <a:r>
              <a:rPr lang="zh-CN" altLang="en-US" sz="4000" dirty="0">
                <a:solidFill>
                  <a:schemeClr val="tx1">
                    <a:lumMod val="85000"/>
                    <a:lumOff val="15000"/>
                  </a:schemeClr>
                </a:solidFill>
                <a:latin typeface="叶根友刀锋黑草" panose="02010601030101010101" pitchFamily="2" charset="-122"/>
                <a:ea typeface="叶根友刀锋黑草" panose="02010601030101010101" pitchFamily="2"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文本框 1"/>
          <p:cNvSpPr txBox="1"/>
          <p:nvPr userDrawn="1"/>
        </p:nvSpPr>
        <p:spPr>
          <a:xfrm>
            <a:off x="297542" y="135275"/>
            <a:ext cx="3698448" cy="830997"/>
          </a:xfrm>
          <a:prstGeom prst="rect">
            <a:avLst/>
          </a:prstGeom>
          <a:noFill/>
        </p:spPr>
        <p:txBody>
          <a:bodyPr wrap="none" rtlCol="0" anchor="ctr">
            <a:spAutoFit/>
          </a:bodyPr>
          <a:lstStyle/>
          <a:p>
            <a:pPr>
              <a:lnSpc>
                <a:spcPct val="120000"/>
              </a:lnSpc>
            </a:pPr>
            <a:r>
              <a:rPr lang="zh-CN" altLang="en-US" sz="4000" dirty="0">
                <a:solidFill>
                  <a:schemeClr val="tx1">
                    <a:lumMod val="85000"/>
                    <a:lumOff val="15000"/>
                  </a:schemeClr>
                </a:solidFill>
                <a:latin typeface="叶根友刀锋黑草" panose="02010601030101010101" pitchFamily="2" charset="-122"/>
                <a:ea typeface="叶根友刀锋黑草" panose="02010601030101010101" pitchFamily="2"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文本框 1"/>
          <p:cNvSpPr txBox="1"/>
          <p:nvPr userDrawn="1"/>
        </p:nvSpPr>
        <p:spPr>
          <a:xfrm>
            <a:off x="297542" y="135275"/>
            <a:ext cx="3698448" cy="830997"/>
          </a:xfrm>
          <a:prstGeom prst="rect">
            <a:avLst/>
          </a:prstGeom>
          <a:noFill/>
        </p:spPr>
        <p:txBody>
          <a:bodyPr wrap="none" rtlCol="0" anchor="ctr">
            <a:spAutoFit/>
          </a:bodyPr>
          <a:lstStyle/>
          <a:p>
            <a:pPr>
              <a:lnSpc>
                <a:spcPct val="120000"/>
              </a:lnSpc>
            </a:pPr>
            <a:r>
              <a:rPr lang="zh-CN" altLang="en-US" sz="4000" dirty="0">
                <a:solidFill>
                  <a:schemeClr val="tx1">
                    <a:lumMod val="85000"/>
                    <a:lumOff val="15000"/>
                  </a:schemeClr>
                </a:solidFill>
                <a:latin typeface="叶根友刀锋黑草" panose="02010601030101010101" pitchFamily="2" charset="-122"/>
                <a:ea typeface="叶根友刀锋黑草" panose="02010601030101010101" pitchFamily="2"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文本框 1"/>
          <p:cNvSpPr txBox="1"/>
          <p:nvPr userDrawn="1"/>
        </p:nvSpPr>
        <p:spPr>
          <a:xfrm>
            <a:off x="297542" y="135275"/>
            <a:ext cx="3698448" cy="830997"/>
          </a:xfrm>
          <a:prstGeom prst="rect">
            <a:avLst/>
          </a:prstGeom>
          <a:noFill/>
        </p:spPr>
        <p:txBody>
          <a:bodyPr wrap="none" rtlCol="0" anchor="ctr">
            <a:spAutoFit/>
          </a:bodyPr>
          <a:lstStyle/>
          <a:p>
            <a:pPr>
              <a:lnSpc>
                <a:spcPct val="120000"/>
              </a:lnSpc>
            </a:pPr>
            <a:r>
              <a:rPr lang="zh-CN" altLang="en-US" sz="4000" dirty="0">
                <a:solidFill>
                  <a:schemeClr val="tx1">
                    <a:lumMod val="85000"/>
                    <a:lumOff val="15000"/>
                  </a:schemeClr>
                </a:solidFill>
                <a:latin typeface="叶根友刀锋黑草" panose="02010601030101010101" pitchFamily="2" charset="-122"/>
                <a:ea typeface="叶根友刀锋黑草" panose="02010601030101010101" pitchFamily="2" charset="-122"/>
              </a:rPr>
              <a:t>请输入您的标题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xml"/><Relationship Id="rId7" Type="http://schemas.microsoft.com/office/2007/relationships/hdphoto" Target="../media/hdphoto1.wdp"/><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25366" b="7148"/>
          <a:stretch>
            <a:fillRect/>
          </a:stretch>
        </p:blipFill>
        <p:spPr>
          <a:xfrm>
            <a:off x="0" y="-1"/>
            <a:ext cx="12192000" cy="6858000"/>
          </a:xfrm>
          <a:prstGeom prst="rect">
            <a:avLst/>
          </a:prstGeom>
        </p:spPr>
      </p:pic>
      <p:pic>
        <p:nvPicPr>
          <p:cNvPr id="6" name="PA_图片 5"/>
          <p:cNvPicPr>
            <a:picLocks noChangeAspect="1"/>
          </p:cNvPicPr>
          <p:nvPr>
            <p:custDataLst>
              <p:tags r:id="rId1"/>
            </p:custDataLst>
          </p:nvPr>
        </p:nvPicPr>
        <p:blipFill>
          <a:blip r:embed="rId7">
            <a:duotone>
              <a:schemeClr val="accent5">
                <a:shade val="45000"/>
                <a:satMod val="135000"/>
              </a:schemeClr>
              <a:prstClr val="white"/>
            </a:duotone>
          </a:blip>
          <a:srcRect/>
          <a:stretch>
            <a:fillRect/>
          </a:stretch>
        </p:blipFill>
        <p:spPr>
          <a:xfrm>
            <a:off x="2616295" y="1198604"/>
            <a:ext cx="3479705" cy="3485050"/>
          </a:xfrm>
          <a:custGeom>
            <a:avLst/>
            <a:gdLst>
              <a:gd name="connsiteX0" fmla="*/ 396382 w 3968840"/>
              <a:gd name="connsiteY0" fmla="*/ 2979751 h 3974937"/>
              <a:gd name="connsiteX1" fmla="*/ 153466 w 3968840"/>
              <a:gd name="connsiteY1" fmla="*/ 3206049 h 3974937"/>
              <a:gd name="connsiteX2" fmla="*/ 396382 w 3968840"/>
              <a:gd name="connsiteY2" fmla="*/ 3432347 h 3974937"/>
              <a:gd name="connsiteX3" fmla="*/ 639298 w 3968840"/>
              <a:gd name="connsiteY3" fmla="*/ 3206049 h 3974937"/>
              <a:gd name="connsiteX4" fmla="*/ 396382 w 3968840"/>
              <a:gd name="connsiteY4" fmla="*/ 2979751 h 3974937"/>
              <a:gd name="connsiteX5" fmla="*/ 0 w 3968840"/>
              <a:gd name="connsiteY5" fmla="*/ 0 h 3974937"/>
              <a:gd name="connsiteX6" fmla="*/ 2355378 w 3968840"/>
              <a:gd name="connsiteY6" fmla="*/ 0 h 3974937"/>
              <a:gd name="connsiteX7" fmla="*/ 2346169 w 3968840"/>
              <a:gd name="connsiteY7" fmla="*/ 102541 h 3974937"/>
              <a:gd name="connsiteX8" fmla="*/ 2813932 w 3968840"/>
              <a:gd name="connsiteY8" fmla="*/ 627642 h 3974937"/>
              <a:gd name="connsiteX9" fmla="*/ 3281695 w 3968840"/>
              <a:gd name="connsiteY9" fmla="*/ 102541 h 3974937"/>
              <a:gd name="connsiteX10" fmla="*/ 3272487 w 3968840"/>
              <a:gd name="connsiteY10" fmla="*/ 0 h 3974937"/>
              <a:gd name="connsiteX11" fmla="*/ 3968840 w 3968840"/>
              <a:gd name="connsiteY11" fmla="*/ 0 h 3974937"/>
              <a:gd name="connsiteX12" fmla="*/ 3968840 w 3968840"/>
              <a:gd name="connsiteY12" fmla="*/ 1188778 h 3974937"/>
              <a:gd name="connsiteX13" fmla="*/ 3918900 w 3968840"/>
              <a:gd name="connsiteY13" fmla="*/ 1181848 h 3974937"/>
              <a:gd name="connsiteX14" fmla="*/ 3451137 w 3968840"/>
              <a:gd name="connsiteY14" fmla="*/ 1825706 h 3974937"/>
              <a:gd name="connsiteX15" fmla="*/ 3918900 w 3968840"/>
              <a:gd name="connsiteY15" fmla="*/ 2469564 h 3974937"/>
              <a:gd name="connsiteX16" fmla="*/ 3968840 w 3968840"/>
              <a:gd name="connsiteY16" fmla="*/ 2462634 h 3974937"/>
              <a:gd name="connsiteX17" fmla="*/ 3968840 w 3968840"/>
              <a:gd name="connsiteY17" fmla="*/ 3974937 h 3974937"/>
              <a:gd name="connsiteX18" fmla="*/ 2776104 w 3968840"/>
              <a:gd name="connsiteY18" fmla="*/ 3974937 h 3974937"/>
              <a:gd name="connsiteX19" fmla="*/ 2762293 w 3968840"/>
              <a:gd name="connsiteY19" fmla="*/ 3913805 h 3974937"/>
              <a:gd name="connsiteX20" fmla="*/ 2637627 w 3968840"/>
              <a:gd name="connsiteY20" fmla="*/ 3725223 h 3974937"/>
              <a:gd name="connsiteX21" fmla="*/ 2512962 w 3968840"/>
              <a:gd name="connsiteY21" fmla="*/ 3913805 h 3974937"/>
              <a:gd name="connsiteX22" fmla="*/ 2499150 w 3968840"/>
              <a:gd name="connsiteY22" fmla="*/ 3974937 h 3974937"/>
              <a:gd name="connsiteX23" fmla="*/ 0 w 3968840"/>
              <a:gd name="connsiteY23" fmla="*/ 3974937 h 397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8840" h="3974937">
                <a:moveTo>
                  <a:pt x="396382" y="2979751"/>
                </a:moveTo>
                <a:cubicBezTo>
                  <a:pt x="262223" y="2979751"/>
                  <a:pt x="153466" y="3081068"/>
                  <a:pt x="153466" y="3206049"/>
                </a:cubicBezTo>
                <a:cubicBezTo>
                  <a:pt x="153466" y="3331030"/>
                  <a:pt x="262223" y="3432347"/>
                  <a:pt x="396382" y="3432347"/>
                </a:cubicBezTo>
                <a:cubicBezTo>
                  <a:pt x="530541" y="3432347"/>
                  <a:pt x="639298" y="3331030"/>
                  <a:pt x="639298" y="3206049"/>
                </a:cubicBezTo>
                <a:cubicBezTo>
                  <a:pt x="639298" y="3081068"/>
                  <a:pt x="530541" y="2979751"/>
                  <a:pt x="396382" y="2979751"/>
                </a:cubicBezTo>
                <a:close/>
                <a:moveTo>
                  <a:pt x="0" y="0"/>
                </a:moveTo>
                <a:lnTo>
                  <a:pt x="2355378" y="0"/>
                </a:lnTo>
                <a:lnTo>
                  <a:pt x="2346169" y="102541"/>
                </a:lnTo>
                <a:cubicBezTo>
                  <a:pt x="2346169" y="392546"/>
                  <a:pt x="2555594" y="627642"/>
                  <a:pt x="2813932" y="627642"/>
                </a:cubicBezTo>
                <a:cubicBezTo>
                  <a:pt x="3072270" y="627642"/>
                  <a:pt x="3281695" y="392546"/>
                  <a:pt x="3281695" y="102541"/>
                </a:cubicBezTo>
                <a:lnTo>
                  <a:pt x="3272487" y="0"/>
                </a:lnTo>
                <a:lnTo>
                  <a:pt x="3968840" y="0"/>
                </a:lnTo>
                <a:lnTo>
                  <a:pt x="3968840" y="1188778"/>
                </a:lnTo>
                <a:lnTo>
                  <a:pt x="3918900" y="1181848"/>
                </a:lnTo>
                <a:cubicBezTo>
                  <a:pt x="3660562" y="1181848"/>
                  <a:pt x="3451137" y="1470113"/>
                  <a:pt x="3451137" y="1825706"/>
                </a:cubicBezTo>
                <a:cubicBezTo>
                  <a:pt x="3451137" y="2181299"/>
                  <a:pt x="3660562" y="2469564"/>
                  <a:pt x="3918900" y="2469564"/>
                </a:cubicBezTo>
                <a:lnTo>
                  <a:pt x="3968840" y="2462634"/>
                </a:lnTo>
                <a:lnTo>
                  <a:pt x="3968840" y="3974937"/>
                </a:lnTo>
                <a:lnTo>
                  <a:pt x="2776104" y="3974937"/>
                </a:lnTo>
                <a:lnTo>
                  <a:pt x="2762293" y="3913805"/>
                </a:lnTo>
                <a:cubicBezTo>
                  <a:pt x="2730388" y="3797289"/>
                  <a:pt x="2686312" y="3725223"/>
                  <a:pt x="2637627" y="3725223"/>
                </a:cubicBezTo>
                <a:cubicBezTo>
                  <a:pt x="2588942" y="3725223"/>
                  <a:pt x="2544866" y="3797289"/>
                  <a:pt x="2512962" y="3913805"/>
                </a:cubicBezTo>
                <a:lnTo>
                  <a:pt x="2499150" y="3974937"/>
                </a:lnTo>
                <a:lnTo>
                  <a:pt x="0" y="3974937"/>
                </a:lnTo>
                <a:close/>
              </a:path>
            </a:pathLst>
          </a:custGeom>
        </p:spPr>
      </p:pic>
      <p:sp>
        <p:nvSpPr>
          <p:cNvPr id="8" name="PA_矩形 7"/>
          <p:cNvSpPr/>
          <p:nvPr>
            <p:custDataLst>
              <p:tags r:id="rId2"/>
            </p:custDataLst>
          </p:nvPr>
        </p:nvSpPr>
        <p:spPr>
          <a:xfrm rot="16200000">
            <a:off x="7413625" y="2989035"/>
            <a:ext cx="461665" cy="2656642"/>
          </a:xfrm>
          <a:prstGeom prst="rect">
            <a:avLst/>
          </a:prstGeom>
        </p:spPr>
        <p:txBody>
          <a:bodyPr vert="eaVert" wrap="square">
            <a:spAutoFit/>
          </a:bodyPr>
          <a:lstStyle/>
          <a:p>
            <a:r>
              <a:rPr lang="en-US" altLang="zh-CN" dirty="0" err="1">
                <a:solidFill>
                  <a:schemeClr val="tx1">
                    <a:lumMod val="85000"/>
                    <a:lumOff val="15000"/>
                  </a:schemeClr>
                </a:solidFill>
              </a:rPr>
              <a:t>Liú</a:t>
            </a:r>
            <a:r>
              <a:rPr lang="en-US" altLang="zh-CN" dirty="0">
                <a:solidFill>
                  <a:schemeClr val="tx1">
                    <a:lumMod val="85000"/>
                    <a:lumOff val="15000"/>
                  </a:schemeClr>
                </a:solidFill>
              </a:rPr>
              <a:t> </a:t>
            </a:r>
            <a:r>
              <a:rPr lang="en-US" altLang="zh-CN" dirty="0" err="1">
                <a:solidFill>
                  <a:schemeClr val="tx1">
                    <a:lumMod val="85000"/>
                    <a:lumOff val="15000"/>
                  </a:schemeClr>
                </a:solidFill>
              </a:rPr>
              <a:t>Zhuófán</a:t>
            </a:r>
            <a:r>
              <a:rPr lang="en-US" altLang="zh-CN" dirty="0">
                <a:solidFill>
                  <a:schemeClr val="tx1">
                    <a:lumMod val="85000"/>
                    <a:lumOff val="15000"/>
                  </a:schemeClr>
                </a:solidFill>
              </a:rPr>
              <a:t> </a:t>
            </a:r>
            <a:r>
              <a:rPr lang="zh-CN" altLang="en-US" dirty="0">
                <a:solidFill>
                  <a:schemeClr val="tx1">
                    <a:lumMod val="85000"/>
                    <a:lumOff val="15000"/>
                  </a:schemeClr>
                </a:solidFill>
              </a:rPr>
              <a:t>刘卓凡</a:t>
            </a:r>
          </a:p>
        </p:txBody>
      </p:sp>
      <p:sp>
        <p:nvSpPr>
          <p:cNvPr id="9" name="PA_文本框 8"/>
          <p:cNvSpPr txBox="1"/>
          <p:nvPr>
            <p:custDataLst>
              <p:tags r:id="rId3"/>
            </p:custDataLst>
          </p:nvPr>
        </p:nvSpPr>
        <p:spPr>
          <a:xfrm>
            <a:off x="2790062" y="2421574"/>
            <a:ext cx="5799345" cy="903645"/>
          </a:xfrm>
          <a:prstGeom prst="rect">
            <a:avLst/>
          </a:prstGeom>
          <a:noFill/>
        </p:spPr>
        <p:txBody>
          <a:bodyPr wrap="none" rtlCol="0" anchor="ctr">
            <a:spAutoFit/>
          </a:bodyPr>
          <a:lstStyle/>
          <a:p>
            <a:pPr>
              <a:lnSpc>
                <a:spcPct val="120000"/>
              </a:lnSpc>
            </a:pPr>
            <a:r>
              <a:rPr lang="en-US" altLang="zh-CN" sz="4800" dirty="0">
                <a:solidFill>
                  <a:schemeClr val="tx1">
                    <a:lumMod val="85000"/>
                    <a:lumOff val="15000"/>
                  </a:schemeClr>
                </a:solidFill>
                <a:latin typeface="迷你简柏青" panose="02010604000101010101" pitchFamily="2" charset="-122"/>
                <a:ea typeface="迷你简柏青" panose="02010604000101010101" pitchFamily="2" charset="-122"/>
              </a:rPr>
              <a:t>Chinese Characters</a:t>
            </a:r>
            <a:endParaRPr lang="zh-CN" altLang="en-US" sz="4800" dirty="0">
              <a:solidFill>
                <a:schemeClr val="tx1">
                  <a:lumMod val="85000"/>
                  <a:lumOff val="15000"/>
                </a:schemeClr>
              </a:solidFill>
              <a:latin typeface="迷你简柏青" panose="02010604000101010101" pitchFamily="2" charset="-122"/>
              <a:ea typeface="迷你简柏青" panose="0201060400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Clerical script </a:t>
            </a:r>
            <a:r>
              <a:rPr lang="zh-CN" altLang="en-US" sz="3600" dirty="0">
                <a:solidFill>
                  <a:schemeClr val="tx1">
                    <a:lumMod val="75000"/>
                    <a:lumOff val="25000"/>
                  </a:schemeClr>
                </a:solidFill>
                <a:latin typeface="方正苏新诗柳楷简体"/>
              </a:rPr>
              <a:t>隶书</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5" y="1518713"/>
            <a:ext cx="8296978" cy="3416320"/>
          </a:xfrm>
          <a:prstGeom prst="rect">
            <a:avLst/>
          </a:prstGeom>
          <a:noFill/>
        </p:spPr>
        <p:txBody>
          <a:bodyPr wrap="square" rtlCol="0" anchor="ctr">
            <a:spAutoFit/>
          </a:bodyPr>
          <a:lstStyle/>
          <a:p>
            <a:pPr algn="just"/>
            <a:r>
              <a:rPr lang="en-US" altLang="zh-CN" sz="2400" kern="100" dirty="0">
                <a:effectLst/>
                <a:latin typeface="Times New Roman" panose="02020603050405020304" pitchFamily="18" charset="0"/>
                <a:ea typeface="Times New Roman" panose="02020603050405020304" pitchFamily="18" charset="0"/>
              </a:rPr>
              <a:t>After the unification of China,</a:t>
            </a:r>
            <a:r>
              <a:rPr lang="en-US" altLang="zh-CN" sz="2400" kern="100" dirty="0">
                <a:latin typeface="Times New Roman" panose="02020603050405020304" pitchFamily="18" charset="0"/>
                <a:ea typeface="宋体" panose="02010600030101010101" pitchFamily="2" charset="-122"/>
              </a:rPr>
              <a:t> </a:t>
            </a:r>
            <a:r>
              <a:rPr lang="en-US" altLang="zh-CN" sz="2400" kern="100" dirty="0">
                <a:effectLst/>
                <a:latin typeface="Times New Roman" panose="02020603050405020304" pitchFamily="18" charset="0"/>
                <a:ea typeface="Times New Roman" panose="02020603050405020304" pitchFamily="18" charset="0"/>
              </a:rPr>
              <a:t>another faster and convenient style of writing called “clerical script” appeared during the late of the Qin Dynasty and the Han Dynasty</a:t>
            </a:r>
            <a:r>
              <a:rPr lang="en-US" altLang="zh-CN" sz="2400" kern="100" dirty="0">
                <a:latin typeface="Times New Roman" panose="02020603050405020304" pitchFamily="18" charset="0"/>
                <a:ea typeface="Times New Roman" panose="02020603050405020304" pitchFamily="18" charset="0"/>
              </a:rPr>
              <a:t>.</a:t>
            </a:r>
            <a:r>
              <a:rPr lang="zh-CN" altLang="en-US" sz="2400" kern="100" dirty="0">
                <a:effectLst/>
                <a:latin typeface="Times New Roman" panose="02020603050405020304" pitchFamily="18" charset="0"/>
                <a:ea typeface="Times New Roman" panose="02020603050405020304" pitchFamily="18" charset="0"/>
              </a:rPr>
              <a:t> </a:t>
            </a:r>
            <a:r>
              <a:rPr lang="en-US" altLang="zh-CN" sz="2400" kern="100" dirty="0">
                <a:effectLst/>
                <a:latin typeface="Times New Roman" panose="02020603050405020304" pitchFamily="18" charset="0"/>
                <a:ea typeface="Times New Roman" panose="02020603050405020304" pitchFamily="18" charset="0"/>
              </a:rPr>
              <a:t>In order to save time, people changed the rounded lines into straight ones which became the officially approved formal way of writing. </a:t>
            </a:r>
          </a:p>
          <a:p>
            <a:pPr algn="just"/>
            <a:r>
              <a:rPr lang="en-US" altLang="zh-CN" sz="2400" kern="100" dirty="0">
                <a:effectLst/>
                <a:latin typeface="Times New Roman" panose="02020603050405020304" pitchFamily="18" charset="0"/>
                <a:ea typeface="Times New Roman" panose="02020603050405020304" pitchFamily="18" charset="0"/>
              </a:rPr>
              <a:t>From the clerical change to the present, it has been more than 2,200 years. This the period in the historical development of Chinese characters is still called modern because the structures of Chinese characters have remained the same until today.</a:t>
            </a:r>
            <a:endParaRPr lang="zh-CN" altLang="zh-CN" sz="2400" kern="100" dirty="0">
              <a:effectLst/>
              <a:latin typeface="Times New Roman" panose="02020603050405020304" pitchFamily="18" charset="0"/>
              <a:ea typeface="宋体" panose="02010600030101010101" pitchFamily="2" charset="-122"/>
            </a:endParaRPr>
          </a:p>
        </p:txBody>
      </p:sp>
      <p:pic>
        <p:nvPicPr>
          <p:cNvPr id="5122" name="Picture 2" descr="隶书 的图像结果">
            <a:extLst>
              <a:ext uri="{FF2B5EF4-FFF2-40B4-BE49-F238E27FC236}">
                <a16:creationId xmlns:a16="http://schemas.microsoft.com/office/drawing/2014/main" id="{4F543517-673D-4452-B737-6AF132091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881" y="2367814"/>
            <a:ext cx="2663993" cy="398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1573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Regular script </a:t>
            </a:r>
            <a:r>
              <a:rPr lang="zh-CN" altLang="en-US" sz="3600" dirty="0">
                <a:solidFill>
                  <a:schemeClr val="tx1">
                    <a:lumMod val="75000"/>
                    <a:lumOff val="25000"/>
                  </a:schemeClr>
                </a:solidFill>
                <a:latin typeface="方正苏新诗柳楷简体"/>
              </a:rPr>
              <a:t>楷书</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5" y="1703379"/>
            <a:ext cx="8296978" cy="3046988"/>
          </a:xfrm>
          <a:prstGeom prst="rect">
            <a:avLst/>
          </a:prstGeom>
          <a:noFill/>
        </p:spPr>
        <p:txBody>
          <a:bodyPr wrap="square" rtlCol="0" anchor="ctr">
            <a:spAutoFit/>
          </a:bodyPr>
          <a:lstStyle/>
          <a:p>
            <a:pPr algn="just"/>
            <a:r>
              <a:rPr lang="en-US" altLang="zh-CN" sz="2400" kern="100" dirty="0">
                <a:effectLst/>
                <a:latin typeface="Times New Roman" panose="02020603050405020304" pitchFamily="18" charset="0"/>
                <a:ea typeface="Times New Roman" panose="02020603050405020304" pitchFamily="18" charset="0"/>
              </a:rPr>
              <a:t>Toward the end of the Han Dynasty, the strokes with the wavy endings and some thick curvy lines seen in the clerical script became smooth and straight. This change is known as “regularization” after which the characters called the regular script appeared at the end of the Eastern Han Dynasty (25–220) and replaced the clerical script to be the major font of daily writing. It has been the standard and formal writing style for more than 1,800 years with the widest and longest usage.</a:t>
            </a:r>
            <a:endParaRPr lang="zh-CN" altLang="zh-CN" sz="3200" kern="100" dirty="0">
              <a:effectLst/>
              <a:latin typeface="Times New Roman" panose="02020603050405020304" pitchFamily="18" charset="0"/>
              <a:ea typeface="宋体" panose="02010600030101010101" pitchFamily="2" charset="-122"/>
            </a:endParaRPr>
          </a:p>
        </p:txBody>
      </p:sp>
      <p:pic>
        <p:nvPicPr>
          <p:cNvPr id="6146" name="Picture 2" descr="楷书 的图像结果">
            <a:extLst>
              <a:ext uri="{FF2B5EF4-FFF2-40B4-BE49-F238E27FC236}">
                <a16:creationId xmlns:a16="http://schemas.microsoft.com/office/drawing/2014/main" id="{689239FE-B868-491F-93D5-5AAD04C1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524" y="1518713"/>
            <a:ext cx="25527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97655"/>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Translation</a:t>
            </a:r>
          </a:p>
        </p:txBody>
      </p:sp>
      <p:sp>
        <p:nvSpPr>
          <p:cNvPr id="12" name="文本框 11">
            <a:extLst>
              <a:ext uri="{FF2B5EF4-FFF2-40B4-BE49-F238E27FC236}">
                <a16:creationId xmlns:a16="http://schemas.microsoft.com/office/drawing/2014/main" id="{7B796C5E-3490-438E-B2B6-AF1F9C086A08}"/>
              </a:ext>
            </a:extLst>
          </p:cNvPr>
          <p:cNvSpPr txBox="1"/>
          <p:nvPr/>
        </p:nvSpPr>
        <p:spPr>
          <a:xfrm>
            <a:off x="7178041" y="1918942"/>
            <a:ext cx="4449277" cy="646331"/>
          </a:xfrm>
          <a:prstGeom prst="rect">
            <a:avLst/>
          </a:prstGeom>
          <a:noFill/>
        </p:spPr>
        <p:txBody>
          <a:bodyPr wrap="square">
            <a:spAutoFit/>
          </a:bodyPr>
          <a:lstStyle/>
          <a:p>
            <a:r>
              <a:rPr lang="en-US" altLang="zh-CN" dirty="0">
                <a:solidFill>
                  <a:srgbClr val="333333"/>
                </a:solidFill>
                <a:latin typeface="Helvetica Neue"/>
              </a:rPr>
              <a:t>oracle </a:t>
            </a:r>
            <a:r>
              <a:rPr lang="zh-CN" altLang="en-US" dirty="0">
                <a:solidFill>
                  <a:srgbClr val="333333"/>
                </a:solidFill>
                <a:latin typeface="Helvetica Neue"/>
              </a:rPr>
              <a:t>≈ </a:t>
            </a:r>
            <a:r>
              <a:rPr lang="en-US" altLang="zh-CN" dirty="0">
                <a:solidFill>
                  <a:srgbClr val="333333"/>
                </a:solidFill>
                <a:latin typeface="Helvetica Neue"/>
              </a:rPr>
              <a:t>prediction of</a:t>
            </a:r>
            <a:r>
              <a:rPr lang="zh-CN" altLang="en-US" dirty="0">
                <a:solidFill>
                  <a:srgbClr val="333333"/>
                </a:solidFill>
                <a:latin typeface="Helvetica Neue"/>
              </a:rPr>
              <a:t> </a:t>
            </a:r>
            <a:r>
              <a:rPr lang="en-US" altLang="zh-CN" b="0" i="0" dirty="0">
                <a:solidFill>
                  <a:srgbClr val="434343"/>
                </a:solidFill>
                <a:effectLst/>
                <a:latin typeface="Arial" panose="020B0604020202020204" pitchFamily="34" charset="0"/>
              </a:rPr>
              <a:t>auspicious and inauspicious things</a:t>
            </a:r>
            <a:endParaRPr lang="zh-CN" altLang="en-US" dirty="0"/>
          </a:p>
        </p:txBody>
      </p:sp>
      <p:grpSp>
        <p:nvGrpSpPr>
          <p:cNvPr id="13" name="组合 12">
            <a:extLst>
              <a:ext uri="{FF2B5EF4-FFF2-40B4-BE49-F238E27FC236}">
                <a16:creationId xmlns:a16="http://schemas.microsoft.com/office/drawing/2014/main" id="{3A594488-F810-4479-9852-06D0299DFED3}"/>
              </a:ext>
            </a:extLst>
          </p:cNvPr>
          <p:cNvGrpSpPr/>
          <p:nvPr/>
        </p:nvGrpSpPr>
        <p:grpSpPr>
          <a:xfrm>
            <a:off x="228601" y="1989879"/>
            <a:ext cx="6557209" cy="2141304"/>
            <a:chOff x="228601" y="1989879"/>
            <a:chExt cx="6557209" cy="2141304"/>
          </a:xfrm>
        </p:grpSpPr>
        <p:sp>
          <p:nvSpPr>
            <p:cNvPr id="8" name="文本框 7">
              <a:extLst>
                <a:ext uri="{FF2B5EF4-FFF2-40B4-BE49-F238E27FC236}">
                  <a16:creationId xmlns:a16="http://schemas.microsoft.com/office/drawing/2014/main" id="{FDE104BE-391A-4E0F-8950-2E01A4922852}"/>
                </a:ext>
              </a:extLst>
            </p:cNvPr>
            <p:cNvSpPr txBox="1"/>
            <p:nvPr/>
          </p:nvSpPr>
          <p:spPr>
            <a:xfrm>
              <a:off x="3799573" y="3734600"/>
              <a:ext cx="2158465" cy="396583"/>
            </a:xfrm>
            <a:prstGeom prst="rect">
              <a:avLst/>
            </a:prstGeom>
            <a:noFill/>
          </p:spPr>
          <p:txBody>
            <a:bodyPr wrap="square">
              <a:spAutoFit/>
            </a:bodyPr>
            <a:lstStyle/>
            <a:p>
              <a:pPr>
                <a:lnSpc>
                  <a:spcPct val="120000"/>
                </a:lnSpc>
              </a:pPr>
              <a:r>
                <a:rPr lang="en-US" altLang="zh-CN" sz="1800" dirty="0">
                  <a:solidFill>
                    <a:schemeClr val="tx1">
                      <a:lumMod val="75000"/>
                      <a:lumOff val="25000"/>
                    </a:schemeClr>
                  </a:solidFill>
                  <a:latin typeface="方正苏新诗柳楷简体"/>
                </a:rPr>
                <a:t>Seal script </a:t>
              </a:r>
              <a:r>
                <a:rPr lang="zh-CN" altLang="en-US" sz="1800" dirty="0">
                  <a:solidFill>
                    <a:schemeClr val="tx1">
                      <a:lumMod val="75000"/>
                      <a:lumOff val="25000"/>
                    </a:schemeClr>
                  </a:solidFill>
                  <a:latin typeface="方正苏新诗柳楷简体"/>
                </a:rPr>
                <a:t>篆书</a:t>
              </a:r>
              <a:endParaRPr lang="en-US" altLang="zh-CN" sz="1800" dirty="0">
                <a:solidFill>
                  <a:schemeClr val="tx1">
                    <a:lumMod val="75000"/>
                    <a:lumOff val="25000"/>
                  </a:schemeClr>
                </a:solidFill>
                <a:latin typeface="方正苏新诗柳楷简体"/>
              </a:endParaRPr>
            </a:p>
          </p:txBody>
        </p:sp>
        <p:sp>
          <p:nvSpPr>
            <p:cNvPr id="6" name="文本框 5">
              <a:extLst>
                <a:ext uri="{FF2B5EF4-FFF2-40B4-BE49-F238E27FC236}">
                  <a16:creationId xmlns:a16="http://schemas.microsoft.com/office/drawing/2014/main" id="{05B73926-C14A-47A0-9844-A17003BF960A}"/>
                </a:ext>
              </a:extLst>
            </p:cNvPr>
            <p:cNvSpPr txBox="1"/>
            <p:nvPr/>
          </p:nvSpPr>
          <p:spPr>
            <a:xfrm>
              <a:off x="3799573" y="2865002"/>
              <a:ext cx="2427972" cy="396583"/>
            </a:xfrm>
            <a:prstGeom prst="rect">
              <a:avLst/>
            </a:prstGeom>
            <a:noFill/>
          </p:spPr>
          <p:txBody>
            <a:bodyPr wrap="square">
              <a:spAutoFit/>
            </a:bodyPr>
            <a:lstStyle/>
            <a:p>
              <a:pPr>
                <a:lnSpc>
                  <a:spcPct val="120000"/>
                </a:lnSpc>
              </a:pPr>
              <a:r>
                <a:rPr lang="en-US" altLang="zh-CN" sz="1800" dirty="0">
                  <a:solidFill>
                    <a:schemeClr val="tx1">
                      <a:lumMod val="75000"/>
                      <a:lumOff val="25000"/>
                    </a:schemeClr>
                  </a:solidFill>
                  <a:latin typeface="方正苏新诗柳楷简体"/>
                </a:rPr>
                <a:t>Bronze script </a:t>
              </a:r>
              <a:r>
                <a:rPr lang="zh-CN" altLang="en-US" sz="1800" dirty="0">
                  <a:solidFill>
                    <a:schemeClr val="tx1">
                      <a:lumMod val="75000"/>
                      <a:lumOff val="25000"/>
                    </a:schemeClr>
                  </a:solidFill>
                  <a:latin typeface="方正苏新诗柳楷简体"/>
                </a:rPr>
                <a:t>金文</a:t>
              </a:r>
              <a:endParaRPr lang="en-US" altLang="zh-CN" sz="1800" dirty="0">
                <a:solidFill>
                  <a:schemeClr val="tx1">
                    <a:lumMod val="75000"/>
                    <a:lumOff val="25000"/>
                  </a:schemeClr>
                </a:solidFill>
                <a:latin typeface="方正苏新诗柳楷简体"/>
              </a:endParaRPr>
            </a:p>
          </p:txBody>
        </p:sp>
        <p:sp>
          <p:nvSpPr>
            <p:cNvPr id="7" name="文本框 6">
              <a:extLst>
                <a:ext uri="{FF2B5EF4-FFF2-40B4-BE49-F238E27FC236}">
                  <a16:creationId xmlns:a16="http://schemas.microsoft.com/office/drawing/2014/main" id="{9485F798-0922-4E0D-9874-A2337CBDB9BB}"/>
                </a:ext>
              </a:extLst>
            </p:cNvPr>
            <p:cNvSpPr txBox="1"/>
            <p:nvPr/>
          </p:nvSpPr>
          <p:spPr>
            <a:xfrm>
              <a:off x="3693695" y="1989879"/>
              <a:ext cx="3092115" cy="396583"/>
            </a:xfrm>
            <a:prstGeom prst="rect">
              <a:avLst/>
            </a:prstGeom>
            <a:noFill/>
          </p:spPr>
          <p:txBody>
            <a:bodyPr wrap="square">
              <a:spAutoFit/>
            </a:bodyPr>
            <a:lstStyle/>
            <a:p>
              <a:pPr>
                <a:lnSpc>
                  <a:spcPct val="120000"/>
                </a:lnSpc>
              </a:pPr>
              <a:r>
                <a:rPr lang="en-US" altLang="zh-CN" sz="1800" dirty="0">
                  <a:solidFill>
                    <a:schemeClr val="tx1">
                      <a:lumMod val="75000"/>
                      <a:lumOff val="25000"/>
                    </a:schemeClr>
                  </a:solidFill>
                  <a:latin typeface="方正苏新诗柳楷简体"/>
                </a:rPr>
                <a:t> Oracle bone script </a:t>
              </a:r>
              <a:r>
                <a:rPr lang="zh-CN" altLang="en-US" sz="1800" dirty="0">
                  <a:solidFill>
                    <a:schemeClr val="tx1">
                      <a:lumMod val="75000"/>
                      <a:lumOff val="25000"/>
                    </a:schemeClr>
                  </a:solidFill>
                  <a:latin typeface="方正苏新诗柳楷简体"/>
                </a:rPr>
                <a:t>甲骨文</a:t>
              </a:r>
              <a:endParaRPr lang="en-US" altLang="zh-CN" sz="1800" dirty="0">
                <a:solidFill>
                  <a:schemeClr val="tx1">
                    <a:lumMod val="75000"/>
                    <a:lumOff val="25000"/>
                  </a:schemeClr>
                </a:solidFill>
                <a:latin typeface="方正苏新诗柳楷简体"/>
              </a:endParaRPr>
            </a:p>
          </p:txBody>
        </p:sp>
        <p:sp>
          <p:nvSpPr>
            <p:cNvPr id="11" name="文本框 10">
              <a:extLst>
                <a:ext uri="{FF2B5EF4-FFF2-40B4-BE49-F238E27FC236}">
                  <a16:creationId xmlns:a16="http://schemas.microsoft.com/office/drawing/2014/main" id="{A5D9E3A7-35F5-4B16-82A2-D748AEF55314}"/>
                </a:ext>
              </a:extLst>
            </p:cNvPr>
            <p:cNvSpPr txBox="1"/>
            <p:nvPr/>
          </p:nvSpPr>
          <p:spPr>
            <a:xfrm>
              <a:off x="228601" y="2914495"/>
              <a:ext cx="3159492" cy="369332"/>
            </a:xfrm>
            <a:prstGeom prst="rect">
              <a:avLst/>
            </a:prstGeom>
            <a:noFill/>
          </p:spPr>
          <p:txBody>
            <a:bodyPr wrap="square">
              <a:spAutoFit/>
            </a:bodyPr>
            <a:lstStyle/>
            <a:p>
              <a:r>
                <a:rPr lang="en-US" altLang="zh-CN" dirty="0">
                  <a:solidFill>
                    <a:srgbClr val="333333"/>
                  </a:solidFill>
                  <a:latin typeface="Helvetica Neue"/>
                </a:rPr>
                <a:t>C</a:t>
              </a:r>
              <a:r>
                <a:rPr lang="en-US" altLang="zh-CN" b="0" i="0" dirty="0">
                  <a:solidFill>
                    <a:srgbClr val="333333"/>
                  </a:solidFill>
                  <a:effectLst/>
                  <a:latin typeface="Helvetica Neue"/>
                </a:rPr>
                <a:t>arrier</a:t>
              </a:r>
              <a:r>
                <a:rPr lang="en-US" altLang="zh-CN" dirty="0">
                  <a:solidFill>
                    <a:srgbClr val="333333"/>
                  </a:solidFill>
                  <a:latin typeface="Helvetica Neue"/>
                </a:rPr>
                <a:t>s of the characters</a:t>
              </a:r>
              <a:endParaRPr lang="zh-CN" altLang="en-US" dirty="0"/>
            </a:p>
          </p:txBody>
        </p:sp>
        <p:sp>
          <p:nvSpPr>
            <p:cNvPr id="4" name="左大括号 3">
              <a:extLst>
                <a:ext uri="{FF2B5EF4-FFF2-40B4-BE49-F238E27FC236}">
                  <a16:creationId xmlns:a16="http://schemas.microsoft.com/office/drawing/2014/main" id="{1C761AD5-129C-482F-940E-3878393F3E4E}"/>
                </a:ext>
              </a:extLst>
            </p:cNvPr>
            <p:cNvSpPr/>
            <p:nvPr/>
          </p:nvSpPr>
          <p:spPr>
            <a:xfrm>
              <a:off x="3693695" y="2188170"/>
              <a:ext cx="105878" cy="18985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4" name="文本框 13">
            <a:extLst>
              <a:ext uri="{FF2B5EF4-FFF2-40B4-BE49-F238E27FC236}">
                <a16:creationId xmlns:a16="http://schemas.microsoft.com/office/drawing/2014/main" id="{D87F182B-A900-4617-946D-F4ADE1213095}"/>
              </a:ext>
            </a:extLst>
          </p:cNvPr>
          <p:cNvSpPr txBox="1"/>
          <p:nvPr/>
        </p:nvSpPr>
        <p:spPr>
          <a:xfrm>
            <a:off x="7079381" y="4384787"/>
            <a:ext cx="4449277" cy="1200329"/>
          </a:xfrm>
          <a:prstGeom prst="rect">
            <a:avLst/>
          </a:prstGeom>
          <a:noFill/>
        </p:spPr>
        <p:txBody>
          <a:bodyPr wrap="square">
            <a:spAutoFit/>
          </a:bodyPr>
          <a:lstStyle/>
          <a:p>
            <a:r>
              <a:rPr lang="en-US" altLang="zh-CN" dirty="0">
                <a:solidFill>
                  <a:srgbClr val="333333"/>
                </a:solidFill>
                <a:latin typeface="Helvetica Neue"/>
              </a:rPr>
              <a:t>C</a:t>
            </a:r>
            <a:r>
              <a:rPr lang="en-US" altLang="zh-CN" b="0" i="0" dirty="0">
                <a:solidFill>
                  <a:srgbClr val="333333"/>
                </a:solidFill>
                <a:effectLst/>
                <a:latin typeface="Helvetica Neue"/>
              </a:rPr>
              <a:t>lerical script was frequently used in preparing official records and documents, and it was utilized for both public monuments and private correspondence.</a:t>
            </a:r>
            <a:endParaRPr lang="zh-CN" altLang="en-US" dirty="0"/>
          </a:p>
        </p:txBody>
      </p:sp>
      <p:sp>
        <p:nvSpPr>
          <p:cNvPr id="16" name="文本框 15">
            <a:extLst>
              <a:ext uri="{FF2B5EF4-FFF2-40B4-BE49-F238E27FC236}">
                <a16:creationId xmlns:a16="http://schemas.microsoft.com/office/drawing/2014/main" id="{729A7A73-D7F0-4BFA-80D3-90653F7B1DA2}"/>
              </a:ext>
            </a:extLst>
          </p:cNvPr>
          <p:cNvSpPr txBox="1"/>
          <p:nvPr/>
        </p:nvSpPr>
        <p:spPr>
          <a:xfrm>
            <a:off x="7079381" y="5861553"/>
            <a:ext cx="4449277" cy="646331"/>
          </a:xfrm>
          <a:prstGeom prst="rect">
            <a:avLst/>
          </a:prstGeom>
          <a:noFill/>
        </p:spPr>
        <p:txBody>
          <a:bodyPr wrap="square">
            <a:spAutoFit/>
          </a:bodyPr>
          <a:lstStyle/>
          <a:p>
            <a:r>
              <a:rPr lang="en-US" altLang="zh-CN" kern="100" dirty="0">
                <a:latin typeface="Times New Roman" panose="02020603050405020304" pitchFamily="18" charset="0"/>
                <a:ea typeface="Times New Roman" panose="02020603050405020304" pitchFamily="18" charset="0"/>
              </a:rPr>
              <a:t>R</a:t>
            </a:r>
            <a:r>
              <a:rPr lang="en-US" altLang="zh-CN" sz="1800" kern="100" dirty="0">
                <a:effectLst/>
                <a:latin typeface="Times New Roman" panose="02020603050405020304" pitchFamily="18" charset="0"/>
                <a:ea typeface="Times New Roman" panose="02020603050405020304" pitchFamily="18" charset="0"/>
              </a:rPr>
              <a:t>egular script was the standard for students to admire, imitate and learn.</a:t>
            </a:r>
            <a:endParaRPr lang="zh-CN" altLang="en-US" dirty="0"/>
          </a:p>
        </p:txBody>
      </p:sp>
      <p:grpSp>
        <p:nvGrpSpPr>
          <p:cNvPr id="18" name="组合 17">
            <a:extLst>
              <a:ext uri="{FF2B5EF4-FFF2-40B4-BE49-F238E27FC236}">
                <a16:creationId xmlns:a16="http://schemas.microsoft.com/office/drawing/2014/main" id="{4AD1A705-F6B2-4031-9454-80B517BB332B}"/>
              </a:ext>
            </a:extLst>
          </p:cNvPr>
          <p:cNvGrpSpPr/>
          <p:nvPr/>
        </p:nvGrpSpPr>
        <p:grpSpPr>
          <a:xfrm>
            <a:off x="228601" y="4801747"/>
            <a:ext cx="5867399" cy="1595111"/>
            <a:chOff x="228601" y="4801747"/>
            <a:chExt cx="5867399" cy="1595111"/>
          </a:xfrm>
        </p:grpSpPr>
        <p:sp>
          <p:nvSpPr>
            <p:cNvPr id="10" name="文本框 9">
              <a:extLst>
                <a:ext uri="{FF2B5EF4-FFF2-40B4-BE49-F238E27FC236}">
                  <a16:creationId xmlns:a16="http://schemas.microsoft.com/office/drawing/2014/main" id="{6C22F3FF-6F91-4CE1-A4D4-3B5F71978EAB}"/>
                </a:ext>
              </a:extLst>
            </p:cNvPr>
            <p:cNvSpPr txBox="1"/>
            <p:nvPr/>
          </p:nvSpPr>
          <p:spPr>
            <a:xfrm>
              <a:off x="3746634" y="6000275"/>
              <a:ext cx="2349366" cy="396583"/>
            </a:xfrm>
            <a:prstGeom prst="rect">
              <a:avLst/>
            </a:prstGeom>
            <a:noFill/>
          </p:spPr>
          <p:txBody>
            <a:bodyPr wrap="square">
              <a:spAutoFit/>
            </a:bodyPr>
            <a:lstStyle/>
            <a:p>
              <a:pPr>
                <a:lnSpc>
                  <a:spcPct val="120000"/>
                </a:lnSpc>
              </a:pPr>
              <a:r>
                <a:rPr lang="en-US" altLang="zh-CN" sz="1800" dirty="0">
                  <a:solidFill>
                    <a:schemeClr val="tx1">
                      <a:lumMod val="75000"/>
                      <a:lumOff val="25000"/>
                    </a:schemeClr>
                  </a:solidFill>
                  <a:latin typeface="方正苏新诗柳楷简体"/>
                </a:rPr>
                <a:t>Regular script </a:t>
              </a:r>
              <a:r>
                <a:rPr lang="zh-CN" altLang="en-US" sz="1800" dirty="0">
                  <a:solidFill>
                    <a:schemeClr val="tx1">
                      <a:lumMod val="75000"/>
                      <a:lumOff val="25000"/>
                    </a:schemeClr>
                  </a:solidFill>
                  <a:latin typeface="方正苏新诗柳楷简体"/>
                </a:rPr>
                <a:t>楷书</a:t>
              </a:r>
              <a:endParaRPr lang="en-US" altLang="zh-CN" sz="1800" dirty="0">
                <a:solidFill>
                  <a:schemeClr val="tx1">
                    <a:lumMod val="75000"/>
                    <a:lumOff val="25000"/>
                  </a:schemeClr>
                </a:solidFill>
                <a:latin typeface="方正苏新诗柳楷简体"/>
              </a:endParaRPr>
            </a:p>
          </p:txBody>
        </p:sp>
        <p:grpSp>
          <p:nvGrpSpPr>
            <p:cNvPr id="5" name="组合 4">
              <a:extLst>
                <a:ext uri="{FF2B5EF4-FFF2-40B4-BE49-F238E27FC236}">
                  <a16:creationId xmlns:a16="http://schemas.microsoft.com/office/drawing/2014/main" id="{C0C1E288-7744-4AE1-8B0F-5B6BF70627C6}"/>
                </a:ext>
              </a:extLst>
            </p:cNvPr>
            <p:cNvGrpSpPr/>
            <p:nvPr/>
          </p:nvGrpSpPr>
          <p:grpSpPr>
            <a:xfrm>
              <a:off x="228601" y="4801747"/>
              <a:ext cx="5867399" cy="1595111"/>
              <a:chOff x="228601" y="4801747"/>
              <a:chExt cx="5867399" cy="1595111"/>
            </a:xfrm>
          </p:grpSpPr>
          <p:sp>
            <p:nvSpPr>
              <p:cNvPr id="9" name="文本框 8">
                <a:extLst>
                  <a:ext uri="{FF2B5EF4-FFF2-40B4-BE49-F238E27FC236}">
                    <a16:creationId xmlns:a16="http://schemas.microsoft.com/office/drawing/2014/main" id="{AEF876BA-1A9F-4CE5-AE3D-796BB4F0AF4E}"/>
                  </a:ext>
                </a:extLst>
              </p:cNvPr>
              <p:cNvSpPr txBox="1"/>
              <p:nvPr/>
            </p:nvSpPr>
            <p:spPr>
              <a:xfrm>
                <a:off x="3693695" y="4801747"/>
                <a:ext cx="2402305" cy="396583"/>
              </a:xfrm>
              <a:prstGeom prst="rect">
                <a:avLst/>
              </a:prstGeom>
              <a:noFill/>
            </p:spPr>
            <p:txBody>
              <a:bodyPr wrap="square">
                <a:spAutoFit/>
              </a:bodyPr>
              <a:lstStyle/>
              <a:p>
                <a:pPr>
                  <a:lnSpc>
                    <a:spcPct val="120000"/>
                  </a:lnSpc>
                </a:pPr>
                <a:r>
                  <a:rPr lang="en-US" altLang="zh-CN" sz="1800" dirty="0">
                    <a:solidFill>
                      <a:schemeClr val="tx1">
                        <a:lumMod val="75000"/>
                        <a:lumOff val="25000"/>
                      </a:schemeClr>
                    </a:solidFill>
                    <a:latin typeface="方正苏新诗柳楷简体"/>
                  </a:rPr>
                  <a:t>Clerical script </a:t>
                </a:r>
                <a:r>
                  <a:rPr lang="zh-CN" altLang="en-US" sz="1800" dirty="0">
                    <a:solidFill>
                      <a:schemeClr val="tx1">
                        <a:lumMod val="75000"/>
                        <a:lumOff val="25000"/>
                      </a:schemeClr>
                    </a:solidFill>
                    <a:latin typeface="方正苏新诗柳楷简体"/>
                  </a:rPr>
                  <a:t>隶书</a:t>
                </a:r>
                <a:endParaRPr lang="en-US" altLang="zh-CN" sz="1800" dirty="0">
                  <a:solidFill>
                    <a:schemeClr val="tx1">
                      <a:lumMod val="75000"/>
                      <a:lumOff val="25000"/>
                    </a:schemeClr>
                  </a:solidFill>
                  <a:latin typeface="方正苏新诗柳楷简体"/>
                </a:endParaRPr>
              </a:p>
            </p:txBody>
          </p:sp>
          <p:sp>
            <p:nvSpPr>
              <p:cNvPr id="15" name="文本框 14">
                <a:extLst>
                  <a:ext uri="{FF2B5EF4-FFF2-40B4-BE49-F238E27FC236}">
                    <a16:creationId xmlns:a16="http://schemas.microsoft.com/office/drawing/2014/main" id="{99379C24-B742-4FE5-9195-B7570AFC9BC8}"/>
                  </a:ext>
                </a:extLst>
              </p:cNvPr>
              <p:cNvSpPr txBox="1"/>
              <p:nvPr/>
            </p:nvSpPr>
            <p:spPr>
              <a:xfrm>
                <a:off x="228601" y="5400450"/>
                <a:ext cx="3159492" cy="369332"/>
              </a:xfrm>
              <a:prstGeom prst="rect">
                <a:avLst/>
              </a:prstGeom>
              <a:noFill/>
            </p:spPr>
            <p:txBody>
              <a:bodyPr wrap="square">
                <a:spAutoFit/>
              </a:bodyPr>
              <a:lstStyle/>
              <a:p>
                <a:r>
                  <a:rPr lang="en-US" altLang="zh-CN" b="0" i="0" dirty="0">
                    <a:solidFill>
                      <a:srgbClr val="333333"/>
                    </a:solidFill>
                    <a:effectLst/>
                    <a:latin typeface="Helvetica Neue"/>
                  </a:rPr>
                  <a:t>Functions </a:t>
                </a:r>
                <a:r>
                  <a:rPr lang="en-US" altLang="zh-CN" dirty="0">
                    <a:solidFill>
                      <a:srgbClr val="333333"/>
                    </a:solidFill>
                    <a:latin typeface="Helvetica Neue"/>
                  </a:rPr>
                  <a:t>of the characters</a:t>
                </a:r>
                <a:endParaRPr lang="zh-CN" altLang="en-US" dirty="0"/>
              </a:p>
            </p:txBody>
          </p:sp>
          <p:sp>
            <p:nvSpPr>
              <p:cNvPr id="17" name="左大括号 16">
                <a:extLst>
                  <a:ext uri="{FF2B5EF4-FFF2-40B4-BE49-F238E27FC236}">
                    <a16:creationId xmlns:a16="http://schemas.microsoft.com/office/drawing/2014/main" id="{DD97B9C9-6F6C-4BF7-BD20-C3CF767EE512}"/>
                  </a:ext>
                </a:extLst>
              </p:cNvPr>
              <p:cNvSpPr/>
              <p:nvPr/>
            </p:nvSpPr>
            <p:spPr>
              <a:xfrm>
                <a:off x="3388093" y="4983118"/>
                <a:ext cx="154004" cy="14137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Tree>
    <p:extLst>
      <p:ext uri="{BB962C8B-B14F-4D97-AF65-F5344CB8AC3E}">
        <p14:creationId xmlns:p14="http://schemas.microsoft.com/office/powerpoint/2010/main" val="116607833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8"/>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a:off x="6831696" y="2387046"/>
            <a:ext cx="844053" cy="548795"/>
          </a:xfrm>
          <a:prstGeom prst="rect">
            <a:avLst/>
          </a:prstGeom>
        </p:spPr>
      </p:pic>
      <p:sp>
        <p:nvSpPr>
          <p:cNvPr id="3" name="文本框 2"/>
          <p:cNvSpPr txBox="1"/>
          <p:nvPr/>
        </p:nvSpPr>
        <p:spPr>
          <a:xfrm>
            <a:off x="1539082" y="1776390"/>
            <a:ext cx="1498600" cy="923330"/>
          </a:xfrm>
          <a:prstGeom prst="rect">
            <a:avLst/>
          </a:prstGeom>
          <a:noFill/>
        </p:spPr>
        <p:txBody>
          <a:bodyPr wrap="square" rtlCol="0">
            <a:spAutoFit/>
          </a:bodyPr>
          <a:lstStyle/>
          <a:p>
            <a:pPr algn="ctr"/>
            <a:r>
              <a:rPr lang="zh-CN" altLang="en-US" sz="5400" dirty="0">
                <a:latin typeface="方正苏新诗柳楷简体" panose="02000000000000000000" pitchFamily="2" charset="-122"/>
                <a:ea typeface="方正苏新诗柳楷简体" panose="02000000000000000000" pitchFamily="2" charset="-122"/>
              </a:rPr>
              <a:t>叁</a:t>
            </a:r>
          </a:p>
        </p:txBody>
      </p:sp>
      <p:sp>
        <p:nvSpPr>
          <p:cNvPr id="4" name="PA_半闭框 7"/>
          <p:cNvSpPr/>
          <p:nvPr>
            <p:custDataLst>
              <p:tags r:id="rId2"/>
            </p:custDataLst>
          </p:nvPr>
        </p:nvSpPr>
        <p:spPr>
          <a:xfrm>
            <a:off x="3420442" y="2626205"/>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 name="PA_半闭框 7"/>
          <p:cNvSpPr/>
          <p:nvPr>
            <p:custDataLst>
              <p:tags r:id="rId3"/>
            </p:custDataLst>
          </p:nvPr>
        </p:nvSpPr>
        <p:spPr>
          <a:xfrm flipH="1" flipV="1">
            <a:off x="7098905" y="3707218"/>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6" name="文本框 5"/>
          <p:cNvSpPr txBox="1"/>
          <p:nvPr/>
        </p:nvSpPr>
        <p:spPr>
          <a:xfrm>
            <a:off x="3593175" y="2967335"/>
            <a:ext cx="3660547" cy="923330"/>
          </a:xfrm>
          <a:prstGeom prst="rect">
            <a:avLst/>
          </a:prstGeom>
          <a:noFill/>
        </p:spPr>
        <p:txBody>
          <a:bodyPr wrap="square" rtlCol="0">
            <a:spAutoFit/>
          </a:bodyPr>
          <a:lstStyle/>
          <a:p>
            <a:r>
              <a:rPr lang="en-US" altLang="zh-CN" sz="5400" dirty="0">
                <a:latin typeface="方正苏新诗柳楷简体" panose="02000000000000000000" pitchFamily="2" charset="-122"/>
                <a:ea typeface="方正苏新诗柳楷简体" panose="02000000000000000000" pitchFamily="2" charset="-122"/>
              </a:rPr>
              <a:t>Formation</a:t>
            </a:r>
            <a:endParaRPr lang="zh-CN" altLang="en-US" sz="5400" dirty="0">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341" fill="hold">
                                          <p:stCondLst>
                                            <p:cond delay="0"/>
                                          </p:stCondLst>
                                        </p:cTn>
                                        <p:tgtEl>
                                          <p:spTgt spid="3"/>
                                        </p:tgtEl>
                                        <p:attrNameLst>
                                          <p:attrName>style.rotation</p:attrName>
                                        </p:attrNameLst>
                                      </p:cBhvr>
                                      <p:to>
                                        <p:strVal val="-45.0"/>
                                      </p:to>
                                    </p:set>
                                    <p:anim calcmode="lin" valueType="num">
                                      <p:cBhvr>
                                        <p:cTn id="8"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1" presetClass="entr" presetSubtype="0" fill="hold" grpId="0" nodeType="withEffect">
                                  <p:stCondLst>
                                    <p:cond delay="25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par>
                          <p:cTn id="25" fill="hold">
                            <p:stCondLst>
                              <p:cond delay="1900"/>
                            </p:stCondLst>
                            <p:childTnLst>
                              <p:par>
                                <p:cTn id="26" presetID="1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Pictograms </a:t>
            </a:r>
            <a:r>
              <a:rPr lang="zh-CN" altLang="en-US" sz="3600" dirty="0">
                <a:solidFill>
                  <a:schemeClr val="tx1">
                    <a:lumMod val="75000"/>
                    <a:lumOff val="25000"/>
                  </a:schemeClr>
                </a:solidFill>
                <a:latin typeface="方正苏新诗柳楷简体"/>
              </a:rPr>
              <a:t>象形</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4" y="1580962"/>
            <a:ext cx="8296978" cy="1569660"/>
          </a:xfrm>
          <a:prstGeom prst="rect">
            <a:avLst/>
          </a:prstGeom>
          <a:noFill/>
        </p:spPr>
        <p:txBody>
          <a:bodyPr wrap="square" rtlCol="0" anchor="ctr">
            <a:spAutoFit/>
          </a:bodyPr>
          <a:lstStyle/>
          <a:p>
            <a:pPr algn="just"/>
            <a:r>
              <a:rPr lang="en-US" altLang="zh-CN" sz="2400" kern="100" dirty="0">
                <a:latin typeface="Times New Roman" panose="02020603050405020304" pitchFamily="18" charset="0"/>
                <a:ea typeface="Times New Roman" panose="02020603050405020304" pitchFamily="18" charset="0"/>
              </a:rPr>
              <a:t>P</a:t>
            </a:r>
            <a:r>
              <a:rPr lang="en-US" altLang="zh-CN" sz="2400" kern="100" dirty="0">
                <a:effectLst/>
                <a:latin typeface="Times New Roman" panose="02020603050405020304" pitchFamily="18" charset="0"/>
                <a:ea typeface="Times New Roman" panose="02020603050405020304" pitchFamily="18" charset="0"/>
              </a:rPr>
              <a:t>ictograms make up only a small portion of Chinese characters. While characters in this class derive from pictures, they have been standardized, simplified, and stylized to make them easier to write.</a:t>
            </a:r>
            <a:endParaRPr lang="zh-CN" altLang="zh-CN" sz="2400" kern="100" dirty="0">
              <a:effectLst/>
              <a:latin typeface="Times New Roman" panose="02020603050405020304" pitchFamily="18" charset="0"/>
              <a:ea typeface="宋体" panose="02010600030101010101" pitchFamily="2" charset="-122"/>
            </a:endParaRPr>
          </a:p>
          <a:p>
            <a:pPr algn="just"/>
            <a:r>
              <a:rPr lang="en-US" altLang="zh-CN" sz="2400" kern="100" dirty="0">
                <a:effectLst/>
                <a:latin typeface="Times New Roman" panose="02020603050405020304" pitchFamily="18" charset="0"/>
                <a:ea typeface="Times New Roman" panose="02020603050405020304" pitchFamily="18" charset="0"/>
              </a:rPr>
              <a:t>Examples include </a:t>
            </a:r>
            <a:r>
              <a:rPr lang="zh-CN" altLang="zh-CN" sz="2400" kern="100" dirty="0">
                <a:effectLst/>
                <a:latin typeface="Times New Roman" panose="02020603050405020304" pitchFamily="18" charset="0"/>
                <a:ea typeface="微软雅黑" panose="020B0503020204020204" pitchFamily="34" charset="-122"/>
              </a:rPr>
              <a:t>日</a:t>
            </a:r>
            <a:r>
              <a:rPr lang="en-US" altLang="zh-CN" sz="2400" kern="100" dirty="0">
                <a:effectLst/>
                <a:latin typeface="Times New Roman" panose="02020603050405020304" pitchFamily="18" charset="0"/>
                <a:ea typeface="Times New Roman" panose="02020603050405020304" pitchFamily="18" charset="0"/>
              </a:rPr>
              <a:t> for "sun," </a:t>
            </a:r>
            <a:r>
              <a:rPr lang="zh-CN" altLang="zh-CN" sz="2400" kern="100" dirty="0">
                <a:effectLst/>
                <a:latin typeface="Times New Roman" panose="02020603050405020304" pitchFamily="18" charset="0"/>
                <a:ea typeface="微软雅黑" panose="020B0503020204020204" pitchFamily="34" charset="-122"/>
              </a:rPr>
              <a:t>月</a:t>
            </a:r>
            <a:r>
              <a:rPr lang="en-US" altLang="zh-CN" sz="2400" kern="100" dirty="0">
                <a:effectLst/>
                <a:latin typeface="Times New Roman" panose="02020603050405020304" pitchFamily="18" charset="0"/>
                <a:ea typeface="Times New Roman" panose="02020603050405020304" pitchFamily="18" charset="0"/>
              </a:rPr>
              <a:t> for "moon," and </a:t>
            </a:r>
            <a:r>
              <a:rPr lang="zh-CN" altLang="zh-CN" sz="2400" kern="100" dirty="0">
                <a:effectLst/>
                <a:latin typeface="Times New Roman" panose="02020603050405020304" pitchFamily="18" charset="0"/>
                <a:ea typeface="微软雅黑" panose="020B0503020204020204" pitchFamily="34" charset="-122"/>
              </a:rPr>
              <a:t>木</a:t>
            </a:r>
            <a:r>
              <a:rPr lang="en-US" altLang="zh-CN" sz="2400" kern="100" dirty="0">
                <a:effectLst/>
                <a:latin typeface="Times New Roman" panose="02020603050405020304" pitchFamily="18" charset="0"/>
                <a:ea typeface="Times New Roman" panose="02020603050405020304" pitchFamily="18" charset="0"/>
              </a:rPr>
              <a:t> for "tree."</a:t>
            </a:r>
            <a:endParaRPr lang="zh-CN" altLang="zh-CN" sz="2400" kern="100" dirty="0">
              <a:effectLst/>
              <a:latin typeface="Times New Roman" panose="0202060305040502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66C7B438-E2DE-49B7-82D1-6C89A00789C2}"/>
              </a:ext>
            </a:extLst>
          </p:cNvPr>
          <p:cNvSpPr txBox="1"/>
          <p:nvPr/>
        </p:nvSpPr>
        <p:spPr>
          <a:xfrm>
            <a:off x="779644" y="3610909"/>
            <a:ext cx="7036069" cy="700769"/>
          </a:xfrm>
          <a:prstGeom prst="rect">
            <a:avLst/>
          </a:prstGeom>
          <a:noFill/>
        </p:spPr>
        <p:txBody>
          <a:bodyPr wrap="square" rtlCol="0" anchor="ctr">
            <a:spAutoFit/>
          </a:bodyPr>
          <a:lstStyle/>
          <a:p>
            <a:pPr>
              <a:lnSpc>
                <a:spcPct val="120000"/>
              </a:lnSpc>
            </a:pPr>
            <a:r>
              <a:rPr lang="en-US" altLang="zh-CN" sz="3600" dirty="0" err="1">
                <a:solidFill>
                  <a:schemeClr val="tx1">
                    <a:lumMod val="75000"/>
                    <a:lumOff val="25000"/>
                  </a:schemeClr>
                </a:solidFill>
                <a:latin typeface="方正苏新诗柳楷简体"/>
              </a:rPr>
              <a:t>Pictophonetic</a:t>
            </a:r>
            <a:r>
              <a:rPr lang="en-US" altLang="zh-CN" sz="3600" dirty="0">
                <a:solidFill>
                  <a:schemeClr val="tx1">
                    <a:lumMod val="75000"/>
                    <a:lumOff val="25000"/>
                  </a:schemeClr>
                </a:solidFill>
                <a:latin typeface="方正苏新诗柳楷简体"/>
              </a:rPr>
              <a:t> compounds</a:t>
            </a:r>
            <a:r>
              <a:rPr lang="zh-CN" altLang="en-US" sz="3600" dirty="0">
                <a:solidFill>
                  <a:schemeClr val="tx1">
                    <a:lumMod val="75000"/>
                    <a:lumOff val="25000"/>
                  </a:schemeClr>
                </a:solidFill>
                <a:latin typeface="方正苏新诗柳楷简体"/>
              </a:rPr>
              <a:t>指事</a:t>
            </a:r>
            <a:endParaRPr lang="en-US" altLang="zh-CN" sz="3600" dirty="0">
              <a:solidFill>
                <a:schemeClr val="tx1">
                  <a:lumMod val="75000"/>
                  <a:lumOff val="25000"/>
                </a:schemeClr>
              </a:solidFill>
              <a:latin typeface="方正苏新诗柳楷简体"/>
            </a:endParaRPr>
          </a:p>
        </p:txBody>
      </p:sp>
      <p:sp>
        <p:nvSpPr>
          <p:cNvPr id="6" name="文本框 5">
            <a:extLst>
              <a:ext uri="{FF2B5EF4-FFF2-40B4-BE49-F238E27FC236}">
                <a16:creationId xmlns:a16="http://schemas.microsoft.com/office/drawing/2014/main" id="{C164D10B-0434-415B-9B2A-0BF2F027E47A}"/>
              </a:ext>
            </a:extLst>
          </p:cNvPr>
          <p:cNvSpPr txBox="1"/>
          <p:nvPr/>
        </p:nvSpPr>
        <p:spPr>
          <a:xfrm>
            <a:off x="779644" y="4584541"/>
            <a:ext cx="9644515" cy="1938992"/>
          </a:xfrm>
          <a:prstGeom prst="rect">
            <a:avLst/>
          </a:prstGeom>
          <a:noFill/>
        </p:spPr>
        <p:txBody>
          <a:bodyPr wrap="square" rtlCol="0" anchor="ctr">
            <a:spAutoFit/>
          </a:bodyPr>
          <a:lstStyle/>
          <a:p>
            <a:r>
              <a:rPr lang="en-US" altLang="zh-CN" sz="2400" kern="100" dirty="0">
                <a:latin typeface="Times New Roman" panose="02020603050405020304" pitchFamily="18" charset="0"/>
                <a:ea typeface="Times New Roman" panose="02020603050405020304" pitchFamily="18" charset="0"/>
              </a:rPr>
              <a:t>T</a:t>
            </a:r>
            <a:r>
              <a:rPr lang="en-US" altLang="zh-CN" sz="2400" kern="100" dirty="0">
                <a:effectLst/>
                <a:latin typeface="Times New Roman" panose="02020603050405020304" pitchFamily="18" charset="0"/>
                <a:ea typeface="Times New Roman" panose="02020603050405020304" pitchFamily="18" charset="0"/>
              </a:rPr>
              <a:t>his category represents the largest group of characters in modern Chinese. Characters of this sort are composed of two parts: a pictograph, which suggests the general meaning of the character, and a phonetic part, which is derived from a character pronounced in the same way as the word the new character represents. Examples are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河</a:t>
            </a:r>
            <a:r>
              <a:rPr lang="en-US" altLang="zh-CN" sz="2400" kern="100" dirty="0">
                <a:effectLst/>
                <a:latin typeface="Times New Roman" panose="02020603050405020304" pitchFamily="18" charset="0"/>
                <a:ea typeface="Times New Roman" panose="02020603050405020304" pitchFamily="18" charset="0"/>
              </a:rPr>
              <a:t> </a:t>
            </a:r>
            <a:r>
              <a:rPr lang="en-US" altLang="zh-CN" sz="2400" kern="100" dirty="0">
                <a:latin typeface="Times New Roman" panose="02020603050405020304" pitchFamily="18" charset="0"/>
                <a:ea typeface="Times New Roman" panose="02020603050405020304" pitchFamily="18" charset="0"/>
              </a:rPr>
              <a:t>“</a:t>
            </a:r>
            <a:r>
              <a:rPr lang="en-US" altLang="zh-CN" sz="2400" kern="100" dirty="0">
                <a:effectLst/>
                <a:latin typeface="Times New Roman" panose="02020603050405020304" pitchFamily="18" charset="0"/>
                <a:ea typeface="Times New Roman" panose="02020603050405020304" pitchFamily="18" charset="0"/>
              </a:rPr>
              <a:t>river”,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湖</a:t>
            </a:r>
            <a:r>
              <a:rPr lang="en-US" altLang="zh-CN" sz="2400" kern="100" dirty="0">
                <a:effectLst/>
                <a:latin typeface="Times New Roman" panose="02020603050405020304" pitchFamily="18" charset="0"/>
                <a:ea typeface="Times New Roman" panose="02020603050405020304" pitchFamily="18" charset="0"/>
              </a:rPr>
              <a:t>  “lake”,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流</a:t>
            </a:r>
            <a:r>
              <a:rPr lang="en-US" altLang="zh-CN" sz="2400" kern="100" dirty="0">
                <a:effectLst/>
                <a:latin typeface="Times New Roman" panose="02020603050405020304" pitchFamily="18" charset="0"/>
                <a:ea typeface="Times New Roman" panose="02020603050405020304" pitchFamily="18" charset="0"/>
              </a:rPr>
              <a:t>  “stream”,</a:t>
            </a:r>
            <a:r>
              <a:rPr lang="en-US" altLang="zh-CN" sz="2400" kern="100" dirty="0" err="1">
                <a:effectLst/>
                <a:latin typeface="Times New Roman" panose="02020603050405020304" pitchFamily="18" charset="0"/>
                <a:ea typeface="Times New Roman" panose="02020603050405020304" pitchFamily="18" charset="0"/>
              </a:rPr>
              <a:t>etc</a:t>
            </a:r>
            <a:r>
              <a:rPr lang="en-US" altLang="zh-CN" sz="2400" kern="100" dirty="0">
                <a:effectLst/>
                <a:latin typeface="Times New Roman" panose="02020603050405020304" pitchFamily="18" charset="0"/>
                <a:ea typeface="Times New Roman" panose="02020603050405020304" pitchFamily="18" charset="0"/>
              </a:rPr>
              <a:t>.</a:t>
            </a:r>
            <a:endParaRPr lang="zh-CN" altLang="zh-CN" sz="3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9957562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Ideograph </a:t>
            </a:r>
            <a:r>
              <a:rPr lang="zh-CN" altLang="en-US" sz="3600" dirty="0">
                <a:solidFill>
                  <a:schemeClr val="tx1">
                    <a:lumMod val="75000"/>
                    <a:lumOff val="25000"/>
                  </a:schemeClr>
                </a:solidFill>
                <a:latin typeface="方正苏新诗柳楷简体"/>
              </a:rPr>
              <a:t>会意</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4" y="1520787"/>
            <a:ext cx="8296978" cy="1569660"/>
          </a:xfrm>
          <a:prstGeom prst="rect">
            <a:avLst/>
          </a:prstGeom>
          <a:noFill/>
        </p:spPr>
        <p:txBody>
          <a:bodyPr wrap="square" rtlCol="0" anchor="ctr">
            <a:spAutoFit/>
          </a:bodyPr>
          <a:lstStyle/>
          <a:p>
            <a:pPr algn="just"/>
            <a:r>
              <a:rPr lang="en-US" altLang="zh-CN" sz="2400" kern="100" dirty="0">
                <a:latin typeface="Times New Roman" panose="02020603050405020304" pitchFamily="18" charset="0"/>
                <a:ea typeface="Times New Roman" panose="02020603050405020304" pitchFamily="18" charset="0"/>
              </a:rPr>
              <a:t>C</a:t>
            </a:r>
            <a:r>
              <a:rPr lang="en-US" altLang="zh-CN" sz="2400" kern="100" dirty="0">
                <a:effectLst/>
                <a:latin typeface="Times New Roman" panose="02020603050405020304" pitchFamily="18" charset="0"/>
                <a:ea typeface="Times New Roman" panose="02020603050405020304" pitchFamily="18" charset="0"/>
              </a:rPr>
              <a:t>haracters of this sort either add indicators to pictographs to make new meanings, or illustrate abstract concepts directly. For instance, while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刀</a:t>
            </a:r>
            <a:r>
              <a:rPr lang="en-US" altLang="zh-CN" sz="2400" kern="100" dirty="0">
                <a:effectLst/>
                <a:latin typeface="Times New Roman" panose="02020603050405020304" pitchFamily="18" charset="0"/>
                <a:ea typeface="Times New Roman" panose="02020603050405020304" pitchFamily="18" charset="0"/>
              </a:rPr>
              <a:t> is a pictogram for "knife," placing an indicator in the knife makes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刃</a:t>
            </a:r>
            <a:r>
              <a:rPr lang="en-US" altLang="zh-CN" sz="2400" kern="100" dirty="0">
                <a:effectLst/>
                <a:latin typeface="Times New Roman" panose="02020603050405020304" pitchFamily="18" charset="0"/>
                <a:ea typeface="Times New Roman" panose="02020603050405020304" pitchFamily="18" charset="0"/>
              </a:rPr>
              <a:t>, an ideogram for "blade."</a:t>
            </a:r>
            <a:endParaRPr lang="zh-CN" altLang="zh-CN" sz="3200" kern="100" dirty="0">
              <a:effectLst/>
              <a:latin typeface="Times New Roman" panose="0202060305040502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66C7B438-E2DE-49B7-82D1-6C89A00789C2}"/>
              </a:ext>
            </a:extLst>
          </p:cNvPr>
          <p:cNvSpPr txBox="1"/>
          <p:nvPr/>
        </p:nvSpPr>
        <p:spPr>
          <a:xfrm>
            <a:off x="779644" y="3610909"/>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Logical aggregates</a:t>
            </a:r>
            <a:r>
              <a:rPr lang="zh-CN" altLang="en-US" sz="3600" dirty="0">
                <a:solidFill>
                  <a:schemeClr val="tx1">
                    <a:lumMod val="75000"/>
                    <a:lumOff val="25000"/>
                  </a:schemeClr>
                </a:solidFill>
                <a:latin typeface="方正苏新诗柳楷简体"/>
              </a:rPr>
              <a:t>形声</a:t>
            </a:r>
            <a:endParaRPr lang="en-US" altLang="zh-CN" sz="3600" dirty="0">
              <a:solidFill>
                <a:schemeClr val="tx1">
                  <a:lumMod val="75000"/>
                  <a:lumOff val="25000"/>
                </a:schemeClr>
              </a:solidFill>
              <a:latin typeface="方正苏新诗柳楷简体"/>
            </a:endParaRPr>
          </a:p>
        </p:txBody>
      </p:sp>
      <p:sp>
        <p:nvSpPr>
          <p:cNvPr id="6" name="文本框 5">
            <a:extLst>
              <a:ext uri="{FF2B5EF4-FFF2-40B4-BE49-F238E27FC236}">
                <a16:creationId xmlns:a16="http://schemas.microsoft.com/office/drawing/2014/main" id="{C164D10B-0434-415B-9B2A-0BF2F027E47A}"/>
              </a:ext>
            </a:extLst>
          </p:cNvPr>
          <p:cNvSpPr txBox="1"/>
          <p:nvPr/>
        </p:nvSpPr>
        <p:spPr>
          <a:xfrm>
            <a:off x="779645" y="4524366"/>
            <a:ext cx="9018874" cy="1569660"/>
          </a:xfrm>
          <a:prstGeom prst="rect">
            <a:avLst/>
          </a:prstGeom>
          <a:noFill/>
        </p:spPr>
        <p:txBody>
          <a:bodyPr wrap="square" rtlCol="0" anchor="ctr">
            <a:spAutoFit/>
          </a:bodyPr>
          <a:lstStyle/>
          <a:p>
            <a:r>
              <a:rPr lang="en-US" altLang="zh-CN" sz="2400" kern="100" dirty="0">
                <a:effectLst/>
                <a:latin typeface="Times New Roman" panose="02020603050405020304" pitchFamily="18" charset="0"/>
                <a:ea typeface="Times New Roman" panose="02020603050405020304" pitchFamily="18" charset="0"/>
              </a:rPr>
              <a:t>Also translated as associative compounds, characters of this sort combine pictograms to symbolize an abstract concept. For instance,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木</a:t>
            </a:r>
            <a:r>
              <a:rPr lang="en-US" altLang="zh-CN" sz="2400" kern="100" dirty="0">
                <a:effectLst/>
                <a:latin typeface="Times New Roman" panose="02020603050405020304" pitchFamily="18" charset="0"/>
                <a:ea typeface="Times New Roman" panose="02020603050405020304" pitchFamily="18" charset="0"/>
              </a:rPr>
              <a:t> is a pictogram of a tree, and putting two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木</a:t>
            </a:r>
            <a:r>
              <a:rPr lang="en-US"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effectLst/>
                <a:latin typeface="Times New Roman" panose="02020603050405020304" pitchFamily="18" charset="0"/>
                <a:ea typeface="Times New Roman" panose="02020603050405020304" pitchFamily="18" charset="0"/>
              </a:rPr>
              <a:t>together makes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林</a:t>
            </a:r>
            <a:r>
              <a:rPr lang="en-US" altLang="zh-CN" sz="2400" kern="100" dirty="0">
                <a:effectLst/>
                <a:latin typeface="Times New Roman" panose="02020603050405020304" pitchFamily="18" charset="0"/>
                <a:ea typeface="Times New Roman" panose="02020603050405020304" pitchFamily="18" charset="0"/>
              </a:rPr>
              <a:t> ,meaning forest. </a:t>
            </a:r>
            <a:endParaRPr lang="zh-CN" altLang="zh-CN" sz="36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153548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3" y="579308"/>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Associate transformation</a:t>
            </a:r>
            <a:r>
              <a:rPr lang="zh-CN" altLang="en-US" sz="3600" dirty="0">
                <a:solidFill>
                  <a:schemeClr val="tx1">
                    <a:lumMod val="75000"/>
                    <a:lumOff val="25000"/>
                  </a:schemeClr>
                </a:solidFill>
                <a:latin typeface="方正苏新诗柳楷简体"/>
              </a:rPr>
              <a:t>转注</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3" y="1416267"/>
            <a:ext cx="8585737" cy="1938992"/>
          </a:xfrm>
          <a:prstGeom prst="rect">
            <a:avLst/>
          </a:prstGeom>
          <a:noFill/>
        </p:spPr>
        <p:txBody>
          <a:bodyPr wrap="square" rtlCol="0" anchor="ctr">
            <a:spAutoFit/>
          </a:bodyPr>
          <a:lstStyle/>
          <a:p>
            <a:r>
              <a:rPr lang="en-US" altLang="zh-CN" sz="2400" kern="100" dirty="0">
                <a:effectLst/>
                <a:latin typeface="Times New Roman" panose="02020603050405020304" pitchFamily="18" charset="0"/>
                <a:ea typeface="Times New Roman" panose="02020603050405020304" pitchFamily="18" charset="0"/>
              </a:rPr>
              <a:t>Characters in this category originally didn‘t represent the same meaning but have bifurcated</a:t>
            </a:r>
            <a:r>
              <a:rPr lang="zh-CN" altLang="en-US" sz="1600" kern="100" dirty="0">
                <a:effectLst/>
                <a:latin typeface="Times New Roman" panose="02020603050405020304" pitchFamily="18" charset="0"/>
                <a:ea typeface="Times New Roman" panose="02020603050405020304" pitchFamily="18" charset="0"/>
              </a:rPr>
              <a:t>（分为两部分）</a:t>
            </a:r>
            <a:r>
              <a:rPr lang="en-US" altLang="zh-CN" sz="2400" kern="100" dirty="0">
                <a:effectLst/>
                <a:latin typeface="Times New Roman" panose="02020603050405020304" pitchFamily="18" charset="0"/>
                <a:ea typeface="Times New Roman" panose="02020603050405020304" pitchFamily="18" charset="0"/>
              </a:rPr>
              <a:t> through orthographic</a:t>
            </a:r>
            <a:r>
              <a:rPr lang="zh-CN" altLang="en-US" sz="1600" kern="100" dirty="0">
                <a:effectLst/>
                <a:latin typeface="Times New Roman" panose="02020603050405020304" pitchFamily="18" charset="0"/>
                <a:ea typeface="Times New Roman" panose="02020603050405020304" pitchFamily="18" charset="0"/>
              </a:rPr>
              <a:t>（拼字法的）</a:t>
            </a:r>
            <a:r>
              <a:rPr lang="en-US" altLang="zh-CN" sz="2400" kern="100" dirty="0">
                <a:effectLst/>
                <a:latin typeface="Times New Roman" panose="02020603050405020304" pitchFamily="18" charset="0"/>
                <a:ea typeface="Times New Roman" panose="02020603050405020304" pitchFamily="18" charset="0"/>
              </a:rPr>
              <a:t> and often semantic</a:t>
            </a:r>
            <a:r>
              <a:rPr lang="zh-CN" altLang="en-US" sz="1600" kern="100" dirty="0">
                <a:effectLst/>
                <a:latin typeface="Times New Roman" panose="02020603050405020304" pitchFamily="18" charset="0"/>
                <a:ea typeface="Times New Roman" panose="02020603050405020304" pitchFamily="18" charset="0"/>
              </a:rPr>
              <a:t>（语义的）</a:t>
            </a:r>
            <a:r>
              <a:rPr lang="en-US" altLang="zh-CN" sz="1600" kern="100" dirty="0">
                <a:effectLst/>
                <a:latin typeface="Times New Roman" panose="02020603050405020304" pitchFamily="18" charset="0"/>
                <a:ea typeface="Times New Roman" panose="02020603050405020304" pitchFamily="18" charset="0"/>
              </a:rPr>
              <a:t> </a:t>
            </a:r>
            <a:r>
              <a:rPr lang="en-US" altLang="zh-CN" sz="2400" kern="100" dirty="0">
                <a:effectLst/>
                <a:latin typeface="Times New Roman" panose="02020603050405020304" pitchFamily="18" charset="0"/>
                <a:ea typeface="Times New Roman" panose="02020603050405020304" pitchFamily="18" charset="0"/>
              </a:rPr>
              <a:t>drift. For instance,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考</a:t>
            </a:r>
            <a:r>
              <a:rPr lang="en-US"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effectLst/>
                <a:latin typeface="Times New Roman" panose="02020603050405020304" pitchFamily="18" charset="0"/>
                <a:ea typeface="Times New Roman" panose="02020603050405020304" pitchFamily="18" charset="0"/>
              </a:rPr>
              <a:t>“to verify” and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老</a:t>
            </a:r>
            <a:r>
              <a:rPr lang="en-US" altLang="zh-CN" sz="2400" kern="100" dirty="0">
                <a:effectLst/>
                <a:latin typeface="Times New Roman" panose="02020603050405020304" pitchFamily="18" charset="0"/>
                <a:ea typeface="Times New Roman" panose="02020603050405020304" pitchFamily="18" charset="0"/>
              </a:rPr>
              <a:t>,  “old” were once the same character, meaning "elderly person," but detached into two separate words. </a:t>
            </a:r>
            <a:endParaRPr lang="zh-CN" altLang="zh-CN" sz="4000" kern="100" dirty="0">
              <a:effectLst/>
              <a:latin typeface="Times New Roman" panose="0202060305040502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66C7B438-E2DE-49B7-82D1-6C89A00789C2}"/>
              </a:ext>
            </a:extLst>
          </p:cNvPr>
          <p:cNvSpPr txBox="1"/>
          <p:nvPr/>
        </p:nvSpPr>
        <p:spPr>
          <a:xfrm>
            <a:off x="779644" y="3610909"/>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Borrowing</a:t>
            </a:r>
            <a:r>
              <a:rPr lang="zh-CN" altLang="en-US" sz="3600" dirty="0">
                <a:solidFill>
                  <a:schemeClr val="tx1">
                    <a:lumMod val="75000"/>
                    <a:lumOff val="25000"/>
                  </a:schemeClr>
                </a:solidFill>
                <a:latin typeface="方正苏新诗柳楷简体"/>
              </a:rPr>
              <a:t>假借</a:t>
            </a:r>
            <a:endParaRPr lang="en-US" altLang="zh-CN" sz="3600" dirty="0">
              <a:solidFill>
                <a:schemeClr val="tx1">
                  <a:lumMod val="75000"/>
                  <a:lumOff val="25000"/>
                </a:schemeClr>
              </a:solidFill>
              <a:latin typeface="方正苏新诗柳楷简体"/>
            </a:endParaRPr>
          </a:p>
        </p:txBody>
      </p:sp>
      <p:sp>
        <p:nvSpPr>
          <p:cNvPr id="6" name="文本框 5">
            <a:extLst>
              <a:ext uri="{FF2B5EF4-FFF2-40B4-BE49-F238E27FC236}">
                <a16:creationId xmlns:a16="http://schemas.microsoft.com/office/drawing/2014/main" id="{C164D10B-0434-415B-9B2A-0BF2F027E47A}"/>
              </a:ext>
            </a:extLst>
          </p:cNvPr>
          <p:cNvSpPr txBox="1"/>
          <p:nvPr/>
        </p:nvSpPr>
        <p:spPr>
          <a:xfrm>
            <a:off x="779645" y="4339700"/>
            <a:ext cx="9018874" cy="1938992"/>
          </a:xfrm>
          <a:prstGeom prst="rect">
            <a:avLst/>
          </a:prstGeom>
          <a:noFill/>
        </p:spPr>
        <p:txBody>
          <a:bodyPr wrap="square" rtlCol="0" anchor="ctr">
            <a:spAutoFit/>
          </a:bodyPr>
          <a:lstStyle/>
          <a:p>
            <a:r>
              <a:rPr lang="en-US" altLang="zh-CN" sz="2400" kern="100" dirty="0">
                <a:effectLst/>
                <a:latin typeface="Times New Roman" panose="02020603050405020304" pitchFamily="18" charset="0"/>
                <a:ea typeface="Times New Roman" panose="02020603050405020304" pitchFamily="18" charset="0"/>
              </a:rPr>
              <a:t>Also called phonetic loan characters, this category covers cases where an existing character is used to represent an unrelated word with similar pronunciation; sometimes the old meaning is then lost completely, as with characters such as </a:t>
            </a:r>
            <a:r>
              <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自</a:t>
            </a:r>
            <a:r>
              <a:rPr lang="en-US" altLang="zh-CN" sz="2400" kern="100" dirty="0">
                <a:effectLst/>
                <a:latin typeface="Times New Roman" panose="02020603050405020304" pitchFamily="18" charset="0"/>
                <a:ea typeface="Times New Roman" panose="02020603050405020304" pitchFamily="18" charset="0"/>
              </a:rPr>
              <a:t>, which has lost its original meaning of nose completely and exclusively means “oneself”.</a:t>
            </a:r>
            <a:endParaRPr lang="zh-CN" altLang="zh-CN" sz="4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10488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8"/>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a:off x="8082980" y="2398743"/>
            <a:ext cx="844053" cy="548795"/>
          </a:xfrm>
          <a:prstGeom prst="rect">
            <a:avLst/>
          </a:prstGeom>
        </p:spPr>
      </p:pic>
      <p:sp>
        <p:nvSpPr>
          <p:cNvPr id="3" name="文本框 2"/>
          <p:cNvSpPr txBox="1"/>
          <p:nvPr/>
        </p:nvSpPr>
        <p:spPr>
          <a:xfrm>
            <a:off x="1539082" y="1776390"/>
            <a:ext cx="1498600" cy="923330"/>
          </a:xfrm>
          <a:prstGeom prst="rect">
            <a:avLst/>
          </a:prstGeom>
          <a:noFill/>
        </p:spPr>
        <p:txBody>
          <a:bodyPr wrap="square" rtlCol="0">
            <a:spAutoFit/>
          </a:bodyPr>
          <a:lstStyle/>
          <a:p>
            <a:pPr algn="ctr"/>
            <a:r>
              <a:rPr lang="zh-CN" altLang="en-US" sz="5400" dirty="0">
                <a:latin typeface="方正苏新诗柳楷简体" panose="02000000000000000000" pitchFamily="2" charset="-122"/>
                <a:ea typeface="方正苏新诗柳楷简体" panose="02000000000000000000" pitchFamily="2" charset="-122"/>
              </a:rPr>
              <a:t>肆</a:t>
            </a:r>
          </a:p>
        </p:txBody>
      </p:sp>
      <p:sp>
        <p:nvSpPr>
          <p:cNvPr id="4" name="PA_半闭框 7"/>
          <p:cNvSpPr/>
          <p:nvPr>
            <p:custDataLst>
              <p:tags r:id="rId2"/>
            </p:custDataLst>
          </p:nvPr>
        </p:nvSpPr>
        <p:spPr>
          <a:xfrm>
            <a:off x="3420442" y="2626205"/>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5" name="PA_半闭框 7"/>
          <p:cNvSpPr/>
          <p:nvPr>
            <p:custDataLst>
              <p:tags r:id="rId3"/>
            </p:custDataLst>
          </p:nvPr>
        </p:nvSpPr>
        <p:spPr>
          <a:xfrm flipH="1" flipV="1">
            <a:off x="8350189" y="3573858"/>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6" name="文本框 5"/>
          <p:cNvSpPr txBox="1"/>
          <p:nvPr/>
        </p:nvSpPr>
        <p:spPr>
          <a:xfrm>
            <a:off x="3336386" y="2904990"/>
            <a:ext cx="7991915" cy="769441"/>
          </a:xfrm>
          <a:prstGeom prst="rect">
            <a:avLst/>
          </a:prstGeom>
          <a:noFill/>
        </p:spPr>
        <p:txBody>
          <a:bodyPr wrap="square" rtlCol="0">
            <a:spAutoFit/>
          </a:bodyPr>
          <a:lstStyle/>
          <a:p>
            <a:r>
              <a:rPr lang="en-US" altLang="zh-CN" sz="4400" dirty="0">
                <a:latin typeface="方正苏新诗柳楷简体" panose="02000000000000000000" pitchFamily="2" charset="-122"/>
                <a:ea typeface="方正苏新诗柳楷简体" panose="02000000000000000000" pitchFamily="2" charset="-122"/>
              </a:rPr>
              <a:t>Status and function</a:t>
            </a:r>
            <a:endParaRPr lang="zh-CN" altLang="en-US" sz="4400" dirty="0">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341" fill="hold">
                                          <p:stCondLst>
                                            <p:cond delay="0"/>
                                          </p:stCondLst>
                                        </p:cTn>
                                        <p:tgtEl>
                                          <p:spTgt spid="3"/>
                                        </p:tgtEl>
                                        <p:attrNameLst>
                                          <p:attrName>style.rotation</p:attrName>
                                        </p:attrNameLst>
                                      </p:cBhvr>
                                      <p:to>
                                        <p:strVal val="-45.0"/>
                                      </p:to>
                                    </p:set>
                                    <p:anim calcmode="lin" valueType="num">
                                      <p:cBhvr>
                                        <p:cTn id="8"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1" presetClass="entr" presetSubtype="0" fill="hold" grpId="0" nodeType="withEffect">
                                  <p:stCondLst>
                                    <p:cond delay="25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par>
                          <p:cTn id="25" fill="hold">
                            <p:stCondLst>
                              <p:cond delay="2300"/>
                            </p:stCondLst>
                            <p:childTnLst>
                              <p:par>
                                <p:cTn id="26" presetID="1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right)">
                                      <p:cBhvr>
                                        <p:cTn id="29" dur="500"/>
                                        <p:tgtEl>
                                          <p:spTgt spid="5"/>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p:tgtEl>
                                          <p:spTgt spid="4"/>
                                        </p:tgtEl>
                                        <p:attrNameLst>
                                          <p:attrName>ppt_x</p:attrName>
                                        </p:attrNameLst>
                                      </p:cBhvr>
                                      <p:tavLst>
                                        <p:tav tm="0">
                                          <p:val>
                                            <p:strVal val="#ppt_x+#ppt_w*1.125000"/>
                                          </p:val>
                                        </p:tav>
                                        <p:tav tm="100000">
                                          <p:val>
                                            <p:strVal val="#ppt_x"/>
                                          </p:val>
                                        </p:tav>
                                      </p:tavLst>
                                    </p:anim>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34549"/>
            <a:ext cx="7036069" cy="646331"/>
          </a:xfrm>
          <a:prstGeom prst="rect">
            <a:avLst/>
          </a:prstGeom>
          <a:noFill/>
        </p:spPr>
        <p:txBody>
          <a:bodyPr wrap="square" rtlCol="0" anchor="ctr">
            <a:spAutoFit/>
          </a:bodyPr>
          <a:lstStyle/>
          <a:p>
            <a:r>
              <a:rPr lang="en-US" altLang="zh-CN" sz="3600" dirty="0">
                <a:latin typeface="方正苏新诗柳楷简体" panose="02000000000000000000" pitchFamily="2" charset="-122"/>
                <a:ea typeface="方正苏新诗柳楷简体" panose="02000000000000000000" pitchFamily="2" charset="-122"/>
              </a:rPr>
              <a:t>Status and function</a:t>
            </a:r>
            <a:endParaRPr lang="zh-CN" altLang="en-US" sz="3600" dirty="0">
              <a:latin typeface="方正苏新诗柳楷简体" panose="02000000000000000000" pitchFamily="2" charset="-122"/>
              <a:ea typeface="方正苏新诗柳楷简体" panose="02000000000000000000" pitchFamily="2" charset="-122"/>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5" y="1880044"/>
            <a:ext cx="9201753" cy="2062103"/>
          </a:xfrm>
          <a:prstGeom prst="rect">
            <a:avLst/>
          </a:prstGeom>
          <a:noFill/>
        </p:spPr>
        <p:txBody>
          <a:bodyPr wrap="square" rtlCol="0" anchor="ctr">
            <a:spAutoFit/>
          </a:bodyPr>
          <a:lstStyle/>
          <a:p>
            <a:pPr algn="just"/>
            <a:r>
              <a:rPr lang="en-US" altLang="zh-CN" sz="3200" kern="100" dirty="0">
                <a:effectLst/>
                <a:latin typeface="Times New Roman" panose="02020603050405020304" pitchFamily="18" charset="0"/>
                <a:ea typeface="Times New Roman" panose="02020603050405020304" pitchFamily="18" charset="0"/>
              </a:rPr>
              <a:t>Chinese characters are undoubtedly China's most beautiful and valuable asset, representing not only a national spirit, but also the roots of the Chinese nation and the soul of China. </a:t>
            </a:r>
            <a:endParaRPr lang="zh-CN" altLang="zh-CN" sz="4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65774916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25366" b="7148"/>
          <a:stretch>
            <a:fillRect/>
          </a:stretch>
        </p:blipFill>
        <p:spPr>
          <a:xfrm>
            <a:off x="0" y="-1"/>
            <a:ext cx="12192000" cy="6858000"/>
          </a:xfrm>
          <a:prstGeom prst="rect">
            <a:avLst/>
          </a:prstGeom>
        </p:spPr>
      </p:pic>
      <p:pic>
        <p:nvPicPr>
          <p:cNvPr id="6" name="PA_图片 5"/>
          <p:cNvPicPr>
            <a:picLocks noChangeAspect="1"/>
          </p:cNvPicPr>
          <p:nvPr>
            <p:custDataLst>
              <p:tags r:id="rId1"/>
            </p:custDataLst>
          </p:nvPr>
        </p:nvPicPr>
        <p:blipFill>
          <a:blip r:embed="rId6">
            <a:duotone>
              <a:schemeClr val="accent5">
                <a:shade val="45000"/>
                <a:satMod val="135000"/>
              </a:schemeClr>
              <a:prstClr val="white"/>
            </a:duotone>
          </a:blip>
          <a:srcRect/>
          <a:stretch>
            <a:fillRect/>
          </a:stretch>
        </p:blipFill>
        <p:spPr>
          <a:xfrm>
            <a:off x="3733791" y="1130870"/>
            <a:ext cx="3479705" cy="3485050"/>
          </a:xfrm>
          <a:custGeom>
            <a:avLst/>
            <a:gdLst>
              <a:gd name="connsiteX0" fmla="*/ 396382 w 3968840"/>
              <a:gd name="connsiteY0" fmla="*/ 2979751 h 3974937"/>
              <a:gd name="connsiteX1" fmla="*/ 153466 w 3968840"/>
              <a:gd name="connsiteY1" fmla="*/ 3206049 h 3974937"/>
              <a:gd name="connsiteX2" fmla="*/ 396382 w 3968840"/>
              <a:gd name="connsiteY2" fmla="*/ 3432347 h 3974937"/>
              <a:gd name="connsiteX3" fmla="*/ 639298 w 3968840"/>
              <a:gd name="connsiteY3" fmla="*/ 3206049 h 3974937"/>
              <a:gd name="connsiteX4" fmla="*/ 396382 w 3968840"/>
              <a:gd name="connsiteY4" fmla="*/ 2979751 h 3974937"/>
              <a:gd name="connsiteX5" fmla="*/ 0 w 3968840"/>
              <a:gd name="connsiteY5" fmla="*/ 0 h 3974937"/>
              <a:gd name="connsiteX6" fmla="*/ 2355378 w 3968840"/>
              <a:gd name="connsiteY6" fmla="*/ 0 h 3974937"/>
              <a:gd name="connsiteX7" fmla="*/ 2346169 w 3968840"/>
              <a:gd name="connsiteY7" fmla="*/ 102541 h 3974937"/>
              <a:gd name="connsiteX8" fmla="*/ 2813932 w 3968840"/>
              <a:gd name="connsiteY8" fmla="*/ 627642 h 3974937"/>
              <a:gd name="connsiteX9" fmla="*/ 3281695 w 3968840"/>
              <a:gd name="connsiteY9" fmla="*/ 102541 h 3974937"/>
              <a:gd name="connsiteX10" fmla="*/ 3272487 w 3968840"/>
              <a:gd name="connsiteY10" fmla="*/ 0 h 3974937"/>
              <a:gd name="connsiteX11" fmla="*/ 3968840 w 3968840"/>
              <a:gd name="connsiteY11" fmla="*/ 0 h 3974937"/>
              <a:gd name="connsiteX12" fmla="*/ 3968840 w 3968840"/>
              <a:gd name="connsiteY12" fmla="*/ 1188778 h 3974937"/>
              <a:gd name="connsiteX13" fmla="*/ 3918900 w 3968840"/>
              <a:gd name="connsiteY13" fmla="*/ 1181848 h 3974937"/>
              <a:gd name="connsiteX14" fmla="*/ 3451137 w 3968840"/>
              <a:gd name="connsiteY14" fmla="*/ 1825706 h 3974937"/>
              <a:gd name="connsiteX15" fmla="*/ 3918900 w 3968840"/>
              <a:gd name="connsiteY15" fmla="*/ 2469564 h 3974937"/>
              <a:gd name="connsiteX16" fmla="*/ 3968840 w 3968840"/>
              <a:gd name="connsiteY16" fmla="*/ 2462634 h 3974937"/>
              <a:gd name="connsiteX17" fmla="*/ 3968840 w 3968840"/>
              <a:gd name="connsiteY17" fmla="*/ 3974937 h 3974937"/>
              <a:gd name="connsiteX18" fmla="*/ 2776104 w 3968840"/>
              <a:gd name="connsiteY18" fmla="*/ 3974937 h 3974937"/>
              <a:gd name="connsiteX19" fmla="*/ 2762293 w 3968840"/>
              <a:gd name="connsiteY19" fmla="*/ 3913805 h 3974937"/>
              <a:gd name="connsiteX20" fmla="*/ 2637627 w 3968840"/>
              <a:gd name="connsiteY20" fmla="*/ 3725223 h 3974937"/>
              <a:gd name="connsiteX21" fmla="*/ 2512962 w 3968840"/>
              <a:gd name="connsiteY21" fmla="*/ 3913805 h 3974937"/>
              <a:gd name="connsiteX22" fmla="*/ 2499150 w 3968840"/>
              <a:gd name="connsiteY22" fmla="*/ 3974937 h 3974937"/>
              <a:gd name="connsiteX23" fmla="*/ 0 w 3968840"/>
              <a:gd name="connsiteY23" fmla="*/ 3974937 h 397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8840" h="3974937">
                <a:moveTo>
                  <a:pt x="396382" y="2979751"/>
                </a:moveTo>
                <a:cubicBezTo>
                  <a:pt x="262223" y="2979751"/>
                  <a:pt x="153466" y="3081068"/>
                  <a:pt x="153466" y="3206049"/>
                </a:cubicBezTo>
                <a:cubicBezTo>
                  <a:pt x="153466" y="3331030"/>
                  <a:pt x="262223" y="3432347"/>
                  <a:pt x="396382" y="3432347"/>
                </a:cubicBezTo>
                <a:cubicBezTo>
                  <a:pt x="530541" y="3432347"/>
                  <a:pt x="639298" y="3331030"/>
                  <a:pt x="639298" y="3206049"/>
                </a:cubicBezTo>
                <a:cubicBezTo>
                  <a:pt x="639298" y="3081068"/>
                  <a:pt x="530541" y="2979751"/>
                  <a:pt x="396382" y="2979751"/>
                </a:cubicBezTo>
                <a:close/>
                <a:moveTo>
                  <a:pt x="0" y="0"/>
                </a:moveTo>
                <a:lnTo>
                  <a:pt x="2355378" y="0"/>
                </a:lnTo>
                <a:lnTo>
                  <a:pt x="2346169" y="102541"/>
                </a:lnTo>
                <a:cubicBezTo>
                  <a:pt x="2346169" y="392546"/>
                  <a:pt x="2555594" y="627642"/>
                  <a:pt x="2813932" y="627642"/>
                </a:cubicBezTo>
                <a:cubicBezTo>
                  <a:pt x="3072270" y="627642"/>
                  <a:pt x="3281695" y="392546"/>
                  <a:pt x="3281695" y="102541"/>
                </a:cubicBezTo>
                <a:lnTo>
                  <a:pt x="3272487" y="0"/>
                </a:lnTo>
                <a:lnTo>
                  <a:pt x="3968840" y="0"/>
                </a:lnTo>
                <a:lnTo>
                  <a:pt x="3968840" y="1188778"/>
                </a:lnTo>
                <a:lnTo>
                  <a:pt x="3918900" y="1181848"/>
                </a:lnTo>
                <a:cubicBezTo>
                  <a:pt x="3660562" y="1181848"/>
                  <a:pt x="3451137" y="1470113"/>
                  <a:pt x="3451137" y="1825706"/>
                </a:cubicBezTo>
                <a:cubicBezTo>
                  <a:pt x="3451137" y="2181299"/>
                  <a:pt x="3660562" y="2469564"/>
                  <a:pt x="3918900" y="2469564"/>
                </a:cubicBezTo>
                <a:lnTo>
                  <a:pt x="3968840" y="2462634"/>
                </a:lnTo>
                <a:lnTo>
                  <a:pt x="3968840" y="3974937"/>
                </a:lnTo>
                <a:lnTo>
                  <a:pt x="2776104" y="3974937"/>
                </a:lnTo>
                <a:lnTo>
                  <a:pt x="2762293" y="3913805"/>
                </a:lnTo>
                <a:cubicBezTo>
                  <a:pt x="2730388" y="3797289"/>
                  <a:pt x="2686312" y="3725223"/>
                  <a:pt x="2637627" y="3725223"/>
                </a:cubicBezTo>
                <a:cubicBezTo>
                  <a:pt x="2588942" y="3725223"/>
                  <a:pt x="2544866" y="3797289"/>
                  <a:pt x="2512962" y="3913805"/>
                </a:cubicBezTo>
                <a:lnTo>
                  <a:pt x="2499150" y="3974937"/>
                </a:lnTo>
                <a:lnTo>
                  <a:pt x="0" y="3974937"/>
                </a:lnTo>
                <a:close/>
              </a:path>
            </a:pathLst>
          </a:custGeom>
        </p:spPr>
      </p:pic>
      <p:sp>
        <p:nvSpPr>
          <p:cNvPr id="9" name="PA_文本框 8"/>
          <p:cNvSpPr txBox="1"/>
          <p:nvPr>
            <p:custDataLst>
              <p:tags r:id="rId2"/>
            </p:custDataLst>
          </p:nvPr>
        </p:nvSpPr>
        <p:spPr>
          <a:xfrm>
            <a:off x="4195351" y="2320167"/>
            <a:ext cx="3013967" cy="1106457"/>
          </a:xfrm>
          <a:prstGeom prst="rect">
            <a:avLst/>
          </a:prstGeom>
          <a:noFill/>
        </p:spPr>
        <p:txBody>
          <a:bodyPr wrap="none" rtlCol="0" anchor="ctr">
            <a:spAutoFit/>
          </a:bodyPr>
          <a:lstStyle/>
          <a:p>
            <a:pPr>
              <a:lnSpc>
                <a:spcPct val="120000"/>
              </a:lnSpc>
            </a:pPr>
            <a:r>
              <a:rPr lang="en-US" altLang="zh-CN" sz="6000" dirty="0">
                <a:solidFill>
                  <a:schemeClr val="tx1">
                    <a:lumMod val="85000"/>
                    <a:lumOff val="15000"/>
                  </a:schemeClr>
                </a:solidFill>
                <a:latin typeface="迷你简柏青" panose="02010604000101010101" pitchFamily="2" charset="-122"/>
                <a:ea typeface="迷你简柏青" panose="02010604000101010101" pitchFamily="2" charset="-122"/>
              </a:rPr>
              <a:t>Thanks!</a:t>
            </a:r>
            <a:endParaRPr lang="zh-CN" altLang="en-US" sz="6000" dirty="0">
              <a:solidFill>
                <a:schemeClr val="tx1">
                  <a:lumMod val="85000"/>
                  <a:lumOff val="15000"/>
                </a:schemeClr>
              </a:solidFill>
              <a:latin typeface="迷你简柏青" panose="02010604000101010101" pitchFamily="2" charset="-122"/>
              <a:ea typeface="迷你简柏青" panose="02010604000101010101" pitchFamily="2" charset="-122"/>
            </a:endParaRPr>
          </a:p>
        </p:txBody>
      </p:sp>
    </p:spTree>
    <p:extLst>
      <p:ext uri="{BB962C8B-B14F-4D97-AF65-F5344CB8AC3E}">
        <p14:creationId xmlns:p14="http://schemas.microsoft.com/office/powerpoint/2010/main" val="1792978352"/>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7">
            <a:extLst>
              <a:ext uri="{28A0092B-C50C-407E-A947-70E740481C1C}">
                <a14:useLocalDpi xmlns:a14="http://schemas.microsoft.com/office/drawing/2010/main" val="0"/>
              </a:ext>
            </a:extLst>
          </a:blip>
          <a:srcRect t="3944" b="30610"/>
          <a:stretch>
            <a:fillRect/>
          </a:stretch>
        </p:blipFill>
        <p:spPr>
          <a:xfrm>
            <a:off x="0" y="-1"/>
            <a:ext cx="12192000" cy="6858000"/>
          </a:xfrm>
          <a:prstGeom prst="rect">
            <a:avLst/>
          </a:prstGeom>
        </p:spPr>
      </p:pic>
      <p:pic>
        <p:nvPicPr>
          <p:cNvPr id="7" name="图片 6"/>
          <p:cNvPicPr>
            <a:picLocks noChangeAspect="1"/>
          </p:cNvPicPr>
          <p:nvPr/>
        </p:nvPicPr>
        <p:blipFill rotWithShape="1">
          <a:blip r:embed="rId8" cstate="screen">
            <a:extLst>
              <a:ext uri="{28A0092B-C50C-407E-A947-70E740481C1C}">
                <a14:useLocalDpi xmlns:a14="http://schemas.microsoft.com/office/drawing/2010/main" val="0"/>
              </a:ext>
            </a:extLst>
          </a:blip>
          <a:srcRect l="58798" t="26667" b="13889"/>
          <a:stretch>
            <a:fillRect/>
          </a:stretch>
        </p:blipFill>
        <p:spPr>
          <a:xfrm flipH="1">
            <a:off x="0" y="1803400"/>
            <a:ext cx="3791395" cy="4559300"/>
          </a:xfrm>
          <a:prstGeom prst="rect">
            <a:avLst/>
          </a:prstGeom>
        </p:spPr>
      </p:pic>
      <p:sp>
        <p:nvSpPr>
          <p:cNvPr id="8" name="文本框 7"/>
          <p:cNvSpPr txBox="1"/>
          <p:nvPr/>
        </p:nvSpPr>
        <p:spPr>
          <a:xfrm rot="16200000">
            <a:off x="6036960" y="1527182"/>
            <a:ext cx="677108" cy="2600696"/>
          </a:xfrm>
          <a:prstGeom prst="rect">
            <a:avLst/>
          </a:prstGeom>
          <a:noFill/>
        </p:spPr>
        <p:txBody>
          <a:bodyPr vert="eaVert" wrap="square" rtlCol="0">
            <a:spAutoFit/>
          </a:bodyPr>
          <a:lstStyle/>
          <a:p>
            <a:r>
              <a:rPr lang="en-US" altLang="zh-CN" sz="3200" dirty="0">
                <a:latin typeface="方正苏新诗柳楷简体" panose="02000000000000000000" pitchFamily="2" charset="-122"/>
                <a:ea typeface="方正苏新诗柳楷简体" panose="02000000000000000000" pitchFamily="2" charset="-122"/>
              </a:rPr>
              <a:t>Origin</a:t>
            </a:r>
          </a:p>
        </p:txBody>
      </p:sp>
      <p:sp>
        <p:nvSpPr>
          <p:cNvPr id="9" name="文本框 8"/>
          <p:cNvSpPr txBox="1"/>
          <p:nvPr/>
        </p:nvSpPr>
        <p:spPr>
          <a:xfrm>
            <a:off x="1045822" y="1006104"/>
            <a:ext cx="5374031" cy="1200329"/>
          </a:xfrm>
          <a:prstGeom prst="rect">
            <a:avLst/>
          </a:prstGeom>
          <a:noFill/>
        </p:spPr>
        <p:txBody>
          <a:bodyPr vert="horz" wrap="square" rtlCol="0">
            <a:spAutoFit/>
          </a:bodyPr>
          <a:lstStyle/>
          <a:p>
            <a:pPr algn="ctr"/>
            <a:r>
              <a:rPr lang="en-US" altLang="zh-CN" sz="7200" dirty="0">
                <a:latin typeface="方正苏新诗柳楷简体" panose="02000000000000000000" pitchFamily="2" charset="-122"/>
                <a:ea typeface="方正苏新诗柳楷简体" panose="02000000000000000000" pitchFamily="2" charset="-122"/>
                <a:cs typeface="方正仿郭简体" panose="03000509000000000000" pitchFamily="65" charset="-122"/>
              </a:rPr>
              <a:t>Contents</a:t>
            </a:r>
            <a:endParaRPr lang="zh-CN" altLang="en-US" sz="7200" dirty="0">
              <a:latin typeface="方正苏新诗柳楷简体" panose="02000000000000000000" pitchFamily="2" charset="-122"/>
              <a:ea typeface="方正苏新诗柳楷简体" panose="02000000000000000000" pitchFamily="2" charset="-122"/>
              <a:cs typeface="方正仿郭简体" panose="03000509000000000000" pitchFamily="65" charset="-122"/>
            </a:endParaRPr>
          </a:p>
        </p:txBody>
      </p:sp>
      <p:sp>
        <p:nvSpPr>
          <p:cNvPr id="10" name="文本框 9"/>
          <p:cNvSpPr txBox="1"/>
          <p:nvPr/>
        </p:nvSpPr>
        <p:spPr>
          <a:xfrm rot="16200000">
            <a:off x="6010155" y="2645664"/>
            <a:ext cx="677108" cy="2600696"/>
          </a:xfrm>
          <a:prstGeom prst="rect">
            <a:avLst/>
          </a:prstGeom>
          <a:noFill/>
        </p:spPr>
        <p:txBody>
          <a:bodyPr vert="eaVert" wrap="square" rtlCol="0">
            <a:spAutoFit/>
          </a:bodyPr>
          <a:lstStyle/>
          <a:p>
            <a:r>
              <a:rPr lang="en-US" altLang="zh-CN" sz="3200" dirty="0">
                <a:latin typeface="方正苏新诗柳楷简体" panose="02000000000000000000" pitchFamily="2" charset="-122"/>
                <a:ea typeface="方正苏新诗柳楷简体" panose="02000000000000000000" pitchFamily="2" charset="-122"/>
              </a:rPr>
              <a:t>Evolution</a:t>
            </a:r>
            <a:endParaRPr lang="zh-CN" altLang="en-US" sz="3200" dirty="0">
              <a:latin typeface="方正苏新诗柳楷简体" panose="02000000000000000000" pitchFamily="2" charset="-122"/>
              <a:ea typeface="方正苏新诗柳楷简体" panose="02000000000000000000" pitchFamily="2" charset="-122"/>
            </a:endParaRPr>
          </a:p>
        </p:txBody>
      </p:sp>
      <p:sp>
        <p:nvSpPr>
          <p:cNvPr id="11" name="文本框 10"/>
          <p:cNvSpPr txBox="1"/>
          <p:nvPr/>
        </p:nvSpPr>
        <p:spPr>
          <a:xfrm rot="16200000">
            <a:off x="6046634" y="3709754"/>
            <a:ext cx="677108" cy="2600696"/>
          </a:xfrm>
          <a:prstGeom prst="rect">
            <a:avLst/>
          </a:prstGeom>
          <a:noFill/>
        </p:spPr>
        <p:txBody>
          <a:bodyPr vert="eaVert" wrap="square" rtlCol="0">
            <a:spAutoFit/>
          </a:bodyPr>
          <a:lstStyle/>
          <a:p>
            <a:r>
              <a:rPr lang="en-US" altLang="zh-CN" sz="3200" dirty="0">
                <a:latin typeface="方正苏新诗柳楷简体" panose="02000000000000000000" pitchFamily="2" charset="-122"/>
                <a:ea typeface="方正苏新诗柳楷简体" panose="02000000000000000000" pitchFamily="2" charset="-122"/>
              </a:rPr>
              <a:t>Formation</a:t>
            </a:r>
            <a:endParaRPr lang="zh-CN" altLang="en-US" sz="3200" dirty="0">
              <a:latin typeface="方正苏新诗柳楷简体" panose="02000000000000000000" pitchFamily="2" charset="-122"/>
              <a:ea typeface="方正苏新诗柳楷简体" panose="02000000000000000000" pitchFamily="2" charset="-122"/>
            </a:endParaRPr>
          </a:p>
        </p:txBody>
      </p:sp>
      <p:sp>
        <p:nvSpPr>
          <p:cNvPr id="12" name="文本框 11"/>
          <p:cNvSpPr txBox="1"/>
          <p:nvPr/>
        </p:nvSpPr>
        <p:spPr>
          <a:xfrm rot="16200000">
            <a:off x="8924521" y="1950349"/>
            <a:ext cx="615553" cy="8294914"/>
          </a:xfrm>
          <a:prstGeom prst="rect">
            <a:avLst/>
          </a:prstGeom>
          <a:noFill/>
        </p:spPr>
        <p:txBody>
          <a:bodyPr vert="eaVert" wrap="square" rtlCol="0">
            <a:spAutoFit/>
          </a:bodyPr>
          <a:lstStyle/>
          <a:p>
            <a:r>
              <a:rPr lang="en-US" altLang="zh-CN" sz="2800" dirty="0">
                <a:latin typeface="方正苏新诗柳楷简体" panose="02000000000000000000" pitchFamily="2" charset="-122"/>
                <a:ea typeface="方正苏新诗柳楷简体" panose="02000000000000000000" pitchFamily="2" charset="-122"/>
              </a:rPr>
              <a:t>Status and function</a:t>
            </a:r>
            <a:endParaRPr lang="zh-CN" altLang="zh-CN" sz="2800" dirty="0">
              <a:latin typeface="方正苏新诗柳楷简体" panose="02000000000000000000" pitchFamily="2" charset="-122"/>
              <a:ea typeface="方正苏新诗柳楷简体" panose="02000000000000000000" pitchFamily="2" charset="-122"/>
            </a:endParaRPr>
          </a:p>
        </p:txBody>
      </p:sp>
      <p:grpSp>
        <p:nvGrpSpPr>
          <p:cNvPr id="13" name="组合 12"/>
          <p:cNvGrpSpPr/>
          <p:nvPr/>
        </p:nvGrpSpPr>
        <p:grpSpPr>
          <a:xfrm>
            <a:off x="3373685" y="2362605"/>
            <a:ext cx="1142455" cy="1009545"/>
            <a:chOff x="3104720" y="1213837"/>
            <a:chExt cx="856841" cy="757159"/>
          </a:xfrm>
        </p:grpSpPr>
        <p:pic>
          <p:nvPicPr>
            <p:cNvPr id="14" name="PA_图片 4"/>
            <p:cNvPicPr>
              <a:picLocks noChangeAspect="1"/>
            </p:cNvPicPr>
            <p:nvPr>
              <p:custDataLst>
                <p:tags r:id="rId4"/>
              </p:custDataLst>
            </p:nvPr>
          </p:nvPicPr>
          <p:blipFill>
            <a:blip r:embed="rId9" cstate="screen">
              <a:extLst>
                <a:ext uri="{28A0092B-C50C-407E-A947-70E740481C1C}">
                  <a14:useLocalDpi xmlns:a14="http://schemas.microsoft.com/office/drawing/2010/main" val="0"/>
                </a:ext>
              </a:extLst>
            </a:blip>
            <a:stretch>
              <a:fillRect/>
            </a:stretch>
          </p:blipFill>
          <p:spPr>
            <a:xfrm flipH="1">
              <a:off x="3104720" y="1213837"/>
              <a:ext cx="779727" cy="757159"/>
            </a:xfrm>
            <a:prstGeom prst="rect">
              <a:avLst/>
            </a:prstGeom>
          </p:spPr>
        </p:pic>
        <p:sp>
          <p:nvSpPr>
            <p:cNvPr id="15" name="文本框 14"/>
            <p:cNvSpPr txBox="1"/>
            <p:nvPr/>
          </p:nvSpPr>
          <p:spPr>
            <a:xfrm>
              <a:off x="3152044" y="1403207"/>
              <a:ext cx="685077" cy="500090"/>
            </a:xfrm>
            <a:prstGeom prst="rect">
              <a:avLst/>
            </a:prstGeom>
            <a:noFill/>
          </p:spPr>
          <p:txBody>
            <a:bodyPr wrap="square" rtlCol="0">
              <a:spAutoFit/>
            </a:bodyPr>
            <a:lstStyle/>
            <a:p>
              <a:pPr algn="ctr"/>
              <a:r>
                <a:rPr lang="zh-CN" altLang="en-US" sz="3735" dirty="0">
                  <a:latin typeface="方正苏新诗柳楷简体" panose="02000000000000000000" pitchFamily="2" charset="-122"/>
                  <a:ea typeface="方正苏新诗柳楷简体" panose="02000000000000000000" pitchFamily="2" charset="-122"/>
                </a:rPr>
                <a:t>壹</a:t>
              </a:r>
            </a:p>
          </p:txBody>
        </p:sp>
        <p:pic>
          <p:nvPicPr>
            <p:cNvPr id="16" name="图片 1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578291" y="1490870"/>
              <a:ext cx="383270" cy="249198"/>
            </a:xfrm>
            <a:prstGeom prst="rect">
              <a:avLst/>
            </a:prstGeom>
          </p:spPr>
        </p:pic>
      </p:grpSp>
      <p:grpSp>
        <p:nvGrpSpPr>
          <p:cNvPr id="17" name="组合 16"/>
          <p:cNvGrpSpPr/>
          <p:nvPr/>
        </p:nvGrpSpPr>
        <p:grpSpPr>
          <a:xfrm>
            <a:off x="3433727" y="3471977"/>
            <a:ext cx="1042948" cy="912922"/>
            <a:chOff x="1474594" y="2066590"/>
            <a:chExt cx="782211" cy="684692"/>
          </a:xfrm>
        </p:grpSpPr>
        <p:pic>
          <p:nvPicPr>
            <p:cNvPr id="18" name="PA_图片 4"/>
            <p:cNvPicPr>
              <a:picLocks noChangeAspect="1"/>
            </p:cNvPicPr>
            <p:nvPr>
              <p:custDataLst>
                <p:tags r:id="rId3"/>
              </p:custDataLst>
            </p:nvPr>
          </p:nvPicPr>
          <p:blipFill>
            <a:blip r:embed="rId9" cstate="screen">
              <a:extLst>
                <a:ext uri="{28A0092B-C50C-407E-A947-70E740481C1C}">
                  <a14:useLocalDpi xmlns:a14="http://schemas.microsoft.com/office/drawing/2010/main" val="0"/>
                </a:ext>
              </a:extLst>
            </a:blip>
            <a:stretch>
              <a:fillRect/>
            </a:stretch>
          </p:blipFill>
          <p:spPr>
            <a:xfrm flipH="1">
              <a:off x="1474594" y="2066590"/>
              <a:ext cx="705100" cy="684692"/>
            </a:xfrm>
            <a:prstGeom prst="rect">
              <a:avLst/>
            </a:prstGeom>
          </p:spPr>
        </p:pic>
        <p:sp>
          <p:nvSpPr>
            <p:cNvPr id="19" name="文本框 18"/>
            <p:cNvSpPr txBox="1"/>
            <p:nvPr/>
          </p:nvSpPr>
          <p:spPr>
            <a:xfrm>
              <a:off x="1512860" y="2246434"/>
              <a:ext cx="619509" cy="500330"/>
            </a:xfrm>
            <a:prstGeom prst="rect">
              <a:avLst/>
            </a:prstGeom>
            <a:noFill/>
          </p:spPr>
          <p:txBody>
            <a:bodyPr wrap="square" rtlCol="0">
              <a:spAutoFit/>
            </a:bodyPr>
            <a:lstStyle/>
            <a:p>
              <a:pPr algn="ctr"/>
              <a:r>
                <a:rPr lang="zh-CN" altLang="en-US" sz="3735" dirty="0">
                  <a:latin typeface="方正苏新诗柳楷简体" panose="02000000000000000000" pitchFamily="2" charset="-122"/>
                  <a:ea typeface="方正苏新诗柳楷简体" panose="02000000000000000000" pitchFamily="2" charset="-122"/>
                </a:rPr>
                <a:t>贰</a:t>
              </a:r>
            </a:p>
          </p:txBody>
        </p:sp>
        <p:pic>
          <p:nvPicPr>
            <p:cNvPr id="20" name="图片 19"/>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910217" y="2343623"/>
              <a:ext cx="346588" cy="225347"/>
            </a:xfrm>
            <a:prstGeom prst="rect">
              <a:avLst/>
            </a:prstGeom>
          </p:spPr>
        </p:pic>
      </p:grpSp>
      <p:grpSp>
        <p:nvGrpSpPr>
          <p:cNvPr id="21" name="组合 20"/>
          <p:cNvGrpSpPr/>
          <p:nvPr/>
        </p:nvGrpSpPr>
        <p:grpSpPr>
          <a:xfrm>
            <a:off x="3364082" y="4505330"/>
            <a:ext cx="1142455" cy="1009545"/>
            <a:chOff x="3104720" y="1213837"/>
            <a:chExt cx="856841" cy="757159"/>
          </a:xfrm>
        </p:grpSpPr>
        <p:pic>
          <p:nvPicPr>
            <p:cNvPr id="22" name="PA_图片 4"/>
            <p:cNvPicPr>
              <a:picLocks noChangeAspect="1"/>
            </p:cNvPicPr>
            <p:nvPr>
              <p:custDataLst>
                <p:tags r:id="rId2"/>
              </p:custDataLst>
            </p:nvPr>
          </p:nvPicPr>
          <p:blipFill>
            <a:blip r:embed="rId9" cstate="screen">
              <a:extLst>
                <a:ext uri="{28A0092B-C50C-407E-A947-70E740481C1C}">
                  <a14:useLocalDpi xmlns:a14="http://schemas.microsoft.com/office/drawing/2010/main" val="0"/>
                </a:ext>
              </a:extLst>
            </a:blip>
            <a:stretch>
              <a:fillRect/>
            </a:stretch>
          </p:blipFill>
          <p:spPr>
            <a:xfrm flipH="1">
              <a:off x="3104720" y="1213837"/>
              <a:ext cx="779727" cy="757159"/>
            </a:xfrm>
            <a:prstGeom prst="rect">
              <a:avLst/>
            </a:prstGeom>
          </p:spPr>
        </p:pic>
        <p:sp>
          <p:nvSpPr>
            <p:cNvPr id="23" name="文本框 22"/>
            <p:cNvSpPr txBox="1"/>
            <p:nvPr/>
          </p:nvSpPr>
          <p:spPr>
            <a:xfrm>
              <a:off x="3161569" y="1393682"/>
              <a:ext cx="685077" cy="500090"/>
            </a:xfrm>
            <a:prstGeom prst="rect">
              <a:avLst/>
            </a:prstGeom>
            <a:noFill/>
          </p:spPr>
          <p:txBody>
            <a:bodyPr wrap="square" rtlCol="0">
              <a:spAutoFit/>
            </a:bodyPr>
            <a:lstStyle/>
            <a:p>
              <a:pPr algn="ctr"/>
              <a:r>
                <a:rPr lang="zh-CN" altLang="en-US" sz="3735" dirty="0">
                  <a:latin typeface="方正苏新诗柳楷简体" panose="02000000000000000000" pitchFamily="2" charset="-122"/>
                  <a:ea typeface="方正苏新诗柳楷简体" panose="02000000000000000000" pitchFamily="2" charset="-122"/>
                </a:rPr>
                <a:t>叁</a:t>
              </a:r>
            </a:p>
          </p:txBody>
        </p:sp>
        <p:pic>
          <p:nvPicPr>
            <p:cNvPr id="24" name="图片 2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578291" y="1490870"/>
              <a:ext cx="383270" cy="249198"/>
            </a:xfrm>
            <a:prstGeom prst="rect">
              <a:avLst/>
            </a:prstGeom>
          </p:spPr>
        </p:pic>
      </p:grpSp>
      <p:grpSp>
        <p:nvGrpSpPr>
          <p:cNvPr id="25" name="组合 24"/>
          <p:cNvGrpSpPr/>
          <p:nvPr/>
        </p:nvGrpSpPr>
        <p:grpSpPr>
          <a:xfrm>
            <a:off x="3425691" y="5573591"/>
            <a:ext cx="1142456" cy="1009545"/>
            <a:chOff x="-616269" y="3645147"/>
            <a:chExt cx="856842" cy="757159"/>
          </a:xfrm>
        </p:grpSpPr>
        <p:pic>
          <p:nvPicPr>
            <p:cNvPr id="26" name="PA_图片 4"/>
            <p:cNvPicPr>
              <a:picLocks noChangeAspect="1"/>
            </p:cNvPicPr>
            <p:nvPr>
              <p:custDataLst>
                <p:tags r:id="rId1"/>
              </p:custDataLst>
            </p:nvPr>
          </p:nvPicPr>
          <p:blipFill>
            <a:blip r:embed="rId9" cstate="screen">
              <a:extLst>
                <a:ext uri="{28A0092B-C50C-407E-A947-70E740481C1C}">
                  <a14:useLocalDpi xmlns:a14="http://schemas.microsoft.com/office/drawing/2010/main" val="0"/>
                </a:ext>
              </a:extLst>
            </a:blip>
            <a:stretch>
              <a:fillRect/>
            </a:stretch>
          </p:blipFill>
          <p:spPr>
            <a:xfrm flipH="1">
              <a:off x="-616269" y="3645147"/>
              <a:ext cx="779727" cy="757159"/>
            </a:xfrm>
            <a:prstGeom prst="rect">
              <a:avLst/>
            </a:prstGeom>
          </p:spPr>
        </p:pic>
        <p:sp>
          <p:nvSpPr>
            <p:cNvPr id="27" name="文本框 26"/>
            <p:cNvSpPr txBox="1"/>
            <p:nvPr/>
          </p:nvSpPr>
          <p:spPr>
            <a:xfrm>
              <a:off x="-559418" y="3824991"/>
              <a:ext cx="685077" cy="500090"/>
            </a:xfrm>
            <a:prstGeom prst="rect">
              <a:avLst/>
            </a:prstGeom>
            <a:noFill/>
          </p:spPr>
          <p:txBody>
            <a:bodyPr wrap="square" rtlCol="0">
              <a:spAutoFit/>
            </a:bodyPr>
            <a:lstStyle/>
            <a:p>
              <a:pPr algn="ctr"/>
              <a:r>
                <a:rPr lang="zh-CN" altLang="en-US" sz="3735" dirty="0">
                  <a:latin typeface="方正苏新诗柳楷简体" panose="02000000000000000000" pitchFamily="2" charset="-122"/>
                  <a:ea typeface="方正苏新诗柳楷简体" panose="02000000000000000000" pitchFamily="2" charset="-122"/>
                </a:rPr>
                <a:t>肆</a:t>
              </a:r>
            </a:p>
          </p:txBody>
        </p:sp>
        <p:pic>
          <p:nvPicPr>
            <p:cNvPr id="28" name="图片 27"/>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42697" y="3922179"/>
              <a:ext cx="383270" cy="2491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850"/>
                            </p:stCondLst>
                            <p:childTnLst>
                              <p:par>
                                <p:cTn id="13" presetID="3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ppt_x</p:attrName>
                                        </p:attrNameLst>
                                      </p:cBhvr>
                                      <p:tavLst>
                                        <p:tav tm="0">
                                          <p:val>
                                            <p:strVal val="#ppt_x"/>
                                          </p:val>
                                        </p:tav>
                                        <p:tav tm="100000">
                                          <p:val>
                                            <p:strVal val="#ppt_x"/>
                                          </p:val>
                                        </p:tav>
                                      </p:tavLst>
                                    </p:anim>
                                    <p:anim calcmode="lin" valueType="num">
                                      <p:cBhvr>
                                        <p:cTn id="17" dur="675" decel="100000" fill="hold"/>
                                        <p:tgtEl>
                                          <p:spTgt spid="13"/>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anim calcmode="lin" valueType="num">
                                      <p:cBhvr>
                                        <p:cTn id="22" dur="750" fill="hold"/>
                                        <p:tgtEl>
                                          <p:spTgt spid="17"/>
                                        </p:tgtEl>
                                        <p:attrNameLst>
                                          <p:attrName>ppt_x</p:attrName>
                                        </p:attrNameLst>
                                      </p:cBhvr>
                                      <p:tavLst>
                                        <p:tav tm="0">
                                          <p:val>
                                            <p:strVal val="#ppt_x"/>
                                          </p:val>
                                        </p:tav>
                                        <p:tav tm="100000">
                                          <p:val>
                                            <p:strVal val="#ppt_x"/>
                                          </p:val>
                                        </p:tav>
                                      </p:tavLst>
                                    </p:anim>
                                    <p:anim calcmode="lin" valueType="num">
                                      <p:cBhvr>
                                        <p:cTn id="23" dur="675" decel="100000" fill="hold"/>
                                        <p:tgtEl>
                                          <p:spTgt spid="17"/>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750"/>
                                        <p:tgtEl>
                                          <p:spTgt spid="21"/>
                                        </p:tgtEl>
                                      </p:cBhvr>
                                    </p:animEffect>
                                    <p:anim calcmode="lin" valueType="num">
                                      <p:cBhvr>
                                        <p:cTn id="28" dur="750" fill="hold"/>
                                        <p:tgtEl>
                                          <p:spTgt spid="21"/>
                                        </p:tgtEl>
                                        <p:attrNameLst>
                                          <p:attrName>ppt_x</p:attrName>
                                        </p:attrNameLst>
                                      </p:cBhvr>
                                      <p:tavLst>
                                        <p:tav tm="0">
                                          <p:val>
                                            <p:strVal val="#ppt_x"/>
                                          </p:val>
                                        </p:tav>
                                        <p:tav tm="100000">
                                          <p:val>
                                            <p:strVal val="#ppt_x"/>
                                          </p:val>
                                        </p:tav>
                                      </p:tavLst>
                                    </p:anim>
                                    <p:anim calcmode="lin" valueType="num">
                                      <p:cBhvr>
                                        <p:cTn id="29" dur="675" decel="100000" fill="hold"/>
                                        <p:tgtEl>
                                          <p:spTgt spid="21"/>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750"/>
                                        <p:tgtEl>
                                          <p:spTgt spid="25"/>
                                        </p:tgtEl>
                                      </p:cBhvr>
                                    </p:animEffect>
                                    <p:anim calcmode="lin" valueType="num">
                                      <p:cBhvr>
                                        <p:cTn id="34" dur="750" fill="hold"/>
                                        <p:tgtEl>
                                          <p:spTgt spid="25"/>
                                        </p:tgtEl>
                                        <p:attrNameLst>
                                          <p:attrName>ppt_x</p:attrName>
                                        </p:attrNameLst>
                                      </p:cBhvr>
                                      <p:tavLst>
                                        <p:tav tm="0">
                                          <p:val>
                                            <p:strVal val="#ppt_x"/>
                                          </p:val>
                                        </p:tav>
                                        <p:tav tm="100000">
                                          <p:val>
                                            <p:strVal val="#ppt_x"/>
                                          </p:val>
                                        </p:tav>
                                      </p:tavLst>
                                    </p:anim>
                                    <p:anim calcmode="lin" valueType="num">
                                      <p:cBhvr>
                                        <p:cTn id="35" dur="675" decel="100000" fill="hold"/>
                                        <p:tgtEl>
                                          <p:spTgt spid="25"/>
                                        </p:tgtEl>
                                        <p:attrNameLst>
                                          <p:attrName>ppt_y</p:attrName>
                                        </p:attrNameLst>
                                      </p:cBhvr>
                                      <p:tavLst>
                                        <p:tav tm="0">
                                          <p:val>
                                            <p:strVal val="#ppt_y+1"/>
                                          </p:val>
                                        </p:tav>
                                        <p:tav tm="100000">
                                          <p:val>
                                            <p:strVal val="#ppt_y-.03"/>
                                          </p:val>
                                        </p:tav>
                                      </p:tavLst>
                                    </p:anim>
                                    <p:anim calcmode="lin" valueType="num">
                                      <p:cBhvr>
                                        <p:cTn id="36" dur="75" accel="100000" fill="hold">
                                          <p:stCondLst>
                                            <p:cond delay="675"/>
                                          </p:stCondLst>
                                        </p:cTn>
                                        <p:tgtEl>
                                          <p:spTgt spid="25"/>
                                        </p:tgtEl>
                                        <p:attrNameLst>
                                          <p:attrName>ppt_y</p:attrName>
                                        </p:attrNameLst>
                                      </p:cBhvr>
                                      <p:tavLst>
                                        <p:tav tm="0">
                                          <p:val>
                                            <p:strVal val="#ppt_y-.03"/>
                                          </p:val>
                                        </p:tav>
                                        <p:tav tm="100000">
                                          <p:val>
                                            <p:strVal val="#ppt_y"/>
                                          </p:val>
                                        </p:tav>
                                      </p:tavLst>
                                    </p:anim>
                                  </p:childTnLst>
                                </p:cTn>
                              </p:par>
                              <p:par>
                                <p:cTn id="37" presetID="3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 calcmode="lin" valueType="num">
                                      <p:cBhvr>
                                        <p:cTn id="41" dur="750" fill="hold"/>
                                        <p:tgtEl>
                                          <p:spTgt spid="13"/>
                                        </p:tgtEl>
                                        <p:attrNameLst>
                                          <p:attrName>style.rotation</p:attrName>
                                        </p:attrNameLst>
                                      </p:cBhvr>
                                      <p:tavLst>
                                        <p:tav tm="0">
                                          <p:val>
                                            <p:fltVal val="90"/>
                                          </p:val>
                                        </p:tav>
                                        <p:tav tm="100000">
                                          <p:val>
                                            <p:fltVal val="0"/>
                                          </p:val>
                                        </p:tav>
                                      </p:tavLst>
                                    </p:anim>
                                    <p:animEffect transition="in" filter="fade">
                                      <p:cBhvr>
                                        <p:cTn id="42" dur="750"/>
                                        <p:tgtEl>
                                          <p:spTgt spid="13"/>
                                        </p:tgtEl>
                                      </p:cBhvr>
                                    </p:animEffect>
                                  </p:childTnLst>
                                </p:cTn>
                              </p:par>
                              <p:par>
                                <p:cTn id="43" presetID="3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750" fill="hold"/>
                                        <p:tgtEl>
                                          <p:spTgt spid="17"/>
                                        </p:tgtEl>
                                        <p:attrNameLst>
                                          <p:attrName>ppt_w</p:attrName>
                                        </p:attrNameLst>
                                      </p:cBhvr>
                                      <p:tavLst>
                                        <p:tav tm="0">
                                          <p:val>
                                            <p:fltVal val="0"/>
                                          </p:val>
                                        </p:tav>
                                        <p:tav tm="100000">
                                          <p:val>
                                            <p:strVal val="#ppt_w"/>
                                          </p:val>
                                        </p:tav>
                                      </p:tavLst>
                                    </p:anim>
                                    <p:anim calcmode="lin" valueType="num">
                                      <p:cBhvr>
                                        <p:cTn id="46" dur="750" fill="hold"/>
                                        <p:tgtEl>
                                          <p:spTgt spid="17"/>
                                        </p:tgtEl>
                                        <p:attrNameLst>
                                          <p:attrName>ppt_h</p:attrName>
                                        </p:attrNameLst>
                                      </p:cBhvr>
                                      <p:tavLst>
                                        <p:tav tm="0">
                                          <p:val>
                                            <p:fltVal val="0"/>
                                          </p:val>
                                        </p:tav>
                                        <p:tav tm="100000">
                                          <p:val>
                                            <p:strVal val="#ppt_h"/>
                                          </p:val>
                                        </p:tav>
                                      </p:tavLst>
                                    </p:anim>
                                    <p:anim calcmode="lin" valueType="num">
                                      <p:cBhvr>
                                        <p:cTn id="47" dur="750" fill="hold"/>
                                        <p:tgtEl>
                                          <p:spTgt spid="17"/>
                                        </p:tgtEl>
                                        <p:attrNameLst>
                                          <p:attrName>style.rotation</p:attrName>
                                        </p:attrNameLst>
                                      </p:cBhvr>
                                      <p:tavLst>
                                        <p:tav tm="0">
                                          <p:val>
                                            <p:fltVal val="90"/>
                                          </p:val>
                                        </p:tav>
                                        <p:tav tm="100000">
                                          <p:val>
                                            <p:fltVal val="0"/>
                                          </p:val>
                                        </p:tav>
                                      </p:tavLst>
                                    </p:anim>
                                    <p:animEffect transition="in" filter="fade">
                                      <p:cBhvr>
                                        <p:cTn id="48" dur="750"/>
                                        <p:tgtEl>
                                          <p:spTgt spid="17"/>
                                        </p:tgtEl>
                                      </p:cBhvr>
                                    </p:animEffect>
                                  </p:childTnLst>
                                </p:cTn>
                              </p:par>
                              <p:par>
                                <p:cTn id="49" presetID="3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750" fill="hold"/>
                                        <p:tgtEl>
                                          <p:spTgt spid="21"/>
                                        </p:tgtEl>
                                        <p:attrNameLst>
                                          <p:attrName>ppt_w</p:attrName>
                                        </p:attrNameLst>
                                      </p:cBhvr>
                                      <p:tavLst>
                                        <p:tav tm="0">
                                          <p:val>
                                            <p:fltVal val="0"/>
                                          </p:val>
                                        </p:tav>
                                        <p:tav tm="100000">
                                          <p:val>
                                            <p:strVal val="#ppt_w"/>
                                          </p:val>
                                        </p:tav>
                                      </p:tavLst>
                                    </p:anim>
                                    <p:anim calcmode="lin" valueType="num">
                                      <p:cBhvr>
                                        <p:cTn id="52" dur="750" fill="hold"/>
                                        <p:tgtEl>
                                          <p:spTgt spid="21"/>
                                        </p:tgtEl>
                                        <p:attrNameLst>
                                          <p:attrName>ppt_h</p:attrName>
                                        </p:attrNameLst>
                                      </p:cBhvr>
                                      <p:tavLst>
                                        <p:tav tm="0">
                                          <p:val>
                                            <p:fltVal val="0"/>
                                          </p:val>
                                        </p:tav>
                                        <p:tav tm="100000">
                                          <p:val>
                                            <p:strVal val="#ppt_h"/>
                                          </p:val>
                                        </p:tav>
                                      </p:tavLst>
                                    </p:anim>
                                    <p:anim calcmode="lin" valueType="num">
                                      <p:cBhvr>
                                        <p:cTn id="53" dur="750" fill="hold"/>
                                        <p:tgtEl>
                                          <p:spTgt spid="21"/>
                                        </p:tgtEl>
                                        <p:attrNameLst>
                                          <p:attrName>style.rotation</p:attrName>
                                        </p:attrNameLst>
                                      </p:cBhvr>
                                      <p:tavLst>
                                        <p:tav tm="0">
                                          <p:val>
                                            <p:fltVal val="90"/>
                                          </p:val>
                                        </p:tav>
                                        <p:tav tm="100000">
                                          <p:val>
                                            <p:fltVal val="0"/>
                                          </p:val>
                                        </p:tav>
                                      </p:tavLst>
                                    </p:anim>
                                    <p:animEffect transition="in" filter="fade">
                                      <p:cBhvr>
                                        <p:cTn id="54" dur="750"/>
                                        <p:tgtEl>
                                          <p:spTgt spid="21"/>
                                        </p:tgtEl>
                                      </p:cBhvr>
                                    </p:animEffect>
                                  </p:childTnLst>
                                </p:cTn>
                              </p:par>
                              <p:par>
                                <p:cTn id="55" presetID="3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750" fill="hold"/>
                                        <p:tgtEl>
                                          <p:spTgt spid="25"/>
                                        </p:tgtEl>
                                        <p:attrNameLst>
                                          <p:attrName>ppt_w</p:attrName>
                                        </p:attrNameLst>
                                      </p:cBhvr>
                                      <p:tavLst>
                                        <p:tav tm="0">
                                          <p:val>
                                            <p:fltVal val="0"/>
                                          </p:val>
                                        </p:tav>
                                        <p:tav tm="100000">
                                          <p:val>
                                            <p:strVal val="#ppt_w"/>
                                          </p:val>
                                        </p:tav>
                                      </p:tavLst>
                                    </p:anim>
                                    <p:anim calcmode="lin" valueType="num">
                                      <p:cBhvr>
                                        <p:cTn id="58" dur="750" fill="hold"/>
                                        <p:tgtEl>
                                          <p:spTgt spid="25"/>
                                        </p:tgtEl>
                                        <p:attrNameLst>
                                          <p:attrName>ppt_h</p:attrName>
                                        </p:attrNameLst>
                                      </p:cBhvr>
                                      <p:tavLst>
                                        <p:tav tm="0">
                                          <p:val>
                                            <p:fltVal val="0"/>
                                          </p:val>
                                        </p:tav>
                                        <p:tav tm="100000">
                                          <p:val>
                                            <p:strVal val="#ppt_h"/>
                                          </p:val>
                                        </p:tav>
                                      </p:tavLst>
                                    </p:anim>
                                    <p:anim calcmode="lin" valueType="num">
                                      <p:cBhvr>
                                        <p:cTn id="59" dur="750" fill="hold"/>
                                        <p:tgtEl>
                                          <p:spTgt spid="25"/>
                                        </p:tgtEl>
                                        <p:attrNameLst>
                                          <p:attrName>style.rotation</p:attrName>
                                        </p:attrNameLst>
                                      </p:cBhvr>
                                      <p:tavLst>
                                        <p:tav tm="0">
                                          <p:val>
                                            <p:fltVal val="90"/>
                                          </p:val>
                                        </p:tav>
                                        <p:tav tm="100000">
                                          <p:val>
                                            <p:fltVal val="0"/>
                                          </p:val>
                                        </p:tav>
                                      </p:tavLst>
                                    </p:anim>
                                    <p:animEffect transition="in" filter="fade">
                                      <p:cBhvr>
                                        <p:cTn id="60" dur="750"/>
                                        <p:tgtEl>
                                          <p:spTgt spid="25"/>
                                        </p:tgtEl>
                                      </p:cBhvr>
                                    </p:animEffect>
                                  </p:childTnLst>
                                </p:cTn>
                              </p:par>
                            </p:childTnLst>
                          </p:cTn>
                        </p:par>
                        <p:par>
                          <p:cTn id="61" fill="hold">
                            <p:stCondLst>
                              <p:cond delay="16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0"/>
                                        </p:tgtEl>
                                        <p:attrNameLst>
                                          <p:attrName>ppt_y</p:attrName>
                                        </p:attrNameLst>
                                      </p:cBhvr>
                                      <p:tavLst>
                                        <p:tav tm="0">
                                          <p:val>
                                            <p:strVal val="#ppt_y"/>
                                          </p:val>
                                        </p:tav>
                                        <p:tav tm="100000">
                                          <p:val>
                                            <p:strVal val="#ppt_y"/>
                                          </p:val>
                                        </p:tav>
                                      </p:tavLst>
                                    </p:anim>
                                    <p:anim calcmode="lin" valueType="num">
                                      <p:cBhvr>
                                        <p:cTn id="6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0"/>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8"/>
                                        </p:tgtEl>
                                        <p:attrNameLst>
                                          <p:attrName>ppt_y</p:attrName>
                                        </p:attrNameLst>
                                      </p:cBhvr>
                                      <p:tavLst>
                                        <p:tav tm="0">
                                          <p:val>
                                            <p:strVal val="#ppt_y"/>
                                          </p:val>
                                        </p:tav>
                                        <p:tav tm="100000">
                                          <p:val>
                                            <p:strVal val="#ppt_y"/>
                                          </p:val>
                                        </p:tav>
                                      </p:tavLst>
                                    </p:anim>
                                    <p:anim calcmode="lin" valueType="num">
                                      <p:cBhvr>
                                        <p:cTn id="7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8"/>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
                                        </p:tgtEl>
                                        <p:attrNameLst>
                                          <p:attrName>ppt_y</p:attrName>
                                        </p:attrNameLst>
                                      </p:cBhvr>
                                      <p:tavLst>
                                        <p:tav tm="0">
                                          <p:val>
                                            <p:strVal val="#ppt_y"/>
                                          </p:val>
                                        </p:tav>
                                        <p:tav tm="100000">
                                          <p:val>
                                            <p:strVal val="#ppt_y"/>
                                          </p:val>
                                        </p:tav>
                                      </p:tavLst>
                                    </p:anim>
                                    <p:anim calcmode="lin" valueType="num">
                                      <p:cBhvr>
                                        <p:cTn id="8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2"/>
                                        </p:tgtEl>
                                        <p:attrNameLst>
                                          <p:attrName>ppt_y</p:attrName>
                                        </p:attrNameLst>
                                      </p:cBhvr>
                                      <p:tavLst>
                                        <p:tav tm="0">
                                          <p:val>
                                            <p:strVal val="#ppt_y"/>
                                          </p:val>
                                        </p:tav>
                                        <p:tav tm="100000">
                                          <p:val>
                                            <p:strVal val="#ppt_y"/>
                                          </p:val>
                                        </p:tav>
                                      </p:tavLst>
                                    </p:anim>
                                    <p:anim calcmode="lin" valueType="num">
                                      <p:cBhvr>
                                        <p:cTn id="8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Effect>
                      <a14:saturation sat="0"/>
                    </a14:imgEffect>
                  </a14:imgLayer>
                </a14:imgProps>
              </a:ext>
              <a:ext uri="{28A0092B-C50C-407E-A947-70E740481C1C}">
                <a14:useLocalDpi xmlns:a14="http://schemas.microsoft.com/office/drawing/2010/main" val="0"/>
              </a:ext>
            </a:extLst>
          </a:blip>
          <a:srcRect t="33454" b="56"/>
          <a:stretch>
            <a:fillRect/>
          </a:stretch>
        </p:blipFill>
        <p:spPr>
          <a:xfrm>
            <a:off x="0" y="0"/>
            <a:ext cx="12192000" cy="6858000"/>
          </a:xfrm>
          <a:prstGeom prst="rect">
            <a:avLst/>
          </a:prstGeom>
        </p:spPr>
      </p:pic>
      <p:pic>
        <p:nvPicPr>
          <p:cNvPr id="3" name="PA_图片 8"/>
          <p:cNvPicPr>
            <a:picLocks noChangeAspect="1"/>
          </p:cNvPicPr>
          <p:nvPr>
            <p:custDataLst>
              <p:tags r:id="rId1"/>
            </p:custDataLst>
          </p:nvPr>
        </p:nvPicPr>
        <p:blipFill>
          <a:blip r:embed="rId8" cstate="screen">
            <a:extLst>
              <a:ext uri="{28A0092B-C50C-407E-A947-70E740481C1C}">
                <a14:useLocalDpi xmlns:a14="http://schemas.microsoft.com/office/drawing/2010/main" val="0"/>
              </a:ext>
            </a:extLst>
          </a:blip>
          <a:stretch>
            <a:fillRect/>
          </a:stretch>
        </p:blipFill>
        <p:spPr>
          <a:xfrm>
            <a:off x="6770787" y="2537167"/>
            <a:ext cx="844053" cy="548795"/>
          </a:xfrm>
          <a:prstGeom prst="rect">
            <a:avLst/>
          </a:prstGeom>
        </p:spPr>
      </p:pic>
      <p:sp>
        <p:nvSpPr>
          <p:cNvPr id="4" name="文本框 3"/>
          <p:cNvSpPr txBox="1"/>
          <p:nvPr/>
        </p:nvSpPr>
        <p:spPr>
          <a:xfrm>
            <a:off x="1539082" y="1776390"/>
            <a:ext cx="1498600" cy="923330"/>
          </a:xfrm>
          <a:prstGeom prst="rect">
            <a:avLst/>
          </a:prstGeom>
          <a:noFill/>
        </p:spPr>
        <p:txBody>
          <a:bodyPr wrap="square" rtlCol="0">
            <a:spAutoFit/>
          </a:bodyPr>
          <a:lstStyle/>
          <a:p>
            <a:pPr algn="ctr"/>
            <a:r>
              <a:rPr lang="zh-CN" altLang="en-US" sz="5400" dirty="0">
                <a:latin typeface="方正苏新诗柳楷简体" panose="02000000000000000000" pitchFamily="2" charset="-122"/>
                <a:ea typeface="方正苏新诗柳楷简体" panose="02000000000000000000" pitchFamily="2" charset="-122"/>
              </a:rPr>
              <a:t>壹</a:t>
            </a:r>
          </a:p>
        </p:txBody>
      </p:sp>
      <p:sp>
        <p:nvSpPr>
          <p:cNvPr id="5" name="PA_半闭框 7"/>
          <p:cNvSpPr/>
          <p:nvPr>
            <p:custDataLst>
              <p:tags r:id="rId2"/>
            </p:custDataLst>
          </p:nvPr>
        </p:nvSpPr>
        <p:spPr>
          <a:xfrm>
            <a:off x="3420442" y="2626205"/>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6" name="PA_半闭框 7"/>
          <p:cNvSpPr/>
          <p:nvPr>
            <p:custDataLst>
              <p:tags r:id="rId3"/>
            </p:custDataLst>
          </p:nvPr>
        </p:nvSpPr>
        <p:spPr>
          <a:xfrm flipH="1" flipV="1">
            <a:off x="7098905" y="3707218"/>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7" name="文本框 6"/>
          <p:cNvSpPr txBox="1"/>
          <p:nvPr/>
        </p:nvSpPr>
        <p:spPr>
          <a:xfrm>
            <a:off x="4396226" y="3013501"/>
            <a:ext cx="2702679" cy="830997"/>
          </a:xfrm>
          <a:prstGeom prst="rect">
            <a:avLst/>
          </a:prstGeom>
          <a:noFill/>
        </p:spPr>
        <p:txBody>
          <a:bodyPr wrap="square" rtlCol="0">
            <a:spAutoFit/>
          </a:bodyPr>
          <a:lstStyle/>
          <a:p>
            <a:r>
              <a:rPr lang="en-US" altLang="zh-CN" sz="4800" dirty="0">
                <a:latin typeface="方正苏新诗柳楷简体" panose="02000000000000000000" pitchFamily="2" charset="-122"/>
                <a:ea typeface="方正苏新诗柳楷简体" panose="02000000000000000000" pitchFamily="2" charset="-122"/>
              </a:rPr>
              <a:t>Origin</a:t>
            </a:r>
          </a:p>
        </p:txBody>
      </p:sp>
      <p:sp>
        <p:nvSpPr>
          <p:cNvPr id="8" name="文本框 7"/>
          <p:cNvSpPr txBox="1"/>
          <p:nvPr/>
        </p:nvSpPr>
        <p:spPr>
          <a:xfrm>
            <a:off x="3575260" y="2600216"/>
            <a:ext cx="3818647" cy="328936"/>
          </a:xfrm>
          <a:prstGeom prst="rect">
            <a:avLst/>
          </a:prstGeom>
          <a:noFill/>
        </p:spPr>
        <p:txBody>
          <a:bodyPr wrap="square" rtlCol="0">
            <a:spAutoFit/>
          </a:bodyPr>
          <a:lstStyle/>
          <a:p>
            <a:pPr>
              <a:lnSpc>
                <a:spcPct val="120000"/>
              </a:lnSpc>
            </a:pPr>
            <a:endParaRPr lang="zh-CN" altLang="en-US" sz="1400" dirty="0">
              <a:solidFill>
                <a:schemeClr val="tx1">
                  <a:lumMod val="65000"/>
                  <a:lumOff val="35000"/>
                </a:schemeClr>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341" fill="hold">
                                          <p:stCondLst>
                                            <p:cond delay="0"/>
                                          </p:stCondLst>
                                        </p:cTn>
                                        <p:tgtEl>
                                          <p:spTgt spid="4"/>
                                        </p:tgtEl>
                                        <p:attrNameLst>
                                          <p:attrName>style.rotation</p:attrName>
                                        </p:attrNameLst>
                                      </p:cBhvr>
                                      <p:to>
                                        <p:strVal val="-45.0"/>
                                      </p:to>
                                    </p:set>
                                    <p:anim calcmode="lin" valueType="num">
                                      <p:cBhvr>
                                        <p:cTn id="8" dur="341" fill="hold">
                                          <p:stCondLst>
                                            <p:cond delay="341"/>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1" presetClass="entr" presetSubtype="0" fill="hold" grpId="0" nodeType="withEffect">
                                  <p:stCondLst>
                                    <p:cond delay="25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par>
                          <p:cTn id="25" fill="hold">
                            <p:stCondLst>
                              <p:cond delay="1750"/>
                            </p:stCondLst>
                            <p:childTnLst>
                              <p:par>
                                <p:cTn id="26" presetID="1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ppt_x</p:attrName>
                                        </p:attrNameLst>
                                      </p:cBhvr>
                                      <p:tavLst>
                                        <p:tav tm="0">
                                          <p:val>
                                            <p:strVal val="#ppt_x+#ppt_w*1.125000"/>
                                          </p:val>
                                        </p:tav>
                                        <p:tav tm="100000">
                                          <p:val>
                                            <p:strVal val="#ppt_x"/>
                                          </p:val>
                                        </p:tav>
                                      </p:tavLst>
                                    </p:anim>
                                    <p:animEffect transition="in" filter="wipe(left)">
                                      <p:cBhvr>
                                        <p:cTn id="33" dur="500"/>
                                        <p:tgtEl>
                                          <p:spTgt spid="5"/>
                                        </p:tgtEl>
                                      </p:cBhvr>
                                    </p:animEffect>
                                  </p:childTnLst>
                                </p:cTn>
                              </p:par>
                            </p:childTnLst>
                          </p:cTn>
                        </p:par>
                        <p:par>
                          <p:cTn id="34" fill="hold">
                            <p:stCondLst>
                              <p:cond delay="2250"/>
                            </p:stCondLst>
                            <p:childTnLst>
                              <p:par>
                                <p:cTn id="35" presetID="21" presetClass="entr" presetSubtype="2" fill="hold" grpId="0" nodeType="afterEffect" nodePh="1">
                                  <p:stCondLst>
                                    <p:cond delay="0"/>
                                  </p:stCondLst>
                                  <p:endCondLst>
                                    <p:cond evt="begin" delay="0">
                                      <p:tn val="35"/>
                                    </p:cond>
                                  </p:endCondLst>
                                  <p:childTnLst>
                                    <p:set>
                                      <p:cBhvr>
                                        <p:cTn id="36" dur="1" fill="hold">
                                          <p:stCondLst>
                                            <p:cond delay="0"/>
                                          </p:stCondLst>
                                        </p:cTn>
                                        <p:tgtEl>
                                          <p:spTgt spid="8"/>
                                        </p:tgtEl>
                                        <p:attrNameLst>
                                          <p:attrName>style.visibility</p:attrName>
                                        </p:attrNameLst>
                                      </p:cBhvr>
                                      <p:to>
                                        <p:strVal val="visible"/>
                                      </p:to>
                                    </p:set>
                                    <p:animEffect transition="in" filter="wheel(2)">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6" y="607330"/>
            <a:ext cx="3137836"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Origin</a:t>
            </a:r>
          </a:p>
        </p:txBody>
      </p:sp>
      <p:sp>
        <p:nvSpPr>
          <p:cNvPr id="34" name="文本框 33">
            <a:extLst>
              <a:ext uri="{FF2B5EF4-FFF2-40B4-BE49-F238E27FC236}">
                <a16:creationId xmlns:a16="http://schemas.microsoft.com/office/drawing/2014/main" id="{C8073178-E8C3-41B3-82AA-058312F389C2}"/>
              </a:ext>
            </a:extLst>
          </p:cNvPr>
          <p:cNvSpPr txBox="1"/>
          <p:nvPr/>
        </p:nvSpPr>
        <p:spPr>
          <a:xfrm>
            <a:off x="317633" y="1420208"/>
            <a:ext cx="10029524" cy="5369932"/>
          </a:xfrm>
          <a:prstGeom prst="rect">
            <a:avLst/>
          </a:prstGeom>
          <a:noFill/>
        </p:spPr>
        <p:txBody>
          <a:bodyPr wrap="square" rtlCol="0" anchor="ctr">
            <a:spAutoFit/>
          </a:bodyPr>
          <a:lstStyle/>
          <a:p>
            <a:pPr>
              <a:lnSpc>
                <a:spcPct val="120000"/>
              </a:lnSpc>
            </a:pPr>
            <a:r>
              <a:rPr lang="en-US" altLang="zh-CN" sz="2400" dirty="0">
                <a:solidFill>
                  <a:schemeClr val="tx1">
                    <a:lumMod val="75000"/>
                    <a:lumOff val="25000"/>
                  </a:schemeClr>
                </a:solidFill>
                <a:ea typeface="方正苏新诗柳楷简体" panose="02000000000000000000"/>
              </a:rPr>
              <a:t>Chinese characters, also known as Hanzi are one of the earliest forms of written language in the world, dating back approximately five thousand years. According to legend, Chinese characters were invented earlier by </a:t>
            </a:r>
            <a:r>
              <a:rPr lang="en-US" altLang="zh-CN" sz="2400" dirty="0" err="1">
                <a:solidFill>
                  <a:schemeClr val="tx1">
                    <a:lumMod val="75000"/>
                    <a:lumOff val="25000"/>
                  </a:schemeClr>
                </a:solidFill>
                <a:ea typeface="方正苏新诗柳楷简体" panose="02000000000000000000"/>
              </a:rPr>
              <a:t>Cangjie</a:t>
            </a:r>
            <a:r>
              <a:rPr lang="en-US" altLang="zh-CN" sz="2400" dirty="0">
                <a:solidFill>
                  <a:schemeClr val="tx1">
                    <a:lumMod val="75000"/>
                    <a:lumOff val="25000"/>
                  </a:schemeClr>
                </a:solidFill>
                <a:ea typeface="方正苏新诗柳楷简体" panose="02000000000000000000"/>
              </a:rPr>
              <a:t>, a bureaucrat under the legendary emperor, Fu </a:t>
            </a:r>
            <a:r>
              <a:rPr lang="en-US" altLang="zh-CN" sz="2400" dirty="0" err="1">
                <a:solidFill>
                  <a:schemeClr val="tx1">
                    <a:lumMod val="75000"/>
                    <a:lumOff val="25000"/>
                  </a:schemeClr>
                </a:solidFill>
                <a:ea typeface="方正苏新诗柳楷简体" panose="02000000000000000000"/>
              </a:rPr>
              <a:t>Hsi</a:t>
            </a:r>
            <a:r>
              <a:rPr lang="en-US" altLang="zh-CN" sz="2400" dirty="0">
                <a:solidFill>
                  <a:schemeClr val="tx1">
                    <a:lumMod val="75000"/>
                    <a:lumOff val="25000"/>
                  </a:schemeClr>
                </a:solidFill>
                <a:ea typeface="方正苏新诗柳楷简体" panose="02000000000000000000"/>
              </a:rPr>
              <a:t>. The legend tells that </a:t>
            </a:r>
            <a:r>
              <a:rPr lang="en-US" altLang="zh-CN" sz="2400" dirty="0" err="1">
                <a:solidFill>
                  <a:schemeClr val="tx1">
                    <a:lumMod val="75000"/>
                    <a:lumOff val="25000"/>
                  </a:schemeClr>
                </a:solidFill>
                <a:ea typeface="方正苏新诗柳楷简体" panose="02000000000000000000"/>
              </a:rPr>
              <a:t>Cangjie</a:t>
            </a:r>
            <a:r>
              <a:rPr lang="en-US" altLang="zh-CN" sz="2400" dirty="0">
                <a:solidFill>
                  <a:schemeClr val="tx1">
                    <a:lumMod val="75000"/>
                    <a:lumOff val="25000"/>
                  </a:schemeClr>
                </a:solidFill>
                <a:ea typeface="方正苏新诗柳楷简体" panose="02000000000000000000"/>
              </a:rPr>
              <a:t> was hunting on Mount </a:t>
            </a:r>
            <a:r>
              <a:rPr lang="en-US" altLang="zh-CN" sz="2400" dirty="0" err="1">
                <a:solidFill>
                  <a:schemeClr val="tx1">
                    <a:lumMod val="75000"/>
                    <a:lumOff val="25000"/>
                  </a:schemeClr>
                </a:solidFill>
                <a:ea typeface="方正苏新诗柳楷简体" panose="02000000000000000000"/>
              </a:rPr>
              <a:t>Yangxu</a:t>
            </a:r>
            <a:r>
              <a:rPr lang="en-US" altLang="zh-CN" sz="2400" dirty="0">
                <a:solidFill>
                  <a:schemeClr val="tx1">
                    <a:lumMod val="75000"/>
                    <a:lumOff val="25000"/>
                  </a:schemeClr>
                </a:solidFill>
                <a:ea typeface="方正苏新诗柳楷简体" panose="02000000000000000000"/>
              </a:rPr>
              <a:t> when he saw a tortoise whose veins caught his curiosity. Inspired by the possibility of a logical relation of those veins, he studied the animals of the world, the landscape of the earth, and the stars in the sky, and invented a symbolic system called </a:t>
            </a:r>
            <a:r>
              <a:rPr lang="en-US" altLang="zh-CN" sz="2400" dirty="0" err="1">
                <a:solidFill>
                  <a:schemeClr val="tx1">
                    <a:lumMod val="75000"/>
                    <a:lumOff val="25000"/>
                  </a:schemeClr>
                </a:solidFill>
                <a:ea typeface="方正苏新诗柳楷简体" panose="02000000000000000000"/>
              </a:rPr>
              <a:t>zì</a:t>
            </a:r>
            <a:r>
              <a:rPr lang="en-US" altLang="zh-CN" sz="2400" dirty="0">
                <a:solidFill>
                  <a:schemeClr val="tx1">
                    <a:lumMod val="75000"/>
                    <a:lumOff val="25000"/>
                  </a:schemeClr>
                </a:solidFill>
                <a:ea typeface="方正苏新诗柳楷简体" panose="02000000000000000000"/>
              </a:rPr>
              <a:t>—Chinese characters. It was said that on the day the characters were born, Chinese heard the devil mourning, and saw crops falling like rain, as it marked the beginning of civilization, for good and for bad.</a:t>
            </a:r>
            <a:endParaRPr lang="zh-CN" altLang="en-US" sz="2400" dirty="0">
              <a:solidFill>
                <a:schemeClr val="tx1">
                  <a:lumMod val="75000"/>
                  <a:lumOff val="25000"/>
                </a:schemeClr>
              </a:solidFill>
              <a:ea typeface="方正苏新诗柳楷简体" panose="02000000000000000000"/>
            </a:endParaRPr>
          </a:p>
        </p:txBody>
      </p:sp>
      <p:pic>
        <p:nvPicPr>
          <p:cNvPr id="1026" name="Picture 2" descr="仓颉 的图像结果">
            <a:extLst>
              <a:ext uri="{FF2B5EF4-FFF2-40B4-BE49-F238E27FC236}">
                <a16:creationId xmlns:a16="http://schemas.microsoft.com/office/drawing/2014/main" id="{6AFE9640-705A-468D-8AC3-BE96ECCAE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404" y="2277878"/>
            <a:ext cx="18954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606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8"/>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a:off x="6757799" y="2480577"/>
            <a:ext cx="844053" cy="548795"/>
          </a:xfrm>
          <a:prstGeom prst="rect">
            <a:avLst/>
          </a:prstGeom>
        </p:spPr>
      </p:pic>
      <p:sp>
        <p:nvSpPr>
          <p:cNvPr id="4" name="文本框 3"/>
          <p:cNvSpPr txBox="1"/>
          <p:nvPr/>
        </p:nvSpPr>
        <p:spPr>
          <a:xfrm>
            <a:off x="1539082" y="1776390"/>
            <a:ext cx="1498600" cy="923330"/>
          </a:xfrm>
          <a:prstGeom prst="rect">
            <a:avLst/>
          </a:prstGeom>
          <a:noFill/>
        </p:spPr>
        <p:txBody>
          <a:bodyPr wrap="square" rtlCol="0">
            <a:spAutoFit/>
          </a:bodyPr>
          <a:lstStyle/>
          <a:p>
            <a:pPr algn="ctr"/>
            <a:r>
              <a:rPr lang="zh-CN" altLang="en-US" sz="5400" dirty="0">
                <a:latin typeface="方正苏新诗柳楷简体" panose="02000000000000000000" pitchFamily="2" charset="-122"/>
                <a:ea typeface="方正苏新诗柳楷简体" panose="02000000000000000000" pitchFamily="2" charset="-122"/>
              </a:rPr>
              <a:t>贰</a:t>
            </a:r>
          </a:p>
        </p:txBody>
      </p:sp>
      <p:sp>
        <p:nvSpPr>
          <p:cNvPr id="5" name="PA_半闭框 7"/>
          <p:cNvSpPr/>
          <p:nvPr>
            <p:custDataLst>
              <p:tags r:id="rId2"/>
            </p:custDataLst>
          </p:nvPr>
        </p:nvSpPr>
        <p:spPr>
          <a:xfrm>
            <a:off x="3420442" y="2626205"/>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6" name="PA_半闭框 7"/>
          <p:cNvSpPr/>
          <p:nvPr>
            <p:custDataLst>
              <p:tags r:id="rId3"/>
            </p:custDataLst>
          </p:nvPr>
        </p:nvSpPr>
        <p:spPr>
          <a:xfrm flipH="1" flipV="1">
            <a:off x="7098905" y="3707218"/>
            <a:ext cx="309636" cy="309636"/>
          </a:xfrm>
          <a:prstGeom prst="halfFrame">
            <a:avLst>
              <a:gd name="adj1" fmla="val 5860"/>
              <a:gd name="adj2" fmla="val 58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7" name="文本框 6"/>
          <p:cNvSpPr txBox="1"/>
          <p:nvPr/>
        </p:nvSpPr>
        <p:spPr>
          <a:xfrm>
            <a:off x="3730078" y="2967335"/>
            <a:ext cx="3572627" cy="923330"/>
          </a:xfrm>
          <a:prstGeom prst="rect">
            <a:avLst/>
          </a:prstGeom>
          <a:noFill/>
        </p:spPr>
        <p:txBody>
          <a:bodyPr wrap="square" rtlCol="0">
            <a:spAutoFit/>
          </a:bodyPr>
          <a:lstStyle/>
          <a:p>
            <a:r>
              <a:rPr lang="en-US" altLang="zh-CN" sz="5400" dirty="0">
                <a:latin typeface="方正苏新诗柳楷简体" panose="02000000000000000000" pitchFamily="2" charset="-122"/>
                <a:ea typeface="方正苏新诗柳楷简体" panose="02000000000000000000" pitchFamily="2" charset="-122"/>
              </a:rPr>
              <a:t>Evolution</a:t>
            </a:r>
            <a:endParaRPr lang="zh-CN" altLang="en-US" sz="5400" dirty="0">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341" fill="hold">
                                          <p:stCondLst>
                                            <p:cond delay="0"/>
                                          </p:stCondLst>
                                        </p:cTn>
                                        <p:tgtEl>
                                          <p:spTgt spid="4"/>
                                        </p:tgtEl>
                                        <p:attrNameLst>
                                          <p:attrName>style.rotation</p:attrName>
                                        </p:attrNameLst>
                                      </p:cBhvr>
                                      <p:to>
                                        <p:strVal val="-45.0"/>
                                      </p:to>
                                    </p:set>
                                    <p:anim calcmode="lin" valueType="num">
                                      <p:cBhvr>
                                        <p:cTn id="8" dur="341" fill="hold">
                                          <p:stCondLst>
                                            <p:cond delay="341"/>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1" presetClass="entr" presetSubtype="0" fill="hold" grpId="0" nodeType="withEffect">
                                  <p:stCondLst>
                                    <p:cond delay="25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par>
                          <p:cTn id="25" fill="hold">
                            <p:stCondLst>
                              <p:cond delay="1900"/>
                            </p:stCondLst>
                            <p:childTnLst>
                              <p:par>
                                <p:cTn id="26" presetID="1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ppt_x</p:attrName>
                                        </p:attrNameLst>
                                      </p:cBhvr>
                                      <p:tavLst>
                                        <p:tav tm="0">
                                          <p:val>
                                            <p:strVal val="#ppt_x+#ppt_w*1.125000"/>
                                          </p:val>
                                        </p:tav>
                                        <p:tav tm="100000">
                                          <p:val>
                                            <p:strVal val="#ppt_x"/>
                                          </p:val>
                                        </p:tav>
                                      </p:tavLst>
                                    </p:anim>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4CFE6F8-93C3-4213-8205-191575388196}"/>
              </a:ext>
            </a:extLst>
          </p:cNvPr>
          <p:cNvGrpSpPr/>
          <p:nvPr/>
        </p:nvGrpSpPr>
        <p:grpSpPr>
          <a:xfrm>
            <a:off x="547803" y="443470"/>
            <a:ext cx="3015117" cy="1050002"/>
            <a:chOff x="2270726" y="1556792"/>
            <a:chExt cx="3015117" cy="1050002"/>
          </a:xfrm>
        </p:grpSpPr>
        <p:sp>
          <p:nvSpPr>
            <p:cNvPr id="33" name="五边形 28"/>
            <p:cNvSpPr/>
            <p:nvPr/>
          </p:nvSpPr>
          <p:spPr>
            <a:xfrm>
              <a:off x="3048190" y="1669227"/>
              <a:ext cx="2237653"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just">
                <a:spcAft>
                  <a:spcPts val="600"/>
                </a:spcAft>
              </a:pPr>
              <a:r>
                <a:rPr lang="en-US" altLang="zh-CN" b="1" kern="100" dirty="0">
                  <a:solidFill>
                    <a:srgbClr val="000000"/>
                  </a:solidFill>
                  <a:effectLst/>
                  <a:latin typeface="Times New Roman" panose="02020603050405020304" pitchFamily="18" charset="0"/>
                  <a:ea typeface="Times New Roman" panose="02020603050405020304" pitchFamily="18" charset="0"/>
                </a:rPr>
                <a:t>    Oracle bone script</a:t>
              </a:r>
              <a:endParaRPr lang="zh-CN" altLang="zh-CN" kern="100" dirty="0">
                <a:effectLst/>
                <a:latin typeface="Times New Roman" panose="02020603050405020304" pitchFamily="18" charset="0"/>
                <a:ea typeface="宋体" panose="02010600030101010101" pitchFamily="2" charset="-122"/>
              </a:endParaRPr>
            </a:p>
          </p:txBody>
        </p:sp>
        <p:sp>
          <p:nvSpPr>
            <p:cNvPr id="34" name="椭圆 33"/>
            <p:cNvSpPr/>
            <p:nvPr/>
          </p:nvSpPr>
          <p:spPr>
            <a:xfrm>
              <a:off x="2270726" y="1556792"/>
              <a:ext cx="1050001" cy="105000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2" name="组合 21"/>
          <p:cNvGrpSpPr/>
          <p:nvPr/>
        </p:nvGrpSpPr>
        <p:grpSpPr>
          <a:xfrm>
            <a:off x="2720103" y="1726025"/>
            <a:ext cx="2604671" cy="1050002"/>
            <a:chOff x="4532701" y="2931616"/>
            <a:chExt cx="2604671" cy="1050002"/>
          </a:xfrm>
        </p:grpSpPr>
        <p:sp>
          <p:nvSpPr>
            <p:cNvPr id="26" name="五边形 31"/>
            <p:cNvSpPr/>
            <p:nvPr/>
          </p:nvSpPr>
          <p:spPr>
            <a:xfrm>
              <a:off x="5378991"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just">
                <a:spcAft>
                  <a:spcPts val="600"/>
                </a:spcAft>
              </a:pPr>
              <a:r>
                <a:rPr lang="en-US" altLang="zh-CN" sz="1800" b="1" kern="100" dirty="0">
                  <a:solidFill>
                    <a:srgbClr val="000000"/>
                  </a:solidFill>
                  <a:effectLst/>
                  <a:latin typeface="Times New Roman" panose="02020603050405020304" pitchFamily="18" charset="0"/>
                  <a:ea typeface="Times New Roman" panose="02020603050405020304" pitchFamily="18" charset="0"/>
                </a:rPr>
                <a:t>   Bronze script</a:t>
              </a:r>
              <a:endParaRPr lang="zh-CN" altLang="zh-CN" sz="1800" kern="100" dirty="0">
                <a:effectLst/>
                <a:latin typeface="Times New Roman" panose="02020603050405020304" pitchFamily="18" charset="0"/>
                <a:ea typeface="宋体" panose="02010600030101010101" pitchFamily="2" charset="-122"/>
              </a:endParaRPr>
            </a:p>
          </p:txBody>
        </p:sp>
        <p:sp>
          <p:nvSpPr>
            <p:cNvPr id="27" name="椭圆 26"/>
            <p:cNvSpPr/>
            <p:nvPr/>
          </p:nvSpPr>
          <p:spPr>
            <a:xfrm>
              <a:off x="4532701" y="2931616"/>
              <a:ext cx="1050001" cy="1050002"/>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19" name="五边形 24"/>
          <p:cNvSpPr/>
          <p:nvPr/>
        </p:nvSpPr>
        <p:spPr>
          <a:xfrm>
            <a:off x="5675885" y="3255119"/>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just">
              <a:spcAft>
                <a:spcPts val="600"/>
              </a:spcAft>
            </a:pPr>
            <a:r>
              <a:rPr lang="en-US" altLang="zh-CN" sz="1800" b="1" kern="100" dirty="0">
                <a:solidFill>
                  <a:srgbClr val="000000"/>
                </a:solidFill>
                <a:effectLst/>
                <a:latin typeface="Times New Roman" panose="02020603050405020304" pitchFamily="18" charset="0"/>
                <a:ea typeface="Times New Roman" panose="02020603050405020304" pitchFamily="18" charset="0"/>
              </a:rPr>
              <a:t>   Seal script</a:t>
            </a:r>
            <a:endParaRPr lang="zh-CN" altLang="zh-CN" sz="1800" kern="100" dirty="0">
              <a:effectLst/>
              <a:latin typeface="Times New Roman" panose="02020603050405020304" pitchFamily="18" charset="0"/>
              <a:ea typeface="宋体" panose="02010600030101010101" pitchFamily="2" charset="-122"/>
            </a:endParaRPr>
          </a:p>
        </p:txBody>
      </p:sp>
      <p:sp>
        <p:nvSpPr>
          <p:cNvPr id="20" name="椭圆 19"/>
          <p:cNvSpPr/>
          <p:nvPr/>
        </p:nvSpPr>
        <p:spPr>
          <a:xfrm>
            <a:off x="4829595" y="3141940"/>
            <a:ext cx="1050001" cy="1050002"/>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 name="组合 2">
            <a:extLst>
              <a:ext uri="{FF2B5EF4-FFF2-40B4-BE49-F238E27FC236}">
                <a16:creationId xmlns:a16="http://schemas.microsoft.com/office/drawing/2014/main" id="{A1611D6F-5A36-40BB-9F97-319919614541}"/>
              </a:ext>
            </a:extLst>
          </p:cNvPr>
          <p:cNvGrpSpPr/>
          <p:nvPr/>
        </p:nvGrpSpPr>
        <p:grpSpPr>
          <a:xfrm>
            <a:off x="9474928" y="5230480"/>
            <a:ext cx="2604671" cy="1050002"/>
            <a:chOff x="2707521" y="4803563"/>
            <a:chExt cx="2604671" cy="1050002"/>
          </a:xfrm>
        </p:grpSpPr>
        <p:sp>
          <p:nvSpPr>
            <p:cNvPr id="36" name="五边形 24">
              <a:extLst>
                <a:ext uri="{FF2B5EF4-FFF2-40B4-BE49-F238E27FC236}">
                  <a16:creationId xmlns:a16="http://schemas.microsoft.com/office/drawing/2014/main" id="{6AB23134-0AF9-4D4D-AF7A-30C80401DAEE}"/>
                </a:ext>
              </a:extLst>
            </p:cNvPr>
            <p:cNvSpPr/>
            <p:nvPr/>
          </p:nvSpPr>
          <p:spPr>
            <a:xfrm>
              <a:off x="3553811" y="4916742"/>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just">
                <a:spcAft>
                  <a:spcPts val="600"/>
                </a:spcAft>
              </a:pPr>
              <a:r>
                <a:rPr lang="en-US" altLang="zh-CN" sz="1800" b="1" kern="100" dirty="0">
                  <a:solidFill>
                    <a:srgbClr val="000000"/>
                  </a:solidFill>
                  <a:effectLst/>
                  <a:latin typeface="Times New Roman" panose="02020603050405020304" pitchFamily="18" charset="0"/>
                  <a:ea typeface="Times New Roman" panose="02020603050405020304" pitchFamily="18" charset="0"/>
                </a:rPr>
                <a:t>   Regular script</a:t>
              </a:r>
              <a:endParaRPr lang="zh-CN" altLang="zh-CN" sz="1800" kern="100" dirty="0">
                <a:effectLst/>
                <a:latin typeface="Times New Roman" panose="02020603050405020304" pitchFamily="18" charset="0"/>
                <a:ea typeface="宋体" panose="02010600030101010101" pitchFamily="2" charset="-122"/>
              </a:endParaRPr>
            </a:p>
          </p:txBody>
        </p:sp>
        <p:sp>
          <p:nvSpPr>
            <p:cNvPr id="37" name="椭圆 36">
              <a:extLst>
                <a:ext uri="{FF2B5EF4-FFF2-40B4-BE49-F238E27FC236}">
                  <a16:creationId xmlns:a16="http://schemas.microsoft.com/office/drawing/2014/main" id="{97D7F711-E0EC-4108-8535-693D3760EE74}"/>
                </a:ext>
              </a:extLst>
            </p:cNvPr>
            <p:cNvSpPr/>
            <p:nvPr/>
          </p:nvSpPr>
          <p:spPr>
            <a:xfrm>
              <a:off x="2707521" y="4803563"/>
              <a:ext cx="1050001" cy="1050002"/>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 name="组合 7"/>
          <p:cNvGrpSpPr/>
          <p:nvPr/>
        </p:nvGrpSpPr>
        <p:grpSpPr>
          <a:xfrm>
            <a:off x="7010754" y="4312269"/>
            <a:ext cx="2604671" cy="1050002"/>
            <a:chOff x="4532701" y="2931616"/>
            <a:chExt cx="2604671" cy="1050002"/>
          </a:xfrm>
        </p:grpSpPr>
        <p:sp>
          <p:nvSpPr>
            <p:cNvPr id="12" name="五边形 53"/>
            <p:cNvSpPr/>
            <p:nvPr/>
          </p:nvSpPr>
          <p:spPr>
            <a:xfrm>
              <a:off x="5378991" y="3044795"/>
              <a:ext cx="1758381" cy="823643"/>
            </a:xfrm>
            <a:prstGeom prst="homePlate">
              <a:avLst>
                <a:gd name="adj" fmla="val 40279"/>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just">
                <a:spcAft>
                  <a:spcPts val="600"/>
                </a:spcAft>
              </a:pPr>
              <a:r>
                <a:rPr lang="en-US" altLang="zh-CN" sz="1800" b="1" kern="100" dirty="0">
                  <a:solidFill>
                    <a:srgbClr val="000000"/>
                  </a:solidFill>
                  <a:effectLst/>
                  <a:latin typeface="Times New Roman" panose="02020603050405020304" pitchFamily="18" charset="0"/>
                  <a:ea typeface="Times New Roman" panose="02020603050405020304" pitchFamily="18" charset="0"/>
                </a:rPr>
                <a:t>   Clerical script</a:t>
              </a:r>
              <a:endParaRPr lang="zh-CN" altLang="zh-CN" sz="1800" kern="100" dirty="0">
                <a:effectLst/>
                <a:latin typeface="Times New Roman" panose="02020603050405020304" pitchFamily="18" charset="0"/>
                <a:ea typeface="宋体" panose="02010600030101010101" pitchFamily="2" charset="-122"/>
              </a:endParaRPr>
            </a:p>
          </p:txBody>
        </p:sp>
        <p:sp>
          <p:nvSpPr>
            <p:cNvPr id="13" name="椭圆 12"/>
            <p:cNvSpPr/>
            <p:nvPr/>
          </p:nvSpPr>
          <p:spPr>
            <a:xfrm>
              <a:off x="4532701" y="2931616"/>
              <a:ext cx="1050001" cy="1050002"/>
            </a:xfrm>
            <a:prstGeom prst="ellipse">
              <a:avLst/>
            </a:prstGeom>
            <a:solidFill>
              <a:schemeClr val="accent4">
                <a:lumMod val="10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8" name="文本框 37">
            <a:extLst>
              <a:ext uri="{FF2B5EF4-FFF2-40B4-BE49-F238E27FC236}">
                <a16:creationId xmlns:a16="http://schemas.microsoft.com/office/drawing/2014/main" id="{FC612905-96B5-4D18-A330-19D448A08787}"/>
              </a:ext>
            </a:extLst>
          </p:cNvPr>
          <p:cNvSpPr txBox="1"/>
          <p:nvPr/>
        </p:nvSpPr>
        <p:spPr>
          <a:xfrm>
            <a:off x="4540126" y="5658131"/>
            <a:ext cx="4700128" cy="496483"/>
          </a:xfrm>
          <a:prstGeom prst="rect">
            <a:avLst/>
          </a:prstGeom>
          <a:noFill/>
        </p:spPr>
        <p:txBody>
          <a:bodyPr wrap="square" rtlCol="0" anchor="ctr">
            <a:spAutoFit/>
          </a:bodyPr>
          <a:lstStyle/>
          <a:p>
            <a:pPr>
              <a:lnSpc>
                <a:spcPct val="120000"/>
              </a:lnSpc>
            </a:pPr>
            <a:r>
              <a:rPr lang="en-US" altLang="zh-CN" sz="2400" kern="100" dirty="0">
                <a:effectLst/>
                <a:latin typeface="Times New Roman" panose="02020603050405020304" pitchFamily="18" charset="0"/>
                <a:ea typeface="Times New Roman" panose="02020603050405020304" pitchFamily="18" charset="0"/>
              </a:rPr>
              <a:t>Eastern Han Dynasty (25–220)</a:t>
            </a:r>
            <a:endParaRPr lang="zh-CN" altLang="en-US" sz="2400" dirty="0">
              <a:solidFill>
                <a:schemeClr val="tx1">
                  <a:lumMod val="75000"/>
                  <a:lumOff val="25000"/>
                </a:schemeClr>
              </a:solidFill>
            </a:endParaRPr>
          </a:p>
        </p:txBody>
      </p:sp>
      <p:sp>
        <p:nvSpPr>
          <p:cNvPr id="39" name="文本框 38">
            <a:extLst>
              <a:ext uri="{FF2B5EF4-FFF2-40B4-BE49-F238E27FC236}">
                <a16:creationId xmlns:a16="http://schemas.microsoft.com/office/drawing/2014/main" id="{295C6DBF-DD6A-4226-8443-1B798B680D3D}"/>
              </a:ext>
            </a:extLst>
          </p:cNvPr>
          <p:cNvSpPr txBox="1"/>
          <p:nvPr/>
        </p:nvSpPr>
        <p:spPr>
          <a:xfrm>
            <a:off x="1854947" y="4688962"/>
            <a:ext cx="4700128" cy="496483"/>
          </a:xfrm>
          <a:prstGeom prst="rect">
            <a:avLst/>
          </a:prstGeom>
          <a:noFill/>
        </p:spPr>
        <p:txBody>
          <a:bodyPr wrap="square" rtlCol="0" anchor="ctr">
            <a:spAutoFit/>
          </a:bodyPr>
          <a:lstStyle/>
          <a:p>
            <a:pPr>
              <a:lnSpc>
                <a:spcPct val="120000"/>
              </a:lnSpc>
            </a:pPr>
            <a:r>
              <a:rPr lang="en-US" altLang="zh-CN" sz="2400" kern="100" dirty="0">
                <a:effectLst/>
                <a:latin typeface="Times New Roman" panose="02020603050405020304" pitchFamily="18" charset="0"/>
                <a:ea typeface="Times New Roman" panose="02020603050405020304" pitchFamily="18" charset="0"/>
              </a:rPr>
              <a:t>Han Dynasty (206 BC — 220 AD)</a:t>
            </a:r>
            <a:endParaRPr lang="zh-CN" altLang="en-US" sz="3200" dirty="0">
              <a:solidFill>
                <a:schemeClr val="tx1">
                  <a:lumMod val="75000"/>
                  <a:lumOff val="25000"/>
                </a:schemeClr>
              </a:solidFill>
            </a:endParaRPr>
          </a:p>
        </p:txBody>
      </p:sp>
      <p:sp>
        <p:nvSpPr>
          <p:cNvPr id="40" name="文本框 39">
            <a:extLst>
              <a:ext uri="{FF2B5EF4-FFF2-40B4-BE49-F238E27FC236}">
                <a16:creationId xmlns:a16="http://schemas.microsoft.com/office/drawing/2014/main" id="{4519E747-7D35-47E4-A82D-55FACD065B23}"/>
              </a:ext>
            </a:extLst>
          </p:cNvPr>
          <p:cNvSpPr txBox="1"/>
          <p:nvPr/>
        </p:nvSpPr>
        <p:spPr>
          <a:xfrm>
            <a:off x="7434266" y="3191935"/>
            <a:ext cx="4552748" cy="830997"/>
          </a:xfrm>
          <a:prstGeom prst="rect">
            <a:avLst/>
          </a:prstGeom>
          <a:noFill/>
        </p:spPr>
        <p:txBody>
          <a:bodyPr wrap="square" rtlCol="0" anchor="ctr">
            <a:spAutoFit/>
          </a:bodyPr>
          <a:lstStyle/>
          <a:p>
            <a:pPr algn="just"/>
            <a:r>
              <a:rPr lang="en-US" altLang="zh-CN" sz="2400" kern="100" dirty="0">
                <a:effectLst/>
                <a:latin typeface="Times New Roman" panose="02020603050405020304" pitchFamily="18" charset="0"/>
                <a:ea typeface="Times New Roman" panose="02020603050405020304" pitchFamily="18" charset="0"/>
              </a:rPr>
              <a:t>Spring and Autumn Period </a:t>
            </a:r>
            <a:r>
              <a:rPr lang="en-US" altLang="zh-CN" sz="2400" kern="100" dirty="0">
                <a:latin typeface="Times New Roman" panose="02020603050405020304" pitchFamily="18" charset="0"/>
                <a:ea typeface="宋体" panose="02010600030101010101" pitchFamily="2" charset="-122"/>
              </a:rPr>
              <a:t>&amp; </a:t>
            </a:r>
            <a:r>
              <a:rPr lang="en-US" altLang="zh-CN" sz="2400" kern="100" dirty="0">
                <a:effectLst/>
                <a:latin typeface="Times New Roman" panose="02020603050405020304" pitchFamily="18" charset="0"/>
                <a:ea typeface="Times New Roman" panose="02020603050405020304" pitchFamily="18" charset="0"/>
              </a:rPr>
              <a:t>Qin Dynasty</a:t>
            </a:r>
            <a:endParaRPr lang="zh-CN" altLang="zh-CN" sz="2400" kern="100" dirty="0">
              <a:effectLst/>
              <a:latin typeface="Times New Roman" panose="02020603050405020304" pitchFamily="18" charset="0"/>
              <a:ea typeface="宋体" panose="02010600030101010101" pitchFamily="2" charset="-122"/>
            </a:endParaRPr>
          </a:p>
        </p:txBody>
      </p:sp>
      <p:sp>
        <p:nvSpPr>
          <p:cNvPr id="41" name="文本框 40">
            <a:extLst>
              <a:ext uri="{FF2B5EF4-FFF2-40B4-BE49-F238E27FC236}">
                <a16:creationId xmlns:a16="http://schemas.microsoft.com/office/drawing/2014/main" id="{BD74C841-22F3-42EA-8426-328A60437905}"/>
              </a:ext>
            </a:extLst>
          </p:cNvPr>
          <p:cNvSpPr txBox="1"/>
          <p:nvPr/>
        </p:nvSpPr>
        <p:spPr>
          <a:xfrm>
            <a:off x="3928954" y="682785"/>
            <a:ext cx="4700128" cy="496483"/>
          </a:xfrm>
          <a:prstGeom prst="rect">
            <a:avLst/>
          </a:prstGeom>
          <a:noFill/>
        </p:spPr>
        <p:txBody>
          <a:bodyPr wrap="square" rtlCol="0" anchor="ctr">
            <a:spAutoFit/>
          </a:bodyPr>
          <a:lstStyle/>
          <a:p>
            <a:pPr>
              <a:lnSpc>
                <a:spcPct val="120000"/>
              </a:lnSpc>
            </a:pPr>
            <a:r>
              <a:rPr lang="en-US" altLang="zh-CN" sz="2400" kern="100" dirty="0">
                <a:effectLst/>
                <a:latin typeface="Times New Roman" panose="02020603050405020304" pitchFamily="18" charset="0"/>
                <a:ea typeface="Times New Roman" panose="02020603050405020304" pitchFamily="18" charset="0"/>
              </a:rPr>
              <a:t>Shang Dynasty (1711–1066 BC)</a:t>
            </a:r>
            <a:endParaRPr lang="zh-CN" altLang="en-US" sz="3200" dirty="0">
              <a:solidFill>
                <a:schemeClr val="tx1">
                  <a:lumMod val="75000"/>
                  <a:lumOff val="25000"/>
                </a:schemeClr>
              </a:solidFill>
            </a:endParaRPr>
          </a:p>
        </p:txBody>
      </p:sp>
      <p:sp>
        <p:nvSpPr>
          <p:cNvPr id="42" name="文本框 41">
            <a:extLst>
              <a:ext uri="{FF2B5EF4-FFF2-40B4-BE49-F238E27FC236}">
                <a16:creationId xmlns:a16="http://schemas.microsoft.com/office/drawing/2014/main" id="{E27FF85A-B722-4A58-837D-07951F6BD817}"/>
              </a:ext>
            </a:extLst>
          </p:cNvPr>
          <p:cNvSpPr txBox="1"/>
          <p:nvPr/>
        </p:nvSpPr>
        <p:spPr>
          <a:xfrm>
            <a:off x="5621090" y="2027497"/>
            <a:ext cx="4700128" cy="496483"/>
          </a:xfrm>
          <a:prstGeom prst="rect">
            <a:avLst/>
          </a:prstGeom>
          <a:noFill/>
        </p:spPr>
        <p:txBody>
          <a:bodyPr wrap="square" rtlCol="0" anchor="ctr">
            <a:spAutoFit/>
          </a:bodyPr>
          <a:lstStyle/>
          <a:p>
            <a:pPr>
              <a:lnSpc>
                <a:spcPct val="120000"/>
              </a:lnSpc>
            </a:pPr>
            <a:r>
              <a:rPr lang="en-US" altLang="zh-CN" sz="2400" kern="100" dirty="0">
                <a:effectLst/>
                <a:latin typeface="Times New Roman" panose="02020603050405020304" pitchFamily="18" charset="0"/>
                <a:ea typeface="Times New Roman" panose="02020603050405020304" pitchFamily="18" charset="0"/>
              </a:rPr>
              <a:t>Shang and Zhou Dynasties</a:t>
            </a:r>
            <a:endParaRPr lang="zh-CN" altLang="en-US" sz="3200" dirty="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 Oracle bone script </a:t>
            </a:r>
            <a:r>
              <a:rPr lang="zh-CN" altLang="en-US" sz="3600" dirty="0">
                <a:solidFill>
                  <a:schemeClr val="tx1">
                    <a:lumMod val="75000"/>
                    <a:lumOff val="25000"/>
                  </a:schemeClr>
                </a:solidFill>
                <a:latin typeface="方正苏新诗柳楷简体"/>
              </a:rPr>
              <a:t>甲骨文</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962526" y="1763069"/>
            <a:ext cx="10029524" cy="1815882"/>
          </a:xfrm>
          <a:prstGeom prst="rect">
            <a:avLst/>
          </a:prstGeom>
          <a:noFill/>
        </p:spPr>
        <p:txBody>
          <a:bodyPr wrap="square" rtlCol="0" anchor="ctr">
            <a:spAutoFit/>
          </a:bodyPr>
          <a:lstStyle/>
          <a:p>
            <a:pPr algn="just">
              <a:spcAft>
                <a:spcPts val="600"/>
              </a:spcAft>
            </a:pPr>
            <a:r>
              <a:rPr lang="en-US" altLang="zh-CN" sz="2800" kern="100" dirty="0">
                <a:solidFill>
                  <a:srgbClr val="000000"/>
                </a:solidFill>
                <a:effectLst/>
                <a:latin typeface="Times New Roman" panose="02020603050405020304" pitchFamily="18" charset="0"/>
                <a:ea typeface="Times New Roman" panose="02020603050405020304" pitchFamily="18" charset="0"/>
              </a:rPr>
              <a:t>Oracle bone script is the inscription on animal bones and tortoise shells. </a:t>
            </a:r>
            <a:r>
              <a:rPr lang="en-US" altLang="zh-CN" sz="2800" kern="100" dirty="0">
                <a:solidFill>
                  <a:srgbClr val="000000"/>
                </a:solidFill>
                <a:latin typeface="Times New Roman" panose="02020603050405020304" pitchFamily="18" charset="0"/>
                <a:ea typeface="Times New Roman" panose="02020603050405020304" pitchFamily="18" charset="0"/>
              </a:rPr>
              <a:t>It</a:t>
            </a:r>
            <a:r>
              <a:rPr lang="en-US" altLang="zh-CN" sz="2800" kern="100" dirty="0">
                <a:solidFill>
                  <a:srgbClr val="000000"/>
                </a:solidFill>
                <a:effectLst/>
                <a:latin typeface="Times New Roman" panose="02020603050405020304" pitchFamily="18" charset="0"/>
                <a:ea typeface="Times New Roman" panose="02020603050405020304" pitchFamily="18" charset="0"/>
              </a:rPr>
              <a:t> was first found by the local farmers in </a:t>
            </a:r>
            <a:r>
              <a:rPr lang="en-US" altLang="zh-CN" sz="2800" kern="100" dirty="0" err="1">
                <a:solidFill>
                  <a:srgbClr val="000000"/>
                </a:solidFill>
                <a:effectLst/>
                <a:latin typeface="Times New Roman" panose="02020603050405020304" pitchFamily="18" charset="0"/>
                <a:ea typeface="Times New Roman" panose="02020603050405020304" pitchFamily="18" charset="0"/>
              </a:rPr>
              <a:t>Xiaotun</a:t>
            </a:r>
            <a:r>
              <a:rPr lang="en-US" altLang="zh-CN" sz="2800" kern="100" dirty="0">
                <a:solidFill>
                  <a:srgbClr val="000000"/>
                </a:solidFill>
                <a:effectLst/>
                <a:latin typeface="Times New Roman" panose="02020603050405020304" pitchFamily="18" charset="0"/>
                <a:ea typeface="Times New Roman" panose="02020603050405020304" pitchFamily="18" charset="0"/>
              </a:rPr>
              <a:t> Village, Anyang, Henan Province and the bones and </a:t>
            </a:r>
            <a:r>
              <a:rPr lang="en-US" altLang="zh-CN" sz="2800" kern="100" dirty="0">
                <a:solidFill>
                  <a:srgbClr val="000000"/>
                </a:solidFill>
                <a:latin typeface="Times New Roman" panose="02020603050405020304" pitchFamily="18" charset="0"/>
                <a:ea typeface="Times New Roman" panose="02020603050405020304" pitchFamily="18" charset="0"/>
              </a:rPr>
              <a:t>shells </a:t>
            </a:r>
            <a:r>
              <a:rPr lang="en-US" altLang="zh-CN" sz="2800" kern="100" dirty="0">
                <a:solidFill>
                  <a:srgbClr val="000000"/>
                </a:solidFill>
                <a:effectLst/>
                <a:latin typeface="Times New Roman" panose="02020603050405020304" pitchFamily="18" charset="0"/>
                <a:ea typeface="Times New Roman" panose="02020603050405020304" pitchFamily="18" charset="0"/>
              </a:rPr>
              <a:t>were sold as a kind of traditional Chinese medicine called “long” (dragon bones).</a:t>
            </a:r>
            <a:endParaRPr lang="zh-CN" altLang="zh-CN" sz="2800" kern="100" dirty="0">
              <a:effectLst/>
              <a:latin typeface="Times New Roman" panose="02020603050405020304" pitchFamily="18" charset="0"/>
              <a:ea typeface="宋体" panose="02010600030101010101" pitchFamily="2" charset="-122"/>
            </a:endParaRPr>
          </a:p>
        </p:txBody>
      </p:sp>
      <p:pic>
        <p:nvPicPr>
          <p:cNvPr id="2050" name="Picture 2" descr="甲骨文 的图像结果">
            <a:extLst>
              <a:ext uri="{FF2B5EF4-FFF2-40B4-BE49-F238E27FC236}">
                <a16:creationId xmlns:a16="http://schemas.microsoft.com/office/drawing/2014/main" id="{8B8948AC-917D-4BA2-B5B3-73B3F3967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6489" y="3563504"/>
            <a:ext cx="1714500" cy="269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Bronze script </a:t>
            </a:r>
            <a:r>
              <a:rPr lang="zh-CN" altLang="en-US" sz="3600" dirty="0">
                <a:solidFill>
                  <a:schemeClr val="tx1">
                    <a:lumMod val="75000"/>
                    <a:lumOff val="25000"/>
                  </a:schemeClr>
                </a:solidFill>
                <a:latin typeface="方正苏新诗柳楷简体"/>
              </a:rPr>
              <a:t>金文</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5" y="1537960"/>
            <a:ext cx="10029524" cy="3416320"/>
          </a:xfrm>
          <a:prstGeom prst="rect">
            <a:avLst/>
          </a:prstGeom>
          <a:noFill/>
        </p:spPr>
        <p:txBody>
          <a:bodyPr wrap="square" rtlCol="0" anchor="ctr">
            <a:spAutoFit/>
          </a:bodyPr>
          <a:lstStyle/>
          <a:p>
            <a:pPr algn="just">
              <a:spcAft>
                <a:spcPts val="600"/>
              </a:spcAft>
            </a:pPr>
            <a:r>
              <a:rPr lang="en-US" altLang="zh-CN" sz="2400" kern="100" dirty="0">
                <a:effectLst/>
                <a:latin typeface="Times New Roman" panose="02020603050405020304" pitchFamily="18" charset="0"/>
                <a:ea typeface="Times New Roman" panose="02020603050405020304" pitchFamily="18" charset="0"/>
              </a:rPr>
              <a:t>In the “Age of Bronze Ware” of China during the period of Shang and Zhou Dynasties, bronze ware was cast as a container, and most often as the sacrificial vessels to inscribe great events such as sacrifice, battle results, trade of slaves, etc. In the Shang Dynasty, the inscriptions on bronze ware had very few characters, the form of which is extremely close to that of the oracle bone script. However, in the Zhou Dynasty, the characters in bronze inscriptions were simpler, and the size and formation were more fixed. The bronze inscriptions looked like drawings but had made significant progress from pictographic forms to block-shaped linear words we use today.</a:t>
            </a:r>
            <a:endParaRPr lang="zh-CN" altLang="zh-CN" sz="3600" kern="100" dirty="0">
              <a:effectLst/>
              <a:latin typeface="Times New Roman" panose="02020603050405020304" pitchFamily="18" charset="0"/>
              <a:ea typeface="宋体" panose="02010600030101010101" pitchFamily="2" charset="-122"/>
            </a:endParaRPr>
          </a:p>
        </p:txBody>
      </p:sp>
      <p:pic>
        <p:nvPicPr>
          <p:cNvPr id="3074" name="Picture 2" descr="金文 的图像结果">
            <a:extLst>
              <a:ext uri="{FF2B5EF4-FFF2-40B4-BE49-F238E27FC236}">
                <a16:creationId xmlns:a16="http://schemas.microsoft.com/office/drawing/2014/main" id="{044CE36B-DC89-425E-B4E5-F234AC065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207" y="4848402"/>
            <a:ext cx="3436217" cy="173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3567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EFEB24-E0F6-495C-A2D6-FC9E88D94086}"/>
              </a:ext>
            </a:extLst>
          </p:cNvPr>
          <p:cNvSpPr txBox="1"/>
          <p:nvPr/>
        </p:nvSpPr>
        <p:spPr>
          <a:xfrm>
            <a:off x="779645" y="607330"/>
            <a:ext cx="7036069" cy="700769"/>
          </a:xfrm>
          <a:prstGeom prst="rect">
            <a:avLst/>
          </a:prstGeom>
          <a:noFill/>
        </p:spPr>
        <p:txBody>
          <a:bodyPr wrap="square" rtlCol="0" anchor="ctr">
            <a:spAutoFit/>
          </a:bodyPr>
          <a:lstStyle/>
          <a:p>
            <a:pPr>
              <a:lnSpc>
                <a:spcPct val="120000"/>
              </a:lnSpc>
            </a:pPr>
            <a:r>
              <a:rPr lang="en-US" altLang="zh-CN" sz="3600" dirty="0">
                <a:solidFill>
                  <a:schemeClr val="tx1">
                    <a:lumMod val="75000"/>
                    <a:lumOff val="25000"/>
                  </a:schemeClr>
                </a:solidFill>
                <a:latin typeface="方正苏新诗柳楷简体"/>
              </a:rPr>
              <a:t>Seal script </a:t>
            </a:r>
            <a:r>
              <a:rPr lang="zh-CN" altLang="en-US" sz="3600" dirty="0">
                <a:solidFill>
                  <a:schemeClr val="tx1">
                    <a:lumMod val="75000"/>
                    <a:lumOff val="25000"/>
                  </a:schemeClr>
                </a:solidFill>
                <a:latin typeface="方正苏新诗柳楷简体"/>
              </a:rPr>
              <a:t>篆书</a:t>
            </a:r>
            <a:endParaRPr lang="en-US" altLang="zh-CN" sz="3600" dirty="0">
              <a:solidFill>
                <a:schemeClr val="tx1">
                  <a:lumMod val="75000"/>
                  <a:lumOff val="25000"/>
                </a:schemeClr>
              </a:solidFill>
              <a:latin typeface="方正苏新诗柳楷简体"/>
            </a:endParaRPr>
          </a:p>
        </p:txBody>
      </p:sp>
      <p:sp>
        <p:nvSpPr>
          <p:cNvPr id="34" name="文本框 33">
            <a:extLst>
              <a:ext uri="{FF2B5EF4-FFF2-40B4-BE49-F238E27FC236}">
                <a16:creationId xmlns:a16="http://schemas.microsoft.com/office/drawing/2014/main" id="{C8073178-E8C3-41B3-82AA-058312F389C2}"/>
              </a:ext>
            </a:extLst>
          </p:cNvPr>
          <p:cNvSpPr txBox="1"/>
          <p:nvPr/>
        </p:nvSpPr>
        <p:spPr>
          <a:xfrm>
            <a:off x="779645" y="1518712"/>
            <a:ext cx="10029524" cy="3416320"/>
          </a:xfrm>
          <a:prstGeom prst="rect">
            <a:avLst/>
          </a:prstGeom>
          <a:noFill/>
        </p:spPr>
        <p:txBody>
          <a:bodyPr wrap="square" rtlCol="0" anchor="ctr">
            <a:spAutoFit/>
          </a:bodyPr>
          <a:lstStyle/>
          <a:p>
            <a:pPr algn="just"/>
            <a:r>
              <a:rPr lang="en-US" altLang="zh-CN" sz="2400" kern="100" dirty="0">
                <a:effectLst/>
                <a:latin typeface="Times New Roman" panose="02020603050405020304" pitchFamily="18" charset="0"/>
                <a:ea typeface="Times New Roman" panose="02020603050405020304" pitchFamily="18" charset="0"/>
              </a:rPr>
              <a:t>Toward the end of the Zhou Dynasty, a new script called the “seal script” began to be used in Qin State. There are two kinds of seal script: large or great seal script and lesser or small seal script. The large seal script was widely used in many vassal states in the Spring and Autumn Period (770–476 BC)</a:t>
            </a:r>
            <a:r>
              <a:rPr lang="en-US" altLang="zh-CN" sz="2400" kern="100" dirty="0">
                <a:latin typeface="Times New Roman" panose="02020603050405020304" pitchFamily="18" charset="0"/>
                <a:ea typeface="Times New Roman" panose="02020603050405020304" pitchFamily="18" charset="0"/>
              </a:rPr>
              <a:t>.</a:t>
            </a:r>
            <a:r>
              <a:rPr lang="zh-CN" altLang="en-US" sz="2400" kern="100" dirty="0">
                <a:latin typeface="Times New Roman" panose="02020603050405020304" pitchFamily="18" charset="0"/>
                <a:ea typeface="Times New Roman" panose="02020603050405020304" pitchFamily="18" charset="0"/>
              </a:rPr>
              <a:t> </a:t>
            </a:r>
            <a:r>
              <a:rPr lang="en-US" altLang="zh-CN" sz="2400" kern="100" dirty="0">
                <a:latin typeface="Times New Roman" panose="02020603050405020304" pitchFamily="18" charset="0"/>
                <a:ea typeface="Times New Roman" panose="02020603050405020304" pitchFamily="18" charset="0"/>
              </a:rPr>
              <a:t>While</a:t>
            </a:r>
            <a:r>
              <a:rPr lang="zh-CN" altLang="en-US" sz="2400" kern="100" dirty="0">
                <a:latin typeface="Times New Roman" panose="02020603050405020304" pitchFamily="18" charset="0"/>
                <a:ea typeface="Times New Roman" panose="02020603050405020304" pitchFamily="18" charset="0"/>
              </a:rPr>
              <a:t> </a:t>
            </a:r>
            <a:r>
              <a:rPr lang="en-US" altLang="zh-CN" sz="2400" kern="100" dirty="0">
                <a:effectLst/>
                <a:latin typeface="Times New Roman" panose="02020603050405020304" pitchFamily="18" charset="0"/>
                <a:ea typeface="Times New Roman" panose="02020603050405020304" pitchFamily="18" charset="0"/>
              </a:rPr>
              <a:t>small seal script was the official style of characters in Qin Dynasty. It was the result of the first extensive simplification and standardization of Chinese characters. </a:t>
            </a:r>
            <a:r>
              <a:rPr lang="en-US" altLang="zh-CN" sz="2400" kern="100" dirty="0">
                <a:latin typeface="Times New Roman" panose="02020603050405020304" pitchFamily="18" charset="0"/>
                <a:ea typeface="Times New Roman" panose="02020603050405020304" pitchFamily="18" charset="0"/>
              </a:rPr>
              <a:t>T</a:t>
            </a:r>
            <a:r>
              <a:rPr lang="en-US" altLang="zh-CN" sz="2400" kern="100" dirty="0">
                <a:effectLst/>
                <a:latin typeface="Times New Roman" panose="02020603050405020304" pitchFamily="18" charset="0"/>
                <a:ea typeface="Times New Roman" panose="02020603050405020304" pitchFamily="18" charset="0"/>
              </a:rPr>
              <a:t>he forms of characters were simpler, the writing method was consistent, and the character pattern was more orderly.</a:t>
            </a:r>
            <a:r>
              <a:rPr lang="en-US" altLang="zh-CN" sz="2400" kern="100" dirty="0">
                <a:latin typeface="Times New Roman" panose="02020603050405020304" pitchFamily="18" charset="0"/>
                <a:ea typeface="宋体" panose="02010600030101010101" pitchFamily="2" charset="-122"/>
              </a:rPr>
              <a:t> </a:t>
            </a:r>
            <a:r>
              <a:rPr lang="en-US" altLang="zh-CN" sz="2400" kern="100" dirty="0">
                <a:effectLst/>
                <a:latin typeface="Times New Roman" panose="02020603050405020304" pitchFamily="18" charset="0"/>
                <a:ea typeface="Times New Roman" panose="02020603050405020304" pitchFamily="18" charset="0"/>
              </a:rPr>
              <a:t>And the lesser seal script marked the end of the ancient Chinese characters.</a:t>
            </a:r>
            <a:endParaRPr lang="zh-CN" altLang="zh-CN" sz="2400" kern="100" dirty="0">
              <a:effectLst/>
              <a:latin typeface="Times New Roman" panose="02020603050405020304" pitchFamily="18" charset="0"/>
              <a:ea typeface="宋体" panose="02010600030101010101" pitchFamily="2" charset="-122"/>
            </a:endParaRPr>
          </a:p>
        </p:txBody>
      </p:sp>
      <p:pic>
        <p:nvPicPr>
          <p:cNvPr id="4098" name="Picture 2" descr="大篆 的图像结果">
            <a:extLst>
              <a:ext uri="{FF2B5EF4-FFF2-40B4-BE49-F238E27FC236}">
                <a16:creationId xmlns:a16="http://schemas.microsoft.com/office/drawing/2014/main" id="{7171E975-F04D-4ADB-BA88-384A74CD8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472" y="4629752"/>
            <a:ext cx="2379245" cy="214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2125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1.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1.1"/>
</p:tagLst>
</file>

<file path=ppt/tags/tag20.xml><?xml version="1.0" encoding="utf-8"?>
<p:tagLst xmlns:a="http://schemas.openxmlformats.org/drawingml/2006/main" xmlns:r="http://schemas.openxmlformats.org/officeDocument/2006/relationships" xmlns:p="http://schemas.openxmlformats.org/presentationml/2006/main">
  <p:tag name="PA" val="v4.1.1"/>
</p:tagLst>
</file>

<file path=ppt/tags/tag21.xml><?xml version="1.0" encoding="utf-8"?>
<p:tagLst xmlns:a="http://schemas.openxmlformats.org/drawingml/2006/main" xmlns:r="http://schemas.openxmlformats.org/officeDocument/2006/relationships" xmlns:p="http://schemas.openxmlformats.org/presentationml/2006/main">
  <p:tag name="PA" val="v4.1.1"/>
</p:tagLst>
</file>

<file path=ppt/tags/tag3.xml><?xml version="1.0" encoding="utf-8"?>
<p:tagLst xmlns:a="http://schemas.openxmlformats.org/drawingml/2006/main" xmlns:r="http://schemas.openxmlformats.org/officeDocument/2006/relationships" xmlns:p="http://schemas.openxmlformats.org/presentationml/2006/main">
  <p:tag name="PA" val="v4.1.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444444"/>
      </a:accent1>
      <a:accent2>
        <a:srgbClr val="6B6B6B"/>
      </a:accent2>
      <a:accent3>
        <a:srgbClr val="292929"/>
      </a:accent3>
      <a:accent4>
        <a:srgbClr val="444444"/>
      </a:accent4>
      <a:accent5>
        <a:srgbClr val="6B6B6B"/>
      </a:accent5>
      <a:accent6>
        <a:srgbClr val="292929"/>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538</TotalTime>
  <Words>1292</Words>
  <Application>Microsoft Office PowerPoint</Application>
  <PresentationFormat>宽屏</PresentationFormat>
  <Paragraphs>90</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Helvetica Neue</vt:lpstr>
      <vt:lpstr>等线</vt:lpstr>
      <vt:lpstr>方正苏新诗柳楷简体</vt:lpstr>
      <vt:lpstr>迷你简柏青</vt:lpstr>
      <vt:lpstr>叶根友刀锋黑草</vt:lpstr>
      <vt:lpstr>Arial</vt:lpstr>
      <vt:lpstr>Times New Roman</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演示文稿2</dc:title>
  <dc:creator>柚子设计</dc:creator>
  <cp:keywords>MC-PPT模板</cp:keywords>
  <cp:lastModifiedBy>582839431@qq.com</cp:lastModifiedBy>
  <cp:revision>44</cp:revision>
  <dcterms:created xsi:type="dcterms:W3CDTF">2017-12-03T00:50:00Z</dcterms:created>
  <dcterms:modified xsi:type="dcterms:W3CDTF">2021-06-08T10:42:22Z</dcterms:modified>
  <cp:category>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