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1" r:id="rId3"/>
    <p:sldId id="257" r:id="rId4"/>
    <p:sldId id="258" r:id="rId5"/>
    <p:sldId id="259" r:id="rId6"/>
    <p:sldId id="260" r:id="rId7"/>
    <p:sldId id="262"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0" Type="http://schemas.openxmlformats.org/officeDocument/2006/relationships/slideLayout" Target="../slideLayouts/slideLayout2.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5.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501015" y="532130"/>
            <a:ext cx="6318885" cy="4080510"/>
          </a:xfrm>
          <a:prstGeom prst="rect">
            <a:avLst/>
          </a:prstGeom>
          <a:noFill/>
        </p:spPr>
        <p:txBody>
          <a:bodyPr wrap="square" rtlCol="0">
            <a:noAutofit/>
          </a:bodyPr>
          <a:lstStyle/>
          <a:p>
            <a:pPr indent="0" fontAlgn="auto">
              <a:lnSpc>
                <a:spcPct val="80000"/>
              </a:lnSpc>
            </a:pPr>
            <a:r>
              <a:rPr lang="en-US" altLang="zh-CN" sz="20000" b="1" i="1" dirty="0">
                <a:solidFill>
                  <a:srgbClr val="E71F1A"/>
                </a:solidFill>
                <a:uFillTx/>
                <a:latin typeface="字魂49号-逍遥行书" panose="00000500000000000000" pitchFamily="2" charset="-122"/>
                <a:ea typeface="字魂49号-逍遥行书" panose="00000500000000000000" pitchFamily="2" charset="-122"/>
              </a:rPr>
              <a:t>Hot </a:t>
            </a:r>
            <a:endParaRPr lang="en-US" altLang="zh-CN" sz="20000" b="1" i="1" dirty="0">
              <a:solidFill>
                <a:srgbClr val="E71F1A"/>
              </a:solidFill>
              <a:uFillTx/>
              <a:latin typeface="字魂49号-逍遥行书" panose="00000500000000000000" pitchFamily="2" charset="-122"/>
              <a:ea typeface="字魂49号-逍遥行书" panose="00000500000000000000" pitchFamily="2" charset="-122"/>
            </a:endParaRPr>
          </a:p>
          <a:p>
            <a:pPr indent="0" fontAlgn="auto">
              <a:lnSpc>
                <a:spcPct val="70000"/>
              </a:lnSpc>
            </a:pPr>
            <a:r>
              <a:rPr lang="en-US" altLang="zh-CN" sz="20000" b="1" i="1" dirty="0">
                <a:solidFill>
                  <a:srgbClr val="E71F1A"/>
                </a:solidFill>
                <a:uFillTx/>
                <a:latin typeface="字魂49号-逍遥行书" panose="00000500000000000000" pitchFamily="2" charset="-122"/>
                <a:ea typeface="字魂49号-逍遥行书" panose="00000500000000000000" pitchFamily="2" charset="-122"/>
              </a:rPr>
              <a:t> Pot</a:t>
            </a:r>
            <a:endParaRPr lang="en-US" altLang="zh-CN" sz="20000" b="1" i="1" dirty="0">
              <a:solidFill>
                <a:srgbClr val="E71F1A"/>
              </a:solidFill>
              <a:uFillTx/>
              <a:latin typeface="字魂49号-逍遥行书" panose="00000500000000000000" pitchFamily="2" charset="-122"/>
              <a:ea typeface="字魂49号-逍遥行书" panose="00000500000000000000" pitchFamily="2" charset="-122"/>
            </a:endParaRPr>
          </a:p>
        </p:txBody>
      </p:sp>
      <p:sp>
        <p:nvSpPr>
          <p:cNvPr id="15" name="文本框 14"/>
          <p:cNvSpPr txBox="1"/>
          <p:nvPr/>
        </p:nvSpPr>
        <p:spPr>
          <a:xfrm>
            <a:off x="6511925" y="4612640"/>
            <a:ext cx="2903220" cy="398780"/>
          </a:xfrm>
          <a:prstGeom prst="rect">
            <a:avLst/>
          </a:prstGeom>
          <a:noFill/>
        </p:spPr>
        <p:txBody>
          <a:bodyPr wrap="square" rtlCol="0">
            <a:spAutoFit/>
          </a:bodyPr>
          <a:lstStyle/>
          <a:p>
            <a:r>
              <a:rPr lang="en-US" altLang="zh-CN" sz="2000" b="1" dirty="0">
                <a:solidFill>
                  <a:schemeClr val="tx1"/>
                </a:solidFill>
                <a:latin typeface="思源黑体" panose="020B0400000000000000" pitchFamily="34" charset="-122"/>
                <a:ea typeface="思源黑体" panose="020B0400000000000000" pitchFamily="34" charset="-122"/>
              </a:rPr>
              <a:t>【Chinese·Cuisine</a:t>
            </a:r>
            <a:r>
              <a:rPr lang="zh-CN" altLang="en-US" sz="2000" b="1" dirty="0">
                <a:solidFill>
                  <a:schemeClr val="tx1"/>
                </a:solidFill>
                <a:latin typeface="思源黑体" panose="020B0400000000000000" pitchFamily="34" charset="-122"/>
                <a:ea typeface="思源黑体" panose="020B0400000000000000" pitchFamily="34" charset="-122"/>
              </a:rPr>
              <a:t>】</a:t>
            </a:r>
            <a:r>
              <a:rPr lang="en-US" altLang="zh-CN" sz="2000" b="1" dirty="0">
                <a:solidFill>
                  <a:schemeClr val="bg1"/>
                </a:solidFill>
                <a:latin typeface="思源黑体" panose="020B0400000000000000" pitchFamily="34" charset="-122"/>
                <a:ea typeface="思源黑体" panose="020B0400000000000000" pitchFamily="34" charset="-122"/>
              </a:rPr>
              <a:t>】</a:t>
            </a:r>
            <a:endParaRPr lang="zh-CN" altLang="en-US" sz="2000" b="1" dirty="0">
              <a:solidFill>
                <a:schemeClr val="bg1"/>
              </a:solidFill>
              <a:latin typeface="思源黑体" panose="020B0400000000000000" pitchFamily="34" charset="-122"/>
              <a:ea typeface="思源黑体" panose="020B0400000000000000" pitchFamily="34" charset="-122"/>
            </a:endParaRPr>
          </a:p>
        </p:txBody>
      </p:sp>
      <p:sp>
        <p:nvSpPr>
          <p:cNvPr id="17" name="文本框 16"/>
          <p:cNvSpPr txBox="1"/>
          <p:nvPr/>
        </p:nvSpPr>
        <p:spPr>
          <a:xfrm>
            <a:off x="8285480" y="5179695"/>
            <a:ext cx="2732405" cy="645795"/>
          </a:xfrm>
          <a:prstGeom prst="rect">
            <a:avLst/>
          </a:prstGeom>
          <a:noFill/>
        </p:spPr>
        <p:txBody>
          <a:bodyPr wrap="square" rtlCol="0">
            <a:noAutofit/>
          </a:bodyPr>
          <a:lstStyle/>
          <a:p>
            <a:pPr>
              <a:lnSpc>
                <a:spcPct val="150000"/>
              </a:lnSpc>
            </a:pPr>
            <a:r>
              <a:rPr lang="en-US" altLang="zh-CN" sz="2400" dirty="0">
                <a:solidFill>
                  <a:schemeClr val="bg1"/>
                </a:solidFill>
                <a:latin typeface="Times New Roman" panose="02020603050405020304" charset="0"/>
                <a:ea typeface="思源黑体" panose="020B0400000000000000" pitchFamily="34" charset="-122"/>
                <a:cs typeface="Times New Roman" panose="02020603050405020304" charset="0"/>
              </a:rPr>
              <a:t> </a:t>
            </a:r>
            <a:r>
              <a:rPr lang="en-US" altLang="zh-CN" sz="2400" dirty="0">
                <a:solidFill>
                  <a:schemeClr val="tx1"/>
                </a:solidFill>
                <a:latin typeface="Times New Roman" panose="02020603050405020304" charset="0"/>
                <a:ea typeface="思源黑体" panose="020B0400000000000000" pitchFamily="34" charset="-122"/>
                <a:cs typeface="Times New Roman" panose="02020603050405020304" charset="0"/>
              </a:rPr>
              <a:t>Cao Chunyang</a:t>
            </a:r>
            <a:endParaRPr lang="en-US" altLang="zh-CN" sz="2400"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50000" t="9357" r="22369" b="41989"/>
          <a:stretch>
            <a:fillRect/>
          </a:stretch>
        </p:blipFill>
        <p:spPr>
          <a:xfrm>
            <a:off x="7182485" y="-126365"/>
            <a:ext cx="5067935" cy="502031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13877" y="242411"/>
            <a:ext cx="2269955" cy="646331"/>
          </a:xfrm>
          <a:prstGeom prst="rect">
            <a:avLst/>
          </a:prstGeom>
          <a:noFill/>
        </p:spPr>
        <p:txBody>
          <a:bodyPr wrap="square" rtlCol="0">
            <a:spAutoFit/>
          </a:bodyPr>
          <a:p>
            <a:r>
              <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rPr>
              <a:t>Region</a:t>
            </a:r>
            <a:endPar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13" name="文本框 12"/>
          <p:cNvSpPr txBox="1"/>
          <p:nvPr>
            <p:custDataLst>
              <p:tags r:id="rId1"/>
            </p:custDataLst>
          </p:nvPr>
        </p:nvSpPr>
        <p:spPr>
          <a:xfrm>
            <a:off x="417830" y="1264285"/>
            <a:ext cx="4566285" cy="398780"/>
          </a:xfrm>
          <a:prstGeom prst="rect">
            <a:avLst/>
          </a:prstGeom>
          <a:noFill/>
        </p:spPr>
        <p:txBody>
          <a:bodyPr wrap="square" rtlCol="0">
            <a:spAutoFit/>
          </a:bodyPr>
          <a:p>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Copper Pot Mutton Hot Pot in Beijing</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14" name="文本框 13"/>
          <p:cNvSpPr txBox="1"/>
          <p:nvPr>
            <p:custDataLst>
              <p:tags r:id="rId2"/>
            </p:custDataLst>
          </p:nvPr>
        </p:nvSpPr>
        <p:spPr>
          <a:xfrm>
            <a:off x="197485" y="1800225"/>
            <a:ext cx="6096000" cy="1322070"/>
          </a:xfrm>
          <a:prstGeom prst="rect">
            <a:avLst/>
          </a:prstGeom>
          <a:noFill/>
        </p:spPr>
        <p:txBody>
          <a:bodyPr wrap="square" rtlCol="0">
            <a:spAutoFit/>
          </a:bodyPr>
          <a:p>
            <a:pPr>
              <a:lnSpc>
                <a:spcPct val="200000"/>
              </a:lnSpc>
            </a:pPr>
            <a:r>
              <a:rPr lang="en-US" altLang="zh-CN" sz="2000" dirty="0">
                <a:solidFill>
                  <a:schemeClr val="tx1"/>
                </a:solidFill>
                <a:latin typeface="Times New Roman" panose="02020603050405020304" charset="0"/>
                <a:cs typeface="Times New Roman" panose="02020603050405020304" charset="0"/>
              </a:rPr>
              <a:t>Thinly sliced lamb cooked in a copper pot with clear broth, served with sesame sauce and fermented tofu.</a:t>
            </a:r>
            <a:endParaRPr lang="en-US" altLang="zh-CN" sz="2000" dirty="0">
              <a:solidFill>
                <a:schemeClr val="tx1"/>
              </a:solidFill>
              <a:latin typeface="Times New Roman" panose="02020603050405020304" charset="0"/>
              <a:cs typeface="Times New Roman" panose="02020603050405020304" charset="0"/>
            </a:endParaRPr>
          </a:p>
        </p:txBody>
      </p:sp>
      <p:sp>
        <p:nvSpPr>
          <p:cNvPr id="17" name="文本框 16"/>
          <p:cNvSpPr txBox="1"/>
          <p:nvPr>
            <p:custDataLst>
              <p:tags r:id="rId3"/>
            </p:custDataLst>
          </p:nvPr>
        </p:nvSpPr>
        <p:spPr>
          <a:xfrm>
            <a:off x="662305" y="3541395"/>
            <a:ext cx="5071745" cy="400110"/>
          </a:xfrm>
          <a:prstGeom prst="rect">
            <a:avLst/>
          </a:prstGeom>
          <a:noFill/>
        </p:spPr>
        <p:txBody>
          <a:bodyPr wrap="square" rtlCol="0">
            <a:spAutoFit/>
          </a:bodyPr>
          <a:p>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Spicy Hot Pot in Chongqing</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22" name="文本框 21"/>
          <p:cNvSpPr txBox="1"/>
          <p:nvPr>
            <p:custDataLst>
              <p:tags r:id="rId4"/>
            </p:custDataLst>
          </p:nvPr>
        </p:nvSpPr>
        <p:spPr>
          <a:xfrm>
            <a:off x="340995" y="4301490"/>
            <a:ext cx="5184140" cy="1535430"/>
          </a:xfrm>
          <a:prstGeom prst="rect">
            <a:avLst/>
          </a:prstGeom>
          <a:noFill/>
        </p:spPr>
        <p:txBody>
          <a:bodyPr wrap="square" rtlCol="0">
            <a:noAutofit/>
          </a:bodyPr>
          <a:p>
            <a:pPr>
              <a:lnSpc>
                <a:spcPct val="200000"/>
              </a:lnSpc>
            </a:pPr>
            <a:r>
              <a:rPr lang="en-US" altLang="zh-CN" sz="2000" dirty="0">
                <a:solidFill>
                  <a:schemeClr val="tx1"/>
                </a:solidFill>
                <a:latin typeface="Times New Roman" panose="02020603050405020304" charset="0"/>
                <a:cs typeface="Times New Roman" panose="02020603050405020304" charset="0"/>
              </a:rPr>
              <a:t>Fiery broth with beef tallow, featuring beef tripe, duck blood,</a:t>
            </a:r>
            <a:r>
              <a:rPr lang="en-US" altLang="zh-CN" sz="2000" dirty="0">
                <a:solidFill>
                  <a:schemeClr val="bg1"/>
                </a:solidFill>
                <a:latin typeface="Times New Roman" panose="02020603050405020304" charset="0"/>
                <a:cs typeface="Times New Roman" panose="02020603050405020304" charset="0"/>
              </a:rPr>
              <a:t> </a:t>
            </a:r>
            <a:r>
              <a:rPr lang="en-US" altLang="zh-CN" sz="2000" dirty="0">
                <a:noFill/>
                <a:latin typeface="Times New Roman" panose="02020603050405020304" charset="0"/>
                <a:cs typeface="Times New Roman" panose="02020603050405020304" charset="0"/>
              </a:rPr>
              <a:t>and spices, simmered in a gridded pot.</a:t>
            </a:r>
            <a:endParaRPr lang="en-US" altLang="zh-CN" sz="2000" dirty="0">
              <a:noFill/>
              <a:latin typeface="Times New Roman" panose="02020603050405020304" charset="0"/>
              <a:cs typeface="Times New Roman" panose="02020603050405020304" charset="0"/>
            </a:endParaRPr>
          </a:p>
        </p:txBody>
      </p:sp>
      <p:sp>
        <p:nvSpPr>
          <p:cNvPr id="5" name="文本框 4"/>
          <p:cNvSpPr txBox="1"/>
          <p:nvPr>
            <p:custDataLst>
              <p:tags r:id="rId5"/>
            </p:custDataLst>
          </p:nvPr>
        </p:nvSpPr>
        <p:spPr>
          <a:xfrm>
            <a:off x="6362700" y="1093470"/>
            <a:ext cx="5083810" cy="398780"/>
          </a:xfrm>
          <a:prstGeom prst="rect">
            <a:avLst/>
          </a:prstGeom>
          <a:noFill/>
        </p:spPr>
        <p:txBody>
          <a:bodyPr wrap="square" rtlCol="0">
            <a:spAutoFit/>
          </a:bodyPr>
          <a:p>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Coconut Chicken Hot Pot in Hainan</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6" name="文本框 5"/>
          <p:cNvSpPr txBox="1"/>
          <p:nvPr>
            <p:custDataLst>
              <p:tags r:id="rId6"/>
            </p:custDataLst>
          </p:nvPr>
        </p:nvSpPr>
        <p:spPr>
          <a:xfrm>
            <a:off x="5930900" y="1533525"/>
            <a:ext cx="5988685" cy="1322070"/>
          </a:xfrm>
          <a:prstGeom prst="rect">
            <a:avLst/>
          </a:prstGeom>
          <a:noFill/>
        </p:spPr>
        <p:txBody>
          <a:bodyPr wrap="square" rtlCol="0">
            <a:spAutoFit/>
          </a:bodyPr>
          <a:p>
            <a:pPr>
              <a:lnSpc>
                <a:spcPct val="200000"/>
              </a:lnSpc>
            </a:pPr>
            <a:r>
              <a:rPr lang="en-US" altLang="zh-CN" sz="2000" dirty="0">
                <a:solidFill>
                  <a:schemeClr val="tx1"/>
                </a:solidFill>
                <a:latin typeface="Times New Roman" panose="02020603050405020304" charset="0"/>
                <a:cs typeface="Times New Roman" panose="02020603050405020304" charset="0"/>
              </a:rPr>
              <a:t>Tender chicken simmered in coconut water and coconut meat, paired with zesty lime and ginger dip.</a:t>
            </a:r>
            <a:endParaRPr lang="en-US" altLang="zh-CN" sz="2000" dirty="0">
              <a:solidFill>
                <a:schemeClr val="tx1"/>
              </a:solidFill>
              <a:latin typeface="Times New Roman" panose="02020603050405020304" charset="0"/>
              <a:cs typeface="Times New Roman" panose="02020603050405020304" charset="0"/>
            </a:endParaRPr>
          </a:p>
        </p:txBody>
      </p:sp>
      <p:sp>
        <p:nvSpPr>
          <p:cNvPr id="7" name="文本框 6"/>
          <p:cNvSpPr txBox="1"/>
          <p:nvPr>
            <p:custDataLst>
              <p:tags r:id="rId7"/>
            </p:custDataLst>
          </p:nvPr>
        </p:nvSpPr>
        <p:spPr>
          <a:xfrm>
            <a:off x="6195194" y="3429000"/>
            <a:ext cx="5676900" cy="400110"/>
          </a:xfrm>
          <a:prstGeom prst="rect">
            <a:avLst/>
          </a:prstGeom>
          <a:noFill/>
        </p:spPr>
        <p:txBody>
          <a:bodyPr wrap="square" rtlCol="0">
            <a:spAutoFit/>
          </a:bodyPr>
          <a:p>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sym typeface="+mn-ea"/>
              </a:rPr>
              <a:t>Chrysanthemum Hotpot in Zhejiang and Jiangs</a:t>
            </a:r>
            <a:r>
              <a:rPr lang="en-US" altLang="zh-CN" sz="2000" b="1" i="1" dirty="0">
                <a:solidFill>
                  <a:schemeClr val="bg1"/>
                </a:solidFill>
                <a:latin typeface="Times New Roman" panose="02020603050405020304" charset="0"/>
                <a:ea typeface="思源黑体" panose="020B0400000000000000" pitchFamily="34" charset="-122"/>
                <a:cs typeface="Times New Roman" panose="02020603050405020304" charset="0"/>
                <a:sym typeface="+mn-ea"/>
              </a:rPr>
              <a:t>u</a:t>
            </a:r>
            <a:endParaRPr lang="en-US" altLang="zh-CN" sz="2000" b="1" i="1" dirty="0">
              <a:solidFill>
                <a:schemeClr val="bg1"/>
              </a:solidFill>
              <a:latin typeface="Times New Roman" panose="02020603050405020304" charset="0"/>
              <a:ea typeface="思源黑体" panose="020B0400000000000000" pitchFamily="34" charset="-122"/>
              <a:cs typeface="Times New Roman" panose="02020603050405020304" charset="0"/>
              <a:sym typeface="+mn-ea"/>
            </a:endParaRPr>
          </a:p>
        </p:txBody>
      </p:sp>
      <p:sp>
        <p:nvSpPr>
          <p:cNvPr id="8" name="文本框 7"/>
          <p:cNvSpPr txBox="1"/>
          <p:nvPr>
            <p:custDataLst>
              <p:tags r:id="rId8"/>
            </p:custDataLst>
          </p:nvPr>
        </p:nvSpPr>
        <p:spPr>
          <a:xfrm>
            <a:off x="6096000" y="3984625"/>
            <a:ext cx="5767705" cy="1972310"/>
          </a:xfrm>
          <a:prstGeom prst="rect">
            <a:avLst/>
          </a:prstGeom>
          <a:noFill/>
        </p:spPr>
        <p:txBody>
          <a:bodyPr wrap="square" rtlCol="0">
            <a:noAutofit/>
          </a:bodyPr>
          <a:p>
            <a:pPr>
              <a:lnSpc>
                <a:spcPct val="200000"/>
              </a:lnSpc>
            </a:pPr>
            <a:r>
              <a:rPr lang="en-US" altLang="zh-CN" sz="2000" dirty="0">
                <a:solidFill>
                  <a:schemeClr val="tx1"/>
                </a:solidFill>
                <a:latin typeface="Times New Roman" panose="02020603050405020304" charset="0"/>
                <a:cs typeface="Times New Roman" panose="02020603050405020304" charset="0"/>
              </a:rPr>
              <a:t>Delicate fish slices and shrimp poached in light chicken broth</a:t>
            </a:r>
            <a:r>
              <a:rPr lang="en-US" altLang="zh-CN" sz="2000" dirty="0">
                <a:solidFill>
                  <a:schemeClr val="bg1"/>
                </a:solidFill>
                <a:latin typeface="Times New Roman" panose="02020603050405020304" charset="0"/>
                <a:cs typeface="Times New Roman" panose="02020603050405020304" charset="0"/>
              </a:rPr>
              <a:t>, </a:t>
            </a:r>
            <a:r>
              <a:rPr lang="en-US" altLang="zh-CN" sz="2000" dirty="0">
                <a:solidFill>
                  <a:schemeClr val="tx1"/>
                </a:solidFill>
                <a:latin typeface="Times New Roman" panose="02020603050405020304" charset="0"/>
                <a:cs typeface="Times New Roman" panose="02020603050405020304" charset="0"/>
              </a:rPr>
              <a:t>infused with edible chrysanthemum petals.</a:t>
            </a:r>
            <a:endParaRPr lang="en-US" altLang="zh-CN" sz="2000" dirty="0">
              <a:solidFill>
                <a:schemeClr val="tx1"/>
              </a:solidFill>
              <a:latin typeface="Times New Roman" panose="02020603050405020304" charset="0"/>
              <a:cs typeface="Times New Roman" panose="02020603050405020304" charset="0"/>
            </a:endParaRPr>
          </a:p>
        </p:txBody>
      </p:sp>
    </p:spTree>
    <p:custDataLst>
      <p:tags r:id="rId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2610" y="174625"/>
            <a:ext cx="8182610" cy="1092835"/>
          </a:xfrm>
          <a:prstGeom prst="rect">
            <a:avLst/>
          </a:prstGeom>
          <a:noFill/>
        </p:spPr>
        <p:txBody>
          <a:bodyPr wrap="square" rtlCol="0">
            <a:noAutofit/>
          </a:bodyPr>
          <a:p>
            <a:r>
              <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rPr>
              <a:t>the</a:t>
            </a:r>
            <a:r>
              <a:rPr lang="en-US" altLang="zh-CN" dirty="0">
                <a:solidFill>
                  <a:schemeClr val="tx1"/>
                </a:solidFill>
              </a:rPr>
              <a:t> </a:t>
            </a:r>
            <a:r>
              <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rPr>
              <a:t>Mountain Hotpot and the River</a:t>
            </a:r>
            <a:r>
              <a:rPr lang="en-US" altLang="zh-CN" sz="3600" b="1" i="1" kern="5000" dirty="0">
                <a:solidFill>
                  <a:schemeClr val="bg1"/>
                </a:solidFill>
                <a:latin typeface="Times New Roman" panose="02020603050405020304" charset="0"/>
                <a:ea typeface="思源黑体" panose="020B0400000000000000" pitchFamily="34" charset="-122"/>
                <a:cs typeface="Times New Roman" panose="02020603050405020304" charset="0"/>
              </a:rPr>
              <a:t> </a:t>
            </a:r>
            <a:r>
              <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rPr>
              <a:t>Hotpot</a:t>
            </a:r>
            <a:endPar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8" name="文本框 7"/>
          <p:cNvSpPr txBox="1"/>
          <p:nvPr/>
        </p:nvSpPr>
        <p:spPr>
          <a:xfrm>
            <a:off x="891123" y="1625495"/>
            <a:ext cx="4474367" cy="400110"/>
          </a:xfrm>
          <a:prstGeom prst="rect">
            <a:avLst/>
          </a:prstGeom>
          <a:noFill/>
        </p:spPr>
        <p:txBody>
          <a:bodyPr wrap="square" rtlCol="0">
            <a:spAutoFit/>
          </a:bodyPr>
          <a:p>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the Mountain Hotpot——Ingredients</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9" name="文本框 8"/>
          <p:cNvSpPr txBox="1"/>
          <p:nvPr/>
        </p:nvSpPr>
        <p:spPr>
          <a:xfrm>
            <a:off x="890906" y="1965825"/>
            <a:ext cx="3679406" cy="4985980"/>
          </a:xfrm>
          <a:prstGeom prst="rect">
            <a:avLst/>
          </a:prstGeom>
          <a:noFill/>
        </p:spPr>
        <p:txBody>
          <a:bodyPr wrap="square" rtlCol="0">
            <a:spAutoFit/>
          </a:bodyPr>
          <a:p>
            <a:pPr indent="457200">
              <a:lnSpc>
                <a:spcPct val="150000"/>
              </a:lnSpc>
            </a:pPr>
            <a:r>
              <a:rPr lang="en-US" altLang="zh-CN" sz="2000" b="1" dirty="0">
                <a:solidFill>
                  <a:schemeClr val="tx1"/>
                </a:solidFill>
                <a:latin typeface="Times New Roman" panose="02020603050405020304" charset="0"/>
                <a:ea typeface="思源黑体" panose="020B0400000000000000" pitchFamily="34" charset="-122"/>
                <a:cs typeface="Times New Roman" panose="02020603050405020304" charset="0"/>
              </a:rPr>
              <a:t>Lost merchants were resting on the South Mountain, they tried to make some hot soup to keep them warm. However, a careless cook accidentally threw their bags of chili, pepper, and other spices into the boiling water. they just randomly added several other food into the broth.</a:t>
            </a:r>
            <a:endParaRPr lang="en-US" altLang="zh-CN" sz="2000" b="1" dirty="0">
              <a:solidFill>
                <a:schemeClr val="tx1"/>
              </a:solidFill>
              <a:latin typeface="Times New Roman" panose="02020603050405020304" charset="0"/>
              <a:ea typeface="思源黑体" panose="020B0400000000000000" pitchFamily="34" charset="-122"/>
              <a:cs typeface="Times New Roman" panose="02020603050405020304" charset="0"/>
            </a:endParaRPr>
          </a:p>
          <a:p>
            <a:endParaRPr lang="en-US" altLang="zh-CN" sz="2000" b="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14" name="文本框 13"/>
          <p:cNvSpPr txBox="1"/>
          <p:nvPr/>
        </p:nvSpPr>
        <p:spPr>
          <a:xfrm>
            <a:off x="7233782" y="1497860"/>
            <a:ext cx="3244353" cy="400110"/>
          </a:xfrm>
          <a:prstGeom prst="rect">
            <a:avLst/>
          </a:prstGeom>
          <a:noFill/>
        </p:spPr>
        <p:txBody>
          <a:bodyPr wrap="square" rtlCol="0">
            <a:spAutoFit/>
          </a:bodyPr>
          <a:p>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the</a:t>
            </a:r>
            <a:r>
              <a:rPr lang="en-US" altLang="zh-CN" dirty="0">
                <a:solidFill>
                  <a:schemeClr val="tx1"/>
                </a:solidFill>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River Hotpot—— Flavor</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15" name="文本框 14"/>
          <p:cNvSpPr txBox="1"/>
          <p:nvPr/>
        </p:nvSpPr>
        <p:spPr>
          <a:xfrm>
            <a:off x="7419837" y="2128315"/>
            <a:ext cx="3359523" cy="4191981"/>
          </a:xfrm>
          <a:prstGeom prst="rect">
            <a:avLst/>
          </a:prstGeom>
          <a:noFill/>
        </p:spPr>
        <p:txBody>
          <a:bodyPr wrap="square" rtlCol="0">
            <a:spAutoFit/>
          </a:bodyPr>
          <a:p>
            <a:pPr indent="457200">
              <a:lnSpc>
                <a:spcPct val="150000"/>
              </a:lnSpc>
            </a:pPr>
            <a:r>
              <a:rPr lang="en-US" altLang="zh-CN" sz="2000" b="1" dirty="0">
                <a:solidFill>
                  <a:schemeClr val="tx1"/>
                </a:solidFill>
                <a:latin typeface="Times New Roman" panose="02020603050405020304" charset="0"/>
                <a:ea typeface="思源黑体" panose="020B0400000000000000" pitchFamily="34" charset="-122"/>
                <a:cs typeface="Times New Roman" panose="02020603050405020304" charset="0"/>
              </a:rPr>
              <a:t>The bank of the Yangtze River and the Jialing River used to be the place where butchers slaughtered the oxen. While the internal organs were unwanted, the boat trackers bought these at a very low price and cooked them with chili and pepper.</a:t>
            </a:r>
            <a:endParaRPr lang="en-US" altLang="zh-CN" sz="2000" b="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45795" y="428625"/>
            <a:ext cx="5093335" cy="646331"/>
          </a:xfrm>
          <a:prstGeom prst="rect">
            <a:avLst/>
          </a:prstGeom>
          <a:noFill/>
        </p:spPr>
        <p:txBody>
          <a:bodyPr wrap="square" rtlCol="0">
            <a:spAutoFit/>
          </a:bodyPr>
          <a:p>
            <a:r>
              <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rPr>
              <a:t>Timing and Techniques</a:t>
            </a:r>
            <a:endPar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9" name="文本框 8"/>
          <p:cNvSpPr txBox="1"/>
          <p:nvPr/>
        </p:nvSpPr>
        <p:spPr>
          <a:xfrm>
            <a:off x="279400" y="1532890"/>
            <a:ext cx="5699760" cy="4315460"/>
          </a:xfrm>
          <a:prstGeom prst="rect">
            <a:avLst/>
          </a:prstGeom>
          <a:noFill/>
        </p:spPr>
        <p:txBody>
          <a:bodyPr wrap="square" rtlCol="0">
            <a:noAutofit/>
          </a:bodyPr>
          <a:p>
            <a:pPr indent="-285750" fontAlgn="auto">
              <a:lnSpc>
                <a:spcPct val="150000"/>
              </a:lnSpc>
              <a:buFont typeface="Arial" panose="020B0604020202020204" pitchFamily="34" charset="0"/>
              <a:buChar char="•"/>
            </a:pP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Beef tripe</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a:t>
            </a:r>
            <a:r>
              <a:rPr lang="zh-CN"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毛肚</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 Crisp texture, cooked for 15 seconds.</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a:p>
            <a:pPr indent="-285750" fontAlgn="auto">
              <a:lnSpc>
                <a:spcPct val="150000"/>
              </a:lnSpc>
              <a:buFont typeface="Arial" panose="020B0604020202020204" pitchFamily="34" charset="0"/>
              <a:buChar char="•"/>
            </a:pP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Duck intestine</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a:t>
            </a:r>
            <a:r>
              <a:rPr lang="zh-CN"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鸭肠</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 Blanched for</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15-20 seconds.</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a:p>
            <a:pPr indent="-285750" fontAlgn="auto">
              <a:lnSpc>
                <a:spcPct val="150000"/>
              </a:lnSpc>
              <a:buFont typeface="Arial" panose="020B0604020202020204" pitchFamily="34" charset="0"/>
              <a:buChar char="•"/>
            </a:pP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Thinly sliced beef/lamb</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a:t>
            </a:r>
            <a:r>
              <a:rPr lang="zh-CN"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肉片</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 Swish in broth for</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5-8 seconds.</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a:p>
            <a:pPr indent="-285750" fontAlgn="auto">
              <a:lnSpc>
                <a:spcPct val="150000"/>
              </a:lnSpc>
              <a:buFont typeface="Arial" panose="020B0604020202020204" pitchFamily="34" charset="0"/>
              <a:buChar char="•"/>
            </a:pP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Leafy vegetables</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 lettuce): Simmer for</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1-2 minutes.</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grpSp>
        <p:nvGrpSpPr>
          <p:cNvPr id="15" name="组合 14"/>
          <p:cNvGrpSpPr/>
          <p:nvPr/>
        </p:nvGrpSpPr>
        <p:grpSpPr>
          <a:xfrm>
            <a:off x="6096000" y="1416050"/>
            <a:ext cx="5699760" cy="4748530"/>
            <a:chOff x="5647534" y="1366722"/>
            <a:chExt cx="6393712" cy="4748463"/>
          </a:xfrm>
        </p:grpSpPr>
        <p:pic>
          <p:nvPicPr>
            <p:cNvPr id="6" name="图片 5"/>
            <p:cNvPicPr>
              <a:picLocks noChangeAspect="1"/>
            </p:cNvPicPr>
            <p:nvPr/>
          </p:nvPicPr>
          <p:blipFill>
            <a:blip r:embed="rId1"/>
            <a:srcRect/>
            <a:stretch>
              <a:fillRect/>
            </a:stretch>
          </p:blipFill>
          <p:spPr>
            <a:xfrm>
              <a:off x="5647534" y="1366722"/>
              <a:ext cx="6393712" cy="4748463"/>
            </a:xfrm>
            <a:prstGeom prst="rect">
              <a:avLst/>
            </a:prstGeom>
            <a:ln>
              <a:solidFill>
                <a:schemeClr val="bg1">
                  <a:lumMod val="95000"/>
                </a:schemeClr>
              </a:solidFill>
            </a:ln>
          </p:spPr>
        </p:pic>
        <p:sp>
          <p:nvSpPr>
            <p:cNvPr id="7" name="矩形 6"/>
            <p:cNvSpPr/>
            <p:nvPr/>
          </p:nvSpPr>
          <p:spPr>
            <a:xfrm flipH="1">
              <a:off x="7705404" y="1366722"/>
              <a:ext cx="113970" cy="474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flipH="1">
              <a:off x="9923542" y="1366722"/>
              <a:ext cx="94737" cy="474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13877" y="468471"/>
            <a:ext cx="5007473" cy="646331"/>
          </a:xfrm>
          <a:prstGeom prst="rect">
            <a:avLst/>
          </a:prstGeom>
          <a:noFill/>
        </p:spPr>
        <p:txBody>
          <a:bodyPr wrap="square" rtlCol="0">
            <a:spAutoFit/>
          </a:bodyPr>
          <a:p>
            <a:r>
              <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rPr>
              <a:t>Overseas Hotpot</a:t>
            </a:r>
            <a:endParaRPr lang="en-US" altLang="zh-CN" sz="3600" b="1" i="1" kern="5000"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
        <p:nvSpPr>
          <p:cNvPr id="5" name="文本框 4"/>
          <p:cNvSpPr txBox="1"/>
          <p:nvPr/>
        </p:nvSpPr>
        <p:spPr>
          <a:xfrm>
            <a:off x="1323340" y="1169035"/>
            <a:ext cx="9822815" cy="2030095"/>
          </a:xfrm>
          <a:prstGeom prst="rect">
            <a:avLst/>
          </a:prstGeom>
          <a:noFill/>
        </p:spPr>
        <p:txBody>
          <a:bodyPr wrap="square" rtlCol="0">
            <a:spAutoFit/>
          </a:bodyPr>
          <a:p>
            <a:pPr indent="720090">
              <a:lnSpc>
                <a:spcPct val="150000"/>
              </a:lnSpc>
            </a:pPr>
            <a:r>
              <a:rPr lang="en-US" altLang="zh-CN" sz="2800" dirty="0">
                <a:solidFill>
                  <a:schemeClr val="tx1"/>
                </a:solidFill>
                <a:latin typeface="Times New Roman" panose="02020603050405020304" charset="0"/>
                <a:cs typeface="Times New Roman" panose="02020603050405020304" charset="0"/>
              </a:rPr>
              <a:t>Hotpot was invented in China but has been spread all over the world such as Japan, Korea and Switzerland in order to fit their local taste, which is very popular among the people.</a:t>
            </a:r>
            <a:endParaRPr lang="en-US" altLang="zh-CN" sz="2800" dirty="0">
              <a:solidFill>
                <a:schemeClr val="tx1"/>
              </a:solidFill>
              <a:latin typeface="Times New Roman" panose="02020603050405020304" charset="0"/>
              <a:cs typeface="Times New Roman" panose="02020603050405020304" charset="0"/>
            </a:endParaRPr>
          </a:p>
        </p:txBody>
      </p:sp>
      <p:pic>
        <p:nvPicPr>
          <p:cNvPr id="9" name="图片 8" descr="C:/Users/香菜什么时候吃呢/Desktop/寿喜.jpg寿喜"/>
          <p:cNvPicPr>
            <a:picLocks noChangeAspect="1"/>
          </p:cNvPicPr>
          <p:nvPr/>
        </p:nvPicPr>
        <p:blipFill rotWithShape="1">
          <a:blip r:embed="rId1"/>
          <a:srcRect/>
          <a:stretch>
            <a:fillRect/>
          </a:stretch>
        </p:blipFill>
        <p:spPr>
          <a:xfrm>
            <a:off x="1571859" y="3638813"/>
            <a:ext cx="1800000" cy="1800000"/>
          </a:xfrm>
          <a:prstGeom prst="ellipse">
            <a:avLst/>
          </a:prstGeom>
          <a:ln w="28575">
            <a:solidFill>
              <a:schemeClr val="bg1">
                <a:lumMod val="95000"/>
              </a:schemeClr>
            </a:solidFill>
          </a:ln>
        </p:spPr>
      </p:pic>
      <p:sp>
        <p:nvSpPr>
          <p:cNvPr id="14" name="文本框 13"/>
          <p:cNvSpPr txBox="1"/>
          <p:nvPr/>
        </p:nvSpPr>
        <p:spPr>
          <a:xfrm>
            <a:off x="1157158" y="5438992"/>
            <a:ext cx="2773491" cy="960328"/>
          </a:xfrm>
          <a:prstGeom prst="rect">
            <a:avLst/>
          </a:prstGeom>
          <a:noFill/>
        </p:spPr>
        <p:txBody>
          <a:bodyPr wrap="square" rtlCol="0">
            <a:spAutoFit/>
          </a:bodyPr>
          <a:p>
            <a:pPr algn="ctr">
              <a:lnSpc>
                <a:spcPct val="150000"/>
              </a:lnSpc>
            </a:pPr>
            <a:r>
              <a:rPr lang="en-US" altLang="zh-CN" sz="2000" b="1" i="1" dirty="0">
                <a:solidFill>
                  <a:schemeClr val="bg1"/>
                </a:solidFill>
                <a:latin typeface="Times New Roman" panose="02020603050405020304" charset="0"/>
                <a:ea typeface="思源黑体" panose="020B0400000000000000" pitchFamily="34" charset="-122"/>
                <a:cs typeface="Times New Roman" panose="02020603050405020304" charset="0"/>
              </a:rPr>
              <a:t>J</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apan:</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Sukiyaki</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(sweet soy-based broth)</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pic>
        <p:nvPicPr>
          <p:cNvPr id="11" name="图片 10" descr="C:/Users/香菜什么时候吃呢/Desktop/部队.jpg部队"/>
          <p:cNvPicPr>
            <a:picLocks noChangeAspect="1"/>
          </p:cNvPicPr>
          <p:nvPr/>
        </p:nvPicPr>
        <p:blipFill rotWithShape="1">
          <a:blip r:embed="rId2"/>
          <a:srcRect/>
          <a:stretch>
            <a:fillRect/>
          </a:stretch>
        </p:blipFill>
        <p:spPr>
          <a:xfrm>
            <a:off x="5398662" y="3638813"/>
            <a:ext cx="1800000" cy="1800000"/>
          </a:xfrm>
          <a:prstGeom prst="ellipse">
            <a:avLst/>
          </a:prstGeom>
          <a:ln w="28575">
            <a:solidFill>
              <a:schemeClr val="bg1">
                <a:lumMod val="95000"/>
              </a:schemeClr>
            </a:solidFill>
          </a:ln>
        </p:spPr>
      </p:pic>
      <p:sp>
        <p:nvSpPr>
          <p:cNvPr id="15" name="文本框 14"/>
          <p:cNvSpPr txBox="1"/>
          <p:nvPr/>
        </p:nvSpPr>
        <p:spPr>
          <a:xfrm>
            <a:off x="5069444" y="5439686"/>
            <a:ext cx="2628806" cy="1421992"/>
          </a:xfrm>
          <a:prstGeom prst="rect">
            <a:avLst/>
          </a:prstGeom>
          <a:noFill/>
        </p:spPr>
        <p:txBody>
          <a:bodyPr wrap="square" rtlCol="0">
            <a:spAutoFit/>
          </a:bodyPr>
          <a:p>
            <a:pPr algn="ctr">
              <a:lnSpc>
                <a:spcPct val="150000"/>
              </a:lnSpc>
            </a:pP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Korea:</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Budae Jjigae</a:t>
            </a:r>
            <a:r>
              <a:rPr lang="en-US" altLang="en-US" sz="2000" b="1" i="1" dirty="0">
                <a:solidFill>
                  <a:schemeClr val="tx1"/>
                </a:solidFill>
                <a:latin typeface="Times New Roman" panose="02020603050405020304" charset="0"/>
                <a:ea typeface="思源黑体" panose="020B0400000000000000" pitchFamily="34" charset="-122"/>
                <a:cs typeface="Times New Roman" panose="02020603050405020304" charset="0"/>
              </a:rPr>
              <a:t> </a:t>
            </a: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(fusion hotpot with spam and kimchi)</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pic>
        <p:nvPicPr>
          <p:cNvPr id="13" name="图片 12" descr="C:/Users/香菜什么时候吃呢/Desktop/瑞士.jpg瑞士"/>
          <p:cNvPicPr>
            <a:picLocks noChangeAspect="1"/>
          </p:cNvPicPr>
          <p:nvPr/>
        </p:nvPicPr>
        <p:blipFill rotWithShape="1">
          <a:blip r:embed="rId3"/>
          <a:srcRect/>
          <a:stretch>
            <a:fillRect/>
          </a:stretch>
        </p:blipFill>
        <p:spPr>
          <a:xfrm>
            <a:off x="9019090" y="3638813"/>
            <a:ext cx="1800000" cy="1800000"/>
          </a:xfrm>
          <a:prstGeom prst="ellipse">
            <a:avLst/>
          </a:prstGeom>
          <a:ln w="28575">
            <a:solidFill>
              <a:schemeClr val="bg1">
                <a:lumMod val="95000"/>
              </a:schemeClr>
            </a:solidFill>
          </a:ln>
        </p:spPr>
      </p:pic>
      <p:sp>
        <p:nvSpPr>
          <p:cNvPr id="16" name="文本框 15"/>
          <p:cNvSpPr txBox="1"/>
          <p:nvPr/>
        </p:nvSpPr>
        <p:spPr>
          <a:xfrm>
            <a:off x="8723825" y="5380566"/>
            <a:ext cx="2628806" cy="1421992"/>
          </a:xfrm>
          <a:prstGeom prst="rect">
            <a:avLst/>
          </a:prstGeom>
          <a:noFill/>
        </p:spPr>
        <p:txBody>
          <a:bodyPr wrap="square" rtlCol="0">
            <a:spAutoFit/>
          </a:bodyPr>
          <a:p>
            <a:pPr algn="ctr">
              <a:lnSpc>
                <a:spcPct val="150000"/>
              </a:lnSpc>
            </a:pPr>
            <a:r>
              <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rPr>
              <a:t>Switzerland: Cheese fondue and chocolate fondue</a:t>
            </a:r>
            <a:endParaRPr lang="en-US" altLang="zh-CN" sz="2000" b="1" i="1" dirty="0">
              <a:solidFill>
                <a:schemeClr val="tx1"/>
              </a:solidFill>
              <a:latin typeface="Times New Roman" panose="02020603050405020304" charset="0"/>
              <a:ea typeface="思源黑体" panose="020B0400000000000000" pitchFamily="34" charset="-122"/>
              <a:cs typeface="Times New Roman" panose="02020603050405020304" charset="0"/>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50000" t="9357" r="22369" b="41989"/>
          <a:stretch>
            <a:fillRect/>
          </a:stretch>
        </p:blipFill>
        <p:spPr>
          <a:xfrm>
            <a:off x="7170822" y="-264696"/>
            <a:ext cx="5502442" cy="5450038"/>
          </a:xfrm>
          <a:prstGeom prst="rect">
            <a:avLst/>
          </a:prstGeom>
        </p:spPr>
      </p:pic>
      <p:sp>
        <p:nvSpPr>
          <p:cNvPr id="16" name="文本框 15"/>
          <p:cNvSpPr txBox="1"/>
          <p:nvPr/>
        </p:nvSpPr>
        <p:spPr>
          <a:xfrm>
            <a:off x="224373" y="3638989"/>
            <a:ext cx="9276879" cy="1014730"/>
          </a:xfrm>
          <a:prstGeom prst="rect">
            <a:avLst/>
          </a:prstGeom>
          <a:noFill/>
        </p:spPr>
        <p:txBody>
          <a:bodyPr wrap="square" rtlCol="0">
            <a:spAutoFit/>
          </a:bodyPr>
          <a:p>
            <a:r>
              <a:rPr lang="en-US" altLang="zh-CN" sz="6000" b="1" dirty="0">
                <a:solidFill>
                  <a:schemeClr val="tx1"/>
                </a:solidFill>
                <a:latin typeface="Times New Roman" panose="02020603050405020304" charset="0"/>
                <a:ea typeface="字魂49号-逍遥行书" panose="00000500000000000000" pitchFamily="2" charset="-122"/>
              </a:rPr>
              <a:t>Thanks for your listening </a:t>
            </a:r>
            <a:endParaRPr lang="zh-CN" altLang="en-US" sz="6000" b="1" dirty="0">
              <a:solidFill>
                <a:schemeClr val="tx1"/>
              </a:solidFill>
              <a:latin typeface="Times New Roman" panose="02020603050405020304" charset="0"/>
              <a:ea typeface="字魂49号-逍遥行书" panose="00000500000000000000" pitchFamily="2" charset="-122"/>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DIAGRAM_VIRTUALLY_FRAME" val="{&quot;height&quot;:431.5754330708661,&quot;left&quot;:274.1052755905512,&quot;top&quot;:76.07055118110236,&quot;width&quot;:679.8447244094489}"/>
</p:tagLst>
</file>

<file path=ppt/tags/tag65.xml><?xml version="1.0" encoding="utf-8"?>
<p:tagLst xmlns:p="http://schemas.openxmlformats.org/presentationml/2006/main">
  <p:tag name="KSO_WM_DIAGRAM_VIRTUALLY_FRAME" val="{&quot;height&quot;:431.5754330708661,&quot;left&quot;:274.1052755905512,&quot;top&quot;:76.07055118110236,&quot;width&quot;:679.8447244094489}"/>
</p:tagLst>
</file>

<file path=ppt/tags/tag66.xml><?xml version="1.0" encoding="utf-8"?>
<p:tagLst xmlns:p="http://schemas.openxmlformats.org/presentationml/2006/main">
  <p:tag name="KSO_WM_DIAGRAM_VIRTUALLY_FRAME" val="{&quot;height&quot;:431.5754330708661,&quot;left&quot;:274.1052755905512,&quot;top&quot;:76.07055118110236,&quot;width&quot;:679.8447244094489}"/>
</p:tagLst>
</file>

<file path=ppt/tags/tag67.xml><?xml version="1.0" encoding="utf-8"?>
<p:tagLst xmlns:p="http://schemas.openxmlformats.org/presentationml/2006/main">
  <p:tag name="KSO_WM_DIAGRAM_VIRTUALLY_FRAME" val="{&quot;height&quot;:431.5754330708661,&quot;left&quot;:274.1052755905512,&quot;top&quot;:76.07055118110236,&quot;width&quot;:679.8447244094489}"/>
</p:tagLst>
</file>

<file path=ppt/tags/tag68.xml><?xml version="1.0" encoding="utf-8"?>
<p:tagLst xmlns:p="http://schemas.openxmlformats.org/presentationml/2006/main">
  <p:tag name="KSO_WM_DIAGRAM_VIRTUALLY_FRAME" val="{&quot;height&quot;:431.5754330708661,&quot;left&quot;:274.1052755905512,&quot;top&quot;:76.07055118110236,&quot;width&quot;:679.8447244094489}"/>
</p:tagLst>
</file>

<file path=ppt/tags/tag69.xml><?xml version="1.0" encoding="utf-8"?>
<p:tagLst xmlns:p="http://schemas.openxmlformats.org/presentationml/2006/main">
  <p:tag name="KSO_WM_DIAGRAM_VIRTUALLY_FRAME" val="{&quot;height&quot;:431.5754330708661,&quot;left&quot;:274.1052755905512,&quot;top&quot;:76.07055118110236,&quot;width&quot;:679.844724409448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431.5754330708661,&quot;left&quot;:274.1052755905512,&quot;top&quot;:76.07055118110236,&quot;width&quot;:679.8447244094489}"/>
</p:tagLst>
</file>

<file path=ppt/tags/tag71.xml><?xml version="1.0" encoding="utf-8"?>
<p:tagLst xmlns:p="http://schemas.openxmlformats.org/presentationml/2006/main">
  <p:tag name="KSO_WM_DIAGRAM_VIRTUALLY_FRAME" val="{&quot;height&quot;:431.5754330708661,&quot;left&quot;:274.1052755905512,&quot;top&quot;:76.07055118110236,&quot;width&quot;:679.8447244094489}"/>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1803</Words>
  <Application>WPS 演示</Application>
  <PresentationFormat>宽屏</PresentationFormat>
  <Paragraphs>55</Paragraphs>
  <Slides>6</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vt:i4>
      </vt:variant>
    </vt:vector>
  </HeadingPairs>
  <TitlesOfParts>
    <vt:vector size="18" baseType="lpstr">
      <vt:lpstr>Arial</vt:lpstr>
      <vt:lpstr>宋体</vt:lpstr>
      <vt:lpstr>Wingdings</vt:lpstr>
      <vt:lpstr>Wingdings</vt:lpstr>
      <vt:lpstr>Times New Roman</vt:lpstr>
      <vt:lpstr>思源黑体</vt:lpstr>
      <vt:lpstr>黑体</vt:lpstr>
      <vt:lpstr>微软雅黑</vt:lpstr>
      <vt:lpstr>Arial Unicode MS</vt:lpstr>
      <vt:lpstr>Calibri</vt:lpstr>
      <vt:lpstr>字魂49号-逍遥行书</vt:lpstr>
      <vt:lpstr>WPS</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羊洋洋</cp:lastModifiedBy>
  <cp:revision>160</cp:revision>
  <dcterms:created xsi:type="dcterms:W3CDTF">2019-06-19T02:08:00Z</dcterms:created>
  <dcterms:modified xsi:type="dcterms:W3CDTF">2025-03-13T16:06:36Z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CBF8C867BDAB44519D5E61CBABC48B89_11</vt:lpwstr>
  </property>
</Properties>
</file>