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256" r:id="rId3"/>
    <p:sldId id="257" r:id="rId5"/>
    <p:sldId id="280" r:id="rId6"/>
    <p:sldId id="265" r:id="rId7"/>
    <p:sldId id="267" r:id="rId8"/>
    <p:sldId id="266" r:id="rId9"/>
    <p:sldId id="268" r:id="rId10"/>
    <p:sldId id="291" r:id="rId11"/>
    <p:sldId id="269" r:id="rId12"/>
    <p:sldId id="275" r:id="rId13"/>
    <p:sldId id="270" r:id="rId14"/>
    <p:sldId id="271" r:id="rId15"/>
    <p:sldId id="260" r:id="rId16"/>
    <p:sldId id="262" r:id="rId17"/>
  </p:sldIdLst>
  <p:sldSz cx="12192000" cy="6858000"/>
  <p:notesSz cx="7103745" cy="10234295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5E7"/>
    <a:srgbClr val="E4B1AC"/>
    <a:srgbClr val="543D95"/>
    <a:srgbClr val="CCB6DA"/>
    <a:srgbClr val="CCBEF4"/>
    <a:srgbClr val="C7A3EF"/>
    <a:srgbClr val="60B1D2"/>
    <a:srgbClr val="E3C03E"/>
    <a:srgbClr val="4D8658"/>
    <a:srgbClr val="C5B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0" y="472"/>
      </p:cViewPr>
      <p:guideLst>
        <p:guide orient="horz" pos="21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3235" y="-62"/>
      </p:cViewPr>
      <p:guideLst>
        <p:guide orient="horz" pos="3236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5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43ADF-6607-4B7F-B5A5-954AC3D446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324BA-E049-4CED-9869-708DAA5167A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118B3-B1A4-451E-A38E-75BEE435A5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6F767-4CE0-42BC-9543-B141AF5CD3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6F767-4CE0-42BC-9543-B141AF5CD3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905" cy="685927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152400" y="0"/>
            <a:ext cx="12346305" cy="685927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  <a:endParaRPr lang="zh-CN" altLang="en-US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  <a:endParaRPr lang="zh-CN" altLang="en-US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  <a:endParaRPr lang="zh-CN" altLang="en-US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  <a:endParaRPr lang="zh-CN" altLang="en-US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  <a:endParaRPr lang="zh-CN" altLang="en-US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3.wdp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jpeg"/><Relationship Id="rId8" Type="http://schemas.openxmlformats.org/officeDocument/2006/relationships/image" Target="../media/image20.jpeg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24.jpeg"/><Relationship Id="rId11" Type="http://schemas.openxmlformats.org/officeDocument/2006/relationships/image" Target="../media/image23.jpeg"/><Relationship Id="rId10" Type="http://schemas.openxmlformats.org/officeDocument/2006/relationships/image" Target="../media/image22.jpeg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3.wdp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microsoft.com/office/2007/relationships/hdphoto" Target="../media/image5.wdp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.xml"/><Relationship Id="rId2" Type="http://schemas.openxmlformats.org/officeDocument/2006/relationships/image" Target="../media/image6.pn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image" Target="../media/image6.pn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tags" Target="../tags/tag4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620\Desktop\朝霞与晚霞\mmexport159767490727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638" y="1"/>
            <a:ext cx="12442370" cy="688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4539131" y="947057"/>
            <a:ext cx="2825544" cy="5146130"/>
          </a:xfrm>
          <a:prstGeom prst="rect">
            <a:avLst/>
          </a:prstGeom>
          <a:noFill/>
          <a:ln w="314325">
            <a:solidFill>
              <a:srgbClr val="E4B1AC">
                <a:alpha val="4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286635" y="-114300"/>
            <a:ext cx="904875" cy="7038975"/>
          </a:xfrm>
          <a:prstGeom prst="rect">
            <a:avLst/>
          </a:prstGeom>
          <a:solidFill>
            <a:srgbClr val="E4B1AC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776335" y="-90170"/>
            <a:ext cx="904875" cy="7038975"/>
          </a:xfrm>
          <a:prstGeom prst="rect">
            <a:avLst/>
          </a:prstGeom>
          <a:solidFill>
            <a:srgbClr val="E4B1AC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78435" y="-119380"/>
            <a:ext cx="76835" cy="7156450"/>
          </a:xfrm>
          <a:prstGeom prst="rect">
            <a:avLst/>
          </a:prstGeom>
          <a:solidFill>
            <a:srgbClr val="E4B1AC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83235" y="-90805"/>
            <a:ext cx="86360" cy="7038975"/>
          </a:xfrm>
          <a:prstGeom prst="rect">
            <a:avLst/>
          </a:prstGeom>
          <a:solidFill>
            <a:srgbClr val="E4B1AC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0233660" y="-114300"/>
            <a:ext cx="495300" cy="7038975"/>
          </a:xfrm>
          <a:prstGeom prst="rect">
            <a:avLst/>
          </a:prstGeom>
          <a:solidFill>
            <a:srgbClr val="E4B1AC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1697335" y="-269875"/>
            <a:ext cx="76835" cy="7156450"/>
          </a:xfrm>
          <a:prstGeom prst="rect">
            <a:avLst/>
          </a:prstGeom>
          <a:solidFill>
            <a:srgbClr val="E4B1AC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2002135" y="-241300"/>
            <a:ext cx="86360" cy="7038975"/>
          </a:xfrm>
          <a:prstGeom prst="rect">
            <a:avLst/>
          </a:prstGeom>
          <a:solidFill>
            <a:srgbClr val="E4B1AC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C:\Users\20620\Desktop\校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216" y="-474448"/>
            <a:ext cx="2493374" cy="168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 descr="7b0a2020202022776f7264617274223a20227b5c2269645c223a31393938333230352c5c227469645c223a31333437377d220a7d0a"/>
          <p:cNvSpPr txBox="1"/>
          <p:nvPr/>
        </p:nvSpPr>
        <p:spPr>
          <a:xfrm>
            <a:off x="483235" y="1212215"/>
            <a:ext cx="9864725" cy="15252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000" b="1" dirty="0">
                <a:ln w="1524" cmpd="sng">
                  <a:prstDash val="sysDash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innerShdw dist="25400" dir="18900000">
                    <a:srgbClr val="749E85"/>
                  </a:innerShdw>
                  <a:reflection blurRad="762" stA="50000" endA="300" endPos="50000" dist="63500" dir="5400000" sy="-100000" algn="bl" rotWithShape="0"/>
                </a:effectLst>
                <a:uFillTx/>
                <a:latin typeface="Yu Gothic UI Light" panose="020B0300000000000000" charset="-128"/>
                <a:ea typeface="Yu Gothic UI Light" panose="020B0300000000000000" charset="-128"/>
              </a:rPr>
              <a:t>Marriage</a:t>
            </a:r>
            <a:r>
              <a:rPr lang="en-US" altLang="zh-CN" sz="5400" b="1" dirty="0">
                <a:ln w="1524" cmpd="sng">
                  <a:prstDash val="sysDash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innerShdw dist="25400" dir="18900000">
                    <a:srgbClr val="749E85"/>
                  </a:innerShdw>
                  <a:reflection blurRad="762" stA="50000" endA="300" endPos="50000" dist="63500" dir="5400000" sy="-100000" algn="bl" rotWithShape="0"/>
                </a:effectLst>
                <a:uFillTx/>
                <a:latin typeface="Yu Gothic UI Light" panose="020B0300000000000000" charset="-128"/>
                <a:ea typeface="Yu Gothic UI Light" panose="020B0300000000000000" charset="-128"/>
              </a:rPr>
              <a:t> Culture in China</a:t>
            </a:r>
            <a:endParaRPr lang="en-US" altLang="zh-CN" sz="5400" b="1" dirty="0">
              <a:ln w="1524" cmpd="sng">
                <a:prstDash val="sysDash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innerShdw dist="25400" dir="18900000">
                  <a:srgbClr val="749E85"/>
                </a:innerShdw>
                <a:reflection blurRad="762" stA="50000" endA="300" endPos="50000" dist="63500" dir="5400000" sy="-100000" algn="bl" rotWithShape="0"/>
              </a:effectLst>
              <a:uFillTx/>
              <a:latin typeface="Yu Gothic UI Light" panose="020B0300000000000000" charset="-128"/>
              <a:ea typeface="Yu Gothic UI Light" panose="020B0300000000000000" charset="-128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49540" y="4815205"/>
            <a:ext cx="5684520" cy="1467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rgbClr val="AAD5E7"/>
                </a:solidFill>
                <a:uFillTx/>
              </a:rPr>
              <a:t>Reporter: Xiang </a:t>
            </a:r>
            <a:r>
              <a:rPr lang="en-US" altLang="zh-CN" sz="2400" dirty="0" err="1">
                <a:solidFill>
                  <a:srgbClr val="AAD5E7"/>
                </a:solidFill>
                <a:uFillTx/>
              </a:rPr>
              <a:t>Minghui</a:t>
            </a:r>
            <a:endParaRPr lang="en-US" altLang="zh-CN" sz="2400" dirty="0">
              <a:solidFill>
                <a:srgbClr val="AAD5E7"/>
              </a:solidFill>
              <a:uFillTx/>
            </a:endParaRPr>
          </a:p>
          <a:p>
            <a:r>
              <a:rPr lang="en-US" altLang="zh-CN" sz="2400" dirty="0">
                <a:solidFill>
                  <a:srgbClr val="AAD5E7"/>
                </a:solidFill>
                <a:uFillTx/>
              </a:rPr>
              <a:t>                  Jiang </a:t>
            </a:r>
            <a:r>
              <a:rPr lang="en-US" altLang="zh-CN" sz="2400" dirty="0" err="1">
                <a:solidFill>
                  <a:srgbClr val="AAD5E7"/>
                </a:solidFill>
                <a:uFillTx/>
              </a:rPr>
              <a:t>Zhengjun</a:t>
            </a:r>
            <a:endParaRPr lang="en-US" altLang="zh-CN" sz="2400" dirty="0">
              <a:solidFill>
                <a:srgbClr val="AAD5E7"/>
              </a:solidFill>
              <a:uFillTx/>
            </a:endParaRPr>
          </a:p>
          <a:p>
            <a:r>
              <a:rPr lang="en-US" altLang="zh-CN" sz="2400" dirty="0">
                <a:solidFill>
                  <a:srgbClr val="AAD5E7"/>
                </a:solidFill>
                <a:uFillTx/>
              </a:rPr>
              <a:t>Major: English Translation</a:t>
            </a:r>
            <a:endParaRPr lang="en-US" altLang="zh-CN" sz="2400" dirty="0">
              <a:solidFill>
                <a:srgbClr val="AAD5E7"/>
              </a:solidFill>
              <a:uFillTx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6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20620\Desktop\朝霞与晚霞\桃子湖 罗孟彬.jpg"/>
          <p:cNvPicPr>
            <a:picLocks noChangeAspect="1" noChangeArrowheads="1"/>
          </p:cNvPicPr>
          <p:nvPr/>
        </p:nvPicPr>
        <p:blipFill>
          <a:blip r:embed="rId1" cstate="print">
            <a:alphaModFix amt="6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" y="96814"/>
            <a:ext cx="12374880" cy="722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8660" y="466090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r>
              <a:rPr lang="en-US" altLang="zh-CN"/>
              <a:t>                                                </a:t>
            </a:r>
            <a:r>
              <a:rPr lang="en-US" altLang="zh-CN" sz="88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Part 2</a:t>
            </a:r>
            <a:endParaRPr lang="en-US" altLang="zh-CN" sz="88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20620\Desktop\朝霞与晚霞\桃子湖 罗孟彬 (2)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05" y="0"/>
            <a:ext cx="12439650" cy="711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95445" y="124861"/>
            <a:ext cx="10515600" cy="891302"/>
          </a:xfrm>
        </p:spPr>
        <p:txBody>
          <a:bodyPr/>
          <a:lstStyle/>
          <a:p>
            <a:pPr indent="266700" algn="just"/>
            <a:r>
              <a:rPr lang="en-US" altLang="zh-CN" kern="100" dirty="0">
                <a:solidFill>
                  <a:srgbClr val="AAD5E7"/>
                </a:solidFill>
                <a:effectLst/>
                <a:ea typeface="宋体" panose="02010600030101010101" pitchFamily="2" charset="-122"/>
                <a:cs typeface="Calibri" panose="020F0502020204030204" pitchFamily="34" charset="0"/>
              </a:rPr>
              <a:t>Changes </a:t>
            </a:r>
            <a:r>
              <a:rPr lang="en-US" altLang="zh-CN" kern="100" dirty="0">
                <a:solidFill>
                  <a:srgbClr val="AAD5E7"/>
                </a:solidFill>
                <a:ea typeface="宋体" panose="02010600030101010101" pitchFamily="2" charset="-122"/>
                <a:cs typeface="Calibri" panose="020F0502020204030204" pitchFamily="34" charset="0"/>
              </a:rPr>
              <a:t>in terms of</a:t>
            </a:r>
            <a:r>
              <a:rPr lang="en-US" altLang="zh-CN" kern="100" dirty="0">
                <a:solidFill>
                  <a:srgbClr val="AAD5E7"/>
                </a:solidFill>
                <a:effectLst/>
                <a:ea typeface="宋体" panose="02010600030101010101" pitchFamily="2" charset="-122"/>
                <a:cs typeface="Calibri" panose="020F0502020204030204" pitchFamily="34" charset="0"/>
              </a:rPr>
              <a:t> Wedding Dresses</a:t>
            </a:r>
            <a:endParaRPr lang="zh-CN" altLang="zh-CN" kern="100" dirty="0">
              <a:solidFill>
                <a:srgbClr val="AAD5E7"/>
              </a:solidFill>
              <a:effectLst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0680" y="996467"/>
            <a:ext cx="3925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1.Ancient Times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006608" y="991039"/>
            <a:ext cx="4553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2. The Republic of China </a:t>
            </a:r>
            <a:r>
              <a:rPr lang="zh-CN" altLang="en-US" sz="3200" dirty="0">
                <a:solidFill>
                  <a:schemeClr val="bg1"/>
                </a:solidFill>
              </a:rPr>
              <a:t>（民国时期）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222619" y="991039"/>
            <a:ext cx="4164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3. Contemporary Times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0" y="1919399"/>
            <a:ext cx="3365217" cy="337715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9399"/>
            <a:ext cx="3720421" cy="337715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6466"/>
            <a:ext cx="4058813" cy="3400083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>
          <a:xfrm>
            <a:off x="9037863" y="5479188"/>
            <a:ext cx="307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（图片来源于网络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侵权必删）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526" y="2329321"/>
            <a:ext cx="3242745" cy="229154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090" y="1962806"/>
            <a:ext cx="3327151" cy="420572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200" y="1999123"/>
            <a:ext cx="2910929" cy="4164109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87" y="1962806"/>
            <a:ext cx="3842656" cy="42004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108" y="2441992"/>
            <a:ext cx="4264133" cy="2898031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672" y="2463565"/>
            <a:ext cx="4285003" cy="2854883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287" y="2438433"/>
            <a:ext cx="4071594" cy="3033638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319" y="2431316"/>
            <a:ext cx="4739708" cy="3037197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20620\Desktop\朝霞与晚霞\桃子湖 罗孟彬 (2)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25" y="-31227"/>
            <a:ext cx="12439650" cy="711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-195445" y="124861"/>
            <a:ext cx="10515600" cy="891302"/>
          </a:xfrm>
        </p:spPr>
        <p:txBody>
          <a:bodyPr/>
          <a:lstStyle/>
          <a:p>
            <a:pPr indent="266700" algn="just"/>
            <a:r>
              <a:rPr lang="en-US" altLang="zh-CN" kern="100" dirty="0">
                <a:solidFill>
                  <a:srgbClr val="AAD5E7"/>
                </a:solidFill>
                <a:ea typeface="宋体" panose="02010600030101010101" pitchFamily="2" charset="-122"/>
                <a:cs typeface="Calibri" panose="020F0502020204030204" pitchFamily="34" charset="0"/>
              </a:rPr>
              <a:t>Discussion Time</a:t>
            </a:r>
            <a:endParaRPr lang="zh-CN" altLang="zh-CN" kern="100" dirty="0">
              <a:solidFill>
                <a:srgbClr val="AAD5E7"/>
              </a:solidFill>
              <a:effectLst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14107" y="1016163"/>
            <a:ext cx="919984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kern="10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Q1</a:t>
            </a:r>
            <a:endParaRPr lang="en-US" altLang="zh-CN" sz="2800" kern="100" dirty="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Do you agree with the action that some </a:t>
            </a:r>
            <a:r>
              <a:rPr lang="en-US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parents ask or urge their children to get married?  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396706" y="3215452"/>
            <a:ext cx="91998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Q2</a:t>
            </a:r>
            <a:endParaRPr lang="en-US" altLang="zh-CN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What do you think a good marriage should be like?</a:t>
            </a:r>
            <a:endParaRPr lang="zh-CN" altLang="en-US" sz="2400" dirty="0"/>
          </a:p>
        </p:txBody>
      </p:sp>
      <p:sp>
        <p:nvSpPr>
          <p:cNvPr id="2" name="文本框 1"/>
          <p:cNvSpPr txBox="1"/>
          <p:nvPr/>
        </p:nvSpPr>
        <p:spPr>
          <a:xfrm>
            <a:off x="680085" y="4485005"/>
            <a:ext cx="5346065" cy="9645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equal</a:t>
            </a:r>
            <a:endParaRPr lang="en-US" altLang="zh-CN"/>
          </a:p>
          <a:p>
            <a:r>
              <a:rPr lang="en-US" altLang="zh-CN">
                <a:sym typeface="+mn-ea"/>
              </a:rPr>
              <a:t>economically </a:t>
            </a:r>
            <a:r>
              <a:rPr lang="en-US" altLang="zh-CN"/>
              <a:t>dependent  or not?</a:t>
            </a:r>
            <a:endParaRPr lang="en-US" altLang="zh-CN"/>
          </a:p>
          <a:p>
            <a:r>
              <a:rPr lang="en-US" altLang="zh-CN"/>
              <a:t>housewife or not?</a:t>
            </a:r>
            <a:endParaRPr lang="en-US" altLang="zh-CN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20620\Desktop\朝霞与晚霞\桃子湖 罗孟彬.jpg"/>
          <p:cNvPicPr>
            <a:picLocks noChangeAspect="1" noChangeArrowheads="1"/>
          </p:cNvPicPr>
          <p:nvPr/>
        </p:nvPicPr>
        <p:blipFill>
          <a:blip r:embed="rId1" cstate="print">
            <a:alphaModFix amt="6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" y="-171156"/>
            <a:ext cx="12374880" cy="722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References</a:t>
            </a:r>
            <a:endParaRPr lang="en-US" altLang="zh-CN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913765" y="169100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3200" dirty="0">
                <a:solidFill>
                  <a:schemeClr val="tx1"/>
                </a:solidFill>
                <a:uFillTx/>
              </a:rPr>
              <a:t>[1]</a:t>
            </a:r>
            <a:r>
              <a:rPr lang="zh-CN" altLang="en-US" sz="3200" dirty="0">
                <a:solidFill>
                  <a:schemeClr val="tx1"/>
                </a:solidFill>
                <a:uFillTx/>
              </a:rPr>
              <a:t>https://baike.quark.cn/c/lemma/42941840970753#/index</a:t>
            </a:r>
            <a:endParaRPr lang="zh-CN" altLang="en-US" sz="3200" dirty="0">
              <a:solidFill>
                <a:schemeClr val="tx1"/>
              </a:solidFill>
              <a:uFillTx/>
            </a:endParaRPr>
          </a:p>
          <a:p>
            <a:pPr marL="0" indent="0">
              <a:buNone/>
            </a:pPr>
            <a:r>
              <a:rPr lang="en-US" altLang="zh-CN" sz="3200" dirty="0">
                <a:solidFill>
                  <a:schemeClr val="tx1"/>
                </a:solidFill>
                <a:uFillTx/>
              </a:rPr>
              <a:t>[2]</a:t>
            </a:r>
            <a:r>
              <a:rPr lang="zh-CN" altLang="en-US" sz="3200" dirty="0">
                <a:solidFill>
                  <a:schemeClr val="tx1"/>
                </a:solidFill>
                <a:uFillTx/>
              </a:rPr>
              <a:t>http://baike.baidu.com/l/FurMnDH9?bk_</a:t>
            </a:r>
            <a:endParaRPr lang="zh-CN" altLang="en-US" sz="3200" dirty="0">
              <a:solidFill>
                <a:schemeClr val="tx1"/>
              </a:solidFill>
              <a:uFillTx/>
            </a:endParaRPr>
          </a:p>
          <a:p>
            <a:pPr marL="0" indent="0">
              <a:buNone/>
            </a:pPr>
            <a:r>
              <a:rPr lang="en-US" altLang="zh-CN" sz="3200" dirty="0">
                <a:solidFill>
                  <a:schemeClr val="tx1"/>
                </a:solidFill>
                <a:uFillTx/>
              </a:rPr>
              <a:t>[3]</a:t>
            </a:r>
            <a:r>
              <a:rPr lang="zh-CN" altLang="en-US" sz="3200" dirty="0">
                <a:solidFill>
                  <a:schemeClr val="tx1"/>
                </a:solidFill>
                <a:uFillTx/>
              </a:rPr>
              <a:t>http://baike.baidu.com/l/dMw6WPwc?bk_</a:t>
            </a:r>
            <a:endParaRPr lang="zh-CN" altLang="en-US" sz="3200" dirty="0">
              <a:solidFill>
                <a:schemeClr val="tx1"/>
              </a:solidFill>
              <a:uFillTx/>
            </a:endParaRPr>
          </a:p>
          <a:p>
            <a:pPr marL="0" indent="0">
              <a:buNone/>
            </a:pPr>
            <a:r>
              <a:rPr lang="en-US" altLang="zh-CN" sz="3200" dirty="0">
                <a:solidFill>
                  <a:schemeClr val="tx1"/>
                </a:solidFill>
                <a:uFillTx/>
              </a:rPr>
              <a:t>[4]</a:t>
            </a:r>
            <a:r>
              <a:rPr lang="zh-CN" altLang="en-US" sz="3200" dirty="0">
                <a:solidFill>
                  <a:schemeClr val="tx1"/>
                </a:solidFill>
                <a:uFillTx/>
              </a:rPr>
              <a:t>董梦缘.唐代“和离”制度的成因分析[J].山西省政法管理干部学院学报,2021,34(03):25-27.</a:t>
            </a:r>
            <a:endParaRPr lang="zh-CN" altLang="en-US" sz="3200" dirty="0">
              <a:solidFill>
                <a:schemeClr val="tx1"/>
              </a:solidFill>
              <a:uFillTx/>
            </a:endParaRPr>
          </a:p>
          <a:p>
            <a:pPr marL="0" indent="0">
              <a:buNone/>
            </a:pPr>
            <a:r>
              <a:rPr lang="en-US" altLang="zh-CN" sz="3200" dirty="0">
                <a:solidFill>
                  <a:schemeClr val="tx1"/>
                </a:solidFill>
                <a:uFillTx/>
              </a:rPr>
              <a:t>[5]</a:t>
            </a:r>
            <a:r>
              <a:rPr lang="zh-CN" altLang="en-US" sz="3200" dirty="0">
                <a:solidFill>
                  <a:schemeClr val="tx1"/>
                </a:solidFill>
                <a:uFillTx/>
              </a:rPr>
              <a:t>孙 晓 . 中 国 传 统 婚 姻 制 度 与 观 念 的 演 变 [J]. 人 民 论坛,2021(16):110-112.</a:t>
            </a:r>
            <a:endParaRPr lang="zh-CN" altLang="en-US" sz="3200" dirty="0">
              <a:solidFill>
                <a:schemeClr val="tx1"/>
              </a:solidFill>
              <a:uFillTx/>
            </a:endParaRPr>
          </a:p>
          <a:p>
            <a:pPr marL="0" indent="0">
              <a:buNone/>
            </a:pPr>
            <a:r>
              <a:rPr lang="en-US" altLang="zh-CN" sz="3200" dirty="0">
                <a:solidFill>
                  <a:schemeClr val="tx1"/>
                </a:solidFill>
                <a:uFillTx/>
              </a:rPr>
              <a:t>[6]</a:t>
            </a:r>
            <a:r>
              <a:rPr lang="zh-CN" altLang="en-US" sz="3200" dirty="0">
                <a:solidFill>
                  <a:schemeClr val="tx1"/>
                </a:solidFill>
                <a:uFillTx/>
              </a:rPr>
              <a:t>刘国良.中国古代文化常识探骊——浅析中国古代婚姻制度与婚姻传统[J].课程教育研究,2017(26):42-43.</a:t>
            </a:r>
            <a:endParaRPr lang="zh-CN" altLang="en-US" sz="3200" dirty="0">
              <a:solidFill>
                <a:schemeClr val="tx1"/>
              </a:solidFill>
              <a:uFillTx/>
            </a:endParaRPr>
          </a:p>
        </p:txBody>
      </p:sp>
    </p:spTree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20620\Desktop\朝霞与晚霞\桃子湖 罗孟彬 (3)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4" y="-119380"/>
            <a:ext cx="12409714" cy="751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4247515" y="1205229"/>
            <a:ext cx="3695700" cy="4448175"/>
          </a:xfrm>
          <a:prstGeom prst="rect">
            <a:avLst/>
          </a:prstGeom>
          <a:noFill/>
          <a:ln w="314325">
            <a:solidFill>
              <a:srgbClr val="E4B1AC">
                <a:alpha val="4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410074" y="1390650"/>
            <a:ext cx="2132965" cy="22453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64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14000" dirty="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再</a:t>
            </a:r>
            <a:endParaRPr lang="zh-CN" altLang="en-US" sz="14000" dirty="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10580" y="2336165"/>
            <a:ext cx="2132965" cy="22453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64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14000" dirty="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会</a:t>
            </a:r>
            <a:endParaRPr lang="zh-CN" altLang="en-US" sz="14000" dirty="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9" name="等腰三角形 8"/>
          <p:cNvSpPr/>
          <p:nvPr/>
        </p:nvSpPr>
        <p:spPr>
          <a:xfrm flipV="1">
            <a:off x="5647690" y="4333875"/>
            <a:ext cx="895350" cy="895350"/>
          </a:xfrm>
          <a:prstGeom prst="triangle">
            <a:avLst/>
          </a:prstGeom>
          <a:solidFill>
            <a:srgbClr val="E4B1A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857240" y="4105592"/>
            <a:ext cx="466725" cy="75565"/>
          </a:xfrm>
          <a:prstGeom prst="rect">
            <a:avLst/>
          </a:prstGeom>
          <a:solidFill>
            <a:srgbClr val="E4B1AC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286635" y="-114300"/>
            <a:ext cx="904875" cy="7038975"/>
          </a:xfrm>
          <a:prstGeom prst="rect">
            <a:avLst/>
          </a:prstGeom>
          <a:solidFill>
            <a:srgbClr val="E4B1AC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566785" y="-119380"/>
            <a:ext cx="86360" cy="7038975"/>
          </a:xfrm>
          <a:prstGeom prst="rect">
            <a:avLst/>
          </a:prstGeom>
          <a:solidFill>
            <a:srgbClr val="E4B1AC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776335" y="-90170"/>
            <a:ext cx="904875" cy="7038975"/>
          </a:xfrm>
          <a:prstGeom prst="rect">
            <a:avLst/>
          </a:prstGeom>
          <a:solidFill>
            <a:srgbClr val="E4B1AC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78435" y="-119380"/>
            <a:ext cx="76835" cy="7156450"/>
          </a:xfrm>
          <a:prstGeom prst="rect">
            <a:avLst/>
          </a:prstGeom>
          <a:solidFill>
            <a:srgbClr val="E4B1AC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83235" y="-90805"/>
            <a:ext cx="86360" cy="7038975"/>
          </a:xfrm>
          <a:prstGeom prst="rect">
            <a:avLst/>
          </a:prstGeom>
          <a:solidFill>
            <a:srgbClr val="E4B1AC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0233660" y="-114300"/>
            <a:ext cx="495300" cy="7038975"/>
          </a:xfrm>
          <a:prstGeom prst="rect">
            <a:avLst/>
          </a:prstGeom>
          <a:solidFill>
            <a:srgbClr val="E4B1AC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1697335" y="-269875"/>
            <a:ext cx="76835" cy="7156450"/>
          </a:xfrm>
          <a:prstGeom prst="rect">
            <a:avLst/>
          </a:prstGeom>
          <a:solidFill>
            <a:srgbClr val="E4B1AC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2002135" y="-241300"/>
            <a:ext cx="86360" cy="7038975"/>
          </a:xfrm>
          <a:prstGeom prst="rect">
            <a:avLst/>
          </a:prstGeom>
          <a:solidFill>
            <a:srgbClr val="E4B1AC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5" name="Picture 3" descr="C:\Users\20620\Desktop\校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116" y="-146382"/>
            <a:ext cx="2517458" cy="141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20620\Desktop\朝霞与晚霞\5194e4ae8d5284e03ae6db413ca2064.jpg"/>
          <p:cNvPicPr>
            <a:picLocks noChangeAspect="1" noChangeArrowheads="1"/>
          </p:cNvPicPr>
          <p:nvPr/>
        </p:nvPicPr>
        <p:blipFill rotWithShape="1">
          <a:blip r:embed="rId1">
            <a:alphaModFix amt="80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04" t="-6071" r="-2022" b="-6071"/>
          <a:stretch>
            <a:fillRect/>
          </a:stretch>
        </p:blipFill>
        <p:spPr bwMode="auto">
          <a:xfrm>
            <a:off x="-266700" y="-489856"/>
            <a:ext cx="12725400" cy="783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2828290" y="3619500"/>
            <a:ext cx="466725" cy="75565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757053" y="830639"/>
            <a:ext cx="9829353" cy="1383665"/>
            <a:chOff x="517765" y="1262686"/>
            <a:chExt cx="9829353" cy="1478065"/>
          </a:xfrm>
        </p:grpSpPr>
        <p:sp>
          <p:nvSpPr>
            <p:cNvPr id="22" name="椭圆 21"/>
            <p:cNvSpPr/>
            <p:nvPr/>
          </p:nvSpPr>
          <p:spPr>
            <a:xfrm>
              <a:off x="517765" y="1463610"/>
              <a:ext cx="710326" cy="710326"/>
            </a:xfrm>
            <a:prstGeom prst="ellipse">
              <a:avLst/>
            </a:prstGeom>
            <a:solidFill>
              <a:srgbClr val="C5BE64">
                <a:alpha val="76000"/>
              </a:srgbClr>
            </a:solidFill>
            <a:ln w="1206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  <a:sym typeface="+mn-ea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491790" y="1262686"/>
              <a:ext cx="8855328" cy="14780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endParaRPr lang="en-US" altLang="zh-CN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endParaRPr>
            </a:p>
            <a:p>
              <a:r>
                <a:rPr lang="en-US" altLang="zh-CN" sz="28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rPr>
                <a:t> Ancient Marriage Customs and Characteristics</a:t>
              </a:r>
              <a:endParaRPr lang="zh-CN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</a:endParaRPr>
            </a:p>
            <a:p>
              <a:endParaRPr lang="zh-CN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87908" y="2435410"/>
            <a:ext cx="1358942" cy="710326"/>
            <a:chOff x="4150600" y="1393760"/>
            <a:chExt cx="1358942" cy="710326"/>
          </a:xfrm>
        </p:grpSpPr>
        <p:sp>
          <p:nvSpPr>
            <p:cNvPr id="26" name="椭圆 25"/>
            <p:cNvSpPr/>
            <p:nvPr/>
          </p:nvSpPr>
          <p:spPr>
            <a:xfrm>
              <a:off x="4150600" y="1393760"/>
              <a:ext cx="710326" cy="710326"/>
            </a:xfrm>
            <a:prstGeom prst="ellipse">
              <a:avLst/>
            </a:prstGeom>
            <a:solidFill>
              <a:srgbClr val="E3C03E">
                <a:alpha val="62000"/>
              </a:srgbClr>
            </a:solidFill>
            <a:ln w="1206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199662" y="1524911"/>
              <a:ext cx="309880" cy="5219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endParaRPr lang="zh-CN" altLang="en-US" sz="2800" dirty="0">
                <a:solidFill>
                  <a:srgbClr val="FFFF00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</p:grpSp>
      <p:pic>
        <p:nvPicPr>
          <p:cNvPr id="36" name="Picture 2" descr="C:\Users\20620\Desktop\校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" y="-297389"/>
            <a:ext cx="2667000" cy="150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828531" y="2469130"/>
            <a:ext cx="672913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in terms of Wedding Dresses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8" y="3712265"/>
            <a:ext cx="710326" cy="71032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32070" y="3822076"/>
            <a:ext cx="672913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 Time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20620\Desktop\朝霞与晚霞\桃子湖 罗孟彬 (2)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50" y="0"/>
            <a:ext cx="12439650" cy="711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269365"/>
            <a:ext cx="5206365" cy="34842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7151370" y="1269365"/>
            <a:ext cx="2498090" cy="3473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内容占位符 1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20620\Desktop\朝霞与晚霞\桃子湖 罗孟彬 (2).jpg"/>
          <p:cNvPicPr>
            <a:picLocks noChangeAspect="1" noChangeArrowheads="1"/>
          </p:cNvPicPr>
          <p:nvPr/>
        </p:nvPicPr>
        <p:blipFill>
          <a:blip r:embed="rId1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50" y="0"/>
            <a:ext cx="12439650" cy="711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382270" y="734060"/>
            <a:ext cx="12211050" cy="76200"/>
          </a:xfrm>
          <a:prstGeom prst="rect">
            <a:avLst/>
          </a:prstGeom>
          <a:solidFill>
            <a:srgbClr val="E4B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Picture 2" descr="C:\Users\20620\Desktop\校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-381420"/>
            <a:ext cx="2667000" cy="150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8200" y="796862"/>
            <a:ext cx="10515600" cy="1325563"/>
          </a:xfrm>
        </p:spPr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 dirty="0">
                <a:solidFill>
                  <a:srgbClr val="AAD5E7"/>
                </a:solidFill>
                <a:uFillTx/>
              </a:rPr>
              <a:t>Six Rites of Marriage</a:t>
            </a:r>
            <a:endParaRPr lang="en-US" altLang="zh-CN" dirty="0">
              <a:solidFill>
                <a:srgbClr val="AAD5E7"/>
              </a:solidFill>
              <a:uFillTx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860426" y="1454150"/>
            <a:ext cx="4235086" cy="3836035"/>
          </a:xfrm>
        </p:spPr>
        <p:txBody>
          <a:bodyPr>
            <a:normAutofit/>
          </a:bodyPr>
          <a:lstStyle/>
          <a:p>
            <a:pPr marL="0" lvl="0" indent="0">
              <a:buFont typeface="Arial" panose="020B0604020202020204" pitchFamily="34" charset="0"/>
              <a:buNone/>
            </a:pPr>
            <a:endParaRPr lang="en-US" altLang="zh-CN" sz="11200" dirty="0">
              <a:sym typeface="+mn-ea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US" altLang="zh-CN" dirty="0">
              <a:sym typeface="+mn-ea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US" altLang="zh-CN" dirty="0">
              <a:sym typeface="+mn-ea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US" altLang="zh-CN" dirty="0">
              <a:sym typeface="+mn-ea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altLang="zh-CN" dirty="0">
                <a:sym typeface="+mn-ea"/>
              </a:rPr>
              <a:t> </a:t>
            </a:r>
            <a:endParaRPr lang="zh-CN" altLang="en-US" dirty="0"/>
          </a:p>
        </p:txBody>
      </p:sp>
      <p:graphicFrame>
        <p:nvGraphicFramePr>
          <p:cNvPr id="6" name="表格 8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95885" y="1690370"/>
          <a:ext cx="10888980" cy="415480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75180"/>
                <a:gridCol w="8813800"/>
              </a:tblGrid>
              <a:tr h="634365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/>
                        <a:t>纳采</a:t>
                      </a:r>
                      <a:endParaRPr lang="zh-CN" alt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  <a:sym typeface="+mn-ea"/>
                        </a:rPr>
                        <a:t>marriage proposal (with the help of a </a:t>
                      </a:r>
                      <a:r>
                        <a:rPr lang="en-US" altLang="zh-CN" sz="1800" b="0" kern="1200" dirty="0">
                          <a:solidFill>
                            <a:srgbClr val="92D050"/>
                          </a:solidFill>
                          <a:latin typeface="+mn-lt"/>
                          <a:cs typeface="Times New Roman" panose="02020603050405020304" pitchFamily="18" charset="0"/>
                          <a:sym typeface="+mn-ea"/>
                        </a:rPr>
                        <a:t>match maker</a:t>
                      </a: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  <a:sym typeface="+mn-ea"/>
                        </a:rPr>
                        <a:t>)</a:t>
                      </a:r>
                      <a:endParaRPr lang="en-US" altLang="zh-CN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/>
                </a:tc>
              </a:tr>
              <a:tr h="704215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问名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latin typeface="+mn-lt"/>
                          <a:cs typeface="Times New Roman" panose="02020603050405020304" pitchFamily="18" charset="0"/>
                          <a:sym typeface="+mn-ea"/>
                        </a:rPr>
                        <a:t>asking for the bride’s name and birth date to divine</a:t>
                      </a:r>
                      <a:endParaRPr lang="en-US" altLang="zh-CN" sz="1800" dirty="0">
                        <a:latin typeface="+mn-lt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/>
                </a:tc>
              </a:tr>
              <a:tr h="704215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纳吉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latin typeface="+mn-lt"/>
                          <a:cs typeface="Times New Roman" panose="02020603050405020304" pitchFamily="18" charset="0"/>
                          <a:sym typeface="+mn-ea"/>
                        </a:rPr>
                        <a:t>good omen, deciding  marriage</a:t>
                      </a:r>
                      <a:endParaRPr lang="en-US" altLang="zh-CN" sz="1800" dirty="0">
                        <a:latin typeface="+mn-lt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/>
                </a:tc>
              </a:tr>
              <a:tr h="7035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纳征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latin typeface="+mn-lt"/>
                          <a:cs typeface="Times New Roman" panose="02020603050405020304" pitchFamily="18" charset="0"/>
                          <a:sym typeface="+mn-ea"/>
                        </a:rPr>
                        <a:t>giving betrothal gifts</a:t>
                      </a:r>
                      <a:endParaRPr lang="en-US" altLang="zh-CN" sz="1800" dirty="0">
                        <a:latin typeface="+mn-lt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/>
                </a:tc>
              </a:tr>
              <a:tr h="704215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请期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latin typeface="+mn-lt"/>
                          <a:cs typeface="Times New Roman" panose="02020603050405020304" pitchFamily="18" charset="0"/>
                          <a:sym typeface="+mn-ea"/>
                        </a:rPr>
                        <a:t>choosing the wedding date</a:t>
                      </a:r>
                      <a:endParaRPr lang="en-US" altLang="zh-CN" sz="1800" dirty="0">
                        <a:latin typeface="+mn-lt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/>
                </a:tc>
              </a:tr>
              <a:tr h="704215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亲迎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  <a:sym typeface="+mn-ea"/>
                        </a:rPr>
                        <a:t>celebration</a:t>
                      </a:r>
                      <a:r>
                        <a:rPr lang="en-US" altLang="zh-CN" sz="1800" dirty="0">
                          <a:latin typeface="+mn-lt"/>
                          <a:cs typeface="Times New Roman" panose="02020603050405020304" pitchFamily="18" charset="0"/>
                          <a:sym typeface="+mn-ea"/>
                        </a:rPr>
                        <a:t> of marriage</a:t>
                      </a:r>
                      <a:endParaRPr lang="en-US" altLang="zh-CN" sz="1800" dirty="0">
                        <a:latin typeface="+mn-lt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20620\Desktop\朝霞与晚霞\桃子湖 罗孟彬 (2).jpg"/>
          <p:cNvPicPr>
            <a:picLocks noChangeAspect="1" noChangeArrowheads="1"/>
          </p:cNvPicPr>
          <p:nvPr/>
        </p:nvPicPr>
        <p:blipFill>
          <a:blip r:embed="rId1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25" y="0"/>
            <a:ext cx="12439650" cy="711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-9525" y="734060"/>
            <a:ext cx="12211050" cy="76200"/>
          </a:xfrm>
          <a:prstGeom prst="rect">
            <a:avLst/>
          </a:prstGeom>
          <a:solidFill>
            <a:srgbClr val="E4B1A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6420849" y="4862230"/>
            <a:ext cx="362419" cy="793722"/>
            <a:chOff x="1492250" y="1657350"/>
            <a:chExt cx="595313" cy="1379538"/>
          </a:xfrm>
        </p:grpSpPr>
        <p:sp>
          <p:nvSpPr>
            <p:cNvPr id="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92250" y="1657350"/>
              <a:ext cx="595313" cy="137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rgbClr val="454545"/>
                </a:solidFill>
              </a:endParaRPr>
            </a:p>
          </p:txBody>
        </p:sp>
        <p:sp>
          <p:nvSpPr>
            <p:cNvPr id="24" name="Freeform 10"/>
            <p:cNvSpPr/>
            <p:nvPr/>
          </p:nvSpPr>
          <p:spPr bwMode="auto">
            <a:xfrm>
              <a:off x="1514475" y="1673225"/>
              <a:ext cx="77788" cy="36513"/>
            </a:xfrm>
            <a:custGeom>
              <a:avLst/>
              <a:gdLst>
                <a:gd name="T0" fmla="*/ 90 w 102"/>
                <a:gd name="T1" fmla="*/ 2 h 58"/>
                <a:gd name="T2" fmla="*/ 98 w 102"/>
                <a:gd name="T3" fmla="*/ 5 h 58"/>
                <a:gd name="T4" fmla="*/ 101 w 102"/>
                <a:gd name="T5" fmla="*/ 9 h 58"/>
                <a:gd name="T6" fmla="*/ 101 w 102"/>
                <a:gd name="T7" fmla="*/ 15 h 58"/>
                <a:gd name="T8" fmla="*/ 96 w 102"/>
                <a:gd name="T9" fmla="*/ 20 h 58"/>
                <a:gd name="T10" fmla="*/ 68 w 102"/>
                <a:gd name="T11" fmla="*/ 20 h 58"/>
                <a:gd name="T12" fmla="*/ 57 w 102"/>
                <a:gd name="T13" fmla="*/ 20 h 58"/>
                <a:gd name="T14" fmla="*/ 55 w 102"/>
                <a:gd name="T15" fmla="*/ 22 h 58"/>
                <a:gd name="T16" fmla="*/ 35 w 102"/>
                <a:gd name="T17" fmla="*/ 22 h 58"/>
                <a:gd name="T18" fmla="*/ 31 w 102"/>
                <a:gd name="T19" fmla="*/ 25 h 58"/>
                <a:gd name="T20" fmla="*/ 29 w 102"/>
                <a:gd name="T21" fmla="*/ 28 h 58"/>
                <a:gd name="T22" fmla="*/ 27 w 102"/>
                <a:gd name="T23" fmla="*/ 31 h 58"/>
                <a:gd name="T24" fmla="*/ 21 w 102"/>
                <a:gd name="T25" fmla="*/ 46 h 58"/>
                <a:gd name="T26" fmla="*/ 18 w 102"/>
                <a:gd name="T27" fmla="*/ 48 h 58"/>
                <a:gd name="T28" fmla="*/ 18 w 102"/>
                <a:gd name="T29" fmla="*/ 51 h 58"/>
                <a:gd name="T30" fmla="*/ 15 w 102"/>
                <a:gd name="T31" fmla="*/ 51 h 58"/>
                <a:gd name="T32" fmla="*/ 13 w 102"/>
                <a:gd name="T33" fmla="*/ 54 h 58"/>
                <a:gd name="T34" fmla="*/ 11 w 102"/>
                <a:gd name="T35" fmla="*/ 56 h 58"/>
                <a:gd name="T36" fmla="*/ 6 w 102"/>
                <a:gd name="T37" fmla="*/ 58 h 58"/>
                <a:gd name="T38" fmla="*/ 3 w 102"/>
                <a:gd name="T39" fmla="*/ 56 h 58"/>
                <a:gd name="T40" fmla="*/ 2 w 102"/>
                <a:gd name="T41" fmla="*/ 48 h 58"/>
                <a:gd name="T42" fmla="*/ 1 w 102"/>
                <a:gd name="T43" fmla="*/ 41 h 58"/>
                <a:gd name="T44" fmla="*/ 4 w 102"/>
                <a:gd name="T45" fmla="*/ 32 h 58"/>
                <a:gd name="T46" fmla="*/ 7 w 102"/>
                <a:gd name="T47" fmla="*/ 29 h 58"/>
                <a:gd name="T48" fmla="*/ 14 w 102"/>
                <a:gd name="T49" fmla="*/ 21 h 58"/>
                <a:gd name="T50" fmla="*/ 16 w 102"/>
                <a:gd name="T51" fmla="*/ 20 h 58"/>
                <a:gd name="T52" fmla="*/ 21 w 102"/>
                <a:gd name="T53" fmla="*/ 15 h 58"/>
                <a:gd name="T54" fmla="*/ 23 w 102"/>
                <a:gd name="T55" fmla="*/ 14 h 58"/>
                <a:gd name="T56" fmla="*/ 28 w 102"/>
                <a:gd name="T57" fmla="*/ 11 h 58"/>
                <a:gd name="T58" fmla="*/ 35 w 102"/>
                <a:gd name="T59" fmla="*/ 10 h 58"/>
                <a:gd name="T60" fmla="*/ 54 w 102"/>
                <a:gd name="T61" fmla="*/ 9 h 58"/>
                <a:gd name="T62" fmla="*/ 65 w 102"/>
                <a:gd name="T63" fmla="*/ 5 h 58"/>
                <a:gd name="T64" fmla="*/ 69 w 102"/>
                <a:gd name="T65" fmla="*/ 5 h 58"/>
                <a:gd name="T66" fmla="*/ 78 w 102"/>
                <a:gd name="T67" fmla="*/ 3 h 58"/>
                <a:gd name="T68" fmla="*/ 83 w 102"/>
                <a:gd name="T69" fmla="*/ 4 h 58"/>
                <a:gd name="T70" fmla="*/ 85 w 102"/>
                <a:gd name="T71" fmla="*/ 3 h 58"/>
                <a:gd name="T72" fmla="*/ 89 w 102"/>
                <a:gd name="T73" fmla="*/ 3 h 58"/>
                <a:gd name="T74" fmla="*/ 90 w 102"/>
                <a:gd name="T75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58">
                  <a:moveTo>
                    <a:pt x="90" y="2"/>
                  </a:moveTo>
                  <a:cubicBezTo>
                    <a:pt x="93" y="0"/>
                    <a:pt x="96" y="3"/>
                    <a:pt x="98" y="5"/>
                  </a:cubicBezTo>
                  <a:cubicBezTo>
                    <a:pt x="98" y="6"/>
                    <a:pt x="100" y="7"/>
                    <a:pt x="101" y="9"/>
                  </a:cubicBezTo>
                  <a:cubicBezTo>
                    <a:pt x="102" y="10"/>
                    <a:pt x="101" y="14"/>
                    <a:pt x="101" y="15"/>
                  </a:cubicBezTo>
                  <a:cubicBezTo>
                    <a:pt x="100" y="17"/>
                    <a:pt x="98" y="20"/>
                    <a:pt x="96" y="20"/>
                  </a:cubicBezTo>
                  <a:cubicBezTo>
                    <a:pt x="87" y="21"/>
                    <a:pt x="76" y="19"/>
                    <a:pt x="68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6" y="20"/>
                    <a:pt x="56" y="22"/>
                    <a:pt x="55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4" y="22"/>
                    <a:pt x="33" y="25"/>
                    <a:pt x="31" y="25"/>
                  </a:cubicBezTo>
                  <a:cubicBezTo>
                    <a:pt x="32" y="27"/>
                    <a:pt x="30" y="27"/>
                    <a:pt x="29" y="28"/>
                  </a:cubicBezTo>
                  <a:cubicBezTo>
                    <a:pt x="28" y="29"/>
                    <a:pt x="27" y="30"/>
                    <a:pt x="27" y="31"/>
                  </a:cubicBezTo>
                  <a:cubicBezTo>
                    <a:pt x="24" y="34"/>
                    <a:pt x="23" y="41"/>
                    <a:pt x="21" y="46"/>
                  </a:cubicBezTo>
                  <a:cubicBezTo>
                    <a:pt x="21" y="47"/>
                    <a:pt x="19" y="48"/>
                    <a:pt x="18" y="48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2"/>
                    <a:pt x="15" y="54"/>
                    <a:pt x="13" y="54"/>
                  </a:cubicBezTo>
                  <a:cubicBezTo>
                    <a:pt x="14" y="56"/>
                    <a:pt x="13" y="56"/>
                    <a:pt x="11" y="56"/>
                  </a:cubicBezTo>
                  <a:cubicBezTo>
                    <a:pt x="10" y="57"/>
                    <a:pt x="8" y="58"/>
                    <a:pt x="6" y="58"/>
                  </a:cubicBezTo>
                  <a:cubicBezTo>
                    <a:pt x="7" y="55"/>
                    <a:pt x="4" y="56"/>
                    <a:pt x="3" y="56"/>
                  </a:cubicBezTo>
                  <a:cubicBezTo>
                    <a:pt x="3" y="54"/>
                    <a:pt x="2" y="51"/>
                    <a:pt x="2" y="48"/>
                  </a:cubicBezTo>
                  <a:cubicBezTo>
                    <a:pt x="0" y="48"/>
                    <a:pt x="0" y="43"/>
                    <a:pt x="1" y="41"/>
                  </a:cubicBezTo>
                  <a:cubicBezTo>
                    <a:pt x="2" y="39"/>
                    <a:pt x="3" y="35"/>
                    <a:pt x="4" y="32"/>
                  </a:cubicBezTo>
                  <a:cubicBezTo>
                    <a:pt x="6" y="33"/>
                    <a:pt x="6" y="29"/>
                    <a:pt x="7" y="29"/>
                  </a:cubicBezTo>
                  <a:cubicBezTo>
                    <a:pt x="10" y="28"/>
                    <a:pt x="13" y="25"/>
                    <a:pt x="14" y="21"/>
                  </a:cubicBezTo>
                  <a:cubicBezTo>
                    <a:pt x="15" y="22"/>
                    <a:pt x="15" y="20"/>
                    <a:pt x="16" y="20"/>
                  </a:cubicBezTo>
                  <a:cubicBezTo>
                    <a:pt x="16" y="17"/>
                    <a:pt x="18" y="16"/>
                    <a:pt x="21" y="15"/>
                  </a:cubicBezTo>
                  <a:cubicBezTo>
                    <a:pt x="20" y="13"/>
                    <a:pt x="22" y="13"/>
                    <a:pt x="23" y="14"/>
                  </a:cubicBezTo>
                  <a:cubicBezTo>
                    <a:pt x="24" y="11"/>
                    <a:pt x="26" y="11"/>
                    <a:pt x="28" y="11"/>
                  </a:cubicBezTo>
                  <a:cubicBezTo>
                    <a:pt x="29" y="10"/>
                    <a:pt x="34" y="10"/>
                    <a:pt x="35" y="10"/>
                  </a:cubicBezTo>
                  <a:cubicBezTo>
                    <a:pt x="40" y="8"/>
                    <a:pt x="48" y="9"/>
                    <a:pt x="54" y="9"/>
                  </a:cubicBezTo>
                  <a:cubicBezTo>
                    <a:pt x="58" y="8"/>
                    <a:pt x="63" y="7"/>
                    <a:pt x="65" y="5"/>
                  </a:cubicBezTo>
                  <a:cubicBezTo>
                    <a:pt x="66" y="4"/>
                    <a:pt x="69" y="5"/>
                    <a:pt x="69" y="5"/>
                  </a:cubicBezTo>
                  <a:cubicBezTo>
                    <a:pt x="70" y="2"/>
                    <a:pt x="76" y="3"/>
                    <a:pt x="78" y="3"/>
                  </a:cubicBezTo>
                  <a:cubicBezTo>
                    <a:pt x="78" y="6"/>
                    <a:pt x="82" y="4"/>
                    <a:pt x="83" y="4"/>
                  </a:cubicBezTo>
                  <a:cubicBezTo>
                    <a:pt x="84" y="4"/>
                    <a:pt x="84" y="4"/>
                    <a:pt x="85" y="3"/>
                  </a:cubicBezTo>
                  <a:cubicBezTo>
                    <a:pt x="86" y="3"/>
                    <a:pt x="88" y="3"/>
                    <a:pt x="89" y="3"/>
                  </a:cubicBezTo>
                  <a:cubicBezTo>
                    <a:pt x="89" y="3"/>
                    <a:pt x="90" y="2"/>
                    <a:pt x="90" y="2"/>
                  </a:cubicBezTo>
                  <a:close/>
                </a:path>
              </a:pathLst>
            </a:custGeom>
            <a:solidFill>
              <a:srgbClr val="C3080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rgbClr val="454545"/>
                </a:solidFill>
              </a:endParaRPr>
            </a:p>
          </p:txBody>
        </p:sp>
        <p:sp>
          <p:nvSpPr>
            <p:cNvPr id="25" name="Freeform 11"/>
            <p:cNvSpPr/>
            <p:nvPr/>
          </p:nvSpPr>
          <p:spPr bwMode="auto">
            <a:xfrm>
              <a:off x="2068513" y="1889125"/>
              <a:ext cx="19050" cy="50800"/>
            </a:xfrm>
            <a:custGeom>
              <a:avLst/>
              <a:gdLst>
                <a:gd name="T0" fmla="*/ 3 w 24"/>
                <a:gd name="T1" fmla="*/ 2 h 83"/>
                <a:gd name="T2" fmla="*/ 9 w 24"/>
                <a:gd name="T3" fmla="*/ 1 h 83"/>
                <a:gd name="T4" fmla="*/ 13 w 24"/>
                <a:gd name="T5" fmla="*/ 7 h 83"/>
                <a:gd name="T6" fmla="*/ 14 w 24"/>
                <a:gd name="T7" fmla="*/ 25 h 83"/>
                <a:gd name="T8" fmla="*/ 13 w 24"/>
                <a:gd name="T9" fmla="*/ 38 h 83"/>
                <a:gd name="T10" fmla="*/ 19 w 24"/>
                <a:gd name="T11" fmla="*/ 49 h 83"/>
                <a:gd name="T12" fmla="*/ 19 w 24"/>
                <a:gd name="T13" fmla="*/ 53 h 83"/>
                <a:gd name="T14" fmla="*/ 21 w 24"/>
                <a:gd name="T15" fmla="*/ 54 h 83"/>
                <a:gd name="T16" fmla="*/ 23 w 24"/>
                <a:gd name="T17" fmla="*/ 78 h 83"/>
                <a:gd name="T18" fmla="*/ 20 w 24"/>
                <a:gd name="T19" fmla="*/ 81 h 83"/>
                <a:gd name="T20" fmla="*/ 20 w 24"/>
                <a:gd name="T21" fmla="*/ 82 h 83"/>
                <a:gd name="T22" fmla="*/ 16 w 24"/>
                <a:gd name="T23" fmla="*/ 77 h 83"/>
                <a:gd name="T24" fmla="*/ 13 w 24"/>
                <a:gd name="T25" fmla="*/ 77 h 83"/>
                <a:gd name="T26" fmla="*/ 12 w 24"/>
                <a:gd name="T27" fmla="*/ 74 h 83"/>
                <a:gd name="T28" fmla="*/ 8 w 24"/>
                <a:gd name="T29" fmla="*/ 64 h 83"/>
                <a:gd name="T30" fmla="*/ 3 w 24"/>
                <a:gd name="T31" fmla="*/ 58 h 83"/>
                <a:gd name="T32" fmla="*/ 0 w 24"/>
                <a:gd name="T33" fmla="*/ 57 h 83"/>
                <a:gd name="T34" fmla="*/ 1 w 24"/>
                <a:gd name="T35" fmla="*/ 30 h 83"/>
                <a:gd name="T36" fmla="*/ 3 w 24"/>
                <a:gd name="T37" fmla="*/ 28 h 83"/>
                <a:gd name="T38" fmla="*/ 3 w 24"/>
                <a:gd name="T39" fmla="*/ 17 h 83"/>
                <a:gd name="T40" fmla="*/ 1 w 24"/>
                <a:gd name="T41" fmla="*/ 16 h 83"/>
                <a:gd name="T42" fmla="*/ 1 w 24"/>
                <a:gd name="T43" fmla="*/ 4 h 83"/>
                <a:gd name="T44" fmla="*/ 3 w 24"/>
                <a:gd name="T45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83">
                  <a:moveTo>
                    <a:pt x="3" y="2"/>
                  </a:moveTo>
                  <a:cubicBezTo>
                    <a:pt x="5" y="0"/>
                    <a:pt x="7" y="1"/>
                    <a:pt x="9" y="1"/>
                  </a:cubicBezTo>
                  <a:cubicBezTo>
                    <a:pt x="11" y="2"/>
                    <a:pt x="13" y="6"/>
                    <a:pt x="13" y="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9"/>
                    <a:pt x="13" y="33"/>
                    <a:pt x="13" y="38"/>
                  </a:cubicBezTo>
                  <a:cubicBezTo>
                    <a:pt x="15" y="42"/>
                    <a:pt x="16" y="46"/>
                    <a:pt x="19" y="49"/>
                  </a:cubicBezTo>
                  <a:cubicBezTo>
                    <a:pt x="19" y="50"/>
                    <a:pt x="19" y="53"/>
                    <a:pt x="19" y="53"/>
                  </a:cubicBezTo>
                  <a:cubicBezTo>
                    <a:pt x="19" y="54"/>
                    <a:pt x="21" y="54"/>
                    <a:pt x="21" y="54"/>
                  </a:cubicBezTo>
                  <a:cubicBezTo>
                    <a:pt x="23" y="62"/>
                    <a:pt x="24" y="70"/>
                    <a:pt x="23" y="78"/>
                  </a:cubicBezTo>
                  <a:cubicBezTo>
                    <a:pt x="23" y="79"/>
                    <a:pt x="22" y="80"/>
                    <a:pt x="20" y="81"/>
                  </a:cubicBezTo>
                  <a:cubicBezTo>
                    <a:pt x="20" y="81"/>
                    <a:pt x="21" y="83"/>
                    <a:pt x="20" y="82"/>
                  </a:cubicBezTo>
                  <a:cubicBezTo>
                    <a:pt x="18" y="81"/>
                    <a:pt x="16" y="79"/>
                    <a:pt x="16" y="77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4" y="75"/>
                    <a:pt x="13" y="74"/>
                    <a:pt x="12" y="74"/>
                  </a:cubicBezTo>
                  <a:cubicBezTo>
                    <a:pt x="11" y="70"/>
                    <a:pt x="8" y="68"/>
                    <a:pt x="8" y="64"/>
                  </a:cubicBezTo>
                  <a:cubicBezTo>
                    <a:pt x="5" y="63"/>
                    <a:pt x="4" y="61"/>
                    <a:pt x="3" y="58"/>
                  </a:cubicBezTo>
                  <a:cubicBezTo>
                    <a:pt x="2" y="59"/>
                    <a:pt x="1" y="58"/>
                    <a:pt x="0" y="57"/>
                  </a:cubicBezTo>
                  <a:cubicBezTo>
                    <a:pt x="0" y="47"/>
                    <a:pt x="1" y="39"/>
                    <a:pt x="1" y="30"/>
                  </a:cubicBezTo>
                  <a:cubicBezTo>
                    <a:pt x="1" y="29"/>
                    <a:pt x="3" y="28"/>
                    <a:pt x="3" y="2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1" y="17"/>
                    <a:pt x="1" y="1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C3080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rgbClr val="454545"/>
                </a:solidFill>
              </a:endParaRPr>
            </a:p>
          </p:txBody>
        </p:sp>
        <p:sp>
          <p:nvSpPr>
            <p:cNvPr id="26" name="Freeform 12"/>
            <p:cNvSpPr/>
            <p:nvPr/>
          </p:nvSpPr>
          <p:spPr bwMode="auto">
            <a:xfrm>
              <a:off x="1562100" y="2668588"/>
              <a:ext cx="11113" cy="46038"/>
            </a:xfrm>
            <a:custGeom>
              <a:avLst/>
              <a:gdLst>
                <a:gd name="T0" fmla="*/ 3 w 15"/>
                <a:gd name="T1" fmla="*/ 3 h 72"/>
                <a:gd name="T2" fmla="*/ 3 w 15"/>
                <a:gd name="T3" fmla="*/ 0 h 72"/>
                <a:gd name="T4" fmla="*/ 9 w 15"/>
                <a:gd name="T5" fmla="*/ 0 h 72"/>
                <a:gd name="T6" fmla="*/ 11 w 15"/>
                <a:gd name="T7" fmla="*/ 10 h 72"/>
                <a:gd name="T8" fmla="*/ 13 w 15"/>
                <a:gd name="T9" fmla="*/ 11 h 72"/>
                <a:gd name="T10" fmla="*/ 13 w 15"/>
                <a:gd name="T11" fmla="*/ 36 h 72"/>
                <a:gd name="T12" fmla="*/ 11 w 15"/>
                <a:gd name="T13" fmla="*/ 38 h 72"/>
                <a:gd name="T14" fmla="*/ 11 w 15"/>
                <a:gd name="T15" fmla="*/ 63 h 72"/>
                <a:gd name="T16" fmla="*/ 7 w 15"/>
                <a:gd name="T17" fmla="*/ 72 h 72"/>
                <a:gd name="T18" fmla="*/ 2 w 15"/>
                <a:gd name="T19" fmla="*/ 72 h 72"/>
                <a:gd name="T20" fmla="*/ 2 w 15"/>
                <a:gd name="T21" fmla="*/ 64 h 72"/>
                <a:gd name="T22" fmla="*/ 0 w 15"/>
                <a:gd name="T23" fmla="*/ 62 h 72"/>
                <a:gd name="T24" fmla="*/ 2 w 15"/>
                <a:gd name="T25" fmla="*/ 7 h 72"/>
                <a:gd name="T26" fmla="*/ 3 w 15"/>
                <a:gd name="T27" fmla="*/ 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72">
                  <a:moveTo>
                    <a:pt x="3" y="3"/>
                  </a:moveTo>
                  <a:cubicBezTo>
                    <a:pt x="3" y="3"/>
                    <a:pt x="3" y="1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3"/>
                    <a:pt x="11" y="6"/>
                    <a:pt x="11" y="10"/>
                  </a:cubicBezTo>
                  <a:cubicBezTo>
                    <a:pt x="11" y="10"/>
                    <a:pt x="13" y="12"/>
                    <a:pt x="13" y="11"/>
                  </a:cubicBezTo>
                  <a:cubicBezTo>
                    <a:pt x="15" y="20"/>
                    <a:pt x="15" y="28"/>
                    <a:pt x="13" y="36"/>
                  </a:cubicBezTo>
                  <a:cubicBezTo>
                    <a:pt x="13" y="36"/>
                    <a:pt x="11" y="38"/>
                    <a:pt x="11" y="38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8" y="65"/>
                    <a:pt x="7" y="68"/>
                    <a:pt x="7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69"/>
                    <a:pt x="2" y="67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2" y="45"/>
                    <a:pt x="3" y="25"/>
                    <a:pt x="2" y="7"/>
                  </a:cubicBezTo>
                  <a:cubicBezTo>
                    <a:pt x="2" y="6"/>
                    <a:pt x="3" y="4"/>
                    <a:pt x="3" y="3"/>
                  </a:cubicBezTo>
                  <a:close/>
                </a:path>
              </a:pathLst>
            </a:custGeom>
            <a:solidFill>
              <a:srgbClr val="E60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rgbClr val="454545"/>
                </a:solidFill>
              </a:endParaRPr>
            </a:p>
          </p:txBody>
        </p:sp>
        <p:sp>
          <p:nvSpPr>
            <p:cNvPr id="27" name="Freeform 13"/>
            <p:cNvSpPr/>
            <p:nvPr/>
          </p:nvSpPr>
          <p:spPr bwMode="auto">
            <a:xfrm>
              <a:off x="1592263" y="3022600"/>
              <a:ext cx="33338" cy="12700"/>
            </a:xfrm>
            <a:custGeom>
              <a:avLst/>
              <a:gdLst>
                <a:gd name="T0" fmla="*/ 7 w 42"/>
                <a:gd name="T1" fmla="*/ 0 h 20"/>
                <a:gd name="T2" fmla="*/ 14 w 42"/>
                <a:gd name="T3" fmla="*/ 1 h 20"/>
                <a:gd name="T4" fmla="*/ 25 w 42"/>
                <a:gd name="T5" fmla="*/ 6 h 20"/>
                <a:gd name="T6" fmla="*/ 38 w 42"/>
                <a:gd name="T7" fmla="*/ 6 h 20"/>
                <a:gd name="T8" fmla="*/ 41 w 42"/>
                <a:gd name="T9" fmla="*/ 11 h 20"/>
                <a:gd name="T10" fmla="*/ 41 w 42"/>
                <a:gd name="T11" fmla="*/ 18 h 20"/>
                <a:gd name="T12" fmla="*/ 39 w 42"/>
                <a:gd name="T13" fmla="*/ 19 h 20"/>
                <a:gd name="T14" fmla="*/ 30 w 42"/>
                <a:gd name="T15" fmla="*/ 19 h 20"/>
                <a:gd name="T16" fmla="*/ 27 w 42"/>
                <a:gd name="T17" fmla="*/ 17 h 20"/>
                <a:gd name="T18" fmla="*/ 21 w 42"/>
                <a:gd name="T19" fmla="*/ 16 h 20"/>
                <a:gd name="T20" fmla="*/ 2 w 42"/>
                <a:gd name="T21" fmla="*/ 10 h 20"/>
                <a:gd name="T22" fmla="*/ 1 w 42"/>
                <a:gd name="T23" fmla="*/ 3 h 20"/>
                <a:gd name="T24" fmla="*/ 7 w 42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20">
                  <a:moveTo>
                    <a:pt x="7" y="0"/>
                  </a:moveTo>
                  <a:cubicBezTo>
                    <a:pt x="9" y="0"/>
                    <a:pt x="12" y="1"/>
                    <a:pt x="14" y="1"/>
                  </a:cubicBezTo>
                  <a:cubicBezTo>
                    <a:pt x="18" y="3"/>
                    <a:pt x="21" y="5"/>
                    <a:pt x="25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8"/>
                    <a:pt x="41" y="9"/>
                    <a:pt x="41" y="11"/>
                  </a:cubicBezTo>
                  <a:cubicBezTo>
                    <a:pt x="42" y="13"/>
                    <a:pt x="42" y="16"/>
                    <a:pt x="41" y="18"/>
                  </a:cubicBezTo>
                  <a:cubicBezTo>
                    <a:pt x="41" y="19"/>
                    <a:pt x="40" y="19"/>
                    <a:pt x="39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2" y="16"/>
                    <a:pt x="28" y="18"/>
                    <a:pt x="27" y="17"/>
                  </a:cubicBezTo>
                  <a:cubicBezTo>
                    <a:pt x="25" y="17"/>
                    <a:pt x="23" y="15"/>
                    <a:pt x="21" y="16"/>
                  </a:cubicBezTo>
                  <a:cubicBezTo>
                    <a:pt x="13" y="20"/>
                    <a:pt x="6" y="14"/>
                    <a:pt x="2" y="10"/>
                  </a:cubicBezTo>
                  <a:cubicBezTo>
                    <a:pt x="0" y="9"/>
                    <a:pt x="1" y="5"/>
                    <a:pt x="1" y="3"/>
                  </a:cubicBezTo>
                  <a:cubicBezTo>
                    <a:pt x="2" y="2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E60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rgbClr val="454545"/>
                </a:solidFill>
              </a:endParaRPr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1560513" y="2636838"/>
              <a:ext cx="11113" cy="15875"/>
            </a:xfrm>
            <a:custGeom>
              <a:avLst/>
              <a:gdLst>
                <a:gd name="T0" fmla="*/ 4 w 14"/>
                <a:gd name="T1" fmla="*/ 1 h 27"/>
                <a:gd name="T2" fmla="*/ 10 w 14"/>
                <a:gd name="T3" fmla="*/ 1 h 27"/>
                <a:gd name="T4" fmla="*/ 12 w 14"/>
                <a:gd name="T5" fmla="*/ 6 h 27"/>
                <a:gd name="T6" fmla="*/ 14 w 14"/>
                <a:gd name="T7" fmla="*/ 6 h 27"/>
                <a:gd name="T8" fmla="*/ 14 w 14"/>
                <a:gd name="T9" fmla="*/ 13 h 27"/>
                <a:gd name="T10" fmla="*/ 12 w 14"/>
                <a:gd name="T11" fmla="*/ 13 h 27"/>
                <a:gd name="T12" fmla="*/ 11 w 14"/>
                <a:gd name="T13" fmla="*/ 26 h 27"/>
                <a:gd name="T14" fmla="*/ 3 w 14"/>
                <a:gd name="T15" fmla="*/ 26 h 27"/>
                <a:gd name="T16" fmla="*/ 3 w 14"/>
                <a:gd name="T17" fmla="*/ 15 h 27"/>
                <a:gd name="T18" fmla="*/ 1 w 14"/>
                <a:gd name="T19" fmla="*/ 13 h 27"/>
                <a:gd name="T20" fmla="*/ 3 w 14"/>
                <a:gd name="T21" fmla="*/ 4 h 27"/>
                <a:gd name="T22" fmla="*/ 4 w 14"/>
                <a:gd name="T23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27">
                  <a:moveTo>
                    <a:pt x="4" y="1"/>
                  </a:moveTo>
                  <a:cubicBezTo>
                    <a:pt x="5" y="0"/>
                    <a:pt x="8" y="0"/>
                    <a:pt x="10" y="1"/>
                  </a:cubicBezTo>
                  <a:cubicBezTo>
                    <a:pt x="12" y="2"/>
                    <a:pt x="12" y="5"/>
                    <a:pt x="12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7"/>
                    <a:pt x="6" y="27"/>
                    <a:pt x="3" y="26"/>
                  </a:cubicBezTo>
                  <a:cubicBezTo>
                    <a:pt x="3" y="23"/>
                    <a:pt x="3" y="19"/>
                    <a:pt x="3" y="15"/>
                  </a:cubicBezTo>
                  <a:cubicBezTo>
                    <a:pt x="2" y="15"/>
                    <a:pt x="0" y="14"/>
                    <a:pt x="1" y="13"/>
                  </a:cubicBezTo>
                  <a:cubicBezTo>
                    <a:pt x="2" y="10"/>
                    <a:pt x="2" y="7"/>
                    <a:pt x="3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E60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rgbClr val="454545"/>
                </a:solidFill>
              </a:endParaRPr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2058988" y="1792288"/>
              <a:ext cx="4763" cy="12700"/>
            </a:xfrm>
            <a:custGeom>
              <a:avLst/>
              <a:gdLst>
                <a:gd name="T0" fmla="*/ 2 w 7"/>
                <a:gd name="T1" fmla="*/ 1 h 21"/>
                <a:gd name="T2" fmla="*/ 4 w 7"/>
                <a:gd name="T3" fmla="*/ 0 h 21"/>
                <a:gd name="T4" fmla="*/ 6 w 7"/>
                <a:gd name="T5" fmla="*/ 15 h 21"/>
                <a:gd name="T6" fmla="*/ 4 w 7"/>
                <a:gd name="T7" fmla="*/ 16 h 21"/>
                <a:gd name="T8" fmla="*/ 5 w 7"/>
                <a:gd name="T9" fmla="*/ 18 h 21"/>
                <a:gd name="T10" fmla="*/ 1 w 7"/>
                <a:gd name="T11" fmla="*/ 18 h 21"/>
                <a:gd name="T12" fmla="*/ 0 w 7"/>
                <a:gd name="T13" fmla="*/ 1 h 21"/>
                <a:gd name="T14" fmla="*/ 2 w 7"/>
                <a:gd name="T15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1">
                  <a:moveTo>
                    <a:pt x="2" y="1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6" y="4"/>
                    <a:pt x="7" y="9"/>
                    <a:pt x="6" y="15"/>
                  </a:cubicBezTo>
                  <a:cubicBezTo>
                    <a:pt x="6" y="15"/>
                    <a:pt x="5" y="15"/>
                    <a:pt x="4" y="16"/>
                  </a:cubicBezTo>
                  <a:cubicBezTo>
                    <a:pt x="5" y="16"/>
                    <a:pt x="7" y="17"/>
                    <a:pt x="5" y="18"/>
                  </a:cubicBezTo>
                  <a:cubicBezTo>
                    <a:pt x="4" y="18"/>
                    <a:pt x="2" y="21"/>
                    <a:pt x="1" y="18"/>
                  </a:cubicBezTo>
                  <a:cubicBezTo>
                    <a:pt x="0" y="13"/>
                    <a:pt x="0" y="6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C3080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rgbClr val="454545"/>
                </a:solidFill>
              </a:endParaRPr>
            </a:p>
          </p:txBody>
        </p:sp>
        <p:sp>
          <p:nvSpPr>
            <p:cNvPr id="30" name="Freeform 16"/>
            <p:cNvSpPr/>
            <p:nvPr/>
          </p:nvSpPr>
          <p:spPr bwMode="auto">
            <a:xfrm>
              <a:off x="2058988" y="2101850"/>
              <a:ext cx="4763" cy="12700"/>
            </a:xfrm>
            <a:custGeom>
              <a:avLst/>
              <a:gdLst>
                <a:gd name="T0" fmla="*/ 2 w 7"/>
                <a:gd name="T1" fmla="*/ 1 h 21"/>
                <a:gd name="T2" fmla="*/ 4 w 7"/>
                <a:gd name="T3" fmla="*/ 1 h 21"/>
                <a:gd name="T4" fmla="*/ 6 w 7"/>
                <a:gd name="T5" fmla="*/ 15 h 21"/>
                <a:gd name="T6" fmla="*/ 4 w 7"/>
                <a:gd name="T7" fmla="*/ 16 h 21"/>
                <a:gd name="T8" fmla="*/ 5 w 7"/>
                <a:gd name="T9" fmla="*/ 18 h 21"/>
                <a:gd name="T10" fmla="*/ 1 w 7"/>
                <a:gd name="T11" fmla="*/ 19 h 21"/>
                <a:gd name="T12" fmla="*/ 0 w 7"/>
                <a:gd name="T13" fmla="*/ 2 h 21"/>
                <a:gd name="T14" fmla="*/ 2 w 7"/>
                <a:gd name="T15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1">
                  <a:moveTo>
                    <a:pt x="2" y="1"/>
                  </a:moveTo>
                  <a:cubicBezTo>
                    <a:pt x="2" y="0"/>
                    <a:pt x="3" y="1"/>
                    <a:pt x="4" y="1"/>
                  </a:cubicBezTo>
                  <a:cubicBezTo>
                    <a:pt x="6" y="4"/>
                    <a:pt x="7" y="10"/>
                    <a:pt x="6" y="15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5" y="17"/>
                    <a:pt x="7" y="17"/>
                    <a:pt x="5" y="18"/>
                  </a:cubicBezTo>
                  <a:cubicBezTo>
                    <a:pt x="4" y="18"/>
                    <a:pt x="2" y="21"/>
                    <a:pt x="1" y="19"/>
                  </a:cubicBezTo>
                  <a:cubicBezTo>
                    <a:pt x="0" y="14"/>
                    <a:pt x="0" y="7"/>
                    <a:pt x="0" y="2"/>
                  </a:cubicBezTo>
                  <a:cubicBezTo>
                    <a:pt x="0" y="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C3080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rgbClr val="454545"/>
                </a:solidFill>
              </a:endParaRPr>
            </a:p>
          </p:txBody>
        </p:sp>
        <p:sp>
          <p:nvSpPr>
            <p:cNvPr id="31" name="Freeform 17"/>
            <p:cNvSpPr/>
            <p:nvPr/>
          </p:nvSpPr>
          <p:spPr bwMode="auto">
            <a:xfrm>
              <a:off x="1655763" y="3027363"/>
              <a:ext cx="11113" cy="6350"/>
            </a:xfrm>
            <a:custGeom>
              <a:avLst/>
              <a:gdLst>
                <a:gd name="T0" fmla="*/ 2 w 14"/>
                <a:gd name="T1" fmla="*/ 2 h 12"/>
                <a:gd name="T2" fmla="*/ 11 w 14"/>
                <a:gd name="T3" fmla="*/ 2 h 12"/>
                <a:gd name="T4" fmla="*/ 14 w 14"/>
                <a:gd name="T5" fmla="*/ 5 h 12"/>
                <a:gd name="T6" fmla="*/ 10 w 14"/>
                <a:gd name="T7" fmla="*/ 9 h 12"/>
                <a:gd name="T8" fmla="*/ 2 w 14"/>
                <a:gd name="T9" fmla="*/ 8 h 12"/>
                <a:gd name="T10" fmla="*/ 2 w 14"/>
                <a:gd name="T1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2" y="2"/>
                  </a:moveTo>
                  <a:cubicBezTo>
                    <a:pt x="5" y="1"/>
                    <a:pt x="8" y="0"/>
                    <a:pt x="11" y="2"/>
                  </a:cubicBezTo>
                  <a:cubicBezTo>
                    <a:pt x="11" y="4"/>
                    <a:pt x="13" y="4"/>
                    <a:pt x="14" y="5"/>
                  </a:cubicBezTo>
                  <a:cubicBezTo>
                    <a:pt x="12" y="6"/>
                    <a:pt x="11" y="8"/>
                    <a:pt x="10" y="9"/>
                  </a:cubicBezTo>
                  <a:cubicBezTo>
                    <a:pt x="7" y="12"/>
                    <a:pt x="3" y="10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lose/>
                </a:path>
              </a:pathLst>
            </a:custGeom>
            <a:solidFill>
              <a:srgbClr val="E60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rgbClr val="454545"/>
                </a:solidFill>
              </a:endParaRPr>
            </a:p>
          </p:txBody>
        </p:sp>
        <p:sp>
          <p:nvSpPr>
            <p:cNvPr id="32" name="Freeform 18"/>
            <p:cNvSpPr/>
            <p:nvPr/>
          </p:nvSpPr>
          <p:spPr bwMode="auto">
            <a:xfrm>
              <a:off x="1549400" y="2830513"/>
              <a:ext cx="7938" cy="7938"/>
            </a:xfrm>
            <a:custGeom>
              <a:avLst/>
              <a:gdLst>
                <a:gd name="T0" fmla="*/ 3 w 9"/>
                <a:gd name="T1" fmla="*/ 1 h 12"/>
                <a:gd name="T2" fmla="*/ 6 w 9"/>
                <a:gd name="T3" fmla="*/ 0 h 12"/>
                <a:gd name="T4" fmla="*/ 8 w 9"/>
                <a:gd name="T5" fmla="*/ 8 h 12"/>
                <a:gd name="T6" fmla="*/ 8 w 9"/>
                <a:gd name="T7" fmla="*/ 12 h 12"/>
                <a:gd name="T8" fmla="*/ 3 w 9"/>
                <a:gd name="T9" fmla="*/ 12 h 12"/>
                <a:gd name="T10" fmla="*/ 1 w 9"/>
                <a:gd name="T11" fmla="*/ 9 h 12"/>
                <a:gd name="T12" fmla="*/ 3 w 9"/>
                <a:gd name="T13" fmla="*/ 1 h 12"/>
                <a:gd name="T14" fmla="*/ 3 w 9"/>
                <a:gd name="T1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">
                  <a:moveTo>
                    <a:pt x="3" y="1"/>
                  </a:moveTo>
                  <a:cubicBezTo>
                    <a:pt x="4" y="0"/>
                    <a:pt x="6" y="0"/>
                    <a:pt x="6" y="0"/>
                  </a:cubicBezTo>
                  <a:cubicBezTo>
                    <a:pt x="8" y="2"/>
                    <a:pt x="9" y="4"/>
                    <a:pt x="8" y="8"/>
                  </a:cubicBezTo>
                  <a:cubicBezTo>
                    <a:pt x="8" y="8"/>
                    <a:pt x="8" y="11"/>
                    <a:pt x="8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E60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srgbClr val="454545"/>
                </a:solidFill>
              </a:endParaRPr>
            </a:p>
          </p:txBody>
        </p:sp>
      </p:grpSp>
      <p:pic>
        <p:nvPicPr>
          <p:cNvPr id="36" name="Picture 2" descr="C:\Users\20620\Desktop\校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-381420"/>
            <a:ext cx="2667000" cy="150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6910" y="88147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AAD5E7"/>
                </a:solidFill>
                <a:uFillTx/>
                <a:sym typeface="+mn-ea"/>
              </a:rPr>
              <a:t>Seven conditions under which a husband could </a:t>
            </a:r>
            <a:r>
              <a:rPr lang="en-US" altLang="zh-CN" dirty="0">
                <a:solidFill>
                  <a:srgbClr val="E4B1AC"/>
                </a:solidFill>
                <a:uFillTx/>
                <a:sym typeface="+mn-ea"/>
              </a:rPr>
              <a:t>unilaterally</a:t>
            </a:r>
            <a:r>
              <a:rPr lang="en-US" altLang="zh-CN" dirty="0">
                <a:solidFill>
                  <a:srgbClr val="AAD5E7"/>
                </a:solidFill>
                <a:uFillTx/>
                <a:sym typeface="+mn-ea"/>
              </a:rPr>
              <a:t> dissolve his marriage “</a:t>
            </a:r>
            <a:r>
              <a:rPr lang="en-US" altLang="zh-CN" dirty="0" err="1">
                <a:solidFill>
                  <a:srgbClr val="AAD5E7"/>
                </a:solidFill>
                <a:uFillTx/>
                <a:sym typeface="+mn-ea"/>
              </a:rPr>
              <a:t>七去</a:t>
            </a:r>
            <a:r>
              <a:rPr lang="en-US" altLang="zh-CN" dirty="0">
                <a:solidFill>
                  <a:srgbClr val="AAD5E7"/>
                </a:solidFill>
                <a:uFillTx/>
                <a:sym typeface="+mn-ea"/>
              </a:rPr>
              <a:t>/</a:t>
            </a:r>
            <a:r>
              <a:rPr lang="en-US" altLang="zh-CN" dirty="0" err="1">
                <a:solidFill>
                  <a:srgbClr val="AAD5E7"/>
                </a:solidFill>
                <a:uFillTx/>
                <a:sym typeface="+mn-ea"/>
              </a:rPr>
              <a:t>七出</a:t>
            </a:r>
            <a:r>
              <a:rPr lang="en-US" altLang="zh-CN" dirty="0">
                <a:solidFill>
                  <a:srgbClr val="AAD5E7"/>
                </a:solidFill>
                <a:uFillTx/>
                <a:sym typeface="+mn-ea"/>
              </a:rPr>
              <a:t>”</a:t>
            </a:r>
            <a:r>
              <a:rPr lang="en-US" altLang="zh-CN" dirty="0">
                <a:sym typeface="+mn-ea"/>
              </a:rPr>
              <a:t>  </a:t>
            </a:r>
            <a:endParaRPr lang="en-US" altLang="zh-CN" dirty="0">
              <a:sym typeface="+mn-ea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807720" y="2273935"/>
          <a:ext cx="9402445" cy="366712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350770"/>
                <a:gridCol w="7051675"/>
              </a:tblGrid>
              <a:tr h="523875">
                <a:tc>
                  <a:txBody>
                    <a:bodyPr/>
                    <a:lstStyle/>
                    <a:p>
                      <a:pPr algn="ctr"/>
                      <a:r>
                        <a:rPr lang="zh-CN" sz="1800" b="0" kern="100" dirty="0">
                          <a:effectLst/>
                        </a:rPr>
                        <a:t>不顺父母</a:t>
                      </a:r>
                      <a:endParaRPr lang="zh-CN" sz="18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kern="100" dirty="0">
                          <a:effectLst/>
                        </a:rPr>
                        <a:t>Being unfilial to husband’s parents</a:t>
                      </a:r>
                      <a:endParaRPr lang="zh-CN" sz="18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3875">
                <a:tc>
                  <a:txBody>
                    <a:bodyPr/>
                    <a:lstStyle/>
                    <a:p>
                      <a:pPr algn="ctr"/>
                      <a:r>
                        <a:rPr lang="zh-CN" sz="1800" b="0" kern="100" dirty="0">
                          <a:effectLst/>
                        </a:rPr>
                        <a:t>无子</a:t>
                      </a:r>
                      <a:endParaRPr lang="zh-CN" sz="18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kern="100" dirty="0">
                          <a:effectLst/>
                        </a:rPr>
                        <a:t>Failing to bear son</a:t>
                      </a:r>
                      <a:endParaRPr lang="zh-CN" sz="18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3875">
                <a:tc>
                  <a:txBody>
                    <a:bodyPr/>
                    <a:lstStyle/>
                    <a:p>
                      <a:pPr algn="ctr"/>
                      <a:r>
                        <a:rPr lang="zh-CN" sz="1800" b="0" kern="100" dirty="0">
                          <a:effectLst/>
                        </a:rPr>
                        <a:t>淫</a:t>
                      </a:r>
                      <a:endParaRPr lang="zh-CN" sz="18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kern="100">
                          <a:effectLst/>
                        </a:rPr>
                        <a:t>Adultery</a:t>
                      </a:r>
                      <a:endParaRPr lang="zh-CN" sz="1800" b="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3875">
                <a:tc>
                  <a:txBody>
                    <a:bodyPr/>
                    <a:lstStyle/>
                    <a:p>
                      <a:pPr algn="ctr"/>
                      <a:r>
                        <a:rPr lang="zh-CN" sz="1800" b="0" kern="100">
                          <a:effectLst/>
                        </a:rPr>
                        <a:t>妒</a:t>
                      </a:r>
                      <a:endParaRPr lang="zh-CN" sz="1800" b="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kern="100" dirty="0">
                          <a:effectLst/>
                        </a:rPr>
                        <a:t>Jealousy</a:t>
                      </a:r>
                      <a:endParaRPr lang="zh-CN" sz="18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3875">
                <a:tc>
                  <a:txBody>
                    <a:bodyPr/>
                    <a:lstStyle/>
                    <a:p>
                      <a:pPr algn="ctr"/>
                      <a:r>
                        <a:rPr lang="zh-CN" sz="1800" b="0" kern="100" dirty="0">
                          <a:effectLst/>
                        </a:rPr>
                        <a:t>有恶疾</a:t>
                      </a:r>
                      <a:endParaRPr lang="zh-CN" sz="18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kern="100">
                          <a:effectLst/>
                        </a:rPr>
                        <a:t>Contracting serious illness</a:t>
                      </a:r>
                      <a:endParaRPr lang="zh-CN" sz="1800" b="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3875">
                <a:tc>
                  <a:txBody>
                    <a:bodyPr/>
                    <a:lstStyle/>
                    <a:p>
                      <a:pPr algn="ctr"/>
                      <a:r>
                        <a:rPr lang="zh-CN" sz="1800" b="0" kern="100">
                          <a:effectLst/>
                        </a:rPr>
                        <a:t>口多言</a:t>
                      </a:r>
                      <a:endParaRPr lang="zh-CN" sz="1800" b="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kern="100">
                          <a:effectLst/>
                        </a:rPr>
                        <a:t>Too much comments leading to family discord</a:t>
                      </a:r>
                      <a:endParaRPr lang="zh-CN" sz="1800" b="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3875">
                <a:tc>
                  <a:txBody>
                    <a:bodyPr/>
                    <a:lstStyle/>
                    <a:p>
                      <a:pPr algn="ctr"/>
                      <a:r>
                        <a:rPr lang="zh-CN" sz="1800" b="0" kern="100" dirty="0">
                          <a:effectLst/>
                        </a:rPr>
                        <a:t>窃盗</a:t>
                      </a:r>
                      <a:endParaRPr lang="zh-CN" sz="18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kern="100" dirty="0">
                          <a:effectLst/>
                        </a:rPr>
                        <a:t>Theft/Larceny</a:t>
                      </a:r>
                      <a:endParaRPr lang="zh-CN" sz="18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20620\Desktop\朝霞与晚霞\桃子湖 罗孟彬 (2).jpg"/>
          <p:cNvPicPr>
            <a:picLocks noChangeAspect="1" noChangeArrowheads="1"/>
          </p:cNvPicPr>
          <p:nvPr/>
        </p:nvPicPr>
        <p:blipFill>
          <a:blip r:embed="rId1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25" y="0"/>
            <a:ext cx="12439650" cy="711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4650" y="214630"/>
            <a:ext cx="10515600" cy="1325563"/>
          </a:xfrm>
        </p:spPr>
        <p:txBody>
          <a:bodyPr>
            <a:normAutofit/>
          </a:bodyPr>
          <a:lstStyle/>
          <a:p>
            <a:pPr algn="l">
              <a:buClrTx/>
              <a:buSzTx/>
              <a:buFontTx/>
            </a:pPr>
            <a:r>
              <a:rPr lang="en-US" altLang="zh-CN" dirty="0">
                <a:solidFill>
                  <a:srgbClr val="AAD5E7"/>
                </a:solidFill>
              </a:rPr>
              <a:t>T</a:t>
            </a:r>
            <a:r>
              <a:rPr lang="en-US" altLang="zh-CN" dirty="0">
                <a:solidFill>
                  <a:srgbClr val="AAD5E7"/>
                </a:solidFill>
                <a:uFillTx/>
              </a:rPr>
              <a:t>hree </a:t>
            </a:r>
            <a:r>
              <a:rPr lang="en-US" altLang="zh-CN" dirty="0">
                <a:solidFill>
                  <a:srgbClr val="AAD5E7"/>
                </a:solidFill>
                <a:uFillTx/>
                <a:sym typeface="+mn-ea"/>
              </a:rPr>
              <a:t>conditions under which a wife couldn’t be evicted</a:t>
            </a:r>
            <a:r>
              <a:rPr lang="en-US" altLang="zh-CN" dirty="0">
                <a:solidFill>
                  <a:srgbClr val="AAD5E7"/>
                </a:solidFill>
                <a:uFillTx/>
              </a:rPr>
              <a:t>  “</a:t>
            </a:r>
            <a:r>
              <a:rPr lang="en-US" altLang="zh-CN" dirty="0" err="1">
                <a:solidFill>
                  <a:srgbClr val="AAD5E7"/>
                </a:solidFill>
                <a:uFillTx/>
              </a:rPr>
              <a:t>三不去</a:t>
            </a:r>
            <a:r>
              <a:rPr lang="en-US" altLang="zh-CN" dirty="0">
                <a:solidFill>
                  <a:srgbClr val="AAD5E7"/>
                </a:solidFill>
                <a:uFillTx/>
              </a:rPr>
              <a:t>”</a:t>
            </a:r>
            <a:endParaRPr lang="en-US" altLang="zh-CN" dirty="0">
              <a:solidFill>
                <a:srgbClr val="AAD5E7"/>
              </a:solidFill>
              <a:uFillTx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65455" y="1753870"/>
          <a:ext cx="10226675" cy="402018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259330"/>
                <a:gridCol w="7967345"/>
              </a:tblGrid>
              <a:tr h="1011555">
                <a:tc>
                  <a:txBody>
                    <a:bodyPr/>
                    <a:lstStyle/>
                    <a:p>
                      <a:pPr algn="ctr"/>
                      <a:r>
                        <a:rPr lang="zh-CN" sz="1800" b="0" kern="100" dirty="0">
                          <a:effectLst/>
                        </a:rPr>
                        <a:t>有所娶无所归</a:t>
                      </a:r>
                      <a:endParaRPr lang="zh-CN" sz="18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kern="100" dirty="0">
                          <a:effectLst/>
                        </a:rPr>
                        <a:t>the wife ‘s families passed way so that she has no one to rely on </a:t>
                      </a:r>
                      <a:endParaRPr lang="zh-CN" sz="18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03680">
                <a:tc>
                  <a:txBody>
                    <a:bodyPr/>
                    <a:lstStyle/>
                    <a:p>
                      <a:pPr algn="ctr"/>
                      <a:r>
                        <a:rPr lang="zh-CN" sz="1800" b="0" kern="100" dirty="0">
                          <a:effectLst/>
                        </a:rPr>
                        <a:t>与更三年丧</a:t>
                      </a:r>
                      <a:endParaRPr lang="zh-CN" sz="18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kern="100" dirty="0">
                          <a:effectLst/>
                        </a:rPr>
                        <a:t>the wife obeyed all the restrictions for three years to mourn her parents-in-law ( no entertainment or social life, etc.)</a:t>
                      </a:r>
                      <a:endParaRPr lang="zh-CN" sz="18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04950">
                <a:tc>
                  <a:txBody>
                    <a:bodyPr/>
                    <a:lstStyle/>
                    <a:p>
                      <a:pPr algn="ctr"/>
                      <a:r>
                        <a:rPr lang="zh-CN" sz="1800" b="0" kern="100" dirty="0">
                          <a:effectLst/>
                        </a:rPr>
                        <a:t>前贫贱后富贵</a:t>
                      </a:r>
                      <a:endParaRPr lang="zh-CN" sz="18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kern="100" dirty="0">
                          <a:effectLst/>
                        </a:rPr>
                        <a:t>the wife lived in a poor life with her husband at the beginning and  a well-off life later</a:t>
                      </a:r>
                      <a:endParaRPr lang="zh-CN" sz="1800" b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20620\Desktop\朝霞与晚霞\桃子湖 罗孟彬 (2).jpg"/>
          <p:cNvPicPr>
            <a:picLocks noChangeAspect="1" noChangeArrowheads="1"/>
          </p:cNvPicPr>
          <p:nvPr/>
        </p:nvPicPr>
        <p:blipFill>
          <a:blip r:embed="rId1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50" y="0"/>
            <a:ext cx="12439650" cy="711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14375" y="270496"/>
            <a:ext cx="10515600" cy="1325563"/>
          </a:xfrm>
        </p:spPr>
        <p:txBody>
          <a:bodyPr/>
          <a:lstStyle/>
          <a:p>
            <a:r>
              <a:rPr lang="en-US" altLang="zh-CN" dirty="0" err="1">
                <a:solidFill>
                  <a:srgbClr val="AAD5E7"/>
                </a:solidFill>
                <a:uFillTx/>
                <a:sym typeface="+mn-ea"/>
              </a:rPr>
              <a:t>Consentual</a:t>
            </a:r>
            <a:r>
              <a:rPr lang="en-US" altLang="zh-CN" dirty="0">
                <a:solidFill>
                  <a:srgbClr val="AAD5E7"/>
                </a:solidFill>
                <a:uFillTx/>
                <a:sym typeface="+mn-ea"/>
              </a:rPr>
              <a:t> Divorce and Forced Divorce</a:t>
            </a:r>
            <a:endParaRPr lang="en-US" altLang="zh-CN" dirty="0">
              <a:solidFill>
                <a:srgbClr val="AAD5E7"/>
              </a:solidFill>
              <a:uFillTx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38200" y="1253490"/>
            <a:ext cx="10972218" cy="4351338"/>
          </a:xfrm>
        </p:spPr>
        <p:txBody>
          <a:bodyPr>
            <a:normAutofit/>
          </a:bodyPr>
          <a:lstStyle/>
          <a:p>
            <a:r>
              <a:rPr lang="en-US" altLang="zh-CN" dirty="0"/>
              <a:t>《</a:t>
            </a:r>
            <a:r>
              <a:rPr lang="en-US" altLang="zh-CN" dirty="0" err="1"/>
              <a:t>战国策</a:t>
            </a:r>
            <a:r>
              <a:rPr lang="en-US" altLang="zh-CN" dirty="0"/>
              <a:t>》(</a:t>
            </a:r>
            <a:r>
              <a:rPr lang="en-US" altLang="zh-CN" dirty="0"/>
              <a:t>history of 490BC-221BC)“</a:t>
            </a:r>
            <a:r>
              <a:rPr lang="en-US" altLang="zh-CN" dirty="0" err="1"/>
              <a:t>出妇嫁乡曲者，良妇也</a:t>
            </a:r>
            <a:r>
              <a:rPr lang="en-US" altLang="zh-CN" dirty="0"/>
              <a:t>” ;</a:t>
            </a:r>
            <a:endParaRPr lang="en-US" altLang="zh-CN" dirty="0"/>
          </a:p>
          <a:p>
            <a:r>
              <a:rPr lang="en-US" altLang="zh-CN" dirty="0"/>
              <a:t>《</a:t>
            </a:r>
            <a:r>
              <a:rPr lang="en-US" altLang="zh-CN" dirty="0" err="1"/>
              <a:t>汉书</a:t>
            </a:r>
            <a:r>
              <a:rPr lang="en-US" altLang="zh-CN" dirty="0"/>
              <a:t>》“</a:t>
            </a:r>
            <a:r>
              <a:rPr lang="en-US" altLang="zh-CN" dirty="0" err="1"/>
              <a:t>无义则离</a:t>
            </a:r>
            <a:r>
              <a:rPr lang="en-US" altLang="zh-CN" dirty="0"/>
              <a:t>”(history of 206BC-23BC) ; </a:t>
            </a:r>
            <a:r>
              <a:rPr lang="en-US" altLang="zh-CN" dirty="0" err="1"/>
              <a:t>东汉班昭《女诫·敬慎</a:t>
            </a:r>
            <a:r>
              <a:rPr lang="en-US" altLang="zh-CN" dirty="0"/>
              <a:t>》“</a:t>
            </a:r>
            <a:r>
              <a:rPr lang="en-US" altLang="zh-CN" dirty="0" err="1"/>
              <a:t>恩义俱废</a:t>
            </a:r>
            <a:r>
              <a:rPr lang="en-US" altLang="zh-CN" dirty="0"/>
              <a:t>”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dirty="0" err="1">
                <a:sym typeface="+mn-ea"/>
              </a:rPr>
              <a:t>C</a:t>
            </a:r>
            <a:r>
              <a:rPr lang="en-US" altLang="zh-CN" dirty="0" err="1">
                <a:solidFill>
                  <a:schemeClr val="tx1"/>
                </a:solidFill>
                <a:sym typeface="+mn-ea"/>
              </a:rPr>
              <a:t>onsentual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 divorce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（和离）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was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3200" dirty="0">
                <a:solidFill>
                  <a:srgbClr val="FF0000"/>
                </a:solidFill>
                <a:sym typeface="+mn-ea"/>
              </a:rPr>
              <a:t>brought into the law system</a:t>
            </a:r>
            <a:r>
              <a:rPr lang="en-US" altLang="zh-CN" sz="3200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in Tang   Dynasty.</a:t>
            </a:r>
            <a:endParaRPr lang="en-US" altLang="zh-CN" dirty="0">
              <a:sym typeface="+mn-ea"/>
            </a:endParaRPr>
          </a:p>
          <a:p>
            <a:r>
              <a:rPr lang="en-US" altLang="zh-CN" dirty="0"/>
              <a:t>If the husband, wife or a relative of them commits assault, scolding, killing, wounding or rape against a relative of the other party, the government would force them to divorce.</a:t>
            </a:r>
            <a:r>
              <a:rPr lang="zh-CN" altLang="en-US" dirty="0"/>
              <a:t>（义绝）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10" name="Picture 2" descr="C:\Users\20620\Desktop\朝霞与晚霞\桃子湖 罗孟彬 (2).jpg"/>
          <p:cNvPicPr>
            <a:picLocks noChangeAspect="1" noChangeArrowheads="1"/>
          </p:cNvPicPr>
          <p:nvPr/>
        </p:nvPicPr>
        <p:blipFill>
          <a:blip r:embed="rId1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" y="80010"/>
            <a:ext cx="12439650" cy="711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50570" y="371475"/>
            <a:ext cx="11875770" cy="5789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20620\Desktop\朝霞与晚霞\桃子湖 罗孟彬 (2)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50" y="0"/>
            <a:ext cx="12439650" cy="711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 rot="10800000">
            <a:off x="766177" y="1398926"/>
            <a:ext cx="7488832" cy="3456384"/>
          </a:xfrm>
          <a:prstGeom prst="rect">
            <a:avLst/>
          </a:prstGeom>
          <a:solidFill>
            <a:srgbClr val="E4B1AC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683" y="248747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AAD5E7"/>
                </a:solidFill>
                <a:uFillTx/>
              </a:rPr>
              <a:t>Characteristics of Ancient Chinese Marriage</a:t>
            </a:r>
            <a:endParaRPr lang="en-US" altLang="zh-CN" dirty="0">
              <a:solidFill>
                <a:srgbClr val="AAD5E7"/>
              </a:solidFill>
              <a:uFillTx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6177" y="1700490"/>
            <a:ext cx="10515600" cy="4351338"/>
          </a:xfrm>
        </p:spPr>
        <p:txBody>
          <a:bodyPr/>
          <a:lstStyle/>
          <a:p>
            <a:r>
              <a:rPr lang="zh-CN" altLang="en-US" dirty="0"/>
              <a:t>personal emotions ha</a:t>
            </a:r>
            <a:r>
              <a:rPr lang="en-US" altLang="zh-CN" dirty="0"/>
              <a:t>d</a:t>
            </a:r>
            <a:r>
              <a:rPr lang="zh-CN" altLang="en-US" dirty="0"/>
              <a:t> little to do with marriage</a:t>
            </a:r>
            <a:endParaRPr lang="zh-CN" altLang="en-US" dirty="0"/>
          </a:p>
          <a:p>
            <a:r>
              <a:rPr lang="zh-CN" altLang="en-US" dirty="0"/>
              <a:t>constraints of parents</a:t>
            </a:r>
            <a:endParaRPr lang="zh-CN" altLang="en-US" dirty="0"/>
          </a:p>
          <a:p>
            <a:r>
              <a:rPr lang="en-US" altLang="zh-CN" dirty="0"/>
              <a:t>family interests came first</a:t>
            </a:r>
            <a:endParaRPr lang="en-US" altLang="zh-CN" dirty="0"/>
          </a:p>
          <a:p>
            <a:r>
              <a:rPr lang="en-US" altLang="zh-CN" dirty="0"/>
              <a:t>women were subordinate to men</a:t>
            </a:r>
            <a:endParaRPr lang="en-US" altLang="zh-CN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tags/tag1.xml><?xml version="1.0" encoding="utf-8"?>
<p:tagLst xmlns:p="http://schemas.openxmlformats.org/presentationml/2006/main">
  <p:tag name="KSO_WM_UNIT_TABLE_BEAUTIFY" val="smartTable{0f5e4936-641d-4a4c-ac9d-f110d8b4a5b9}"/>
  <p:tag name="TABLE_ENDDRAG_ORIGIN_RECT" val="857*327"/>
  <p:tag name="TABLE_ENDDRAG_RECT" val="7*133*857*327"/>
</p:tagLst>
</file>

<file path=ppt/tags/tag2.xml><?xml version="1.0" encoding="utf-8"?>
<p:tagLst xmlns:p="http://schemas.openxmlformats.org/presentationml/2006/main">
  <p:tag name="KSO_WM_UNIT_TABLE_BEAUTIFY" val="smartTable{ac025c1f-c1f1-427e-bb63-58c70b8deb39}"/>
</p:tagLst>
</file>

<file path=ppt/tags/tag3.xml><?xml version="1.0" encoding="utf-8"?>
<p:tagLst xmlns:p="http://schemas.openxmlformats.org/presentationml/2006/main">
  <p:tag name="KSO_WM_UNIT_TABLE_BEAUTIFY" val="smartTable{4ff74745-7161-43d4-81bf-b3754a68b784}"/>
</p:tagLst>
</file>

<file path=ppt/tags/tag4.xml><?xml version="1.0" encoding="utf-8"?>
<p:tagLst xmlns:p="http://schemas.openxmlformats.org/presentationml/2006/main">
  <p:tag name="KSO_WM_UNIT_PLACING_PICTURE_USER_VIEWPORT" val="{&quot;height&quot;:3270,&quot;width&quot;:9600}"/>
</p:tagLst>
</file>

<file path=ppt/tags/tag5.xml><?xml version="1.0" encoding="utf-8"?>
<p:tagLst xmlns:p="http://schemas.openxmlformats.org/presentationml/2006/main">
  <p:tag name="KSO_WPP_MARK_KEY" val="69b4a962-5b73-47d7-a2ae-f0b1ce98997d"/>
  <p:tag name="COMMONDATA" val="eyJoZGlkIjoiNDZlZWIxYzliYTQ1N2JhOTE5YjAxNzZjZWZhN2I4YjYifQ=="/>
</p:tagLst>
</file>

<file path=ppt/theme/theme1.xml><?xml version="1.0" encoding="utf-8"?>
<a:theme xmlns:a="http://schemas.openxmlformats.org/drawingml/2006/main" name="朝霞与晚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2326</Words>
  <Application>WPS 演示</Application>
  <PresentationFormat>宽屏</PresentationFormat>
  <Paragraphs>148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Yu Gothic UI Light</vt:lpstr>
      <vt:lpstr>华文行楷</vt:lpstr>
      <vt:lpstr>Times New Roman</vt:lpstr>
      <vt:lpstr>Calibri</vt:lpstr>
      <vt:lpstr>黑体</vt:lpstr>
      <vt:lpstr>Arial Unicode MS</vt:lpstr>
      <vt:lpstr>Calibri Light</vt:lpstr>
      <vt:lpstr>朝霞与晚霞</vt:lpstr>
      <vt:lpstr>PowerPoint 演示文稿</vt:lpstr>
      <vt:lpstr>PowerPoint 演示文稿</vt:lpstr>
      <vt:lpstr>PowerPoint 演示文稿</vt:lpstr>
      <vt:lpstr>Six Rites of Marriage</vt:lpstr>
      <vt:lpstr>Seven conditions under which a husband could unilaterally dissolve his marriage “七去/七出”  </vt:lpstr>
      <vt:lpstr>Three conditions under which a wife couldn’t be evicted  “三不去”</vt:lpstr>
      <vt:lpstr>Consentual Divorce and Forced Divorce</vt:lpstr>
      <vt:lpstr>PowerPoint 演示文稿</vt:lpstr>
      <vt:lpstr>Characteristics of Ancient Chinese Marriage</vt:lpstr>
      <vt:lpstr>PowerPoint 演示文稿</vt:lpstr>
      <vt:lpstr>Changes in terms of Wedding Dresses</vt:lpstr>
      <vt:lpstr>Discussion Time</vt:lpstr>
      <vt:lpstr>References</vt:lpstr>
      <vt:lpstr>PowerPoint 演示文稿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2062025325@qq.com</dc:creator>
  <cp:lastModifiedBy>慧慧</cp:lastModifiedBy>
  <cp:revision>36</cp:revision>
  <dcterms:created xsi:type="dcterms:W3CDTF">2020-11-19T05:25:00Z</dcterms:created>
  <dcterms:modified xsi:type="dcterms:W3CDTF">2022-12-02T03:56:40Z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F606340326104D149B414A959648B066</vt:lpwstr>
  </property>
</Properties>
</file>