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8"/>
  </p:notesMasterIdLst>
  <p:sldIdLst>
    <p:sldId id="256" r:id="rId2"/>
    <p:sldId id="257" r:id="rId3"/>
    <p:sldId id="260" r:id="rId4"/>
    <p:sldId id="259" r:id="rId5"/>
    <p:sldId id="267" r:id="rId6"/>
    <p:sldId id="273" r:id="rId7"/>
    <p:sldId id="274" r:id="rId8"/>
    <p:sldId id="275" r:id="rId9"/>
    <p:sldId id="268" r:id="rId10"/>
    <p:sldId id="269" r:id="rId11"/>
    <p:sldId id="270" r:id="rId12"/>
    <p:sldId id="277" r:id="rId13"/>
    <p:sldId id="278" r:id="rId14"/>
    <p:sldId id="276" r:id="rId15"/>
    <p:sldId id="279" r:id="rId16"/>
    <p:sldId id="272" r:id="rId17"/>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FA"/>
    <a:srgbClr val="F87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384"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EA5BC0-6251-46A2-9469-2F6E58A1FE1F}" type="datetimeFigureOut">
              <a:rPr lang="ko-KR" altLang="en-US" smtClean="0"/>
              <a:t>2018-02-19</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570938-4918-4C83-8913-88AE4F25BD9B}" type="slidenum">
              <a:rPr lang="ko-KR" altLang="en-US" smtClean="0"/>
              <a:t>‹Nr.›</a:t>
            </a:fld>
            <a:endParaRPr lang="ko-KR" altLang="en-US"/>
          </a:p>
        </p:txBody>
      </p:sp>
    </p:spTree>
    <p:extLst>
      <p:ext uri="{BB962C8B-B14F-4D97-AF65-F5344CB8AC3E}">
        <p14:creationId xmlns:p14="http://schemas.microsoft.com/office/powerpoint/2010/main" val="164954209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8E570938-4918-4C83-8913-88AE4F25BD9B}" type="slidenum">
              <a:rPr lang="ko-KR" altLang="en-US" smtClean="0"/>
              <a:t>10</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BF57CFD0-E518-4A93-8844-B0B7BD762D56}" type="datetimeFigureOut">
              <a:rPr lang="ko-KR" altLang="en-US" smtClean="0"/>
              <a:pPr/>
              <a:t>2018-02-19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F6A7EDC-B588-4A28-B340-8A241A963B47}" type="slidenum">
              <a:rPr lang="ko-KR" altLang="en-US" smtClean="0"/>
              <a:pPr/>
              <a:t>‹Nr.›</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F57CFD0-E518-4A93-8844-B0B7BD762D56}" type="datetimeFigureOut">
              <a:rPr lang="ko-KR" altLang="en-US" smtClean="0"/>
              <a:pPr/>
              <a:t>2018-02-19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F6A7EDC-B588-4A28-B340-8A241A963B47}" type="slidenum">
              <a:rPr lang="ko-KR" altLang="en-US" smtClean="0"/>
              <a:pPr/>
              <a:t>‹Nr.›</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F57CFD0-E518-4A93-8844-B0B7BD762D56}" type="datetimeFigureOut">
              <a:rPr lang="ko-KR" altLang="en-US" smtClean="0"/>
              <a:pPr/>
              <a:t>2018-02-19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F6A7EDC-B588-4A28-B340-8A241A963B47}" type="slidenum">
              <a:rPr lang="ko-KR" altLang="en-US" smtClean="0"/>
              <a:pPr/>
              <a:t>‹Nr.›</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F57CFD0-E518-4A93-8844-B0B7BD762D56}" type="datetimeFigureOut">
              <a:rPr lang="ko-KR" altLang="en-US" smtClean="0"/>
              <a:pPr/>
              <a:t>2018-02-19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F6A7EDC-B588-4A28-B340-8A241A963B47}" type="slidenum">
              <a:rPr lang="ko-KR" altLang="en-US" smtClean="0"/>
              <a:pPr/>
              <a:t>‹Nr.›</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F57CFD0-E518-4A93-8844-B0B7BD762D56}" type="datetimeFigureOut">
              <a:rPr lang="ko-KR" altLang="en-US" smtClean="0"/>
              <a:pPr/>
              <a:t>2018-02-19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F6A7EDC-B588-4A28-B340-8A241A963B47}" type="slidenum">
              <a:rPr lang="ko-KR" altLang="en-US" smtClean="0"/>
              <a:pPr/>
              <a:t>‹Nr.›</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BF57CFD0-E518-4A93-8844-B0B7BD762D56}" type="datetimeFigureOut">
              <a:rPr lang="ko-KR" altLang="en-US" smtClean="0"/>
              <a:pPr/>
              <a:t>2018-02-19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F6A7EDC-B588-4A28-B340-8A241A963B47}" type="slidenum">
              <a:rPr lang="ko-KR" altLang="en-US" smtClean="0"/>
              <a:pPr/>
              <a:t>‹Nr.›</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BF57CFD0-E518-4A93-8844-B0B7BD762D56}" type="datetimeFigureOut">
              <a:rPr lang="ko-KR" altLang="en-US" smtClean="0"/>
              <a:pPr/>
              <a:t>2018-02-19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6F6A7EDC-B588-4A28-B340-8A241A963B47}" type="slidenum">
              <a:rPr lang="ko-KR" altLang="en-US" smtClean="0"/>
              <a:pPr/>
              <a:t>‹Nr.›</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F57CFD0-E518-4A93-8844-B0B7BD762D56}" type="datetimeFigureOut">
              <a:rPr lang="ko-KR" altLang="en-US" smtClean="0"/>
              <a:pPr/>
              <a:t>2018-02-19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6F6A7EDC-B588-4A28-B340-8A241A963B47}" type="slidenum">
              <a:rPr lang="ko-KR" altLang="en-US" smtClean="0"/>
              <a:pPr/>
              <a:t>‹Nr.›</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F57CFD0-E518-4A93-8844-B0B7BD762D56}" type="datetimeFigureOut">
              <a:rPr lang="ko-KR" altLang="en-US" smtClean="0"/>
              <a:pPr/>
              <a:t>2018-02-19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6F6A7EDC-B588-4A28-B340-8A241A963B47}" type="slidenum">
              <a:rPr lang="ko-KR" altLang="en-US" smtClean="0"/>
              <a:pPr/>
              <a:t>‹Nr.›</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F57CFD0-E518-4A93-8844-B0B7BD762D56}" type="datetimeFigureOut">
              <a:rPr lang="ko-KR" altLang="en-US" smtClean="0"/>
              <a:pPr/>
              <a:t>2018-02-19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F6A7EDC-B588-4A28-B340-8A241A963B47}" type="slidenum">
              <a:rPr lang="ko-KR" altLang="en-US" smtClean="0"/>
              <a:pPr/>
              <a:t>‹Nr.›</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F57CFD0-E518-4A93-8844-B0B7BD762D56}" type="datetimeFigureOut">
              <a:rPr lang="ko-KR" altLang="en-US" smtClean="0"/>
              <a:pPr/>
              <a:t>2018-02-19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F6A7EDC-B588-4A28-B340-8A241A963B47}" type="slidenum">
              <a:rPr lang="ko-KR" altLang="en-US" smtClean="0"/>
              <a:pPr/>
              <a:t>‹Nr.›</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7000"/>
            <a:lum/>
          </a:blip>
          <a:srcRect/>
          <a:stretch>
            <a:fillRect l="-21000" r="-21000"/>
          </a:stretch>
        </a:blip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7CFD0-E518-4A93-8844-B0B7BD762D56}" type="datetimeFigureOut">
              <a:rPr lang="ko-KR" altLang="en-US" smtClean="0"/>
              <a:pPr/>
              <a:t>2018-02-19</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A7EDC-B588-4A28-B340-8A241A963B47}" type="slidenum">
              <a:rPr lang="ko-KR" altLang="en-US" smtClean="0"/>
              <a:pPr/>
              <a:t>‹Nr.›</a:t>
            </a:fld>
            <a:endParaRPr lang="ko-KR"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terms.naver.com/entry.nhn?docId=892051&amp;cid=41708&amp;categoryId=4173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323528" y="836712"/>
            <a:ext cx="7272808" cy="1224136"/>
          </a:xfrm>
        </p:spPr>
        <p:txBody>
          <a:bodyPr>
            <a:normAutofit/>
          </a:bodyPr>
          <a:lstStyle/>
          <a:p>
            <a:endParaRPr lang="ko-KR" altLang="en-US" sz="72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accent4">
                    <a:satMod val="175000"/>
                    <a:alpha val="40000"/>
                  </a:schemeClr>
                </a:glow>
                <a:outerShdw blurRad="38100" dist="38100" dir="7020000" algn="tl">
                  <a:srgbClr val="000000">
                    <a:alpha val="35000"/>
                  </a:srgbClr>
                </a:outerShdw>
              </a:effectLst>
            </a:endParaRPr>
          </a:p>
        </p:txBody>
      </p:sp>
      <p:sp>
        <p:nvSpPr>
          <p:cNvPr id="3" name="부제목 2"/>
          <p:cNvSpPr>
            <a:spLocks noGrp="1"/>
          </p:cNvSpPr>
          <p:nvPr>
            <p:ph type="subTitle" idx="1"/>
          </p:nvPr>
        </p:nvSpPr>
        <p:spPr>
          <a:xfrm>
            <a:off x="1943200" y="980728"/>
            <a:ext cx="7200800" cy="620688"/>
          </a:xfrm>
        </p:spPr>
        <p:txBody>
          <a:bodyPr>
            <a:normAutofit/>
            <a:scene3d>
              <a:camera prst="orthographicFront"/>
              <a:lightRig rig="threePt" dir="t"/>
            </a:scene3d>
            <a:sp3d extrusionH="57150">
              <a:bevelT w="38100" h="38100" prst="relaxedInset"/>
            </a:sp3d>
          </a:bodyPr>
          <a:lstStyle/>
          <a:p>
            <a:endParaRPr lang="ko-KR" altLang="en-US" sz="28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직사각형 3"/>
          <p:cNvSpPr/>
          <p:nvPr/>
        </p:nvSpPr>
        <p:spPr>
          <a:xfrm>
            <a:off x="827584" y="2636912"/>
            <a:ext cx="7416824" cy="1015663"/>
          </a:xfrm>
          <a:prstGeom prst="rect">
            <a:avLst/>
          </a:prstGeom>
          <a:noFill/>
        </p:spPr>
        <p:txBody>
          <a:bodyPr wrap="square" lIns="91440" tIns="45720" rIns="91440" bIns="45720">
            <a:spAutoFit/>
          </a:bodyPr>
          <a:lstStyle/>
          <a:p>
            <a:pPr algn="ctr"/>
            <a:r>
              <a:rPr lang="zh-CN" altLang="en-US" sz="6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韩国文化</a:t>
            </a:r>
            <a:r>
              <a:rPr lang="en-US" altLang="zh-CN" sz="6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zh-CN" altLang="en-US" sz="6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文学的起源</a:t>
            </a:r>
            <a:endParaRPr lang="ko-KR" altLang="en-US" sz="6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직사각형 5"/>
          <p:cNvSpPr/>
          <p:nvPr/>
        </p:nvSpPr>
        <p:spPr>
          <a:xfrm>
            <a:off x="2555776" y="5949280"/>
            <a:ext cx="7596336" cy="646331"/>
          </a:xfrm>
          <a:prstGeom prst="rect">
            <a:avLst/>
          </a:prstGeom>
          <a:noFill/>
        </p:spPr>
        <p:txBody>
          <a:bodyPr wrap="square" lIns="91440" tIns="45720" rIns="91440" bIns="45720">
            <a:spAutoFit/>
          </a:bodyPr>
          <a:lstStyle/>
          <a:p>
            <a:pPr algn="ctr"/>
            <a:r>
              <a:rPr lang="en-US" altLang="ko-KR"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201519080094 </a:t>
            </a:r>
            <a:r>
              <a:rPr lang="zh-CN" altLang="en-US"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权丽珍</a:t>
            </a:r>
            <a:endParaRPr lang="ko-KR" altLang="en-US" sz="3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amond(i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99592" y="-171400"/>
            <a:ext cx="2458616" cy="922114"/>
          </a:xfrm>
        </p:spPr>
        <p:txBody>
          <a:bodyPr>
            <a:normAutofit/>
          </a:bodyPr>
          <a:lstStyle/>
          <a:p>
            <a:endParaRPr lang="ko-KR" altLang="en-US" dirty="0"/>
          </a:p>
        </p:txBody>
      </p:sp>
      <p:sp>
        <p:nvSpPr>
          <p:cNvPr id="3" name="내용 개체 틀 2"/>
          <p:cNvSpPr>
            <a:spLocks noGrp="1"/>
          </p:cNvSpPr>
          <p:nvPr>
            <p:ph idx="1"/>
          </p:nvPr>
        </p:nvSpPr>
        <p:spPr>
          <a:xfrm>
            <a:off x="395536" y="620688"/>
            <a:ext cx="8229600" cy="6120680"/>
          </a:xfrm>
        </p:spPr>
        <p:txBody>
          <a:bodyPr>
            <a:normAutofit fontScale="32500" lnSpcReduction="20000"/>
          </a:bodyPr>
          <a:lstStyle/>
          <a:p>
            <a:endParaRPr lang="zh-CN" altLang="en-US" sz="11200" dirty="0" smtClean="0"/>
          </a:p>
          <a:p>
            <a:r>
              <a:rPr lang="zh-CN" altLang="en-US" sz="11200" b="1" dirty="0" smtClean="0"/>
              <a:t> </a:t>
            </a:r>
            <a:r>
              <a:rPr lang="zh-CN" altLang="en-US" sz="9600" b="1" dirty="0" smtClean="0"/>
              <a:t>新罗的“乡歌”标志着韩国文学中一种独特诗歌体裁的兴起。“乡歌”是以汉字的音和义记录的韩语诗歌，保存于</a:t>
            </a:r>
            <a:r>
              <a:rPr lang="en-US" altLang="zh-CN" sz="9600" b="1" dirty="0" smtClean="0"/>
              <a:t>《</a:t>
            </a:r>
            <a:r>
              <a:rPr lang="zh-CN" altLang="en-US" sz="9600" b="1" dirty="0" smtClean="0"/>
              <a:t>三国遗事</a:t>
            </a:r>
            <a:r>
              <a:rPr lang="en-US" altLang="zh-CN" sz="9600" b="1" dirty="0" smtClean="0"/>
              <a:t>》</a:t>
            </a:r>
            <a:r>
              <a:rPr lang="zh-CN" altLang="en-US" sz="9600" b="1" dirty="0" smtClean="0"/>
              <a:t>一书中的此种诗歌共有</a:t>
            </a:r>
            <a:r>
              <a:rPr lang="en-US" altLang="zh-CN" sz="9600" b="1" dirty="0" smtClean="0"/>
              <a:t>14</a:t>
            </a:r>
            <a:r>
              <a:rPr lang="zh-CN" altLang="en-US" sz="9600" b="1" dirty="0" smtClean="0"/>
              <a:t>首。高丽时期文学的特征是更多地使用汉字、“乡歌”的消失，以及“高丽歌谣”的出现并以口头文学的形式一直流传至朝鲜时期。朝鲜时代早期创建的韩文字母是韩国文学史上的一个转折点。乐章，例如</a:t>
            </a:r>
            <a:r>
              <a:rPr lang="en-US" altLang="zh-CN" sz="9600" b="1" dirty="0" smtClean="0"/>
              <a:t>《</a:t>
            </a:r>
            <a:r>
              <a:rPr lang="zh-CN" altLang="en-US" sz="9600" b="1" dirty="0" smtClean="0"/>
              <a:t>龙飞御天歌</a:t>
            </a:r>
            <a:r>
              <a:rPr lang="en-US" altLang="zh-CN" sz="9600" b="1" dirty="0" smtClean="0"/>
              <a:t>》</a:t>
            </a:r>
            <a:r>
              <a:rPr lang="zh-CN" altLang="en-US" sz="9600" b="1" dirty="0" smtClean="0"/>
              <a:t>，均用韩文字母记录。“时调”是朝鲜时代诗歌的代表。“时调”的诗歌形式确立于高丽后期，但在朝鲜时代以宋代理学为主导的新的社会意识形态影响下进一步繁荣昌盛。</a:t>
            </a:r>
            <a:endParaRPr lang="ko-KR" altLang="en-US"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7"/>
          <p:cNvSpPr>
            <a:spLocks noGrp="1"/>
          </p:cNvSpPr>
          <p:nvPr>
            <p:ph type="title"/>
          </p:nvPr>
        </p:nvSpPr>
        <p:spPr/>
        <p:txBody>
          <a:bodyPr/>
          <a:lstStyle/>
          <a:p>
            <a:endParaRPr lang="ko-KR" altLang="en-US"/>
          </a:p>
        </p:txBody>
      </p:sp>
      <p:pic>
        <p:nvPicPr>
          <p:cNvPr id="4" name="내용 개체 틀 3" descr="향가.jpg"/>
          <p:cNvPicPr>
            <a:picLocks noGrp="1" noChangeAspect="1"/>
          </p:cNvPicPr>
          <p:nvPr>
            <p:ph idx="1"/>
          </p:nvPr>
        </p:nvPicPr>
        <p:blipFill>
          <a:blip r:embed="rId2" cstate="print"/>
          <a:stretch>
            <a:fillRect/>
          </a:stretch>
        </p:blipFill>
        <p:spPr>
          <a:xfrm>
            <a:off x="323528" y="654564"/>
            <a:ext cx="3600400" cy="2753488"/>
          </a:xfrm>
        </p:spPr>
      </p:pic>
      <p:pic>
        <p:nvPicPr>
          <p:cNvPr id="5" name="그림 4" descr="서동요.jpg"/>
          <p:cNvPicPr>
            <a:picLocks noChangeAspect="1"/>
          </p:cNvPicPr>
          <p:nvPr/>
        </p:nvPicPr>
        <p:blipFill>
          <a:blip r:embed="rId3" cstate="print"/>
          <a:stretch>
            <a:fillRect/>
          </a:stretch>
        </p:blipFill>
        <p:spPr>
          <a:xfrm>
            <a:off x="4932040" y="260648"/>
            <a:ext cx="3744416" cy="2704300"/>
          </a:xfrm>
          <a:prstGeom prst="rect">
            <a:avLst/>
          </a:prstGeom>
        </p:spPr>
      </p:pic>
      <p:sp>
        <p:nvSpPr>
          <p:cNvPr id="6" name="TextBox 5"/>
          <p:cNvSpPr txBox="1"/>
          <p:nvPr/>
        </p:nvSpPr>
        <p:spPr>
          <a:xfrm>
            <a:off x="5508104" y="2996952"/>
            <a:ext cx="3168352" cy="461665"/>
          </a:xfrm>
          <a:prstGeom prst="rect">
            <a:avLst/>
          </a:prstGeom>
          <a:noFill/>
        </p:spPr>
        <p:txBody>
          <a:bodyPr wrap="square" rtlCol="0">
            <a:spAutoFit/>
          </a:bodyPr>
          <a:lstStyle/>
          <a:p>
            <a:r>
              <a:rPr lang="zh-CN" altLang="en-US" sz="2400" b="1" dirty="0" smtClean="0"/>
              <a:t>薯童谣  </a:t>
            </a:r>
            <a:r>
              <a:rPr lang="en-US" altLang="zh-CN" sz="2400" b="1" dirty="0" err="1" smtClean="0"/>
              <a:t>Seodongyo</a:t>
            </a:r>
            <a:endParaRPr lang="ko-KR" altLang="en-US" sz="2400" b="1" dirty="0"/>
          </a:p>
        </p:txBody>
      </p:sp>
      <p:sp>
        <p:nvSpPr>
          <p:cNvPr id="7" name="TextBox 6"/>
          <p:cNvSpPr txBox="1"/>
          <p:nvPr/>
        </p:nvSpPr>
        <p:spPr>
          <a:xfrm>
            <a:off x="1331640" y="3501008"/>
            <a:ext cx="2592288" cy="461665"/>
          </a:xfrm>
          <a:prstGeom prst="rect">
            <a:avLst/>
          </a:prstGeom>
          <a:noFill/>
        </p:spPr>
        <p:txBody>
          <a:bodyPr wrap="square" rtlCol="0">
            <a:spAutoFit/>
          </a:bodyPr>
          <a:lstStyle/>
          <a:p>
            <a:r>
              <a:rPr lang="zh-CN" altLang="en-US" sz="2400" b="1" dirty="0" smtClean="0"/>
              <a:t>表演乡歌 </a:t>
            </a:r>
            <a:endParaRPr lang="ko-KR" altLang="en-US" sz="2400" b="1" dirty="0"/>
          </a:p>
        </p:txBody>
      </p:sp>
      <p:pic>
        <p:nvPicPr>
          <p:cNvPr id="9" name="그림 8" descr="헌화가.jpg"/>
          <p:cNvPicPr>
            <a:picLocks noChangeAspect="1"/>
          </p:cNvPicPr>
          <p:nvPr/>
        </p:nvPicPr>
        <p:blipFill>
          <a:blip r:embed="rId4" cstate="print"/>
          <a:stretch>
            <a:fillRect/>
          </a:stretch>
        </p:blipFill>
        <p:spPr>
          <a:xfrm>
            <a:off x="3275856" y="3493983"/>
            <a:ext cx="3096344" cy="3247385"/>
          </a:xfrm>
          <a:prstGeom prst="rect">
            <a:avLst/>
          </a:prstGeom>
        </p:spPr>
      </p:pic>
      <p:sp>
        <p:nvSpPr>
          <p:cNvPr id="10" name="TextBox 9"/>
          <p:cNvSpPr txBox="1"/>
          <p:nvPr/>
        </p:nvSpPr>
        <p:spPr>
          <a:xfrm>
            <a:off x="6444208" y="5661248"/>
            <a:ext cx="2699792" cy="461665"/>
          </a:xfrm>
          <a:prstGeom prst="rect">
            <a:avLst/>
          </a:prstGeom>
          <a:noFill/>
        </p:spPr>
        <p:txBody>
          <a:bodyPr wrap="square" rtlCol="0">
            <a:spAutoFit/>
          </a:bodyPr>
          <a:lstStyle/>
          <a:p>
            <a:r>
              <a:rPr lang="zh-CN" altLang="en-US" sz="2400" b="1" dirty="0" smtClean="0"/>
              <a:t>献花歌</a:t>
            </a:r>
            <a:endParaRPr lang="ko-KR"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2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dirty="0"/>
          </a:p>
        </p:txBody>
      </p:sp>
      <p:sp>
        <p:nvSpPr>
          <p:cNvPr id="3" name="내용 개체 틀 2"/>
          <p:cNvSpPr>
            <a:spLocks noGrp="1"/>
          </p:cNvSpPr>
          <p:nvPr>
            <p:ph idx="1"/>
          </p:nvPr>
        </p:nvSpPr>
        <p:spPr>
          <a:xfrm>
            <a:off x="457200" y="1484784"/>
            <a:ext cx="8229600" cy="4641379"/>
          </a:xfrm>
        </p:spPr>
        <p:txBody>
          <a:bodyPr>
            <a:normAutofit fontScale="92500" lnSpcReduction="10000"/>
          </a:bodyPr>
          <a:lstStyle/>
          <a:p>
            <a:r>
              <a:rPr lang="zh-CN" altLang="en-US" b="1" dirty="0" smtClean="0"/>
              <a:t>朝鲜时代另一种诗歌形式是“歌辞”。“歌辞”不限于抒发个人的情感，还常常包含警世劝善的内容。韩国最初的古典小说是金时习（韩文发音：</a:t>
            </a:r>
            <a:r>
              <a:rPr lang="en-US" altLang="zh-CN" b="1" dirty="0" smtClean="0"/>
              <a:t>Kim Si-</a:t>
            </a:r>
            <a:r>
              <a:rPr lang="en-US" altLang="zh-CN" b="1" dirty="0" err="1" smtClean="0"/>
              <a:t>seup</a:t>
            </a:r>
            <a:r>
              <a:rPr lang="zh-CN" altLang="en-US" b="1" dirty="0" smtClean="0"/>
              <a:t>）用汉字写的</a:t>
            </a:r>
            <a:r>
              <a:rPr lang="en-US" altLang="zh-CN" b="1" dirty="0" smtClean="0"/>
              <a:t>《</a:t>
            </a:r>
            <a:r>
              <a:rPr lang="zh-CN" altLang="en-US" b="1" dirty="0" smtClean="0"/>
              <a:t>金鳌新话</a:t>
            </a:r>
            <a:r>
              <a:rPr lang="en-US" altLang="zh-CN" b="1" dirty="0" smtClean="0"/>
              <a:t>》</a:t>
            </a:r>
            <a:r>
              <a:rPr lang="zh-CN" altLang="en-US" b="1" dirty="0" smtClean="0"/>
              <a:t>和许筠（韩文发音：</a:t>
            </a:r>
            <a:r>
              <a:rPr lang="en-US" altLang="zh-CN" b="1" dirty="0" err="1" smtClean="0"/>
              <a:t>Heo</a:t>
            </a:r>
            <a:r>
              <a:rPr lang="en-US" altLang="zh-CN" b="1" dirty="0" smtClean="0"/>
              <a:t> </a:t>
            </a:r>
            <a:r>
              <a:rPr lang="en-US" altLang="zh-CN" b="1" dirty="0" err="1" smtClean="0"/>
              <a:t>Gyun</a:t>
            </a:r>
            <a:r>
              <a:rPr lang="zh-CN" altLang="en-US" b="1" dirty="0" smtClean="0"/>
              <a:t>）用韩文字母写的</a:t>
            </a:r>
            <a:r>
              <a:rPr lang="en-US" altLang="zh-CN" b="1" dirty="0" smtClean="0"/>
              <a:t>《</a:t>
            </a:r>
            <a:r>
              <a:rPr lang="zh-CN" altLang="en-US" b="1" dirty="0" smtClean="0"/>
              <a:t>洪吉童传</a:t>
            </a:r>
            <a:r>
              <a:rPr lang="en-US" altLang="zh-CN" b="1" dirty="0" smtClean="0"/>
              <a:t>》</a:t>
            </a:r>
            <a:r>
              <a:rPr lang="zh-CN" altLang="en-US" b="1" dirty="0" smtClean="0"/>
              <a:t>。随着时间的推移，韩文字母的应用日益广泛，促进了韩国语言、文学的成长和发展。韩国的现代文学是在朝鲜王朝封建社会的瓦解和西方新思想的传入的背景下形成的。作为韩国现代文学的形式，“唱歌”（新体歌）和“新体诗”被誉为新的诗歌形式。</a:t>
            </a:r>
          </a:p>
          <a:p>
            <a:endParaRPr lang="ko-KR"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a:xfrm>
            <a:off x="457200" y="1412776"/>
            <a:ext cx="8229600" cy="4713387"/>
          </a:xfrm>
        </p:spPr>
        <p:txBody>
          <a:bodyPr/>
          <a:lstStyle/>
          <a:p>
            <a:r>
              <a:rPr lang="zh-CN" altLang="en-US" b="1" dirty="0" smtClean="0"/>
              <a:t>“歌辞”</a:t>
            </a:r>
            <a:r>
              <a:rPr lang="en-US" altLang="zh-CN" b="1" dirty="0" smtClean="0"/>
              <a:t>: </a:t>
            </a:r>
            <a:r>
              <a:rPr lang="zh-CN" altLang="en-US" b="1" dirty="0" smtClean="0"/>
              <a:t>朝鲜王朝初期的一种文体，介于诗歌与散文之间。</a:t>
            </a:r>
            <a:endParaRPr lang="ko-KR" altLang="en-US" dirty="0"/>
          </a:p>
        </p:txBody>
      </p:sp>
      <p:pic>
        <p:nvPicPr>
          <p:cNvPr id="4" name="그림 3" descr="가사.PNG"/>
          <p:cNvPicPr>
            <a:picLocks noChangeAspect="1"/>
          </p:cNvPicPr>
          <p:nvPr/>
        </p:nvPicPr>
        <p:blipFill>
          <a:blip r:embed="rId2" cstate="print"/>
          <a:stretch>
            <a:fillRect/>
          </a:stretch>
        </p:blipFill>
        <p:spPr>
          <a:xfrm>
            <a:off x="5364088" y="2348880"/>
            <a:ext cx="2880320" cy="39881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a:xfrm>
            <a:off x="457200" y="1052736"/>
            <a:ext cx="8229600" cy="5073427"/>
          </a:xfrm>
        </p:spPr>
        <p:txBody>
          <a:bodyPr/>
          <a:lstStyle/>
          <a:p>
            <a:r>
              <a:rPr lang="en-US" altLang="zh-CN" b="1" dirty="0" smtClean="0"/>
              <a:t>《</a:t>
            </a:r>
            <a:r>
              <a:rPr lang="zh-CN" altLang="en-US" b="1" dirty="0" smtClean="0"/>
              <a:t>洪吉童传</a:t>
            </a:r>
            <a:r>
              <a:rPr lang="en-US" altLang="zh-CN" b="1" dirty="0" smtClean="0"/>
              <a:t>》</a:t>
            </a:r>
            <a:r>
              <a:rPr lang="zh-CN" altLang="en-US" b="1" dirty="0" smtClean="0"/>
              <a:t>：朝鲜时期许筠（韩文发音：</a:t>
            </a:r>
            <a:r>
              <a:rPr lang="en-US" altLang="zh-CN" b="1" dirty="0" err="1" smtClean="0"/>
              <a:t>Heo</a:t>
            </a:r>
            <a:r>
              <a:rPr lang="en-US" altLang="zh-CN" b="1" dirty="0" smtClean="0"/>
              <a:t> </a:t>
            </a:r>
            <a:r>
              <a:rPr lang="en-US" altLang="zh-CN" b="1" dirty="0" err="1" smtClean="0"/>
              <a:t>Gyun</a:t>
            </a:r>
            <a:r>
              <a:rPr lang="zh-CN" altLang="en-US" b="1" dirty="0" smtClean="0"/>
              <a:t>）写的韩文小说。</a:t>
            </a:r>
            <a:endParaRPr lang="en-US" altLang="zh-CN" b="1" dirty="0" smtClean="0"/>
          </a:p>
          <a:p>
            <a:endParaRPr lang="ko-KR" altLang="en-US" dirty="0"/>
          </a:p>
        </p:txBody>
      </p:sp>
      <p:pic>
        <p:nvPicPr>
          <p:cNvPr id="4" name="그림 3" descr="홍길동전.PNG"/>
          <p:cNvPicPr>
            <a:picLocks noChangeAspect="1"/>
          </p:cNvPicPr>
          <p:nvPr/>
        </p:nvPicPr>
        <p:blipFill>
          <a:blip r:embed="rId2" cstate="print"/>
          <a:stretch>
            <a:fillRect/>
          </a:stretch>
        </p:blipFill>
        <p:spPr>
          <a:xfrm>
            <a:off x="1979712" y="2636912"/>
            <a:ext cx="5256584" cy="3808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188640"/>
            <a:ext cx="2051720" cy="1008112"/>
          </a:xfrm>
        </p:spPr>
        <p:txBody>
          <a:bodyPr>
            <a:normAutofit/>
          </a:bodyPr>
          <a:lstStyle/>
          <a:p>
            <a:r>
              <a:rPr lang="zh-CN" altLang="en-US" sz="4800" b="1" dirty="0" smtClean="0"/>
              <a:t>参考</a:t>
            </a:r>
            <a:endParaRPr lang="ko-KR" altLang="en-US" sz="4800" b="1" dirty="0"/>
          </a:p>
        </p:txBody>
      </p:sp>
      <p:sp>
        <p:nvSpPr>
          <p:cNvPr id="3" name="내용 개체 틀 2"/>
          <p:cNvSpPr>
            <a:spLocks noGrp="1"/>
          </p:cNvSpPr>
          <p:nvPr>
            <p:ph idx="1"/>
          </p:nvPr>
        </p:nvSpPr>
        <p:spPr>
          <a:xfrm>
            <a:off x="457200" y="2276872"/>
            <a:ext cx="8229600" cy="3849291"/>
          </a:xfrm>
        </p:spPr>
        <p:txBody>
          <a:bodyPr/>
          <a:lstStyle/>
          <a:p>
            <a:r>
              <a:rPr lang="en-US" altLang="ko-KR" dirty="0" smtClean="0">
                <a:hlinkClick r:id="rId2"/>
              </a:rPr>
              <a:t>http://terms.naver.com/entry.nhn?docId=892051&amp;cid=41708&amp;categoryId=41736</a:t>
            </a:r>
            <a:endParaRPr lang="en-US" altLang="ko-KR" dirty="0" smtClean="0"/>
          </a:p>
          <a:p>
            <a:endParaRPr lang="en-US" altLang="ko-KR" dirty="0" smtClean="0"/>
          </a:p>
          <a:p>
            <a:r>
              <a:rPr lang="zh-CN" altLang="en-US" sz="3600" b="1" dirty="0" smtClean="0">
                <a:solidFill>
                  <a:srgbClr val="0606FA"/>
                </a:solidFill>
              </a:rPr>
              <a:t>韩国网站 </a:t>
            </a:r>
            <a:r>
              <a:rPr lang="en-US" altLang="zh-CN" sz="3600" b="1" dirty="0" smtClean="0">
                <a:solidFill>
                  <a:srgbClr val="0606FA"/>
                </a:solidFill>
              </a:rPr>
              <a:t>NAVER </a:t>
            </a:r>
            <a:r>
              <a:rPr lang="zh-CN" altLang="en-US" sz="3600" b="1" dirty="0" smtClean="0">
                <a:solidFill>
                  <a:srgbClr val="0606FA"/>
                </a:solidFill>
              </a:rPr>
              <a:t>知识百科词典。</a:t>
            </a:r>
            <a:endParaRPr lang="ko-KR" altLang="en-US" sz="3600" b="1" dirty="0">
              <a:solidFill>
                <a:srgbClr val="0606F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7000"/>
            <a:lum/>
          </a:blip>
          <a:srcRect/>
          <a:stretch>
            <a:fillRect l="-2000" r="-2000"/>
          </a:stretch>
        </a:blip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dirty="0"/>
          </a:p>
        </p:txBody>
      </p:sp>
      <p:sp>
        <p:nvSpPr>
          <p:cNvPr id="3" name="내용 개체 틀 2"/>
          <p:cNvSpPr>
            <a:spLocks noGrp="1"/>
          </p:cNvSpPr>
          <p:nvPr>
            <p:ph idx="1"/>
          </p:nvPr>
        </p:nvSpPr>
        <p:spPr>
          <a:xfrm>
            <a:off x="323528" y="4005064"/>
            <a:ext cx="8229600" cy="1772816"/>
          </a:xfrm>
        </p:spPr>
        <p:txBody>
          <a:bodyPr>
            <a:normAutofit/>
            <a:scene3d>
              <a:camera prst="orthographicFront"/>
              <a:lightRig rig="threePt" dir="t"/>
            </a:scene3d>
            <a:sp3d extrusionH="57150">
              <a:bevelT w="38100" h="38100"/>
            </a:sp3d>
          </a:bodyPr>
          <a:lstStyle/>
          <a:p>
            <a:pPr algn="ctr">
              <a:buNone/>
            </a:pPr>
            <a:r>
              <a:rPr lang="zh-CN" altLang="en-US" sz="9600" b="1" dirty="0" smtClean="0">
                <a:solidFill>
                  <a:srgbClr val="FFFF00"/>
                </a:solidFill>
                <a:effectLst>
                  <a:glow rad="63500">
                    <a:schemeClr val="accent1">
                      <a:satMod val="175000"/>
                      <a:alpha val="40000"/>
                    </a:schemeClr>
                  </a:glow>
                </a:effectLst>
              </a:rPr>
              <a:t>谢谢观看</a:t>
            </a:r>
            <a:endParaRPr lang="ko-KR" altLang="en-US" sz="9600" b="1" dirty="0">
              <a:solidFill>
                <a:srgbClr val="FFFF00"/>
              </a:solidFill>
              <a:effectLst>
                <a:glow rad="63500">
                  <a:schemeClr val="accent1">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5987008" cy="1210146"/>
          </a:xfrm>
        </p:spPr>
        <p:txBody>
          <a:bodyPr>
            <a:normAutofit/>
          </a:bodyPr>
          <a:lstStyle/>
          <a:p>
            <a:r>
              <a:rPr lang="zh-CN" altLang="en-US" sz="4800" b="1" dirty="0" smtClean="0"/>
              <a:t>韩国的文化是什么</a:t>
            </a:r>
            <a:r>
              <a:rPr lang="zh-CN" altLang="en-US" sz="4800" b="1" dirty="0"/>
              <a:t>？</a:t>
            </a:r>
            <a:endParaRPr lang="ko-KR" altLang="en-US" sz="4800" b="1" dirty="0"/>
          </a:p>
        </p:txBody>
      </p:sp>
      <p:sp>
        <p:nvSpPr>
          <p:cNvPr id="3" name="내용 개체 틀 2"/>
          <p:cNvSpPr>
            <a:spLocks noGrp="1"/>
          </p:cNvSpPr>
          <p:nvPr>
            <p:ph idx="1"/>
          </p:nvPr>
        </p:nvSpPr>
        <p:spPr>
          <a:xfrm>
            <a:off x="457200" y="2348880"/>
            <a:ext cx="8229600" cy="4104456"/>
          </a:xfrm>
        </p:spPr>
        <p:txBody>
          <a:bodyPr>
            <a:noAutofit/>
          </a:bodyPr>
          <a:lstStyle/>
          <a:p>
            <a:r>
              <a:rPr lang="zh-CN" altLang="en-US" sz="2800" b="1" dirty="0" smtClean="0"/>
              <a:t> 朝鲜战争后朝鲜半岛的南北对峙导致了南北朝鲜现代社会化的差异，但双方传统文化却一脉相传。韩国现代社会文化由朝鲜民族传统文化与现代社会流行文化相结合衍生而来，</a:t>
            </a:r>
            <a:r>
              <a:rPr lang="en-US" altLang="zh-CN" sz="2800" b="1" dirty="0" smtClean="0"/>
              <a:t>1948</a:t>
            </a:r>
            <a:r>
              <a:rPr lang="zh-CN" altLang="en-US" sz="2800" b="1" dirty="0" smtClean="0"/>
              <a:t>年朝鲜半岛南北对峙以来，南北韩的现代文化出现不同的发展。韩国现代社会文化是朝鲜民族文化现代化的产物。随着韩国经济和社会的发展，韩国人的衣食住行等生活方式也发生了变化，从而构筑了韩国现代文化。韩国文化在亚洲和世界的流行被称为</a:t>
            </a:r>
            <a:r>
              <a:rPr lang="zh-CN" altLang="en-US" sz="2800" b="1" dirty="0" smtClean="0">
                <a:solidFill>
                  <a:srgbClr val="F87508"/>
                </a:solidFill>
              </a:rPr>
              <a:t>韩流</a:t>
            </a:r>
            <a:r>
              <a:rPr lang="zh-CN" altLang="en-US" sz="2800" dirty="0" smtClean="0"/>
              <a:t>。</a:t>
            </a:r>
            <a:endParaRPr lang="ko-KR" altLang="en-US" sz="2800" dirty="0">
              <a:latin typeface="Arial Unicode MS" pitchFamily="50" charset="-127"/>
              <a:ea typeface="Arial Unicode MS" pitchFamily="50" charset="-127"/>
              <a:cs typeface="Arial Unicode MS" pitchFamily="50"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5"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5"/>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2458616" cy="1143000"/>
          </a:xfrm>
        </p:spPr>
        <p:txBody>
          <a:bodyPr/>
          <a:lstStyle/>
          <a:p>
            <a:r>
              <a:rPr lang="zh-CN" altLang="en-US" b="1" dirty="0"/>
              <a:t>韩国文字</a:t>
            </a:r>
            <a:endParaRPr lang="ko-KR" altLang="en-US" b="1" dirty="0"/>
          </a:p>
        </p:txBody>
      </p:sp>
      <p:sp>
        <p:nvSpPr>
          <p:cNvPr id="3" name="내용 개체 틀 2"/>
          <p:cNvSpPr>
            <a:spLocks noGrp="1"/>
          </p:cNvSpPr>
          <p:nvPr>
            <p:ph idx="1"/>
          </p:nvPr>
        </p:nvSpPr>
        <p:spPr>
          <a:xfrm>
            <a:off x="457200" y="2276872"/>
            <a:ext cx="8229600" cy="3849291"/>
          </a:xfrm>
        </p:spPr>
        <p:txBody>
          <a:bodyPr>
            <a:normAutofit fontScale="85000" lnSpcReduction="10000"/>
          </a:bodyPr>
          <a:lstStyle/>
          <a:p>
            <a:r>
              <a:rPr lang="zh-CN" altLang="en-US" b="1" dirty="0" smtClean="0"/>
              <a:t>在世宗大王颁布</a:t>
            </a:r>
            <a:r>
              <a:rPr lang="en-US" altLang="zh-CN" b="1" dirty="0" smtClean="0"/>
              <a:t>《</a:t>
            </a:r>
            <a:r>
              <a:rPr lang="zh-CN" altLang="en-US" b="1" dirty="0" smtClean="0"/>
              <a:t>训民正音</a:t>
            </a:r>
            <a:r>
              <a:rPr lang="en-US" altLang="zh-CN" b="1" dirty="0" smtClean="0"/>
              <a:t>》</a:t>
            </a:r>
            <a:r>
              <a:rPr lang="zh-CN" altLang="en-US" b="1" dirty="0" smtClean="0"/>
              <a:t>之前，古代朝鲜半岛没有自己的文字和标准语言，此时朝鲜的官方语言是汉语，官方文书都用汉字书写。世宗大王颁布</a:t>
            </a:r>
            <a:r>
              <a:rPr lang="en-US" altLang="zh-CN" b="1" dirty="0" smtClean="0"/>
              <a:t>《</a:t>
            </a:r>
            <a:r>
              <a:rPr lang="zh-CN" altLang="en-US" b="1" dirty="0" smtClean="0"/>
              <a:t>训民正音</a:t>
            </a:r>
            <a:r>
              <a:rPr lang="en-US" altLang="zh-CN" b="1" dirty="0" smtClean="0"/>
              <a:t>》</a:t>
            </a:r>
            <a:r>
              <a:rPr lang="zh-CN" altLang="en-US" b="1" dirty="0" smtClean="0"/>
              <a:t>之后，在很长一段时间里朝鲜半岛仍使用汉字，直至大韩民国成立时才彻底废除使用汉字。现如今随着中国国际地位的提高，韩国也为了融入东亚汉字文化圈，韩国兴起学习汉字的新高潮，韩国人从小学就要学习</a:t>
            </a:r>
            <a:r>
              <a:rPr lang="en-US" altLang="zh-CN" b="1" dirty="0" smtClean="0"/>
              <a:t>1000</a:t>
            </a:r>
            <a:r>
              <a:rPr lang="zh-CN" altLang="en-US" b="1" dirty="0" smtClean="0"/>
              <a:t>多个常用汉字。现代韩语也与汉语有着诸多联系，汉字词占韩语总词量的</a:t>
            </a:r>
            <a:r>
              <a:rPr lang="en-US" altLang="zh-CN" b="1" dirty="0" smtClean="0"/>
              <a:t>70%</a:t>
            </a:r>
            <a:r>
              <a:rPr lang="zh-CN" altLang="en-US" b="1" dirty="0" smtClean="0"/>
              <a:t>，古代的汉字词比重应该更高。</a:t>
            </a:r>
            <a:endParaRPr lang="ko-KR"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188640"/>
            <a:ext cx="2987824" cy="792088"/>
          </a:xfrm>
        </p:spPr>
        <p:txBody>
          <a:bodyPr>
            <a:normAutofit/>
          </a:bodyPr>
          <a:lstStyle/>
          <a:p>
            <a:r>
              <a:rPr lang="zh-CN" altLang="en-US" b="1" dirty="0"/>
              <a:t>训民正音</a:t>
            </a:r>
            <a:endParaRPr lang="ko-KR" altLang="en-US" b="1" dirty="0"/>
          </a:p>
        </p:txBody>
      </p:sp>
      <p:pic>
        <p:nvPicPr>
          <p:cNvPr id="4" name="내용 개체 틀 3" descr="훈민정음.jpg"/>
          <p:cNvPicPr>
            <a:picLocks noGrp="1" noChangeAspect="1"/>
          </p:cNvPicPr>
          <p:nvPr>
            <p:ph idx="1"/>
          </p:nvPr>
        </p:nvPicPr>
        <p:blipFill>
          <a:blip r:embed="rId2" cstate="print"/>
          <a:stretch>
            <a:fillRect/>
          </a:stretch>
        </p:blipFill>
        <p:spPr>
          <a:xfrm rot="-240000">
            <a:off x="5220072" y="260648"/>
            <a:ext cx="3600400" cy="3600400"/>
          </a:xfrm>
          <a:prstGeom prst="rect">
            <a:avLst/>
          </a:prstGeom>
          <a:ln>
            <a:noFill/>
          </a:ln>
          <a:effectLst>
            <a:outerShdw blurRad="292100" dist="139700" dir="2700000" algn="tl" rotWithShape="0">
              <a:srgbClr val="333333">
                <a:alpha val="65000"/>
              </a:srgbClr>
            </a:outerShdw>
          </a:effectLst>
          <a:scene3d>
            <a:camera prst="isometricOffAxis2Left">
              <a:rot lat="975842" lon="21592858" rev="20830854"/>
            </a:camera>
            <a:lightRig rig="threePt" dir="t"/>
          </a:scene3d>
          <a:sp3d>
            <a:bevelT/>
          </a:sp3d>
        </p:spPr>
      </p:pic>
      <p:pic>
        <p:nvPicPr>
          <p:cNvPr id="5" name="그림 4" descr="세종대왕님.png"/>
          <p:cNvPicPr>
            <a:picLocks noChangeAspect="1"/>
          </p:cNvPicPr>
          <p:nvPr/>
        </p:nvPicPr>
        <p:blipFill>
          <a:blip r:embed="rId3" cstate="print">
            <a:lum/>
          </a:blip>
          <a:stretch>
            <a:fillRect/>
          </a:stretch>
        </p:blipFill>
        <p:spPr>
          <a:xfrm>
            <a:off x="179512" y="1124744"/>
            <a:ext cx="4536504" cy="2481876"/>
          </a:xfrm>
          <a:prstGeom prst="rect">
            <a:avLst/>
          </a:prstGeom>
          <a:ln>
            <a:noFill/>
          </a:ln>
          <a:effectLst>
            <a:outerShdw blurRad="50800" dist="38100" dir="2700000" algn="tl" rotWithShape="0">
              <a:prstClr val="black">
                <a:alpha val="40000"/>
              </a:prstClr>
            </a:outerShdw>
          </a:effectLst>
          <a:scene3d>
            <a:camera prst="isometricOffAxis1Right">
              <a:rot lat="118059" lon="21198167" rev="364228"/>
            </a:camera>
            <a:lightRig rig="threePt" dir="t"/>
          </a:scene3d>
          <a:sp3d>
            <a:bevelT w="101600"/>
          </a:sp3d>
        </p:spPr>
      </p:pic>
      <p:pic>
        <p:nvPicPr>
          <p:cNvPr id="6" name="그림 5" descr="commonYEZUMA1L.jpg"/>
          <p:cNvPicPr>
            <a:picLocks noChangeAspect="1"/>
          </p:cNvPicPr>
          <p:nvPr/>
        </p:nvPicPr>
        <p:blipFill>
          <a:blip r:embed="rId4" cstate="print"/>
          <a:stretch>
            <a:fillRect/>
          </a:stretch>
        </p:blipFill>
        <p:spPr>
          <a:xfrm rot="120000">
            <a:off x="2339752" y="3573016"/>
            <a:ext cx="4567067" cy="3168000"/>
          </a:xfrm>
          <a:prstGeom prst="rect">
            <a:avLst/>
          </a:prstGeom>
          <a:scene3d>
            <a:camera prst="isometricLeftDown">
              <a:rot lat="1147831" lon="131261" rev="161808"/>
            </a:camera>
            <a:lightRig rig="threePt" dir="t"/>
          </a:scene3d>
        </p:spPr>
      </p:pic>
      <p:sp>
        <p:nvSpPr>
          <p:cNvPr id="7" name="TextBox 6"/>
          <p:cNvSpPr txBox="1"/>
          <p:nvPr/>
        </p:nvSpPr>
        <p:spPr>
          <a:xfrm>
            <a:off x="6876256" y="5661248"/>
            <a:ext cx="2016224" cy="400110"/>
          </a:xfrm>
          <a:prstGeom prst="rect">
            <a:avLst/>
          </a:prstGeom>
          <a:noFill/>
        </p:spPr>
        <p:txBody>
          <a:bodyPr wrap="square" rtlCol="0">
            <a:spAutoFit/>
          </a:bodyPr>
          <a:lstStyle/>
          <a:p>
            <a:r>
              <a:rPr lang="zh-CN" altLang="en-US" sz="2000" b="1" dirty="0" smtClean="0"/>
              <a:t>世宗大王的铜像</a:t>
            </a:r>
            <a:endParaRPr lang="ko-KR"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2530624" cy="994122"/>
          </a:xfrm>
        </p:spPr>
        <p:txBody>
          <a:bodyPr>
            <a:normAutofit/>
          </a:bodyPr>
          <a:lstStyle/>
          <a:p>
            <a:r>
              <a:rPr lang="zh-CN" altLang="en-US" b="1" dirty="0" smtClean="0"/>
              <a:t>韩国文学</a:t>
            </a:r>
            <a:endParaRPr lang="ko-KR" altLang="en-US" b="1" dirty="0"/>
          </a:p>
        </p:txBody>
      </p:sp>
      <p:sp>
        <p:nvSpPr>
          <p:cNvPr id="3" name="내용 개체 틀 2"/>
          <p:cNvSpPr>
            <a:spLocks noGrp="1"/>
          </p:cNvSpPr>
          <p:nvPr>
            <p:ph idx="1"/>
          </p:nvPr>
        </p:nvSpPr>
        <p:spPr>
          <a:xfrm>
            <a:off x="457200" y="1916832"/>
            <a:ext cx="8229600" cy="4209331"/>
          </a:xfrm>
        </p:spPr>
        <p:txBody>
          <a:bodyPr>
            <a:normAutofit fontScale="85000" lnSpcReduction="20000"/>
          </a:bodyPr>
          <a:lstStyle/>
          <a:p>
            <a:r>
              <a:rPr lang="zh-CN" altLang="en-US" sz="3300" b="1" dirty="0" smtClean="0"/>
              <a:t>韩国文学，顾名思义是指自新罗时期“乡歌”兴起以来的古典文学以及在朝鲜王朝封建社会的瓦解和西方新思想的传入的背景下形成的现代文学的总称。不同时期的代表作分别有</a:t>
            </a:r>
            <a:r>
              <a:rPr lang="en-US" altLang="zh-CN" sz="3300" b="1" dirty="0" smtClean="0"/>
              <a:t>《</a:t>
            </a:r>
            <a:r>
              <a:rPr lang="zh-CN" altLang="en-US" sz="3300" b="1" dirty="0" smtClean="0"/>
              <a:t>三国遗事</a:t>
            </a:r>
            <a:r>
              <a:rPr lang="en-US" altLang="zh-CN" sz="3300" b="1" dirty="0" smtClean="0"/>
              <a:t>》</a:t>
            </a:r>
            <a:r>
              <a:rPr lang="zh-CN" altLang="en-US" sz="3300" b="1" dirty="0" smtClean="0"/>
              <a:t>、</a:t>
            </a:r>
            <a:r>
              <a:rPr lang="en-US" altLang="zh-CN" sz="3300" b="1" dirty="0" smtClean="0"/>
              <a:t>《</a:t>
            </a:r>
            <a:r>
              <a:rPr lang="zh-CN" altLang="en-US" sz="3300" b="1" dirty="0" smtClean="0"/>
              <a:t>龙飞御天歌</a:t>
            </a:r>
            <a:r>
              <a:rPr lang="en-US" altLang="zh-CN" sz="3300" b="1" dirty="0" smtClean="0"/>
              <a:t>》</a:t>
            </a:r>
            <a:r>
              <a:rPr lang="zh-CN" altLang="en-US" sz="3300" b="1" dirty="0" smtClean="0"/>
              <a:t>和</a:t>
            </a:r>
            <a:r>
              <a:rPr lang="en-US" altLang="zh-CN" sz="3300" b="1" dirty="0" smtClean="0"/>
              <a:t>《</a:t>
            </a:r>
            <a:r>
              <a:rPr lang="zh-CN" altLang="en-US" sz="3300" b="1" dirty="0" smtClean="0"/>
              <a:t>金鳌新话</a:t>
            </a:r>
            <a:r>
              <a:rPr lang="en-US" altLang="zh-CN" sz="3300" b="1" dirty="0" smtClean="0"/>
              <a:t>》</a:t>
            </a:r>
            <a:r>
              <a:rPr lang="zh-CN" altLang="en-US" sz="3300" b="1" dirty="0" smtClean="0"/>
              <a:t>。</a:t>
            </a:r>
            <a:endParaRPr lang="en-US" altLang="zh-CN" sz="3300" b="1" dirty="0" smtClean="0"/>
          </a:p>
          <a:p>
            <a:endParaRPr lang="zh-CN" altLang="en-US" sz="3300" b="1" dirty="0" smtClean="0"/>
          </a:p>
          <a:p>
            <a:r>
              <a:rPr lang="zh-CN" altLang="en-US" sz="3300" b="1" dirty="0" smtClean="0"/>
              <a:t>按照年代划分，韩国文学可分为古典文学和现代文学。韩国的古典文学是在以韩国人民传统的民间信仰为背景的条件下发展起来的，但也受到了道教、儒教和佛教的影响，其中以佛教影响最大，其次则是朝鲜时代儒教的巨大影响。</a:t>
            </a:r>
          </a:p>
          <a:p>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a:xfrm>
            <a:off x="457200" y="1340768"/>
            <a:ext cx="8229600" cy="4785395"/>
          </a:xfrm>
        </p:spPr>
        <p:txBody>
          <a:bodyPr/>
          <a:lstStyle/>
          <a:p>
            <a:r>
              <a:rPr lang="en-US" altLang="zh-CN" b="1" dirty="0" smtClean="0"/>
              <a:t>《</a:t>
            </a:r>
            <a:r>
              <a:rPr lang="zh-CN" altLang="en-US" b="1" dirty="0" smtClean="0"/>
              <a:t>三国遗事</a:t>
            </a:r>
            <a:r>
              <a:rPr lang="en-US" altLang="zh-CN" b="1" dirty="0" smtClean="0"/>
              <a:t>》</a:t>
            </a:r>
            <a:r>
              <a:rPr lang="zh-CN" altLang="en-US" b="1" dirty="0" smtClean="0"/>
              <a:t>：高丽时期 忠烈王的普觉国师 一然</a:t>
            </a:r>
            <a:r>
              <a:rPr lang="en-US" altLang="zh-CN" b="1" dirty="0" smtClean="0"/>
              <a:t>:(1206~89 ) </a:t>
            </a:r>
            <a:r>
              <a:rPr lang="zh-CN" altLang="en-US" b="1" dirty="0" smtClean="0"/>
              <a:t>新罗，高句丽，百济 三国的遗事。集制了一本历史书。</a:t>
            </a:r>
            <a:endParaRPr lang="ko-KR" altLang="en-US" b="1" dirty="0"/>
          </a:p>
        </p:txBody>
      </p:sp>
      <p:pic>
        <p:nvPicPr>
          <p:cNvPr id="4" name="그림 3" descr="삼국유사.PNG"/>
          <p:cNvPicPr>
            <a:picLocks noChangeAspect="1"/>
          </p:cNvPicPr>
          <p:nvPr/>
        </p:nvPicPr>
        <p:blipFill>
          <a:blip r:embed="rId2" cstate="print"/>
          <a:stretch>
            <a:fillRect/>
          </a:stretch>
        </p:blipFill>
        <p:spPr>
          <a:xfrm>
            <a:off x="2339752" y="3212976"/>
            <a:ext cx="4536504" cy="33123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a:xfrm>
            <a:off x="457200" y="1412776"/>
            <a:ext cx="8229600" cy="4713387"/>
          </a:xfrm>
        </p:spPr>
        <p:txBody>
          <a:bodyPr/>
          <a:lstStyle/>
          <a:p>
            <a:r>
              <a:rPr lang="en-US" altLang="zh-CN" b="1" dirty="0" smtClean="0"/>
              <a:t>《</a:t>
            </a:r>
            <a:r>
              <a:rPr lang="zh-CN" altLang="en-US" b="1" dirty="0" smtClean="0"/>
              <a:t>龙飞御天歌</a:t>
            </a:r>
            <a:r>
              <a:rPr lang="en-US" altLang="zh-CN" b="1" dirty="0" smtClean="0"/>
              <a:t>》: </a:t>
            </a:r>
            <a:r>
              <a:rPr lang="ko-KR" altLang="en-US" b="1" dirty="0" smtClean="0"/>
              <a:t> </a:t>
            </a:r>
            <a:r>
              <a:rPr lang="zh-CN" altLang="en-US" b="1" dirty="0" smtClean="0"/>
              <a:t>朝鲜时期的世宗创作的乐章中一个。迎送朝鲜王朝的建立的曲本。</a:t>
            </a:r>
            <a:endParaRPr lang="ko-KR" altLang="en-US" b="1" dirty="0"/>
          </a:p>
        </p:txBody>
      </p:sp>
      <p:pic>
        <p:nvPicPr>
          <p:cNvPr id="4" name="그림 3" descr="용비어천가.PNG"/>
          <p:cNvPicPr>
            <a:picLocks noChangeAspect="1"/>
          </p:cNvPicPr>
          <p:nvPr/>
        </p:nvPicPr>
        <p:blipFill>
          <a:blip r:embed="rId2" cstate="print"/>
          <a:stretch>
            <a:fillRect/>
          </a:stretch>
        </p:blipFill>
        <p:spPr>
          <a:xfrm>
            <a:off x="2195736" y="2852936"/>
            <a:ext cx="4968552" cy="37217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r>
              <a:rPr lang="en-US" altLang="zh-CN" b="1" dirty="0" smtClean="0"/>
              <a:t>《</a:t>
            </a:r>
            <a:r>
              <a:rPr lang="zh-CN" altLang="en-US" b="1" dirty="0" smtClean="0"/>
              <a:t>金鳌新话</a:t>
            </a:r>
            <a:r>
              <a:rPr lang="en-US" altLang="zh-CN" b="1" dirty="0" smtClean="0"/>
              <a:t>》:</a:t>
            </a:r>
            <a:r>
              <a:rPr lang="zh-CN" altLang="en-US" b="1" dirty="0" smtClean="0"/>
              <a:t>朝鲜时期</a:t>
            </a:r>
            <a:r>
              <a:rPr lang="en-US" altLang="zh-CN" b="1" dirty="0" smtClean="0"/>
              <a:t>, </a:t>
            </a:r>
            <a:r>
              <a:rPr lang="zh-CN" altLang="en-US" b="1" dirty="0" smtClean="0"/>
              <a:t>金时习</a:t>
            </a:r>
            <a:r>
              <a:rPr lang="en-US" altLang="zh-CN" b="1" dirty="0" smtClean="0"/>
              <a:t>(Kim Si-</a:t>
            </a:r>
            <a:r>
              <a:rPr lang="en-US" altLang="zh-CN" b="1" dirty="0" err="1" smtClean="0"/>
              <a:t>seup</a:t>
            </a:r>
            <a:r>
              <a:rPr lang="en-US" altLang="zh-CN" b="1" dirty="0" smtClean="0"/>
              <a:t>) </a:t>
            </a:r>
            <a:r>
              <a:rPr lang="zh-CN" altLang="en-US" b="1" dirty="0" smtClean="0"/>
              <a:t>的汉文传奇小说。我国最初的汉文小说</a:t>
            </a:r>
            <a:r>
              <a:rPr lang="zh-CN" altLang="en-US" dirty="0" smtClean="0"/>
              <a:t>。</a:t>
            </a:r>
            <a:endParaRPr lang="ko-KR" altLang="en-US" dirty="0"/>
          </a:p>
        </p:txBody>
      </p:sp>
      <p:pic>
        <p:nvPicPr>
          <p:cNvPr id="5" name="그림 4" descr="rl김시습.jpg"/>
          <p:cNvPicPr>
            <a:picLocks noChangeAspect="1"/>
          </p:cNvPicPr>
          <p:nvPr/>
        </p:nvPicPr>
        <p:blipFill>
          <a:blip r:embed="rId2" cstate="print"/>
          <a:stretch>
            <a:fillRect/>
          </a:stretch>
        </p:blipFill>
        <p:spPr>
          <a:xfrm>
            <a:off x="5724128" y="2924944"/>
            <a:ext cx="2736304" cy="3384376"/>
          </a:xfrm>
          <a:prstGeom prst="rect">
            <a:avLst/>
          </a:prstGeom>
        </p:spPr>
      </p:pic>
      <p:pic>
        <p:nvPicPr>
          <p:cNvPr id="6" name="그림 5" descr="김시습.jpg"/>
          <p:cNvPicPr>
            <a:picLocks noChangeAspect="1"/>
          </p:cNvPicPr>
          <p:nvPr/>
        </p:nvPicPr>
        <p:blipFill>
          <a:blip r:embed="rId3" cstate="print"/>
          <a:stretch>
            <a:fillRect/>
          </a:stretch>
        </p:blipFill>
        <p:spPr>
          <a:xfrm>
            <a:off x="611560" y="3429000"/>
            <a:ext cx="4464496" cy="24152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2602632" cy="994122"/>
          </a:xfrm>
        </p:spPr>
        <p:txBody>
          <a:bodyPr/>
          <a:lstStyle/>
          <a:p>
            <a:endParaRPr lang="ko-KR" altLang="en-US" dirty="0"/>
          </a:p>
        </p:txBody>
      </p:sp>
      <p:sp>
        <p:nvSpPr>
          <p:cNvPr id="3" name="내용 개체 틀 2"/>
          <p:cNvSpPr>
            <a:spLocks noGrp="1"/>
          </p:cNvSpPr>
          <p:nvPr>
            <p:ph idx="1"/>
          </p:nvPr>
        </p:nvSpPr>
        <p:spPr>
          <a:xfrm>
            <a:off x="457200" y="1772816"/>
            <a:ext cx="8229600" cy="4353347"/>
          </a:xfrm>
        </p:spPr>
        <p:txBody>
          <a:bodyPr/>
          <a:lstStyle/>
          <a:p>
            <a:r>
              <a:rPr lang="zh-CN" altLang="en-US" b="1" dirty="0" smtClean="0"/>
              <a:t>另一方面，韩国的现代文学则是在实行现代化的进程中与西方文化接触而发展起来的。从西方传入韩国的不仅有基督教思想，而且还有众多的艺术潮流和影响。随着“新教育”和“国语与文学运动”的发展，过去一向代表统治阶级文化的汉文书写系统便失去了它以往所具有的社会文化作用。</a:t>
            </a:r>
            <a:endParaRPr lang="ko-KR"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1434</Words>
  <Application>Microsoft Office PowerPoint</Application>
  <PresentationFormat>Bildschirmpräsentation (4:3)</PresentationFormat>
  <Paragraphs>30</Paragraphs>
  <Slides>16</Slides>
  <Notes>1</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Office 테마</vt:lpstr>
      <vt:lpstr>PowerPoint-Präsentation</vt:lpstr>
      <vt:lpstr>韩国的文化是什么？</vt:lpstr>
      <vt:lpstr>韩国文字</vt:lpstr>
      <vt:lpstr>训民正音</vt:lpstr>
      <vt:lpstr>韩国文学</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参考</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韩国文化的起源</dc:title>
  <dc:creator>권여진</dc:creator>
  <cp:lastModifiedBy>_</cp:lastModifiedBy>
  <cp:revision>64</cp:revision>
  <dcterms:created xsi:type="dcterms:W3CDTF">2017-11-05T11:16:12Z</dcterms:created>
  <dcterms:modified xsi:type="dcterms:W3CDTF">2018-02-19T16:39:43Z</dcterms:modified>
</cp:coreProperties>
</file>