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body>
    <w:p w14:paraId="3286B729" w14:textId="4F9918DE" w:rsidR="00025673" w:rsidRDefault="00EF7A8E" w:rsidP="00025673">
      <w:pPr>
        <w:jc w:val="center"/>
        <w:rPr>
          <w:rFonts w:asciiTheme="majorBidi" w:hAnsiTheme="majorBidi" w:cstheme="majorBidi"/>
          <w:b/>
          <w:bCs/>
          <w:color w:val="833C0B" w:themeColor="accent2" w:themeShade="80"/>
          <w:sz w:val="44"/>
          <w:szCs w:val="44"/>
        </w:rPr>
      </w:pPr>
      <w:r w:rsidRPr="00EF7A8E">
        <w:rPr>
          <w:rFonts w:asciiTheme="majorBidi" w:hAnsiTheme="majorBidi" w:cstheme="majorBidi"/>
          <w:b/>
          <w:bCs/>
          <w:color w:val="833C0B" w:themeColor="accent2" w:themeShade="80"/>
          <w:sz w:val="44"/>
          <w:szCs w:val="44"/>
        </w:rPr>
        <w:t xml:space="preserve">Cultural and Ideological </w:t>
      </w:r>
      <w:r w:rsidR="003465F6">
        <w:rPr>
          <w:rFonts w:asciiTheme="majorBidi" w:hAnsiTheme="majorBidi" w:cstheme="majorBidi"/>
          <w:b/>
          <w:bCs/>
          <w:color w:val="833C0B" w:themeColor="accent2" w:themeShade="80"/>
          <w:sz w:val="44"/>
          <w:szCs w:val="44"/>
        </w:rPr>
        <w:t>A</w:t>
      </w:r>
      <w:r w:rsidRPr="00EF7A8E">
        <w:rPr>
          <w:rFonts w:asciiTheme="majorBidi" w:hAnsiTheme="majorBidi" w:cstheme="majorBidi"/>
          <w:b/>
          <w:bCs/>
          <w:color w:val="833C0B" w:themeColor="accent2" w:themeShade="80"/>
          <w:sz w:val="44"/>
          <w:szCs w:val="44"/>
        </w:rPr>
        <w:t>pproaches in Translation</w:t>
      </w:r>
    </w:p>
    <w:p w14:paraId="6AEB6E75" w14:textId="77777777" w:rsidR="003465F6" w:rsidRDefault="003465F6" w:rsidP="00025673">
      <w:pPr>
        <w:jc w:val="center"/>
        <w:rPr>
          <w:rFonts w:asciiTheme="majorBidi" w:hAnsiTheme="majorBidi" w:cstheme="majorBidi"/>
          <w:b/>
          <w:bCs/>
          <w:color w:val="833C0B" w:themeColor="accent2" w:themeShade="80"/>
          <w:sz w:val="44"/>
          <w:szCs w:val="44"/>
        </w:rPr>
      </w:pPr>
    </w:p>
    <w:p w14:paraId="4AA12D2C" w14:textId="2D12E3CC" w:rsidR="00EF7A8E" w:rsidRPr="00025673" w:rsidRDefault="00EF7A8E" w:rsidP="00EF7A8E">
      <w:pPr>
        <w:jc w:val="center"/>
        <w:rPr>
          <w:rFonts w:asciiTheme="majorBidi" w:hAnsiTheme="majorBidi" w:cstheme="majorBidi"/>
          <w:b/>
          <w:bCs/>
          <w:color w:val="833C0B" w:themeColor="accent2" w:themeShade="80"/>
          <w:sz w:val="32"/>
          <w:szCs w:val="32"/>
        </w:rPr>
      </w:pPr>
      <w:r w:rsidRPr="00025673">
        <w:rPr>
          <w:rFonts w:asciiTheme="majorBidi" w:hAnsiTheme="majorBidi" w:cstheme="majorBidi"/>
          <w:b/>
          <w:bCs/>
          <w:color w:val="833C0B" w:themeColor="accent2" w:themeShade="80"/>
          <w:sz w:val="32"/>
          <w:szCs w:val="32"/>
        </w:rPr>
        <w:t>Mahzad</w:t>
      </w:r>
      <w:r w:rsidR="00025673" w:rsidRPr="00025673">
        <w:rPr>
          <w:rFonts w:asciiTheme="majorBidi" w:hAnsiTheme="majorBidi" w:cstheme="majorBidi"/>
          <w:b/>
          <w:bCs/>
          <w:color w:val="833C0B" w:themeColor="accent2" w:themeShade="80"/>
          <w:sz w:val="32"/>
          <w:szCs w:val="32"/>
        </w:rPr>
        <w:t xml:space="preserve"> </w:t>
      </w:r>
      <w:r w:rsidRPr="00025673">
        <w:rPr>
          <w:rFonts w:asciiTheme="majorBidi" w:hAnsiTheme="majorBidi" w:cstheme="majorBidi"/>
          <w:b/>
          <w:bCs/>
          <w:color w:val="833C0B" w:themeColor="accent2" w:themeShade="80"/>
          <w:sz w:val="32"/>
          <w:szCs w:val="32"/>
        </w:rPr>
        <w:t>Heydarian</w:t>
      </w:r>
    </w:p>
    <w:p w14:paraId="2CC4CEED" w14:textId="77777777" w:rsidR="00EF7A8E" w:rsidRDefault="00EF7A8E" w:rsidP="00EF7A8E">
      <w:pPr>
        <w:jc w:val="lowKashida"/>
        <w:rPr>
          <w:rFonts w:asciiTheme="majorBidi" w:hAnsiTheme="majorBidi" w:cstheme="majorBidi"/>
          <w:b/>
          <w:bCs/>
          <w:color w:val="833C0B" w:themeColor="accent2" w:themeShade="80"/>
          <w:sz w:val="36"/>
          <w:szCs w:val="36"/>
        </w:rPr>
      </w:pPr>
    </w:p>
    <w:p w14:paraId="2FA37252" w14:textId="2C658A42" w:rsidR="00A4012A" w:rsidRDefault="00025673" w:rsidP="00A4012A">
      <w:pPr>
        <w:jc w:val="lowKashida"/>
        <w:rPr>
          <w:rFonts w:asciiTheme="majorBidi" w:hAnsiTheme="majorBidi" w:cstheme="majorBidi"/>
          <w:b/>
          <w:bCs/>
          <w:color w:val="833C0B" w:themeColor="accent2" w:themeShade="80"/>
          <w:sz w:val="36"/>
          <w:szCs w:val="36"/>
        </w:rPr>
      </w:pPr>
      <w:r>
        <w:rPr>
          <w:rFonts w:asciiTheme="majorBidi" w:hAnsiTheme="majorBidi" w:cstheme="majorBidi"/>
          <w:b/>
          <w:bCs/>
          <w:color w:val="833C0B" w:themeColor="accent2" w:themeShade="80"/>
          <w:sz w:val="36"/>
          <w:szCs w:val="36"/>
        </w:rPr>
        <w:t xml:space="preserve"> </w:t>
      </w:r>
    </w:p>
    <w:p w14:paraId="7E9F3008" w14:textId="1543136C" w:rsidR="00EF7A8E" w:rsidRPr="00EF7A8E" w:rsidRDefault="00EF7A8E" w:rsidP="00EF7A8E">
      <w:pPr>
        <w:jc w:val="lowKashida"/>
        <w:rPr>
          <w:rFonts w:asciiTheme="majorBidi" w:hAnsiTheme="majorBidi" w:cstheme="majorBidi"/>
          <w:b/>
          <w:bCs/>
          <w:color w:val="833C0B" w:themeColor="accent2" w:themeShade="80"/>
          <w:sz w:val="36"/>
          <w:szCs w:val="36"/>
        </w:rPr>
      </w:pPr>
      <w:r w:rsidRPr="00EF7A8E">
        <w:rPr>
          <w:rFonts w:asciiTheme="majorBidi" w:hAnsiTheme="majorBidi" w:cstheme="majorBidi"/>
          <w:b/>
          <w:bCs/>
          <w:color w:val="833C0B" w:themeColor="accent2" w:themeShade="80"/>
          <w:sz w:val="36"/>
          <w:szCs w:val="36"/>
        </w:rPr>
        <w:t>The cultural approach or ‘cultural turn’</w:t>
      </w:r>
    </w:p>
    <w:p w14:paraId="71C9AD01" w14:textId="73991B5F" w:rsidR="00BB34BE" w:rsidRDefault="00EF7A8E" w:rsidP="00EF7A8E">
      <w:pPr>
        <w:jc w:val="lowKashida"/>
        <w:rPr>
          <w:rFonts w:asciiTheme="majorBidi" w:hAnsiTheme="majorBidi" w:cstheme="majorBidi"/>
          <w:color w:val="833C0B" w:themeColor="accent2" w:themeShade="80"/>
          <w:sz w:val="28"/>
          <w:szCs w:val="28"/>
        </w:rPr>
      </w:pPr>
      <w:r w:rsidRPr="00EF7A8E">
        <w:rPr>
          <w:rFonts w:asciiTheme="majorBidi" w:hAnsiTheme="majorBidi" w:cstheme="majorBidi"/>
          <w:sz w:val="28"/>
          <w:szCs w:val="28"/>
        </w:rPr>
        <w:t>The cultural approach or ‘cultural turn’ , as it is commonly known, is a theoretical and methodological shift in Translation Studies that gained recognition in the early nineties and is primarily associated with the work of Susan Bassnett, André Lefevere and, later, Lawrence Venuti.</w:t>
      </w:r>
      <w:r>
        <w:rPr>
          <w:rFonts w:asciiTheme="majorBidi" w:hAnsiTheme="majorBidi" w:cstheme="majorBidi"/>
          <w:sz w:val="28"/>
          <w:szCs w:val="28"/>
        </w:rPr>
        <w:t xml:space="preserve"> </w:t>
      </w:r>
      <w:r w:rsidRPr="00EF7A8E">
        <w:rPr>
          <w:rFonts w:asciiTheme="majorBidi" w:hAnsiTheme="majorBidi" w:cstheme="majorBidi"/>
          <w:sz w:val="28"/>
          <w:szCs w:val="28"/>
        </w:rPr>
        <w:t xml:space="preserve">While drawing on Descriptive Translation Studies, especially the work of the so called ‘Manipulation School’ (Hermans 1985), and sharing in the target-orientedness of polysystems theory and Gideon Toury’s work on norms of translation, </w:t>
      </w:r>
      <w:r w:rsidRPr="00EF7A8E">
        <w:rPr>
          <w:rFonts w:asciiTheme="majorBidi" w:hAnsiTheme="majorBidi" w:cstheme="majorBidi"/>
          <w:color w:val="833C0B" w:themeColor="accent2" w:themeShade="80"/>
          <w:sz w:val="28"/>
          <w:szCs w:val="28"/>
        </w:rPr>
        <w:t>the cultural approach also reflects a more general shift in epistemological stance in the humanities and beyond, from ‘positivism’ to ‘relativity’, from a belief in finding universal standards for phenomena to a belief that phenomena are influenced (if not determined) by the observer. Although primarily developed from the study of literature, the cultural approach has been seen to cut across the literature v. non-literature divide as it ‘implicitly embraces all kinds of translation’</w:t>
      </w:r>
      <w:r w:rsidR="00172D92" w:rsidRPr="00172D92">
        <w:rPr>
          <w:rFonts w:asciiTheme="majorBidi" w:hAnsiTheme="majorBidi" w:cstheme="majorBidi"/>
          <w:color w:val="833C0B" w:themeColor="accent2" w:themeShade="80"/>
          <w:sz w:val="28"/>
          <w:szCs w:val="28"/>
        </w:rPr>
        <w:t>(Snell-Hornby 1990: 84).</w:t>
      </w:r>
      <w:r w:rsidR="006B561E">
        <w:rPr>
          <w:rFonts w:asciiTheme="majorBidi" w:hAnsiTheme="majorBidi" w:cstheme="majorBidi"/>
          <w:color w:val="833C0B" w:themeColor="accent2" w:themeShade="80"/>
          <w:sz w:val="28"/>
          <w:szCs w:val="28"/>
        </w:rPr>
        <w:t xml:space="preserve"> </w:t>
      </w:r>
    </w:p>
    <w:p w14:paraId="0A6C7524" w14:textId="24E6BE54" w:rsidR="00EF7A8E" w:rsidRDefault="004D5A19" w:rsidP="004D5A19">
      <w:pPr>
        <w:jc w:val="lowKashida"/>
        <w:rPr>
          <w:rFonts w:asciiTheme="majorBidi" w:hAnsiTheme="majorBidi" w:cstheme="majorBidi"/>
          <w:color w:val="833C0B" w:themeColor="accent2" w:themeShade="80"/>
          <w:sz w:val="28"/>
          <w:szCs w:val="28"/>
        </w:rPr>
      </w:pPr>
      <w:r w:rsidRPr="004D5A19">
        <w:rPr>
          <w:rFonts w:asciiTheme="majorBidi" w:hAnsiTheme="majorBidi" w:cstheme="majorBidi"/>
          <w:color w:val="833C0B" w:themeColor="accent2" w:themeShade="80"/>
          <w:sz w:val="28"/>
          <w:szCs w:val="28"/>
        </w:rPr>
        <w:t>this cultural move and serves to bind together the range of case studies in</w:t>
      </w:r>
      <w:r>
        <w:rPr>
          <w:rFonts w:asciiTheme="majorBidi" w:hAnsiTheme="majorBidi" w:cstheme="majorBidi"/>
          <w:color w:val="833C0B" w:themeColor="accent2" w:themeShade="80"/>
          <w:sz w:val="28"/>
          <w:szCs w:val="28"/>
        </w:rPr>
        <w:t xml:space="preserve"> </w:t>
      </w:r>
      <w:r w:rsidRPr="004D5A19">
        <w:rPr>
          <w:rFonts w:asciiTheme="majorBidi" w:hAnsiTheme="majorBidi" w:cstheme="majorBidi"/>
          <w:color w:val="833C0B" w:themeColor="accent2" w:themeShade="80"/>
          <w:sz w:val="28"/>
          <w:szCs w:val="28"/>
        </w:rPr>
        <w:t>their collection. These include studies of changing standards in translation over time, the power exercised in and on the publishing industry in pursuit of specific ideologies, feminist writing and translation, translation as ‘appropriation’, translation and colonization, and translation as rewriting, including film rewrites.</w:t>
      </w:r>
    </w:p>
    <w:p w14:paraId="43206904" w14:textId="4D69A9C0" w:rsidR="004D5A19" w:rsidRDefault="004D5A19" w:rsidP="004D5A19">
      <w:pPr>
        <w:jc w:val="lowKashida"/>
        <w:rPr>
          <w:rFonts w:asciiTheme="majorBidi" w:hAnsiTheme="majorBidi" w:cstheme="majorBidi"/>
          <w:color w:val="833C0B" w:themeColor="accent2" w:themeShade="80"/>
          <w:sz w:val="28"/>
          <w:szCs w:val="28"/>
        </w:rPr>
      </w:pPr>
    </w:p>
    <w:p w14:paraId="69A208C8" w14:textId="16322B1F" w:rsidR="004D5A19" w:rsidRPr="00592011" w:rsidRDefault="004D5A19" w:rsidP="004D5A19">
      <w:pPr>
        <w:jc w:val="lowKashida"/>
        <w:rPr>
          <w:rFonts w:asciiTheme="majorBidi" w:hAnsiTheme="majorBidi" w:cstheme="majorBidi"/>
          <w:color w:val="000000" w:themeColor="text1"/>
          <w:sz w:val="28"/>
          <w:szCs w:val="28"/>
        </w:rPr>
      </w:pPr>
      <w:r w:rsidRPr="00592011">
        <w:rPr>
          <w:rFonts w:asciiTheme="majorBidi" w:hAnsiTheme="majorBidi" w:cstheme="majorBidi"/>
          <w:color w:val="000000" w:themeColor="text1"/>
          <w:sz w:val="28"/>
          <w:szCs w:val="28"/>
        </w:rPr>
        <w:t xml:space="preserve">Here, we consider three areas where cultural studies </w:t>
      </w:r>
      <w:r w:rsidR="00592011" w:rsidRPr="00592011">
        <w:rPr>
          <w:rFonts w:asciiTheme="majorBidi" w:hAnsiTheme="majorBidi" w:cstheme="majorBidi"/>
          <w:color w:val="000000" w:themeColor="text1"/>
          <w:sz w:val="28"/>
          <w:szCs w:val="28"/>
        </w:rPr>
        <w:t>have</w:t>
      </w:r>
      <w:r w:rsidRPr="00592011">
        <w:rPr>
          <w:rFonts w:asciiTheme="majorBidi" w:hAnsiTheme="majorBidi" w:cstheme="majorBidi"/>
          <w:color w:val="000000" w:themeColor="text1"/>
          <w:sz w:val="28"/>
          <w:szCs w:val="28"/>
        </w:rPr>
        <w:t xml:space="preserve"> influenced translation studies: translation as rewriting, translation and gender, and translation and postcolonialism</w:t>
      </w:r>
      <w:r w:rsidR="00724B77">
        <w:rPr>
          <w:rFonts w:asciiTheme="majorBidi" w:hAnsiTheme="majorBidi" w:cstheme="majorBidi" w:hint="cs"/>
          <w:color w:val="000000" w:themeColor="text1"/>
          <w:sz w:val="28"/>
          <w:szCs w:val="28"/>
          <w:rtl/>
        </w:rPr>
        <w:t>.</w:t>
      </w:r>
    </w:p>
    <w:p w14:paraId="2CAB2FD0" w14:textId="3E55FCD4" w:rsidR="00EF7A8E" w:rsidRDefault="00EF7A8E" w:rsidP="00EF7A8E">
      <w:pPr>
        <w:jc w:val="lowKashida"/>
        <w:rPr>
          <w:rFonts w:asciiTheme="majorBidi" w:hAnsiTheme="majorBidi" w:cstheme="majorBidi"/>
          <w:color w:val="833C0B" w:themeColor="accent2" w:themeShade="80"/>
          <w:sz w:val="28"/>
          <w:szCs w:val="28"/>
        </w:rPr>
      </w:pPr>
    </w:p>
    <w:p w14:paraId="03D128B0" w14:textId="0A1288FC" w:rsidR="00EF7A8E" w:rsidRDefault="00EF7A8E" w:rsidP="00EF7A8E">
      <w:pPr>
        <w:jc w:val="lowKashida"/>
        <w:rPr>
          <w:rFonts w:asciiTheme="majorBidi" w:hAnsiTheme="majorBidi" w:cstheme="majorBidi"/>
          <w:color w:val="833C0B" w:themeColor="accent2" w:themeShade="80"/>
          <w:sz w:val="28"/>
          <w:szCs w:val="28"/>
        </w:rPr>
      </w:pPr>
    </w:p>
    <w:p w14:paraId="041DE2FF" w14:textId="3D47BEE5" w:rsidR="00EF7A8E" w:rsidRPr="004B3770" w:rsidRDefault="00586ACE" w:rsidP="00586ACE">
      <w:pPr>
        <w:jc w:val="lowKashida"/>
        <w:rPr>
          <w:rFonts w:asciiTheme="majorBidi" w:hAnsiTheme="majorBidi" w:cstheme="majorBidi"/>
          <w:color w:val="000000" w:themeColor="text1"/>
          <w:sz w:val="28"/>
          <w:szCs w:val="28"/>
        </w:rPr>
      </w:pPr>
      <w:r w:rsidRPr="004B3770">
        <w:rPr>
          <w:rFonts w:asciiTheme="majorBidi" w:hAnsiTheme="majorBidi" w:cstheme="majorBidi"/>
          <w:color w:val="000000" w:themeColor="text1"/>
          <w:sz w:val="28"/>
          <w:szCs w:val="28"/>
        </w:rPr>
        <w:t xml:space="preserve">Lefevere focuses particularly on the examination of ‘very concrete factors’ that systemically govern the reception, acceptance or rejection of literary texts; that is, ‘issues such as power, ideology, institution and manipulation’ (Lefevere 1992a: 2). The people involved in such power positions are the ones Lefevere sees as ‘rewriting’ literature and governing its consumption by the general public. The motivation for such rewriting can be ideological (conforming to or rebelling against the dominant ideology) or poetological (conforming to or rebelling against the dominant/preferred poetics). </w:t>
      </w:r>
    </w:p>
    <w:p w14:paraId="76FE02C9" w14:textId="722C0C35" w:rsidR="00EF7A8E" w:rsidRDefault="00EF7A8E" w:rsidP="00EF7A8E">
      <w:pPr>
        <w:jc w:val="lowKashida"/>
        <w:rPr>
          <w:rFonts w:asciiTheme="majorBidi" w:hAnsiTheme="majorBidi" w:cstheme="majorBidi"/>
          <w:color w:val="833C0B" w:themeColor="accent2" w:themeShade="80"/>
          <w:sz w:val="28"/>
          <w:szCs w:val="28"/>
        </w:rPr>
      </w:pPr>
    </w:p>
    <w:p w14:paraId="22034260" w14:textId="77777777" w:rsidR="004B3770" w:rsidRDefault="004B3770" w:rsidP="00EF7A8E">
      <w:pPr>
        <w:jc w:val="lowKashida"/>
        <w:rPr>
          <w:rFonts w:asciiTheme="majorBidi" w:hAnsiTheme="majorBidi" w:cstheme="majorBidi"/>
          <w:color w:val="833C0B" w:themeColor="accent2" w:themeShade="80"/>
          <w:sz w:val="28"/>
          <w:szCs w:val="28"/>
        </w:rPr>
      </w:pPr>
      <w:r w:rsidRPr="004B3770">
        <w:rPr>
          <w:rFonts w:asciiTheme="majorBidi" w:hAnsiTheme="majorBidi" w:cstheme="majorBidi"/>
          <w:color w:val="833C0B" w:themeColor="accent2" w:themeShade="80"/>
          <w:sz w:val="28"/>
          <w:szCs w:val="28"/>
        </w:rPr>
        <w:t xml:space="preserve">Translation is the most obviously recognizable type of rewriting, and . . . it is potentially the most influential because it is able to project the image of an author and/or those works beyond the boundaries of their culture of origin. </w:t>
      </w:r>
    </w:p>
    <w:p w14:paraId="1EDD5434" w14:textId="08F45F93" w:rsidR="004B3770" w:rsidRDefault="004B3770" w:rsidP="00EF7A8E">
      <w:pPr>
        <w:jc w:val="lowKashida"/>
        <w:rPr>
          <w:rFonts w:asciiTheme="majorBidi" w:hAnsiTheme="majorBidi" w:cstheme="majorBidi"/>
          <w:color w:val="833C0B" w:themeColor="accent2" w:themeShade="80"/>
          <w:sz w:val="28"/>
          <w:szCs w:val="28"/>
        </w:rPr>
      </w:pPr>
      <w:r w:rsidRPr="004B3770">
        <w:rPr>
          <w:rFonts w:asciiTheme="majorBidi" w:hAnsiTheme="majorBidi" w:cstheme="majorBidi"/>
          <w:color w:val="833C0B" w:themeColor="accent2" w:themeShade="80"/>
          <w:sz w:val="28"/>
          <w:szCs w:val="28"/>
        </w:rPr>
        <w:t>(Lefevere 1992a: 9)</w:t>
      </w:r>
    </w:p>
    <w:p w14:paraId="547F633A" w14:textId="360E8F79" w:rsidR="00EF7A8E" w:rsidRDefault="00EF7A8E" w:rsidP="00EF7A8E">
      <w:pPr>
        <w:jc w:val="lowKashida"/>
        <w:rPr>
          <w:rFonts w:asciiTheme="majorBidi" w:hAnsiTheme="majorBidi" w:cstheme="majorBidi"/>
          <w:color w:val="833C0B" w:themeColor="accent2" w:themeShade="80"/>
          <w:sz w:val="28"/>
          <w:szCs w:val="28"/>
        </w:rPr>
      </w:pPr>
    </w:p>
    <w:p w14:paraId="67A2E1E8" w14:textId="6EC17006" w:rsidR="00EF7A8E" w:rsidRDefault="00EF7A8E" w:rsidP="00EF7A8E">
      <w:pPr>
        <w:jc w:val="lowKashida"/>
        <w:rPr>
          <w:rFonts w:asciiTheme="majorBidi" w:hAnsiTheme="majorBidi" w:cstheme="majorBidi"/>
          <w:color w:val="833C0B" w:themeColor="accent2" w:themeShade="80"/>
          <w:sz w:val="28"/>
          <w:szCs w:val="28"/>
        </w:rPr>
      </w:pPr>
    </w:p>
    <w:p w14:paraId="0DF381DB" w14:textId="64AD5D00" w:rsidR="00EF7A8E" w:rsidRPr="00403E61" w:rsidRDefault="007761AA" w:rsidP="00EF7A8E">
      <w:pPr>
        <w:jc w:val="lowKashida"/>
        <w:rPr>
          <w:rFonts w:asciiTheme="majorBidi" w:hAnsiTheme="majorBidi" w:cstheme="majorBidi"/>
          <w:i/>
          <w:iCs/>
          <w:color w:val="000000" w:themeColor="text1"/>
          <w:sz w:val="28"/>
          <w:szCs w:val="28"/>
        </w:rPr>
      </w:pPr>
      <w:r w:rsidRPr="00403E61">
        <w:rPr>
          <w:rFonts w:asciiTheme="majorBidi" w:hAnsiTheme="majorBidi" w:cstheme="majorBidi"/>
          <w:i/>
          <w:iCs/>
          <w:color w:val="000000" w:themeColor="text1"/>
          <w:sz w:val="28"/>
          <w:szCs w:val="28"/>
        </w:rPr>
        <w:t>All the awakening periods in the history of nations start with translations. Translation, which is the meeting of different cultures and civilizations, introduces nations to various perspectives on their paths to modernization and intellectual advancement.</w:t>
      </w:r>
    </w:p>
    <w:p w14:paraId="35DF83A6" w14:textId="5ACA4DD8" w:rsidR="00EF7A8E" w:rsidRDefault="00EF7A8E" w:rsidP="00EF7A8E">
      <w:pPr>
        <w:jc w:val="lowKashida"/>
        <w:rPr>
          <w:rFonts w:asciiTheme="majorBidi" w:hAnsiTheme="majorBidi" w:cstheme="majorBidi"/>
          <w:color w:val="833C0B" w:themeColor="accent2" w:themeShade="80"/>
          <w:sz w:val="28"/>
          <w:szCs w:val="28"/>
        </w:rPr>
      </w:pPr>
    </w:p>
    <w:p w14:paraId="1E194FCE" w14:textId="4AB290EB" w:rsidR="00EF7A8E" w:rsidRDefault="007761AA" w:rsidP="00EF7A8E">
      <w:pPr>
        <w:jc w:val="lowKashida"/>
        <w:rPr>
          <w:rFonts w:asciiTheme="majorBidi" w:hAnsiTheme="majorBidi" w:cstheme="majorBidi"/>
          <w:b/>
          <w:bCs/>
          <w:color w:val="833C0B" w:themeColor="accent2" w:themeShade="80"/>
          <w:sz w:val="40"/>
          <w:szCs w:val="40"/>
        </w:rPr>
      </w:pPr>
      <w:r w:rsidRPr="007761AA">
        <w:rPr>
          <w:rFonts w:asciiTheme="majorBidi" w:hAnsiTheme="majorBidi" w:cstheme="majorBidi"/>
          <w:b/>
          <w:bCs/>
          <w:color w:val="833C0B" w:themeColor="accent2" w:themeShade="80"/>
          <w:sz w:val="40"/>
          <w:szCs w:val="40"/>
        </w:rPr>
        <w:t>Theoretical Framework</w:t>
      </w:r>
    </w:p>
    <w:p w14:paraId="3F6E51ED" w14:textId="44E82572" w:rsidR="007761AA" w:rsidRPr="007761AA" w:rsidRDefault="007761AA" w:rsidP="00EF7A8E">
      <w:pPr>
        <w:jc w:val="lowKashida"/>
        <w:rPr>
          <w:rFonts w:asciiTheme="majorBidi" w:hAnsiTheme="majorBidi" w:cstheme="majorBidi"/>
          <w:b/>
          <w:bCs/>
          <w:color w:val="833C0B" w:themeColor="accent2" w:themeShade="80"/>
          <w:sz w:val="28"/>
          <w:szCs w:val="28"/>
        </w:rPr>
      </w:pPr>
      <w:r w:rsidRPr="007761AA">
        <w:rPr>
          <w:rFonts w:asciiTheme="majorBidi" w:hAnsiTheme="majorBidi" w:cstheme="majorBidi"/>
          <w:b/>
          <w:bCs/>
          <w:color w:val="833C0B" w:themeColor="accent2" w:themeShade="80"/>
          <w:sz w:val="28"/>
          <w:szCs w:val="28"/>
        </w:rPr>
        <w:t xml:space="preserve">Translation as rewriting </w:t>
      </w:r>
    </w:p>
    <w:p w14:paraId="37E6F067" w14:textId="31A16CAC" w:rsidR="00EF7A8E" w:rsidRDefault="00EF7A8E" w:rsidP="00EF7A8E">
      <w:pPr>
        <w:jc w:val="lowKashida"/>
        <w:rPr>
          <w:rFonts w:asciiTheme="majorBidi" w:hAnsiTheme="majorBidi" w:cstheme="majorBidi"/>
          <w:color w:val="833C0B" w:themeColor="accent2" w:themeShade="80"/>
          <w:sz w:val="28"/>
          <w:szCs w:val="28"/>
        </w:rPr>
      </w:pPr>
    </w:p>
    <w:p w14:paraId="1D307AD9" w14:textId="77777777" w:rsidR="007761AA" w:rsidRPr="007761AA" w:rsidRDefault="007761AA" w:rsidP="007761AA">
      <w:pPr>
        <w:rPr>
          <w:rFonts w:asciiTheme="majorBidi" w:hAnsiTheme="majorBidi" w:cstheme="majorBidi"/>
          <w:color w:val="000000" w:themeColor="text1"/>
          <w:sz w:val="28"/>
          <w:szCs w:val="28"/>
        </w:rPr>
      </w:pPr>
      <w:r w:rsidRPr="007761AA">
        <w:rPr>
          <w:rFonts w:asciiTheme="majorBidi" w:hAnsiTheme="majorBidi" w:cstheme="majorBidi"/>
          <w:color w:val="000000" w:themeColor="text1"/>
          <w:sz w:val="28"/>
          <w:szCs w:val="28"/>
        </w:rPr>
        <w:t xml:space="preserve">Most translation projects are initiated by an actor of the domestic culture such as state ideology, cultural climate, the expectations of the target audience, economic and social reasons, etc., and foreign texts are selected not by the translators themselves but by this actor, who manipulates the whole process. The very function of translation thus becomes the rewriting of the foreign text into the domestic culture, in compliance with the domestic cultural norms and resources that make up the overall system of the society. Lawrence Venuti argues that in </w:t>
      </w:r>
      <w:r w:rsidRPr="007761AA">
        <w:rPr>
          <w:rFonts w:asciiTheme="majorBidi" w:hAnsiTheme="majorBidi" w:cstheme="majorBidi"/>
          <w:color w:val="000000" w:themeColor="text1"/>
          <w:sz w:val="28"/>
          <w:szCs w:val="28"/>
        </w:rPr>
        <w:lastRenderedPageBreak/>
        <w:t>instances where translations are governed by the state or a similar institution, the identity-forming process initiated by a translated text has the potential to affect social mores by providing a sense of what is true, good, and possible. Translations may create a corpus with the ideological qualification to assume a role of performing a function in an institution (Venuti 1998: 67).</w:t>
      </w:r>
    </w:p>
    <w:p w14:paraId="67E5A641" w14:textId="77777777" w:rsidR="007761AA" w:rsidRPr="007761AA" w:rsidRDefault="007761AA" w:rsidP="007761AA">
      <w:pPr>
        <w:rPr>
          <w:rFonts w:asciiTheme="majorBidi" w:hAnsiTheme="majorBidi" w:cstheme="majorBidi"/>
          <w:color w:val="000000" w:themeColor="text1"/>
          <w:sz w:val="28"/>
          <w:szCs w:val="28"/>
        </w:rPr>
      </w:pPr>
    </w:p>
    <w:p w14:paraId="18D2C061" w14:textId="0BB08641" w:rsidR="00EF7A8E" w:rsidRDefault="007761AA" w:rsidP="007761AA">
      <w:pPr>
        <w:jc w:val="lowKashida"/>
        <w:rPr>
          <w:rFonts w:asciiTheme="majorBidi" w:hAnsiTheme="majorBidi" w:cstheme="majorBidi"/>
          <w:color w:val="000000" w:themeColor="text1"/>
          <w:sz w:val="28"/>
          <w:szCs w:val="28"/>
        </w:rPr>
      </w:pPr>
      <w:r w:rsidRPr="007761AA">
        <w:rPr>
          <w:rFonts w:asciiTheme="majorBidi" w:hAnsiTheme="majorBidi" w:cstheme="majorBidi"/>
          <w:color w:val="000000" w:themeColor="text1"/>
          <w:sz w:val="28"/>
          <w:szCs w:val="28"/>
        </w:rPr>
        <w:t>As stated by Alvarez-Vidal, approaching a culture implies beginning a process of translation. Translation reveals the power one culture can exert over another. Translation is not the production of a text equivalent to another text, but rather a complex process of rewriting the original which runs parallel both to the overall view of the language, and to the influences and the balance of power that exists between one culture and another (Alvarez-Vidal 1996: 1-7).</w:t>
      </w:r>
    </w:p>
    <w:p w14:paraId="0E1B3559" w14:textId="44DA409E" w:rsidR="00403E61" w:rsidRDefault="00403E61" w:rsidP="007761AA">
      <w:pPr>
        <w:jc w:val="lowKashida"/>
        <w:rPr>
          <w:rFonts w:asciiTheme="majorBidi" w:hAnsiTheme="majorBidi" w:cstheme="majorBidi"/>
          <w:color w:val="000000" w:themeColor="text1"/>
          <w:sz w:val="28"/>
          <w:szCs w:val="28"/>
        </w:rPr>
      </w:pPr>
    </w:p>
    <w:p w14:paraId="03EDCA77" w14:textId="45802318" w:rsidR="00403E61" w:rsidRPr="00403E61" w:rsidRDefault="00403E61" w:rsidP="00403E61">
      <w:pPr>
        <w:jc w:val="lowKashida"/>
        <w:rPr>
          <w:rFonts w:asciiTheme="majorBidi" w:hAnsiTheme="majorBidi" w:cstheme="majorBidi"/>
          <w:b/>
          <w:bCs/>
          <w:color w:val="833C0B" w:themeColor="accent2" w:themeShade="80"/>
          <w:sz w:val="36"/>
          <w:szCs w:val="36"/>
        </w:rPr>
      </w:pPr>
      <w:r w:rsidRPr="00403E61">
        <w:rPr>
          <w:rFonts w:asciiTheme="majorBidi" w:hAnsiTheme="majorBidi" w:cstheme="majorBidi"/>
          <w:b/>
          <w:bCs/>
          <w:color w:val="833C0B" w:themeColor="accent2" w:themeShade="80"/>
          <w:sz w:val="36"/>
          <w:szCs w:val="36"/>
        </w:rPr>
        <w:t>Gender and translation: the feminists’ translation ‘project’, and the question of language and identity.</w:t>
      </w:r>
    </w:p>
    <w:p w14:paraId="546187D3" w14:textId="3CA48597" w:rsidR="00EF7A8E" w:rsidRDefault="00EF7A8E" w:rsidP="00EF7A8E">
      <w:pPr>
        <w:jc w:val="lowKashida"/>
        <w:rPr>
          <w:rFonts w:asciiTheme="majorBidi" w:hAnsiTheme="majorBidi" w:cstheme="majorBidi"/>
          <w:color w:val="833C0B" w:themeColor="accent2" w:themeShade="80"/>
          <w:sz w:val="28"/>
          <w:szCs w:val="28"/>
        </w:rPr>
      </w:pPr>
    </w:p>
    <w:p w14:paraId="3ED30572" w14:textId="77777777" w:rsidR="00403E61" w:rsidRPr="00403E61" w:rsidRDefault="00403E61" w:rsidP="00403E61">
      <w:pPr>
        <w:jc w:val="lowKashida"/>
        <w:rPr>
          <w:rFonts w:asciiTheme="majorBidi" w:hAnsiTheme="majorBidi" w:cstheme="majorBidi"/>
          <w:color w:val="000000" w:themeColor="text1"/>
          <w:sz w:val="28"/>
          <w:szCs w:val="28"/>
        </w:rPr>
      </w:pPr>
      <w:r w:rsidRPr="00403E61">
        <w:rPr>
          <w:rFonts w:asciiTheme="majorBidi" w:hAnsiTheme="majorBidi" w:cstheme="majorBidi"/>
          <w:color w:val="000000" w:themeColor="text1"/>
          <w:sz w:val="28"/>
          <w:szCs w:val="28"/>
        </w:rPr>
        <w:t xml:space="preserve">The interest of cultural studies in translation inevitably took translation studies away from purely linguistic analysis and brought it into contact with other disciplines. Yet this ‘process of disciplinary hybridization’ (Simon 1996: ix) has not always been straightforward. Sherry Simon, in her Gender in Translation: Cultural Identity and the Politics of Transmission (1996), criticizes translation studies for often using the term culture ‘as if it referred to an obvious and unproblematic reality’ (ibid.: ix). Lefevere (1985: 226), for example, had defined it as simply ‘the environment of a literary system’. Simon approaches translation from a gender-studies angle. She sees a language of sexism in translation studies, with its images of dominance, fidelity, faithfulness and betrayal. Typical is the seventeenth-century image of les belles infidèles, translations into French that were artistically beautiful but unfaithful (Mounin 1955), or George Steiner’s male-oriented image of translation as penetration in After Babel (see Chapter 10). Feminist theorists also see a parallel between the status of translation, which is often considered to be derivative and inferior to original writing, and that of women, so often repressed in society and literature. This is the core of feminist translation theory, which seeks to ‘identify and critique the tangle of concepts which relegates both women and translation to the </w:t>
      </w:r>
      <w:r w:rsidRPr="00403E61">
        <w:rPr>
          <w:rFonts w:asciiTheme="majorBidi" w:hAnsiTheme="majorBidi" w:cstheme="majorBidi"/>
          <w:color w:val="000000" w:themeColor="text1"/>
          <w:sz w:val="28"/>
          <w:szCs w:val="28"/>
        </w:rPr>
        <w:lastRenderedPageBreak/>
        <w:t>bottom of the social and literary ladder’ (Simon 1996: 1). But Simon takes this further:</w:t>
      </w:r>
    </w:p>
    <w:p w14:paraId="0EA5C6D4" w14:textId="407FA766" w:rsidR="00EF7A8E" w:rsidRPr="00403E61" w:rsidRDefault="00403E61" w:rsidP="00403E61">
      <w:pPr>
        <w:jc w:val="lowKashida"/>
        <w:rPr>
          <w:rFonts w:asciiTheme="majorBidi" w:hAnsiTheme="majorBidi" w:cstheme="majorBidi"/>
          <w:color w:val="000000" w:themeColor="text1"/>
          <w:sz w:val="28"/>
          <w:szCs w:val="28"/>
        </w:rPr>
      </w:pPr>
      <w:r w:rsidRPr="00403E61">
        <w:rPr>
          <w:rFonts w:asciiTheme="majorBidi" w:hAnsiTheme="majorBidi" w:cstheme="majorBidi"/>
          <w:color w:val="000000" w:themeColor="text1"/>
          <w:sz w:val="28"/>
          <w:szCs w:val="28"/>
        </w:rPr>
        <w:t>For feminist translation, fidelity is to be directed toward neither the author nor the reader, but toward the writing project – a project in which both writer and translator participate.</w:t>
      </w:r>
    </w:p>
    <w:p w14:paraId="7C45B83C" w14:textId="117E5319" w:rsidR="00403E61" w:rsidRPr="00403E61" w:rsidRDefault="00403E61" w:rsidP="00403E61">
      <w:pPr>
        <w:jc w:val="lowKashida"/>
        <w:rPr>
          <w:rFonts w:asciiTheme="majorBidi" w:hAnsiTheme="majorBidi" w:cstheme="majorBidi"/>
          <w:color w:val="000000" w:themeColor="text1"/>
          <w:sz w:val="28"/>
          <w:szCs w:val="28"/>
        </w:rPr>
      </w:pPr>
      <w:r>
        <w:rPr>
          <w:rFonts w:asciiTheme="majorBidi" w:hAnsiTheme="majorBidi" w:cstheme="majorBidi"/>
          <w:color w:val="000000" w:themeColor="text1"/>
          <w:sz w:val="28"/>
          <w:szCs w:val="28"/>
        </w:rPr>
        <w:t xml:space="preserve">                                                                                                          </w:t>
      </w:r>
      <w:r w:rsidRPr="00403E61">
        <w:rPr>
          <w:rFonts w:asciiTheme="majorBidi" w:hAnsiTheme="majorBidi" w:cstheme="majorBidi"/>
          <w:color w:val="000000" w:themeColor="text1"/>
          <w:sz w:val="28"/>
          <w:szCs w:val="28"/>
        </w:rPr>
        <w:t>(Simon 1996: 2)</w:t>
      </w:r>
    </w:p>
    <w:p w14:paraId="315102BD" w14:textId="0BE2E8E6" w:rsidR="00EF7A8E" w:rsidRDefault="00EF7A8E" w:rsidP="00EF7A8E">
      <w:pPr>
        <w:jc w:val="lowKashida"/>
        <w:rPr>
          <w:rFonts w:asciiTheme="majorBidi" w:hAnsiTheme="majorBidi" w:cstheme="majorBidi"/>
          <w:color w:val="833C0B" w:themeColor="accent2" w:themeShade="80"/>
          <w:sz w:val="28"/>
          <w:szCs w:val="28"/>
        </w:rPr>
      </w:pPr>
    </w:p>
    <w:p w14:paraId="7878E7FD" w14:textId="77777777" w:rsidR="00E7349B" w:rsidRPr="00E7349B" w:rsidRDefault="00E7349B" w:rsidP="00E7349B">
      <w:pPr>
        <w:rPr>
          <w:rFonts w:asciiTheme="majorBidi" w:hAnsiTheme="majorBidi" w:cstheme="majorBidi"/>
          <w:color w:val="833C0B" w:themeColor="accent2" w:themeShade="80"/>
          <w:sz w:val="28"/>
          <w:szCs w:val="28"/>
        </w:rPr>
      </w:pPr>
      <w:r w:rsidRPr="00E7349B">
        <w:rPr>
          <w:rFonts w:asciiTheme="majorBidi" w:hAnsiTheme="majorBidi" w:cstheme="majorBidi"/>
          <w:color w:val="833C0B" w:themeColor="accent2" w:themeShade="80"/>
          <w:sz w:val="28"/>
          <w:szCs w:val="28"/>
        </w:rPr>
        <w:t>Simon gives the example of the committed ‘translation project’ in which, in politically active 1980s Canada, feminist translators set out to emphasize their identity and ideological position that was part of the cultural dialogue between Quebec and Anglophone Canada. One of these, Barbara Godard, theorist and translator, is openly assertive about the manipulation this involved:</w:t>
      </w:r>
    </w:p>
    <w:p w14:paraId="749842AD" w14:textId="55D7A701" w:rsidR="00E7349B" w:rsidRDefault="00E7349B" w:rsidP="00E7349B">
      <w:pPr>
        <w:rPr>
          <w:rFonts w:asciiTheme="majorBidi" w:hAnsiTheme="majorBidi" w:cstheme="majorBidi"/>
          <w:color w:val="833C0B" w:themeColor="accent2" w:themeShade="80"/>
          <w:sz w:val="28"/>
          <w:szCs w:val="28"/>
        </w:rPr>
      </w:pPr>
      <w:r w:rsidRPr="00E7349B">
        <w:rPr>
          <w:rFonts w:asciiTheme="majorBidi" w:hAnsiTheme="majorBidi" w:cstheme="majorBidi"/>
          <w:color w:val="833C0B" w:themeColor="accent2" w:themeShade="80"/>
          <w:sz w:val="28"/>
          <w:szCs w:val="28"/>
        </w:rPr>
        <w:t xml:space="preserve">The feminist translator, affirming her critical difference, her delight in interminable rereading and re-writing, flaunts the signs of her manipulation of the text. </w:t>
      </w:r>
      <w:r>
        <w:rPr>
          <w:rFonts w:asciiTheme="majorBidi" w:hAnsiTheme="majorBidi" w:cstheme="majorBidi"/>
          <w:color w:val="833C0B" w:themeColor="accent2" w:themeShade="80"/>
          <w:sz w:val="28"/>
          <w:szCs w:val="28"/>
        </w:rPr>
        <w:t xml:space="preserve">                                                                                        </w:t>
      </w:r>
    </w:p>
    <w:p w14:paraId="1B0D8A09" w14:textId="1DE03B9E" w:rsidR="00EF7A8E" w:rsidRDefault="00E7349B" w:rsidP="00E7349B">
      <w:pPr>
        <w:jc w:val="lowKashida"/>
        <w:rPr>
          <w:rFonts w:asciiTheme="majorBidi" w:hAnsiTheme="majorBidi" w:cstheme="majorBidi"/>
          <w:color w:val="833C0B" w:themeColor="accent2" w:themeShade="80"/>
          <w:sz w:val="28"/>
          <w:szCs w:val="28"/>
        </w:rPr>
      </w:pPr>
      <w:r>
        <w:rPr>
          <w:rFonts w:asciiTheme="majorBidi" w:hAnsiTheme="majorBidi" w:cstheme="majorBidi"/>
          <w:color w:val="833C0B" w:themeColor="accent2" w:themeShade="80"/>
          <w:sz w:val="28"/>
          <w:szCs w:val="28"/>
        </w:rPr>
        <w:t xml:space="preserve">                                                                                                      </w:t>
      </w:r>
      <w:r w:rsidRPr="00E7349B">
        <w:rPr>
          <w:rFonts w:asciiTheme="majorBidi" w:hAnsiTheme="majorBidi" w:cstheme="majorBidi"/>
          <w:color w:val="833C0B" w:themeColor="accent2" w:themeShade="80"/>
          <w:sz w:val="28"/>
          <w:szCs w:val="28"/>
        </w:rPr>
        <w:t>(Godard 1990: 91)</w:t>
      </w:r>
    </w:p>
    <w:p w14:paraId="3AB9C297" w14:textId="036AE902" w:rsidR="00EF7A8E" w:rsidRDefault="00EF7A8E" w:rsidP="00EF7A8E">
      <w:pPr>
        <w:jc w:val="lowKashida"/>
        <w:rPr>
          <w:rFonts w:asciiTheme="majorBidi" w:hAnsiTheme="majorBidi" w:cstheme="majorBidi"/>
          <w:color w:val="833C0B" w:themeColor="accent2" w:themeShade="80"/>
          <w:sz w:val="28"/>
          <w:szCs w:val="28"/>
        </w:rPr>
      </w:pPr>
    </w:p>
    <w:p w14:paraId="3779B683" w14:textId="36955D8F" w:rsidR="00EF7A8E" w:rsidRPr="00E7349B" w:rsidRDefault="00E7349B" w:rsidP="00EF7A8E">
      <w:pPr>
        <w:jc w:val="lowKashida"/>
        <w:rPr>
          <w:rFonts w:asciiTheme="majorBidi" w:hAnsiTheme="majorBidi" w:cstheme="majorBidi"/>
          <w:i/>
          <w:iCs/>
          <w:color w:val="000000" w:themeColor="text1"/>
          <w:sz w:val="28"/>
          <w:szCs w:val="28"/>
        </w:rPr>
      </w:pPr>
      <w:r w:rsidRPr="00E7349B">
        <w:rPr>
          <w:rFonts w:asciiTheme="majorBidi" w:hAnsiTheme="majorBidi" w:cstheme="majorBidi"/>
          <w:i/>
          <w:iCs/>
          <w:color w:val="000000" w:themeColor="text1"/>
          <w:sz w:val="28"/>
          <w:szCs w:val="28"/>
        </w:rPr>
        <w:t>Some of the most exciting developments in translation studies since the 1980s have been part of what has been called “the cultural turn.” The turn to culture implies adding an important dimension to translation studies. Instead of asking the traditional question which has preoccupied translation theorists—“how should we translate, what is a correct translation?”—the emphasis is placed on a descriptive approach: “what do translations do, how do they circulate in the world and elicit response?” This shift emphasizes the reality of translations as documents which exist materially and move about, add to our store of knowledge, and contribute to ongoing changes in esthetics. More importantly, it allows us to understand translations as being related in organic ways to other modes of communication, and to see translations as writing practices fully informed by the tensions that traverse all cultural representation. That is, it defines translation as a process of mediation which does not stand above ideology but works through it.</w:t>
      </w:r>
    </w:p>
    <w:p w14:paraId="77BE7076" w14:textId="2EDD48C8" w:rsidR="00EF7A8E" w:rsidRDefault="00E7349B" w:rsidP="008E7976">
      <w:pPr>
        <w:rPr>
          <w:rFonts w:asciiTheme="majorBidi" w:hAnsiTheme="majorBidi" w:cstheme="majorBidi"/>
          <w:color w:val="833C0B" w:themeColor="accent2" w:themeShade="80"/>
          <w:sz w:val="28"/>
          <w:szCs w:val="28"/>
        </w:rPr>
      </w:pPr>
      <w:r w:rsidRPr="00E7349B">
        <w:rPr>
          <w:rFonts w:asciiTheme="majorBidi" w:hAnsiTheme="majorBidi" w:cstheme="majorBidi"/>
          <w:color w:val="833C0B" w:themeColor="accent2" w:themeShade="80"/>
          <w:sz w:val="28"/>
          <w:szCs w:val="28"/>
        </w:rPr>
        <w:t xml:space="preserve">The consequences for translation have been various and decisive. Over the years, the critique of sexism in language has moved from a largely corrective and action-oriented attention to vocabulary (as we see in the work of Louky Bersianik or </w:t>
      </w:r>
      <w:r w:rsidRPr="00E7349B">
        <w:rPr>
          <w:rFonts w:asciiTheme="majorBidi" w:hAnsiTheme="majorBidi" w:cstheme="majorBidi"/>
          <w:color w:val="833C0B" w:themeColor="accent2" w:themeShade="80"/>
          <w:sz w:val="28"/>
          <w:szCs w:val="28"/>
        </w:rPr>
        <w:lastRenderedPageBreak/>
        <w:t xml:space="preserve">Mary Daly) to a broader examination of the symbolic power of the feminine in language. </w:t>
      </w:r>
    </w:p>
    <w:p w14:paraId="2FEFC0BF" w14:textId="77777777" w:rsidR="00E7349B" w:rsidRDefault="00E7349B" w:rsidP="00EF7A8E">
      <w:pPr>
        <w:jc w:val="lowKashida"/>
        <w:rPr>
          <w:rFonts w:asciiTheme="majorBidi" w:hAnsiTheme="majorBidi" w:cstheme="majorBidi"/>
          <w:color w:val="000000" w:themeColor="text1"/>
          <w:sz w:val="28"/>
          <w:szCs w:val="28"/>
        </w:rPr>
      </w:pPr>
      <w:r w:rsidRPr="00E7349B">
        <w:rPr>
          <w:rFonts w:asciiTheme="majorBidi" w:hAnsiTheme="majorBidi" w:cstheme="majorBidi"/>
          <w:color w:val="000000" w:themeColor="text1"/>
          <w:sz w:val="28"/>
          <w:szCs w:val="28"/>
        </w:rPr>
        <w:t xml:space="preserve">The alliance between translation studies and feminism therefore emerged out of a common intellectual and institutional context. As fields of inquiry which emerged during the 1970s and gained increasing institutional recognition through the 1980s, translation studies and feminist thought are similarly grounded in the dynamics of a period which gave strong prominence to language. Translation studies have been impelled by many of the concerns central to feminism: the distrust of traditional hierarchies and gendered roles, deep suspicion of rules defining fidelity, and the questioning of universal standards of meaning and value. Both feminism and translation are concerned by the way “secondariness” comes to be defined and canonized; both are tools for a critical understanding of difference as it is represented in language. </w:t>
      </w:r>
    </w:p>
    <w:p w14:paraId="2EF2380C" w14:textId="2B77D9EA" w:rsidR="00EF7A8E" w:rsidRPr="00E7349B" w:rsidRDefault="00E7349B" w:rsidP="00EF7A8E">
      <w:pPr>
        <w:jc w:val="lowKashida"/>
        <w:rPr>
          <w:rFonts w:asciiTheme="majorBidi" w:hAnsiTheme="majorBidi" w:cstheme="majorBidi"/>
          <w:color w:val="000000" w:themeColor="text1"/>
          <w:sz w:val="28"/>
          <w:szCs w:val="28"/>
        </w:rPr>
      </w:pPr>
      <w:r w:rsidRPr="00E7349B">
        <w:rPr>
          <w:rFonts w:asciiTheme="majorBidi" w:hAnsiTheme="majorBidi" w:cstheme="majorBidi"/>
          <w:color w:val="000000" w:themeColor="text1"/>
          <w:sz w:val="28"/>
          <w:szCs w:val="28"/>
        </w:rPr>
        <w:t>The most compelling questions for both fields remain: how are social, sexual and historical differences expressed in language and how can these differences be transferred across languages? What kinds of fidelities are expected of women and translators–in relation to the more powerful terms of their respective hierarchies? For these fields of study, language intervenes actively in the creation of meaning. Like other forms of representation, language does not simply “mirror” reality; it contributes to it. Translation, we know, refers to a process of interlinguistic transfer. Translators communicate, re-write, manipulate a text in order to make it available to a second language public. Thus they can use language as cultural intervention, as part of an effort to alter expressions of domination, whether at the level of concepts, of syntax or of terminology.</w:t>
      </w:r>
    </w:p>
    <w:p w14:paraId="0F049094" w14:textId="3D2B4433" w:rsidR="00EF7A8E" w:rsidRDefault="00EF7A8E" w:rsidP="00655D5A">
      <w:pPr>
        <w:jc w:val="both"/>
        <w:rPr>
          <w:rFonts w:asciiTheme="majorBidi" w:hAnsiTheme="majorBidi" w:cstheme="majorBidi"/>
          <w:color w:val="833C0B" w:themeColor="accent2" w:themeShade="80"/>
          <w:sz w:val="28"/>
          <w:szCs w:val="28"/>
        </w:rPr>
      </w:pPr>
    </w:p>
    <w:p w14:paraId="3FE4287A" w14:textId="2EF1A2E5" w:rsidR="00EF7A8E" w:rsidRDefault="00EF7A8E" w:rsidP="00655D5A">
      <w:pPr>
        <w:jc w:val="both"/>
        <w:rPr>
          <w:rFonts w:asciiTheme="majorBidi" w:hAnsiTheme="majorBidi" w:cstheme="majorBidi"/>
          <w:color w:val="833C0B" w:themeColor="accent2" w:themeShade="80"/>
          <w:sz w:val="28"/>
          <w:szCs w:val="28"/>
        </w:rPr>
      </w:pPr>
    </w:p>
    <w:p w14:paraId="35A04197" w14:textId="71FE84B4" w:rsidR="00655D5A" w:rsidRPr="003465F6" w:rsidRDefault="00655D5A" w:rsidP="00655D5A">
      <w:pPr>
        <w:jc w:val="both"/>
        <w:rPr>
          <w:rFonts w:asciiTheme="majorBidi" w:hAnsiTheme="majorBidi" w:cstheme="majorBidi"/>
          <w:b/>
          <w:bCs/>
          <w:color w:val="833C0B" w:themeColor="accent2" w:themeShade="80"/>
          <w:sz w:val="36"/>
          <w:szCs w:val="36"/>
        </w:rPr>
      </w:pPr>
      <w:r w:rsidRPr="003465F6">
        <w:rPr>
          <w:rFonts w:asciiTheme="majorBidi" w:hAnsiTheme="majorBidi" w:cstheme="majorBidi"/>
          <w:b/>
          <w:bCs/>
          <w:color w:val="833C0B" w:themeColor="accent2" w:themeShade="80"/>
          <w:sz w:val="36"/>
          <w:szCs w:val="36"/>
        </w:rPr>
        <w:t>Postcolonial Translation Theory</w:t>
      </w:r>
    </w:p>
    <w:p w14:paraId="35395717" w14:textId="77777777" w:rsidR="00655D5A" w:rsidRDefault="00655D5A" w:rsidP="00655D5A">
      <w:pPr>
        <w:jc w:val="both"/>
        <w:rPr>
          <w:rFonts w:asciiTheme="majorBidi" w:hAnsiTheme="majorBidi" w:cstheme="majorBidi"/>
          <w:color w:val="000000" w:themeColor="text1"/>
          <w:sz w:val="28"/>
          <w:szCs w:val="28"/>
        </w:rPr>
      </w:pPr>
    </w:p>
    <w:p w14:paraId="56339842" w14:textId="5AACE0CF" w:rsidR="00655D5A" w:rsidRPr="00655D5A" w:rsidRDefault="00655D5A" w:rsidP="00655D5A">
      <w:pPr>
        <w:jc w:val="both"/>
        <w:rPr>
          <w:rFonts w:asciiTheme="majorBidi" w:hAnsiTheme="majorBidi" w:cstheme="majorBidi"/>
          <w:color w:val="000000" w:themeColor="text1"/>
          <w:sz w:val="28"/>
          <w:szCs w:val="28"/>
        </w:rPr>
      </w:pPr>
      <w:r w:rsidRPr="00655D5A">
        <w:rPr>
          <w:rFonts w:asciiTheme="majorBidi" w:hAnsiTheme="majorBidi" w:cstheme="majorBidi"/>
          <w:color w:val="000000" w:themeColor="text1"/>
          <w:sz w:val="28"/>
          <w:szCs w:val="28"/>
        </w:rPr>
        <w:t>In Translation and Gender, Sherry Simon’s focus centres on underlining the importance of the cultural turn in translation. In the conclusion, she insists on how ‘contemporary feminist translation has made gender the site of a consciously transformative project, one which reframes conditions of textual authority’ (1996: 167) and summarizes the contribution of cultural studies to translation as follows:</w:t>
      </w:r>
    </w:p>
    <w:p w14:paraId="146510CB" w14:textId="77777777" w:rsidR="00655D5A" w:rsidRPr="00655D5A" w:rsidRDefault="00655D5A" w:rsidP="00655D5A">
      <w:pPr>
        <w:jc w:val="both"/>
        <w:rPr>
          <w:rFonts w:asciiTheme="majorBidi" w:hAnsiTheme="majorBidi" w:cstheme="majorBidi"/>
          <w:color w:val="000000" w:themeColor="text1"/>
          <w:sz w:val="28"/>
          <w:szCs w:val="28"/>
        </w:rPr>
      </w:pPr>
    </w:p>
    <w:p w14:paraId="0441F60B" w14:textId="77777777" w:rsidR="00655D5A" w:rsidRPr="00655D5A" w:rsidRDefault="00655D5A" w:rsidP="00655D5A">
      <w:pPr>
        <w:jc w:val="both"/>
        <w:rPr>
          <w:rFonts w:asciiTheme="majorBidi" w:hAnsiTheme="majorBidi" w:cstheme="majorBidi"/>
          <w:color w:val="000000" w:themeColor="text1"/>
          <w:sz w:val="28"/>
          <w:szCs w:val="28"/>
        </w:rPr>
      </w:pPr>
      <w:r w:rsidRPr="00655D5A">
        <w:rPr>
          <w:rFonts w:asciiTheme="majorBidi" w:hAnsiTheme="majorBidi" w:cstheme="majorBidi"/>
          <w:color w:val="000000" w:themeColor="text1"/>
          <w:sz w:val="28"/>
          <w:szCs w:val="28"/>
        </w:rPr>
        <w:t>Cultural studies brings to translation an understanding of the complexities of gender and culture. It allows us to situate linguistic transfer within the multiple ‘post’ realities of today: poststructuralism, postcolonialism and postmodernism. (Simon 1996: 136)</w:t>
      </w:r>
    </w:p>
    <w:p w14:paraId="7188C39C" w14:textId="77777777" w:rsidR="00655D5A" w:rsidRPr="00655D5A" w:rsidRDefault="00655D5A" w:rsidP="00655D5A">
      <w:pPr>
        <w:jc w:val="both"/>
        <w:rPr>
          <w:rFonts w:asciiTheme="majorBidi" w:hAnsiTheme="majorBidi" w:cstheme="majorBidi"/>
          <w:color w:val="000000" w:themeColor="text1"/>
          <w:sz w:val="28"/>
          <w:szCs w:val="28"/>
        </w:rPr>
      </w:pPr>
    </w:p>
    <w:p w14:paraId="0702E51D" w14:textId="26C519AE" w:rsidR="00EF7A8E" w:rsidRPr="00655D5A" w:rsidRDefault="00655D5A" w:rsidP="00655D5A">
      <w:pPr>
        <w:jc w:val="both"/>
        <w:rPr>
          <w:rFonts w:asciiTheme="majorBidi" w:hAnsiTheme="majorBidi" w:cstheme="majorBidi"/>
          <w:color w:val="000000" w:themeColor="text1"/>
          <w:sz w:val="28"/>
          <w:szCs w:val="28"/>
        </w:rPr>
      </w:pPr>
      <w:r w:rsidRPr="00655D5A">
        <w:rPr>
          <w:rFonts w:asciiTheme="majorBidi" w:hAnsiTheme="majorBidi" w:cstheme="majorBidi"/>
          <w:color w:val="000000" w:themeColor="text1"/>
          <w:sz w:val="28"/>
          <w:szCs w:val="28"/>
        </w:rPr>
        <w:t>In recent years it is in fact postcolonialism that has attracted the attention of many translation studies researchers. Though its specific scope is sometimes undefined, postcolonialism is generally used to cover studies of the history of the former colonies, studies of powerful European empires, resistance to the colonialist powers and, more broadly, studies of the effect of the imbalance of power relations between colonized and colonizer. The consequent crossover between different contemporary disciplines can be seen by the fact that essays by Simon and by Lefevere appear in collections of postcolonial writings on translation, and Simon herself makes extensive reference to the postcolonialist Spivak. In particular, Simon highlights (pp. 145–7) Spivak’s concerns about the ideological consequences of the translation of ‘Third World’ literature into English and the distortion this entails. Spivak has addressed these questions in her seminal essay ‘The politics of translation’ (1993/2004), which brings together feminist, postcolonialist and poststructuralist approaches. Tensions between the different approaches are highlighted, with Spivak speaking out against western feminists who expect feminist writing from outside Europe to be translated into the language of power, English. Such translation, in Spivak’s view, is often expressed in ‘translatese’, which eliminates the identity of politically less powerful individuals and cultures:</w:t>
      </w:r>
    </w:p>
    <w:p w14:paraId="79B632BB" w14:textId="5DC51E60" w:rsidR="00EF7A8E" w:rsidRDefault="00EF7A8E" w:rsidP="00655D5A">
      <w:pPr>
        <w:jc w:val="both"/>
        <w:rPr>
          <w:rFonts w:asciiTheme="majorBidi" w:hAnsiTheme="majorBidi" w:cstheme="majorBidi"/>
          <w:color w:val="833C0B" w:themeColor="accent2" w:themeShade="80"/>
          <w:sz w:val="28"/>
          <w:szCs w:val="28"/>
        </w:rPr>
      </w:pPr>
    </w:p>
    <w:p w14:paraId="2D3F6DAF" w14:textId="77777777" w:rsidR="00655D5A" w:rsidRPr="00655D5A" w:rsidRDefault="00655D5A" w:rsidP="00655D5A">
      <w:pPr>
        <w:jc w:val="both"/>
        <w:rPr>
          <w:rFonts w:asciiTheme="majorBidi" w:hAnsiTheme="majorBidi" w:cstheme="majorBidi"/>
          <w:color w:val="000000" w:themeColor="text1"/>
          <w:sz w:val="28"/>
          <w:szCs w:val="28"/>
        </w:rPr>
      </w:pPr>
      <w:r w:rsidRPr="00655D5A">
        <w:rPr>
          <w:rFonts w:asciiTheme="majorBidi" w:hAnsiTheme="majorBidi" w:cstheme="majorBidi"/>
          <w:color w:val="000000" w:themeColor="text1"/>
          <w:sz w:val="28"/>
          <w:szCs w:val="28"/>
        </w:rPr>
        <w:t>In the act of wholesale translation into English there can be a betrayal of the democratic ideal into the law of the strongest. This happens when all the literature of the Third World gets translated into a sort of with-it translatese, so that the literature by a woman in Palestine begins to resemble, in the feel of its prose, something by a man in Taiwan. (Spivak: 1993/2004: 371–2)</w:t>
      </w:r>
    </w:p>
    <w:p w14:paraId="755FA524" w14:textId="77777777" w:rsidR="00655D5A" w:rsidRPr="00655D5A" w:rsidRDefault="00655D5A" w:rsidP="00655D5A">
      <w:pPr>
        <w:jc w:val="both"/>
        <w:rPr>
          <w:rFonts w:asciiTheme="majorBidi" w:hAnsiTheme="majorBidi" w:cstheme="majorBidi"/>
          <w:color w:val="000000" w:themeColor="text1"/>
          <w:sz w:val="28"/>
          <w:szCs w:val="28"/>
        </w:rPr>
      </w:pPr>
    </w:p>
    <w:p w14:paraId="714F5CB9" w14:textId="77777777" w:rsidR="00655D5A" w:rsidRPr="00655D5A" w:rsidRDefault="00655D5A" w:rsidP="00655D5A">
      <w:pPr>
        <w:jc w:val="both"/>
        <w:rPr>
          <w:rFonts w:asciiTheme="majorBidi" w:hAnsiTheme="majorBidi" w:cstheme="majorBidi"/>
          <w:color w:val="000000" w:themeColor="text1"/>
          <w:sz w:val="28"/>
          <w:szCs w:val="28"/>
        </w:rPr>
      </w:pPr>
      <w:r w:rsidRPr="00655D5A">
        <w:rPr>
          <w:rFonts w:asciiTheme="majorBidi" w:hAnsiTheme="majorBidi" w:cstheme="majorBidi"/>
          <w:color w:val="000000" w:themeColor="text1"/>
          <w:sz w:val="28"/>
          <w:szCs w:val="28"/>
        </w:rPr>
        <w:t xml:space="preserve">Spivak’s critique of western feminism and publishing is most biting when she suggests (p. 379) that feminists from the hegemonic countries should show real solidarity with women in postcolonial contexts by learning the language in which </w:t>
      </w:r>
      <w:r w:rsidRPr="00655D5A">
        <w:rPr>
          <w:rFonts w:asciiTheme="majorBidi" w:hAnsiTheme="majorBidi" w:cstheme="majorBidi"/>
          <w:color w:val="000000" w:themeColor="text1"/>
          <w:sz w:val="28"/>
          <w:szCs w:val="28"/>
        </w:rPr>
        <w:lastRenderedPageBreak/>
        <w:t>those women speak and write. In Spivak’s opinion, the ‘politics of translation’ currently gives prominence to English and the other ‘hegemonic’ languages of the ex-colonizers. Translations into these languages from Bengali too often fail to translate the difference of the Bengali view because the translator, albeit with good intentions, over-assimilates it to make it accessible to the western readers. Spivak’s own translation strategy necessitates the translator’s intimate understanding of the language and situation of the original. It draws on poststructuralist concepts of rhetoric, logic and the social.</w:t>
      </w:r>
    </w:p>
    <w:p w14:paraId="0CA50EC9" w14:textId="77777777" w:rsidR="00655D5A" w:rsidRPr="00655D5A" w:rsidRDefault="00655D5A" w:rsidP="00655D5A">
      <w:pPr>
        <w:jc w:val="both"/>
        <w:rPr>
          <w:rFonts w:asciiTheme="majorBidi" w:hAnsiTheme="majorBidi" w:cstheme="majorBidi"/>
          <w:color w:val="000000" w:themeColor="text1"/>
          <w:sz w:val="28"/>
          <w:szCs w:val="28"/>
        </w:rPr>
      </w:pPr>
    </w:p>
    <w:p w14:paraId="7A2FCB19" w14:textId="4E1E6765" w:rsidR="00EF7A8E" w:rsidRPr="00655D5A" w:rsidRDefault="00655D5A" w:rsidP="00655D5A">
      <w:pPr>
        <w:jc w:val="both"/>
        <w:rPr>
          <w:rFonts w:asciiTheme="majorBidi" w:hAnsiTheme="majorBidi" w:cstheme="majorBidi"/>
          <w:color w:val="000000" w:themeColor="text1"/>
          <w:sz w:val="28"/>
          <w:szCs w:val="28"/>
        </w:rPr>
      </w:pPr>
      <w:r w:rsidRPr="00655D5A">
        <w:rPr>
          <w:rFonts w:asciiTheme="majorBidi" w:hAnsiTheme="majorBidi" w:cstheme="majorBidi"/>
          <w:color w:val="000000" w:themeColor="text1"/>
          <w:sz w:val="28"/>
          <w:szCs w:val="28"/>
        </w:rPr>
        <w:t>Spivak’s work is indicative of how cultural studies, and especially postcolonialism, has over the past decade focused on issues of translation, the transnational and colonization. The linking of colonization and translation is accompanied by the argument that translation has played an active role in the colonization process and in disseminating an ideologically motivated image of colonized peoples. A parallel which feminist theorist have drawn between the conventional male-driven depiction of translations and of women, so has the metaphor been used of the colony as an imitative and inferior translational copy whose suppressed identity has been overwritten by the colonizer. Translation’s role in disseminating such ideological images has led Bassnett and Trivedi (1999: 5) to refer to the ‘shameful history of translation’.</w:t>
      </w:r>
    </w:p>
    <w:p w14:paraId="6BBB1EC0" w14:textId="04979182" w:rsidR="00EF7A8E" w:rsidRDefault="00EF7A8E" w:rsidP="00EF7A8E">
      <w:pPr>
        <w:jc w:val="lowKashida"/>
        <w:rPr>
          <w:rFonts w:asciiTheme="majorBidi" w:hAnsiTheme="majorBidi" w:cstheme="majorBidi"/>
          <w:color w:val="833C0B" w:themeColor="accent2" w:themeShade="80"/>
          <w:sz w:val="28"/>
          <w:szCs w:val="28"/>
        </w:rPr>
      </w:pPr>
    </w:p>
    <w:p w14:paraId="45B5CF1D" w14:textId="6AD76FC9" w:rsidR="00EF7A8E" w:rsidRDefault="00EF7A8E" w:rsidP="00EF7A8E">
      <w:pPr>
        <w:jc w:val="lowKashida"/>
        <w:rPr>
          <w:rFonts w:asciiTheme="majorBidi" w:hAnsiTheme="majorBidi" w:cstheme="majorBidi"/>
          <w:color w:val="833C0B" w:themeColor="accent2" w:themeShade="80"/>
          <w:sz w:val="28"/>
          <w:szCs w:val="28"/>
        </w:rPr>
      </w:pPr>
    </w:p>
    <w:p w14:paraId="1951CFE6" w14:textId="2D5E27E6" w:rsidR="003465F6" w:rsidRDefault="003465F6" w:rsidP="003465F6">
      <w:pPr>
        <w:jc w:val="lowKashida"/>
        <w:rPr>
          <w:rFonts w:asciiTheme="majorBidi" w:hAnsiTheme="majorBidi" w:cstheme="majorBidi"/>
          <w:b/>
          <w:bCs/>
          <w:sz w:val="28"/>
          <w:szCs w:val="28"/>
        </w:rPr>
      </w:pPr>
      <w:r w:rsidRPr="003465F6">
        <w:rPr>
          <w:rFonts w:asciiTheme="majorBidi" w:hAnsiTheme="majorBidi" w:cstheme="majorBidi"/>
          <w:b/>
          <w:bCs/>
          <w:sz w:val="28"/>
          <w:szCs w:val="28"/>
        </w:rPr>
        <w:t>The text above is extracted from sources below:</w:t>
      </w:r>
    </w:p>
    <w:p w14:paraId="27AD25D7" w14:textId="7E5C5D42" w:rsidR="003465F6" w:rsidRPr="00B64010" w:rsidRDefault="005B38F1" w:rsidP="00B64010">
      <w:pPr>
        <w:jc w:val="lowKashida"/>
        <w:rPr>
          <w:rStyle w:val="Hyperlink"/>
          <w:rFonts w:asciiTheme="majorBidi" w:hAnsiTheme="majorBidi" w:cstheme="majorBidi"/>
          <w:b/>
          <w:bCs/>
          <w:i/>
          <w:iCs/>
          <w:color w:val="auto"/>
          <w:sz w:val="28"/>
          <w:szCs w:val="28"/>
          <w:u w:val="none"/>
        </w:rPr>
      </w:pPr>
      <w:r w:rsidRPr="005B38F1">
        <w:rPr>
          <w:rStyle w:val="Hyperlink"/>
          <w:rFonts w:asciiTheme="majorBidi" w:hAnsiTheme="majorBidi" w:cstheme="majorBidi"/>
          <w:color w:val="000000" w:themeColor="text1"/>
          <w:sz w:val="28"/>
          <w:szCs w:val="28"/>
          <w:u w:val="none"/>
        </w:rPr>
        <w:t>Munday, Jeremy</w:t>
      </w:r>
      <w:r>
        <w:rPr>
          <w:rStyle w:val="Hyperlink"/>
          <w:rFonts w:asciiTheme="majorBidi" w:hAnsiTheme="majorBidi" w:cstheme="majorBidi"/>
          <w:color w:val="000000" w:themeColor="text1"/>
          <w:sz w:val="28"/>
          <w:szCs w:val="28"/>
          <w:u w:val="none"/>
        </w:rPr>
        <w:t>.</w:t>
      </w:r>
      <w:r w:rsidRPr="005B38F1">
        <w:rPr>
          <w:rStyle w:val="Hyperlink"/>
          <w:rFonts w:asciiTheme="majorBidi" w:hAnsiTheme="majorBidi" w:cstheme="majorBidi"/>
          <w:color w:val="000000" w:themeColor="text1"/>
          <w:sz w:val="28"/>
          <w:szCs w:val="28"/>
          <w:u w:val="none"/>
        </w:rPr>
        <w:t xml:space="preserve"> </w:t>
      </w:r>
      <w:r w:rsidRPr="005B38F1">
        <w:rPr>
          <w:rStyle w:val="Hyperlink"/>
          <w:rFonts w:asciiTheme="majorBidi" w:hAnsiTheme="majorBidi" w:cstheme="majorBidi"/>
          <w:i/>
          <w:iCs/>
          <w:color w:val="000000" w:themeColor="text1"/>
          <w:sz w:val="28"/>
          <w:szCs w:val="28"/>
          <w:u w:val="none"/>
        </w:rPr>
        <w:t>Introducing Translation Studies:</w:t>
      </w:r>
      <w:r w:rsidRPr="005B38F1">
        <w:rPr>
          <w:i/>
          <w:iCs/>
        </w:rPr>
        <w:t xml:space="preserve"> </w:t>
      </w:r>
      <w:r w:rsidRPr="005B38F1">
        <w:rPr>
          <w:rStyle w:val="Hyperlink"/>
          <w:rFonts w:asciiTheme="majorBidi" w:hAnsiTheme="majorBidi" w:cstheme="majorBidi"/>
          <w:i/>
          <w:iCs/>
          <w:color w:val="000000" w:themeColor="text1"/>
          <w:sz w:val="28"/>
          <w:szCs w:val="28"/>
          <w:u w:val="none"/>
        </w:rPr>
        <w:t>Theories and Applications</w:t>
      </w:r>
      <w:r w:rsidR="00B64010">
        <w:rPr>
          <w:rFonts w:asciiTheme="majorBidi" w:hAnsiTheme="majorBidi" w:cstheme="majorBidi"/>
          <w:b/>
          <w:bCs/>
          <w:i/>
          <w:iCs/>
          <w:sz w:val="28"/>
          <w:szCs w:val="28"/>
        </w:rPr>
        <w:t>,</w:t>
      </w:r>
      <w:r>
        <w:rPr>
          <w:rStyle w:val="Hyperlink"/>
          <w:rFonts w:asciiTheme="majorBidi" w:hAnsiTheme="majorBidi" w:cstheme="majorBidi"/>
          <w:i/>
          <w:iCs/>
          <w:color w:val="000000" w:themeColor="text1"/>
          <w:sz w:val="28"/>
          <w:szCs w:val="28"/>
          <w:u w:val="none"/>
        </w:rPr>
        <w:t xml:space="preserve"> </w:t>
      </w:r>
      <w:r w:rsidR="00C85527">
        <w:rPr>
          <w:rStyle w:val="Hyperlink"/>
          <w:rFonts w:asciiTheme="majorBidi" w:hAnsiTheme="majorBidi" w:cstheme="majorBidi"/>
          <w:i/>
          <w:iCs/>
          <w:color w:val="000000" w:themeColor="text1"/>
          <w:sz w:val="28"/>
          <w:szCs w:val="28"/>
          <w:u w:val="none"/>
        </w:rPr>
        <w:t>f</w:t>
      </w:r>
      <w:r w:rsidR="00B64010">
        <w:rPr>
          <w:rStyle w:val="Hyperlink"/>
          <w:rFonts w:asciiTheme="majorBidi" w:hAnsiTheme="majorBidi" w:cstheme="majorBidi"/>
          <w:i/>
          <w:iCs/>
          <w:color w:val="000000" w:themeColor="text1"/>
          <w:sz w:val="28"/>
          <w:szCs w:val="28"/>
          <w:u w:val="none"/>
        </w:rPr>
        <w:t>ourth edition</w:t>
      </w:r>
      <w:r w:rsidR="00C85527">
        <w:rPr>
          <w:rStyle w:val="Hyperlink"/>
          <w:rFonts w:asciiTheme="majorBidi" w:hAnsiTheme="majorBidi" w:cstheme="majorBidi"/>
          <w:i/>
          <w:iCs/>
          <w:color w:val="000000" w:themeColor="text1"/>
          <w:sz w:val="28"/>
          <w:szCs w:val="28"/>
          <w:u w:val="none"/>
        </w:rPr>
        <w:t>,</w:t>
      </w:r>
      <w:r w:rsidR="00B64010">
        <w:rPr>
          <w:rStyle w:val="Hyperlink"/>
          <w:rFonts w:asciiTheme="majorBidi" w:hAnsiTheme="majorBidi" w:cstheme="majorBidi"/>
          <w:i/>
          <w:iCs/>
          <w:color w:val="000000" w:themeColor="text1"/>
          <w:sz w:val="28"/>
          <w:szCs w:val="28"/>
          <w:u w:val="none"/>
        </w:rPr>
        <w:t xml:space="preserve"> New York, </w:t>
      </w:r>
      <w:r>
        <w:rPr>
          <w:rStyle w:val="Hyperlink"/>
          <w:rFonts w:asciiTheme="majorBidi" w:hAnsiTheme="majorBidi" w:cstheme="majorBidi"/>
          <w:color w:val="000000" w:themeColor="text1"/>
          <w:sz w:val="28"/>
          <w:szCs w:val="28"/>
          <w:u w:val="none"/>
        </w:rPr>
        <w:t>Routledge</w:t>
      </w:r>
      <w:r w:rsidR="00C85527">
        <w:rPr>
          <w:rStyle w:val="Hyperlink"/>
          <w:rFonts w:asciiTheme="majorBidi" w:hAnsiTheme="majorBidi" w:cstheme="majorBidi"/>
          <w:color w:val="000000" w:themeColor="text1"/>
          <w:sz w:val="28"/>
          <w:szCs w:val="28"/>
          <w:u w:val="none"/>
        </w:rPr>
        <w:t>:</w:t>
      </w:r>
      <w:r>
        <w:rPr>
          <w:rStyle w:val="Hyperlink"/>
          <w:rFonts w:asciiTheme="majorBidi" w:hAnsiTheme="majorBidi" w:cstheme="majorBidi"/>
          <w:color w:val="000000" w:themeColor="text1"/>
          <w:sz w:val="28"/>
          <w:szCs w:val="28"/>
          <w:u w:val="none"/>
        </w:rPr>
        <w:t xml:space="preserve"> 201</w:t>
      </w:r>
      <w:r w:rsidR="00B64010">
        <w:rPr>
          <w:rStyle w:val="Hyperlink"/>
          <w:rFonts w:asciiTheme="majorBidi" w:hAnsiTheme="majorBidi" w:cstheme="majorBidi"/>
          <w:color w:val="000000" w:themeColor="text1"/>
          <w:sz w:val="28"/>
          <w:szCs w:val="28"/>
          <w:u w:val="none"/>
        </w:rPr>
        <w:t>6</w:t>
      </w:r>
      <w:r>
        <w:rPr>
          <w:rStyle w:val="Hyperlink"/>
          <w:rFonts w:asciiTheme="majorBidi" w:hAnsiTheme="majorBidi" w:cstheme="majorBidi"/>
          <w:color w:val="000000" w:themeColor="text1"/>
          <w:sz w:val="28"/>
          <w:szCs w:val="28"/>
          <w:u w:val="none"/>
        </w:rPr>
        <w:t>.</w:t>
      </w:r>
    </w:p>
    <w:p w14:paraId="4758453A" w14:textId="2E501104" w:rsidR="005B38F1" w:rsidRDefault="00B64010" w:rsidP="00EC1F8C">
      <w:pPr>
        <w:jc w:val="lowKashida"/>
        <w:rPr>
          <w:rStyle w:val="Hyperlink"/>
          <w:rFonts w:asciiTheme="majorBidi" w:hAnsiTheme="majorBidi" w:cstheme="majorBidi"/>
          <w:color w:val="000000" w:themeColor="text1"/>
          <w:sz w:val="28"/>
          <w:szCs w:val="28"/>
          <w:u w:val="none"/>
        </w:rPr>
      </w:pPr>
      <w:r>
        <w:rPr>
          <w:rStyle w:val="Hyperlink"/>
          <w:rFonts w:asciiTheme="majorBidi" w:hAnsiTheme="majorBidi" w:cstheme="majorBidi"/>
          <w:color w:val="000000" w:themeColor="text1"/>
          <w:sz w:val="28"/>
          <w:szCs w:val="28"/>
          <w:u w:val="none"/>
        </w:rPr>
        <w:t>Simon,</w:t>
      </w:r>
      <w:r w:rsidR="000901B1">
        <w:rPr>
          <w:rStyle w:val="Hyperlink"/>
          <w:rFonts w:asciiTheme="majorBidi" w:hAnsiTheme="majorBidi" w:cstheme="majorBidi"/>
          <w:color w:val="000000" w:themeColor="text1"/>
          <w:sz w:val="28"/>
          <w:szCs w:val="28"/>
          <w:u w:val="none"/>
        </w:rPr>
        <w:t xml:space="preserve"> </w:t>
      </w:r>
      <w:r w:rsidR="005B38F1">
        <w:rPr>
          <w:rStyle w:val="Hyperlink"/>
          <w:rFonts w:asciiTheme="majorBidi" w:hAnsiTheme="majorBidi" w:cstheme="majorBidi"/>
          <w:color w:val="000000" w:themeColor="text1"/>
          <w:sz w:val="28"/>
          <w:szCs w:val="28"/>
          <w:u w:val="none"/>
        </w:rPr>
        <w:t xml:space="preserve">Sherry. </w:t>
      </w:r>
      <w:r w:rsidR="005B38F1" w:rsidRPr="005B38F1">
        <w:rPr>
          <w:rStyle w:val="Hyperlink"/>
          <w:rFonts w:asciiTheme="majorBidi" w:hAnsiTheme="majorBidi" w:cstheme="majorBidi"/>
          <w:i/>
          <w:iCs/>
          <w:color w:val="000000" w:themeColor="text1"/>
          <w:sz w:val="28"/>
          <w:szCs w:val="28"/>
          <w:u w:val="none"/>
        </w:rPr>
        <w:t xml:space="preserve">Gender in </w:t>
      </w:r>
      <w:r w:rsidR="00C85527" w:rsidRPr="005B38F1">
        <w:rPr>
          <w:rStyle w:val="Hyperlink"/>
          <w:rFonts w:asciiTheme="majorBidi" w:hAnsiTheme="majorBidi" w:cstheme="majorBidi"/>
          <w:i/>
          <w:iCs/>
          <w:color w:val="000000" w:themeColor="text1"/>
          <w:sz w:val="28"/>
          <w:szCs w:val="28"/>
          <w:u w:val="none"/>
        </w:rPr>
        <w:t>Translation</w:t>
      </w:r>
      <w:r w:rsidR="00C85527">
        <w:rPr>
          <w:rStyle w:val="Hyperlink"/>
          <w:rFonts w:asciiTheme="majorBidi" w:hAnsiTheme="majorBidi" w:cstheme="majorBidi"/>
          <w:i/>
          <w:iCs/>
          <w:color w:val="000000" w:themeColor="text1"/>
          <w:sz w:val="28"/>
          <w:szCs w:val="28"/>
          <w:u w:val="none"/>
        </w:rPr>
        <w:t>: Cultural</w:t>
      </w:r>
      <w:r w:rsidR="005B38F1">
        <w:rPr>
          <w:rStyle w:val="Hyperlink"/>
          <w:rFonts w:asciiTheme="majorBidi" w:hAnsiTheme="majorBidi" w:cstheme="majorBidi"/>
          <w:i/>
          <w:iCs/>
          <w:color w:val="000000" w:themeColor="text1"/>
          <w:sz w:val="28"/>
          <w:szCs w:val="28"/>
          <w:u w:val="none"/>
        </w:rPr>
        <w:t xml:space="preserve"> </w:t>
      </w:r>
      <w:r w:rsidR="00C85527">
        <w:rPr>
          <w:rStyle w:val="Hyperlink"/>
          <w:rFonts w:asciiTheme="majorBidi" w:hAnsiTheme="majorBidi" w:cstheme="majorBidi"/>
          <w:i/>
          <w:iCs/>
          <w:color w:val="000000" w:themeColor="text1"/>
          <w:sz w:val="28"/>
          <w:szCs w:val="28"/>
          <w:u w:val="none"/>
        </w:rPr>
        <w:t>I</w:t>
      </w:r>
      <w:r w:rsidR="005B38F1">
        <w:rPr>
          <w:rStyle w:val="Hyperlink"/>
          <w:rFonts w:asciiTheme="majorBidi" w:hAnsiTheme="majorBidi" w:cstheme="majorBidi"/>
          <w:i/>
          <w:iCs/>
          <w:color w:val="000000" w:themeColor="text1"/>
          <w:sz w:val="28"/>
          <w:szCs w:val="28"/>
          <w:u w:val="none"/>
        </w:rPr>
        <w:t xml:space="preserve">dentity and </w:t>
      </w:r>
      <w:r w:rsidR="00C85527">
        <w:rPr>
          <w:rStyle w:val="Hyperlink"/>
          <w:rFonts w:asciiTheme="majorBidi" w:hAnsiTheme="majorBidi" w:cstheme="majorBidi"/>
          <w:i/>
          <w:iCs/>
          <w:color w:val="000000" w:themeColor="text1"/>
          <w:sz w:val="28"/>
          <w:szCs w:val="28"/>
          <w:u w:val="none"/>
        </w:rPr>
        <w:t>P</w:t>
      </w:r>
      <w:r w:rsidR="005B38F1">
        <w:rPr>
          <w:rStyle w:val="Hyperlink"/>
          <w:rFonts w:asciiTheme="majorBidi" w:hAnsiTheme="majorBidi" w:cstheme="majorBidi"/>
          <w:i/>
          <w:iCs/>
          <w:color w:val="000000" w:themeColor="text1"/>
          <w:sz w:val="28"/>
          <w:szCs w:val="28"/>
          <w:u w:val="none"/>
        </w:rPr>
        <w:t xml:space="preserve">olitics of </w:t>
      </w:r>
      <w:r w:rsidR="00563C04">
        <w:rPr>
          <w:rStyle w:val="Hyperlink"/>
          <w:rFonts w:asciiTheme="majorBidi" w:hAnsiTheme="majorBidi" w:cstheme="majorBidi"/>
          <w:i/>
          <w:iCs/>
          <w:color w:val="000000" w:themeColor="text1"/>
          <w:sz w:val="28"/>
          <w:szCs w:val="28"/>
          <w:u w:val="none"/>
        </w:rPr>
        <w:t>Transmission</w:t>
      </w:r>
      <w:r>
        <w:rPr>
          <w:rStyle w:val="Hyperlink"/>
          <w:rFonts w:asciiTheme="majorBidi" w:hAnsiTheme="majorBidi" w:cstheme="majorBidi"/>
          <w:i/>
          <w:iCs/>
          <w:color w:val="000000" w:themeColor="text1"/>
          <w:sz w:val="28"/>
          <w:szCs w:val="28"/>
          <w:u w:val="none"/>
        </w:rPr>
        <w:t>,</w:t>
      </w:r>
      <w:r w:rsidR="005B38F1">
        <w:rPr>
          <w:rStyle w:val="Hyperlink"/>
          <w:rFonts w:asciiTheme="majorBidi" w:hAnsiTheme="majorBidi" w:cstheme="majorBidi"/>
          <w:i/>
          <w:iCs/>
          <w:color w:val="000000" w:themeColor="text1"/>
          <w:sz w:val="28"/>
          <w:szCs w:val="28"/>
          <w:u w:val="none"/>
        </w:rPr>
        <w:t xml:space="preserve"> </w:t>
      </w:r>
      <w:r w:rsidR="005B38F1">
        <w:rPr>
          <w:rStyle w:val="Hyperlink"/>
          <w:rFonts w:asciiTheme="majorBidi" w:hAnsiTheme="majorBidi" w:cstheme="majorBidi"/>
          <w:color w:val="000000" w:themeColor="text1"/>
          <w:sz w:val="28"/>
          <w:szCs w:val="28"/>
          <w:u w:val="none"/>
        </w:rPr>
        <w:t>London and New York.</w:t>
      </w:r>
      <w:r>
        <w:rPr>
          <w:rStyle w:val="Hyperlink"/>
          <w:rFonts w:asciiTheme="majorBidi" w:hAnsiTheme="majorBidi" w:cstheme="majorBidi"/>
          <w:color w:val="000000" w:themeColor="text1"/>
          <w:sz w:val="28"/>
          <w:szCs w:val="28"/>
          <w:u w:val="none"/>
        </w:rPr>
        <w:t xml:space="preserve"> </w:t>
      </w:r>
      <w:r w:rsidRPr="00B64010">
        <w:rPr>
          <w:rStyle w:val="Hyperlink"/>
          <w:rFonts w:asciiTheme="majorBidi" w:hAnsiTheme="majorBidi" w:cstheme="majorBidi"/>
          <w:color w:val="000000" w:themeColor="text1"/>
          <w:sz w:val="28"/>
          <w:szCs w:val="28"/>
          <w:u w:val="none"/>
        </w:rPr>
        <w:t>Routledge</w:t>
      </w:r>
      <w:r w:rsidR="00C85527">
        <w:rPr>
          <w:rStyle w:val="Hyperlink"/>
          <w:rFonts w:asciiTheme="majorBidi" w:hAnsiTheme="majorBidi" w:cstheme="majorBidi"/>
          <w:color w:val="000000" w:themeColor="text1"/>
          <w:sz w:val="28"/>
          <w:szCs w:val="28"/>
          <w:u w:val="none"/>
        </w:rPr>
        <w:t>:</w:t>
      </w:r>
      <w:r w:rsidR="005B38F1">
        <w:rPr>
          <w:rStyle w:val="Hyperlink"/>
          <w:rFonts w:asciiTheme="majorBidi" w:hAnsiTheme="majorBidi" w:cstheme="majorBidi"/>
          <w:i/>
          <w:iCs/>
          <w:color w:val="000000" w:themeColor="text1"/>
          <w:sz w:val="28"/>
          <w:szCs w:val="28"/>
          <w:u w:val="none"/>
        </w:rPr>
        <w:t xml:space="preserve"> </w:t>
      </w:r>
      <w:r w:rsidR="005B38F1">
        <w:rPr>
          <w:rStyle w:val="Hyperlink"/>
          <w:rFonts w:asciiTheme="majorBidi" w:hAnsiTheme="majorBidi" w:cstheme="majorBidi"/>
          <w:color w:val="000000" w:themeColor="text1"/>
          <w:sz w:val="28"/>
          <w:szCs w:val="28"/>
          <w:u w:val="none"/>
        </w:rPr>
        <w:t>2005.</w:t>
      </w:r>
    </w:p>
    <w:p w14:paraId="7D272FD4" w14:textId="29441CB1" w:rsidR="0089089C" w:rsidRDefault="009F1B71" w:rsidP="00497594">
      <w:pPr>
        <w:jc w:val="lowKashida"/>
        <w:rPr>
          <w:rStyle w:val="Hyperlink"/>
          <w:rFonts w:asciiTheme="majorBidi" w:hAnsiTheme="majorBidi" w:cstheme="majorBidi"/>
          <w:color w:val="000000" w:themeColor="text1"/>
          <w:sz w:val="28"/>
          <w:szCs w:val="28"/>
          <w:u w:val="none"/>
        </w:rPr>
      </w:pPr>
      <w:r>
        <w:rPr>
          <w:rStyle w:val="Hyperlink"/>
          <w:rFonts w:asciiTheme="majorBidi" w:hAnsiTheme="majorBidi" w:cstheme="majorBidi"/>
          <w:color w:val="000000" w:themeColor="text1"/>
          <w:sz w:val="28"/>
          <w:szCs w:val="28"/>
          <w:u w:val="none"/>
        </w:rPr>
        <w:t>Lefever</w:t>
      </w:r>
      <w:r w:rsidR="00C85527">
        <w:rPr>
          <w:rStyle w:val="Hyperlink"/>
          <w:rFonts w:asciiTheme="majorBidi" w:hAnsiTheme="majorBidi" w:cstheme="majorBidi"/>
          <w:color w:val="000000" w:themeColor="text1"/>
          <w:sz w:val="28"/>
          <w:szCs w:val="28"/>
          <w:u w:val="none"/>
        </w:rPr>
        <w:t>,</w:t>
      </w:r>
      <w:r>
        <w:rPr>
          <w:rStyle w:val="Hyperlink"/>
          <w:rFonts w:asciiTheme="majorBidi" w:hAnsiTheme="majorBidi" w:cstheme="majorBidi"/>
          <w:color w:val="000000" w:themeColor="text1"/>
          <w:sz w:val="28"/>
          <w:szCs w:val="28"/>
          <w:u w:val="none"/>
        </w:rPr>
        <w:t xml:space="preserve"> Andre</w:t>
      </w:r>
      <w:r w:rsidR="00563C04">
        <w:rPr>
          <w:rStyle w:val="Hyperlink"/>
          <w:rFonts w:asciiTheme="majorBidi" w:hAnsiTheme="majorBidi" w:cstheme="majorBidi"/>
          <w:color w:val="000000" w:themeColor="text1"/>
          <w:sz w:val="28"/>
          <w:szCs w:val="28"/>
          <w:u w:val="none"/>
        </w:rPr>
        <w:t xml:space="preserve"> (Ed)</w:t>
      </w:r>
      <w:r>
        <w:rPr>
          <w:rStyle w:val="Hyperlink"/>
          <w:rFonts w:asciiTheme="majorBidi" w:hAnsiTheme="majorBidi" w:cstheme="majorBidi"/>
          <w:color w:val="000000" w:themeColor="text1"/>
          <w:sz w:val="28"/>
          <w:szCs w:val="28"/>
          <w:u w:val="none"/>
        </w:rPr>
        <w:t xml:space="preserve">. </w:t>
      </w:r>
      <w:r w:rsidRPr="009F1B71">
        <w:rPr>
          <w:rStyle w:val="Hyperlink"/>
          <w:rFonts w:asciiTheme="majorBidi" w:hAnsiTheme="majorBidi" w:cstheme="majorBidi"/>
          <w:i/>
          <w:iCs/>
          <w:color w:val="000000" w:themeColor="text1"/>
          <w:sz w:val="28"/>
          <w:szCs w:val="28"/>
          <w:u w:val="none"/>
        </w:rPr>
        <w:t>Translation</w:t>
      </w:r>
      <w:r w:rsidR="00CD4E7B">
        <w:rPr>
          <w:rStyle w:val="Hyperlink"/>
          <w:rFonts w:asciiTheme="majorBidi" w:hAnsiTheme="majorBidi" w:cstheme="majorBidi"/>
          <w:i/>
          <w:iCs/>
          <w:color w:val="000000" w:themeColor="text1"/>
          <w:sz w:val="28"/>
          <w:szCs w:val="28"/>
          <w:u w:val="none"/>
        </w:rPr>
        <w:t>,</w:t>
      </w:r>
      <w:r w:rsidRPr="009F1B71">
        <w:rPr>
          <w:rStyle w:val="Hyperlink"/>
          <w:rFonts w:asciiTheme="majorBidi" w:hAnsiTheme="majorBidi" w:cstheme="majorBidi"/>
          <w:i/>
          <w:iCs/>
          <w:color w:val="000000" w:themeColor="text1"/>
          <w:sz w:val="28"/>
          <w:szCs w:val="28"/>
          <w:u w:val="none"/>
        </w:rPr>
        <w:t xml:space="preserve"> History</w:t>
      </w:r>
      <w:r w:rsidR="00CD4E7B">
        <w:rPr>
          <w:rStyle w:val="Hyperlink"/>
          <w:rFonts w:asciiTheme="majorBidi" w:hAnsiTheme="majorBidi" w:cstheme="majorBidi"/>
          <w:i/>
          <w:iCs/>
          <w:color w:val="000000" w:themeColor="text1"/>
          <w:sz w:val="28"/>
          <w:szCs w:val="28"/>
          <w:u w:val="none"/>
        </w:rPr>
        <w:t>,</w:t>
      </w:r>
      <w:r w:rsidRPr="009F1B71">
        <w:rPr>
          <w:rStyle w:val="Hyperlink"/>
          <w:rFonts w:asciiTheme="majorBidi" w:hAnsiTheme="majorBidi" w:cstheme="majorBidi"/>
          <w:i/>
          <w:iCs/>
          <w:color w:val="000000" w:themeColor="text1"/>
          <w:sz w:val="28"/>
          <w:szCs w:val="28"/>
          <w:u w:val="none"/>
        </w:rPr>
        <w:t xml:space="preserve"> Culture</w:t>
      </w:r>
      <w:r>
        <w:rPr>
          <w:rStyle w:val="Hyperlink"/>
          <w:rFonts w:asciiTheme="majorBidi" w:hAnsiTheme="majorBidi" w:cstheme="majorBidi"/>
          <w:i/>
          <w:iCs/>
          <w:color w:val="000000" w:themeColor="text1"/>
          <w:sz w:val="28"/>
          <w:szCs w:val="28"/>
          <w:u w:val="none"/>
        </w:rPr>
        <w:t>,</w:t>
      </w:r>
      <w:r w:rsidR="00563C04">
        <w:rPr>
          <w:rStyle w:val="Hyperlink"/>
          <w:rFonts w:asciiTheme="majorBidi" w:hAnsiTheme="majorBidi" w:cstheme="majorBidi"/>
          <w:i/>
          <w:iCs/>
          <w:color w:val="000000" w:themeColor="text1"/>
          <w:sz w:val="28"/>
          <w:szCs w:val="28"/>
          <w:u w:val="none"/>
        </w:rPr>
        <w:t xml:space="preserve"> A Sourcebook,</w:t>
      </w:r>
      <w:r>
        <w:rPr>
          <w:rStyle w:val="Hyperlink"/>
          <w:rFonts w:asciiTheme="majorBidi" w:hAnsiTheme="majorBidi" w:cstheme="majorBidi"/>
          <w:i/>
          <w:iCs/>
          <w:color w:val="000000" w:themeColor="text1"/>
          <w:sz w:val="28"/>
          <w:szCs w:val="28"/>
          <w:u w:val="none"/>
        </w:rPr>
        <w:t xml:space="preserve"> </w:t>
      </w:r>
      <w:r w:rsidRPr="009F1B71">
        <w:rPr>
          <w:rStyle w:val="Hyperlink"/>
          <w:rFonts w:asciiTheme="majorBidi" w:hAnsiTheme="majorBidi" w:cstheme="majorBidi"/>
          <w:color w:val="000000" w:themeColor="text1"/>
          <w:sz w:val="28"/>
          <w:szCs w:val="28"/>
          <w:u w:val="none"/>
        </w:rPr>
        <w:t>London and New York. Routledge</w:t>
      </w:r>
      <w:r w:rsidR="00C85527">
        <w:rPr>
          <w:rStyle w:val="Hyperlink"/>
          <w:rFonts w:asciiTheme="majorBidi" w:hAnsiTheme="majorBidi" w:cstheme="majorBidi"/>
          <w:color w:val="000000" w:themeColor="text1"/>
          <w:sz w:val="28"/>
          <w:szCs w:val="28"/>
          <w:u w:val="none"/>
        </w:rPr>
        <w:t xml:space="preserve">: </w:t>
      </w:r>
      <w:r>
        <w:rPr>
          <w:rStyle w:val="Hyperlink"/>
          <w:rFonts w:asciiTheme="majorBidi" w:hAnsiTheme="majorBidi" w:cstheme="majorBidi"/>
          <w:color w:val="000000" w:themeColor="text1"/>
          <w:sz w:val="28"/>
          <w:szCs w:val="28"/>
          <w:u w:val="none"/>
        </w:rPr>
        <w:t>1992.</w:t>
      </w:r>
    </w:p>
    <w:p w14:paraId="0C27A289" w14:textId="1ECFDAA6" w:rsidR="00EF7A8E" w:rsidRPr="003465F6" w:rsidRDefault="00724B77" w:rsidP="00EF7A8E">
      <w:pPr>
        <w:jc w:val="lowKashida"/>
        <w:rPr>
          <w:rFonts w:asciiTheme="majorBidi" w:hAnsiTheme="majorBidi" w:cstheme="majorBidi"/>
          <w:color w:val="000000" w:themeColor="text1"/>
          <w:sz w:val="28"/>
          <w:szCs w:val="28"/>
        </w:rPr>
      </w:pPr>
      <w:hyperlink r:id="rId4" w:history="1">
        <w:r w:rsidR="003465F6" w:rsidRPr="00A636EC">
          <w:rPr>
            <w:rStyle w:val="Hyperlink"/>
            <w:rFonts w:asciiTheme="majorBidi" w:hAnsiTheme="majorBidi" w:cstheme="majorBidi"/>
            <w:sz w:val="28"/>
            <w:szCs w:val="28"/>
          </w:rPr>
          <w:t>https://benjamins.com/online/hts/articles/cul1</w:t>
        </w:r>
      </w:hyperlink>
    </w:p>
    <w:p w14:paraId="4869AF03" w14:textId="2D623E5F" w:rsidR="007761AA" w:rsidRPr="003465F6" w:rsidRDefault="00724B77" w:rsidP="00EF7A8E">
      <w:pPr>
        <w:jc w:val="lowKashida"/>
        <w:rPr>
          <w:rFonts w:asciiTheme="majorBidi" w:hAnsiTheme="majorBidi" w:cstheme="majorBidi"/>
          <w:color w:val="000000" w:themeColor="text1"/>
          <w:sz w:val="28"/>
          <w:szCs w:val="28"/>
        </w:rPr>
      </w:pPr>
      <w:hyperlink r:id="rId5" w:history="1">
        <w:r w:rsidR="00655D5A" w:rsidRPr="003465F6">
          <w:rPr>
            <w:rStyle w:val="Hyperlink"/>
            <w:rFonts w:asciiTheme="majorBidi" w:hAnsiTheme="majorBidi" w:cstheme="majorBidi"/>
            <w:color w:val="000000" w:themeColor="text1"/>
            <w:sz w:val="28"/>
            <w:szCs w:val="28"/>
          </w:rPr>
          <w:t>https://translationjournal.net/journal/17turkey.htm</w:t>
        </w:r>
      </w:hyperlink>
    </w:p>
    <w:p w14:paraId="6514B4E0" w14:textId="55D66317" w:rsidR="00655D5A" w:rsidRPr="00497594" w:rsidRDefault="00724B77" w:rsidP="00497594">
      <w:pPr>
        <w:jc w:val="lowKashida"/>
        <w:rPr>
          <w:rFonts w:asciiTheme="majorBidi" w:hAnsiTheme="majorBidi" w:cstheme="majorBidi"/>
          <w:color w:val="000000" w:themeColor="text1"/>
          <w:sz w:val="28"/>
          <w:szCs w:val="28"/>
          <w:u w:val="single"/>
        </w:rPr>
      </w:pPr>
      <w:hyperlink r:id="rId6" w:history="1">
        <w:r w:rsidR="00655D5A" w:rsidRPr="003465F6">
          <w:rPr>
            <w:rStyle w:val="Hyperlink"/>
            <w:rFonts w:asciiTheme="majorBidi" w:hAnsiTheme="majorBidi" w:cstheme="majorBidi"/>
            <w:color w:val="000000" w:themeColor="text1"/>
            <w:sz w:val="28"/>
            <w:szCs w:val="28"/>
          </w:rPr>
          <w:t>https://literariness.org/2018/01/11/postcolonial-translation-theory/</w:t>
        </w:r>
      </w:hyperlink>
    </w:p>
    <w:sectPr w:rsidR="00655D5A" w:rsidRPr="00497594">
      <w:pgSz w:w="12240" w:h="15840"/>
      <w:pgMar w:top="1440" w:right="1440" w:bottom="1440" w:left="1440" w:header="720" w:footer="720" w:gutter="0"/>
      <w:cols w:space="720"/>
      <w:docGrid w:linePitch="360"/>
    </w:sectPr>
  </w:body>
</w:document>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font w:name="Calibri">
    <w:panose1 w:val="020F0502020204030204"/>
    <w:charset w:val="00"/>
    <w:family w:val="swiss"/>
    <w:pitch w:val="variable"/>
    <w:sig w:usb0="E0002AFF" w:usb1="C000247B" w:usb2="00000009" w:usb3="00000000" w:csb0="000001FF" w:csb1="00000000"/>
  </w:font>
  <w:font w:name="Arial">
    <w:panose1 w:val="020B0604020202020204"/>
    <w:charset w:val="00"/>
    <w:family w:val="swiss"/>
    <w:pitch w:val="variable"/>
    <w:sig w:usb0="E0002EFF" w:usb1="C0007843" w:usb2="00000009" w:usb3="00000000" w:csb0="000001FF" w:csb1="00000000"/>
  </w:font>
  <w:font w:name="Times New Roman">
    <w:panose1 w:val="02020603050405020304"/>
    <w:charset w:val="00"/>
    <w:family w:val="roman"/>
    <w:pitch w:val="variable"/>
    <w:sig w:usb0="E0002EFF" w:usb1="C000785B" w:usb2="00000009" w:usb3="00000000" w:csb0="000001FF" w:csb1="00000000"/>
  </w:font>
  <w:font w:name="Calibri Light">
    <w:panose1 w:val="020F0302020204030204"/>
    <w:charset w:val="00"/>
    <w:family w:val="swiss"/>
    <w:pitch w:val="variable"/>
    <w:sig w:usb0="E0002AFF" w:usb1="C000247B" w:usb2="00000009" w:usb3="00000000" w:csb0="000001FF" w:csb1="00000000"/>
  </w:font>
</w:fonts>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sl="http://schemas.openxmlformats.org/schemaLibrary/2006/main" mc:Ignorable="w14 w15 w16se w16cid w16 w16cex w16sdtdh">
  <w:zoom w:percent="100"/>
  <w:defaultTabStop w:val="720"/>
  <w:characterSpacingControl w:val="doNotCompress"/>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0"/>
  </w:compat>
  <w:rsids>
    <w:rsidRoot w:val="0035798D"/>
    <w:rsid w:val="00025673"/>
    <w:rsid w:val="000901B1"/>
    <w:rsid w:val="00172D92"/>
    <w:rsid w:val="003465F6"/>
    <w:rsid w:val="0035798D"/>
    <w:rsid w:val="00371E89"/>
    <w:rsid w:val="003B6BEA"/>
    <w:rsid w:val="00403E61"/>
    <w:rsid w:val="00497594"/>
    <w:rsid w:val="004B3770"/>
    <w:rsid w:val="004D5A19"/>
    <w:rsid w:val="00563C04"/>
    <w:rsid w:val="00586ACE"/>
    <w:rsid w:val="00592011"/>
    <w:rsid w:val="005B38F1"/>
    <w:rsid w:val="00655D5A"/>
    <w:rsid w:val="006B561E"/>
    <w:rsid w:val="00724B77"/>
    <w:rsid w:val="007761AA"/>
    <w:rsid w:val="0089089C"/>
    <w:rsid w:val="008E7976"/>
    <w:rsid w:val="009F1B71"/>
    <w:rsid w:val="00A22226"/>
    <w:rsid w:val="00A4012A"/>
    <w:rsid w:val="00B476AD"/>
    <w:rsid w:val="00B64010"/>
    <w:rsid w:val="00C85527"/>
    <w:rsid w:val="00C91267"/>
    <w:rsid w:val="00CD4E7B"/>
    <w:rsid w:val="00E7349B"/>
    <w:rsid w:val="00E8676D"/>
    <w:rsid w:val="00EC1F8C"/>
    <w:rsid w:val="00EF7A8E"/>
    <w:rsid w:val="00F86E78"/>
  </w:rsids>
  <m:mathPr>
    <m:mathFont m:val="Cambria Math"/>
    <m:brkBin m:val="before"/>
    <m:brkBinSub m:val="--"/>
    <m:smallFrac m:val="0"/>
    <m:dispDef/>
    <m:lMargin m:val="0"/>
    <m:rMargin m:val="0"/>
    <m:defJc m:val="centerGroup"/>
    <m:wrapIndent m:val="1440"/>
    <m:intLim m:val="subSup"/>
    <m:naryLim m:val="undOvr"/>
  </m:mathPr>
  <w:themeFontLang w:val="en-US" w:bidi="ar-SA"/>
  <w:clrSchemeMapping w:bg1="light1" w:t1="dark1" w:bg2="light2" w:t2="dark2" w:accent1="accent1" w:accent2="accent2" w:accent3="accent3" w:accent4="accent4" w:accent5="accent5" w:accent6="accent6" w:hyperlink="hyperlink" w:followedHyperlink="followedHyperlink"/>
  <w:shapeDefaults>
    <o:shapedefaults v:ext="edit" spidmax="1026"/>
    <o:shapelayout v:ext="edit">
      <o:idmap v:ext="edit" data="1"/>
    </o:shapelayout>
  </w:shapeDefaults>
  <w:decimalSymbol w:val="."/>
  <w:listSeparator w:val=","/>
  <w14:docId w14:val="3206AAC5"/>
  <w15:chartTrackingRefBased/>
  <w15:docId w15:val="{F2E7760A-AF94-4660-B617-9779600E2762}"/>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ocDefaults>
    <w:rPrDefault>
      <w:rPr>
        <w:rFonts w:asciiTheme="minorHAnsi" w:eastAsiaTheme="minorHAnsi" w:hAnsiTheme="minorHAnsi" w:cstheme="minorBidi"/>
        <w:sz w:val="22"/>
        <w:szCs w:val="22"/>
        <w:lang w:val="en-US" w:eastAsia="en-US" w:bidi="ar-SA"/>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styleId="Hyperlink">
    <w:name w:val="Hyperlink"/>
    <w:basedOn w:val="DefaultParagraphFont"/>
    <w:uiPriority w:val="99"/>
    <w:unhideWhenUsed/>
    <w:rsid w:val="00EF7A8E"/>
    <w:rPr>
      <w:color w:val="0000FF"/>
      <w:u w:val="single"/>
    </w:rPr>
  </w:style>
  <w:style w:type="character" w:styleId="UnresolvedMention">
    <w:name w:val="Unresolved Mention"/>
    <w:basedOn w:val="DefaultParagraphFont"/>
    <w:uiPriority w:val="99"/>
    <w:semiHidden/>
    <w:unhideWhenUsed/>
    <w:rsid w:val="007761AA"/>
    <w:rPr>
      <w:color w:val="605E5C"/>
      <w:shd w:val="clear" w:color="auto" w:fill="E1DFDD"/>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ivs>
    <w:div w:id="137108901">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allowPNG/>
</w:webSettings>
</file>

<file path=word/_rels/document.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webSettings" Target="webSettings.xml"/><Relationship Id="rId7" Type="http://schemas.openxmlformats.org/officeDocument/2006/relationships/fontTable" Target="fontTable.xml"/><Relationship Id="rId2" Type="http://schemas.openxmlformats.org/officeDocument/2006/relationships/settings" Target="settings.xml"/><Relationship Id="rId1" Type="http://schemas.openxmlformats.org/officeDocument/2006/relationships/styles" Target="styles.xml"/><Relationship Id="rId6" Type="http://schemas.openxmlformats.org/officeDocument/2006/relationships/hyperlink" Target="https://literariness.org/2018/01/11/postcolonial-translation-theory/" TargetMode="External"/><Relationship Id="rId5" Type="http://schemas.openxmlformats.org/officeDocument/2006/relationships/hyperlink" Target="https://translationjournal.net/journal/17turkey.htm" TargetMode="External"/><Relationship Id="rId4" Type="http://schemas.openxmlformats.org/officeDocument/2006/relationships/hyperlink" Target="https://benjamins.com/online/hts/articles/cul1" TargetMode="External"/></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Normal</Template>
  <TotalTime>1491</TotalTime>
  <Pages>7</Pages>
  <Words>2250</Words>
  <Characters>12827</Characters>
  <Application>Microsoft Office Word</Application>
  <DocSecurity>0</DocSecurity>
  <Lines>106</Lines>
  <Paragraphs>30</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15047</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celltalk</dc:creator>
  <cp:keywords/>
  <dc:description/>
  <cp:lastModifiedBy>celltalk</cp:lastModifiedBy>
  <cp:revision>25</cp:revision>
  <dcterms:created xsi:type="dcterms:W3CDTF">2021-11-05T15:50:00Z</dcterms:created>
  <dcterms:modified xsi:type="dcterms:W3CDTF">2021-11-09T10:45:00Z</dcterms:modified>
</cp:coreProperties>
</file>