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3"/>
    <p:sldId id="257" r:id="rId4"/>
    <p:sldId id="260" r:id="rId5"/>
    <p:sldId id="261" r:id="rId6"/>
    <p:sldId id="282" r:id="rId7"/>
    <p:sldId id="283" r:id="rId8"/>
    <p:sldId id="284" r:id="rId9"/>
    <p:sldId id="285" r:id="rId10"/>
    <p:sldId id="262" r:id="rId11"/>
    <p:sldId id="259" r:id="rId12"/>
    <p:sldId id="286" r:id="rId13"/>
    <p:sldId id="263" r:id="rId14"/>
    <p:sldId id="275" r:id="rId15"/>
    <p:sldId id="264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811" autoAdjust="0"/>
  </p:normalViewPr>
  <p:slideViewPr>
    <p:cSldViewPr snapToGrid="0" showGuides="1">
      <p:cViewPr>
        <p:scale>
          <a:sx n="100" d="100"/>
          <a:sy n="100" d="100"/>
        </p:scale>
        <p:origin x="-936" y="-384"/>
      </p:cViewPr>
      <p:guideLst>
        <p:guide orient="horz" pos="214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4B3B-FA95-48CB-99DA-DD290BA522D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019D-5E08-4B42-85B8-2091A4BAA7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E4676D79-0AB3-41DA-B228-DEB134AEEF8E}" type="datetimeFigureOut">
              <a:rPr lang="zh-CN" altLang="en-US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zh-CN" altLang="en-US"/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65031" y="3367444"/>
            <a:ext cx="45365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7509627" y="2215277"/>
            <a:ext cx="54006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4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  <a:sym typeface="Wingdings" panose="05000000000000000000"/>
              </a:defRPr>
            </a:lvl1pPr>
            <a:lvl2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2pPr>
            <a:lvl3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3pPr>
            <a:lvl4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4pPr>
            <a:lvl5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5pPr>
            <a:lvl6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6pPr>
            <a:lvl7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7pPr>
            <a:lvl8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8pPr>
            <a:lvl9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9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文本占位符 2"/>
          <p:cNvSpPr txBox="1"/>
          <p:nvPr/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24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20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8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5pPr>
            <a:lvl6pPr marL="22860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7pPr>
            <a:lvl8pPr marL="3200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8pPr>
            <a:lvl9pPr marL="3657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3"/>
          <p:cNvSpPr txBox="1"/>
          <p:nvPr/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8pPr>
            <a:lvl9pPr marL="3886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1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2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9B957CC-A438-4D82-B305-2291493474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4D294B3B-FA95-48CB-99DA-DD290BA522D8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A03019D-5E08-4B42-85B8-2091A4BAA71D}" type="slidenum">
              <a:rPr lang="zh-CN" altLang="en-US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grayscl/>
          </a:blip>
          <a:stretch>
            <a:fillRect/>
          </a:stretch>
        </p:blipFill>
        <p:spPr>
          <a:xfrm>
            <a:off x="9768742" y="0"/>
            <a:ext cx="2423258" cy="1461912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65871" y="175681"/>
            <a:ext cx="11851151" cy="6507339"/>
          </a:xfrm>
          <a:prstGeom prst="rect">
            <a:avLst/>
          </a:prstGeom>
          <a:solidFill>
            <a:srgbClr val="FDF5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-19756" y="0"/>
            <a:ext cx="928511" cy="14228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0929043" y="-5174"/>
            <a:ext cx="1282712" cy="1354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4D294B3B-FA95-48CB-99DA-DD290BA522D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A03019D-5E08-4B42-85B8-2091A4BAA71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40.png"/><Relationship Id="rId7" Type="http://schemas.openxmlformats.org/officeDocument/2006/relationships/tags" Target="../tags/tag4.xml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1.png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7.png"/><Relationship Id="rId12" Type="http://schemas.openxmlformats.org/officeDocument/2006/relationships/tags" Target="../tags/tag3.xml"/><Relationship Id="rId11" Type="http://schemas.openxmlformats.org/officeDocument/2006/relationships/tags" Target="../tags/tag2.xml"/><Relationship Id="rId10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microsoft.com/office/2007/relationships/hdphoto" Target="../media/image28.wdp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6829778" y="-1"/>
            <a:ext cx="5362222" cy="32349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-39512" y="4406901"/>
            <a:ext cx="2709334" cy="242993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16" y="1483678"/>
            <a:ext cx="8596489" cy="539548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857625" cy="11223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9083433" y="4667368"/>
            <a:ext cx="3115734" cy="224590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1971" y="-8298"/>
            <a:ext cx="1980027" cy="3034128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442970" y="2106930"/>
            <a:ext cx="8190865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0">
                <a:gradFill>
                  <a:gsLst>
                    <a:gs pos="20000">
                      <a:schemeClr val="tx1">
                        <a:lumMod val="75000"/>
                        <a:lumOff val="25000"/>
                      </a:schemeClr>
                    </a:gs>
                    <a:gs pos="54000">
                      <a:srgbClr val="803D37"/>
                    </a:gs>
                    <a:gs pos="100000">
                      <a:srgbClr val="C03A2E"/>
                    </a:gs>
                  </a:gsLst>
                  <a:lin ang="2700000" scaled="1"/>
                </a:gradFill>
                <a:latin typeface="三极春联字体简" pitchFamily="2" charset="-122"/>
                <a:ea typeface="三极春联字体简" pitchFamily="2" charset="-122"/>
              </a:rPr>
              <a:t>H</a:t>
            </a:r>
            <a:r>
              <a:rPr lang="en-US" altLang="zh-CN" sz="8000">
                <a:gradFill>
                  <a:gsLst>
                    <a:gs pos="20000">
                      <a:schemeClr val="tx1">
                        <a:lumMod val="75000"/>
                        <a:lumOff val="25000"/>
                      </a:schemeClr>
                    </a:gs>
                    <a:gs pos="54000">
                      <a:srgbClr val="803D37"/>
                    </a:gs>
                    <a:gs pos="100000">
                      <a:srgbClr val="C03A2E"/>
                    </a:gs>
                  </a:gsLst>
                  <a:lin ang="2700000" scaled="1"/>
                </a:gradFill>
                <a:latin typeface="三极春联字体简" pitchFamily="2" charset="-122"/>
                <a:ea typeface="三极春联字体简" pitchFamily="2" charset="-122"/>
              </a:rPr>
              <a:t>uangmei Opera</a:t>
            </a:r>
            <a:endParaRPr lang="en-US" altLang="zh-CN" sz="8000">
              <a:gradFill>
                <a:gsLst>
                  <a:gs pos="20000">
                    <a:schemeClr val="tx1">
                      <a:lumMod val="75000"/>
                      <a:lumOff val="25000"/>
                    </a:schemeClr>
                  </a:gs>
                  <a:gs pos="54000">
                    <a:srgbClr val="803D37"/>
                  </a:gs>
                  <a:gs pos="100000">
                    <a:srgbClr val="C03A2E"/>
                  </a:gs>
                </a:gsLst>
                <a:lin ang="2700000" scaled="1"/>
              </a:gradFill>
              <a:latin typeface="三极春联字体简" pitchFamily="2" charset="-122"/>
              <a:ea typeface="三极春联字体简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3" y="-21166"/>
            <a:ext cx="1950131" cy="205881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90217" flipH="1">
            <a:off x="7741354" y="4897669"/>
            <a:ext cx="2588908" cy="258890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29555" y="3689350"/>
            <a:ext cx="3640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Presenter: Liu Ziling</a:t>
            </a:r>
            <a:endParaRPr lang="en-US" altLang="zh-CN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49985" y="279046"/>
            <a:ext cx="9010015" cy="1322070"/>
            <a:chOff x="3094775" y="1913925"/>
            <a:chExt cx="10022982" cy="1470704"/>
          </a:xfrm>
        </p:grpSpPr>
        <p:sp>
          <p:nvSpPr>
            <p:cNvPr id="4" name="文本框 3"/>
            <p:cNvSpPr txBox="1"/>
            <p:nvPr/>
          </p:nvSpPr>
          <p:spPr>
            <a:xfrm>
              <a:off x="4227120" y="1913925"/>
              <a:ext cx="8890637" cy="1470704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  <a:sym typeface="+mn-ea"/>
                </a:rPr>
                <a:t>Artistic Characteristics——</a:t>
              </a:r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  <a:sym typeface="+mn-ea"/>
                </a:rPr>
                <a:t>Musical Instruments</a:t>
              </a:r>
              <a:endPara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flipH="1">
              <a:off x="3094775" y="2285991"/>
              <a:ext cx="811595" cy="811595"/>
            </a:xfrm>
            <a:prstGeom prst="ellipse">
              <a:avLst/>
            </a:prstGeom>
            <a:gradFill>
              <a:gsLst>
                <a:gs pos="77000">
                  <a:srgbClr val="803D37"/>
                </a:gs>
                <a:gs pos="6000">
                  <a:srgbClr val="C03A2E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>
                  <a:latin typeface="三极春联字体简" pitchFamily="2" charset="-122"/>
                  <a:ea typeface="三极春联字体简" pitchFamily="2" charset="-122"/>
                  <a:cs typeface="阿里巴巴普惠体" panose="00020600040101010101" pitchFamily="18" charset="-122"/>
                  <a:sym typeface="+mn-lt"/>
                </a:rPr>
                <a:t>3</a:t>
              </a:r>
              <a:endParaRPr lang="en-US" altLang="zh-CN" sz="3200"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407035" y="1600835"/>
            <a:ext cx="4686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Chinese Musical Instruments 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二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770" y="1918970"/>
            <a:ext cx="2614930" cy="2201545"/>
          </a:xfrm>
          <a:prstGeom prst="rect">
            <a:avLst/>
          </a:prstGeom>
        </p:spPr>
      </p:pic>
      <p:pic>
        <p:nvPicPr>
          <p:cNvPr id="16" name="图片 15" descr="琵琶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960" y="1918970"/>
            <a:ext cx="2119630" cy="2803525"/>
          </a:xfrm>
          <a:prstGeom prst="rect">
            <a:avLst/>
          </a:prstGeom>
        </p:spPr>
      </p:pic>
      <p:pic>
        <p:nvPicPr>
          <p:cNvPr id="35" name="图片 34" descr="t0195f1fd324731f0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185" y="2061210"/>
            <a:ext cx="2265680" cy="2265680"/>
          </a:xfrm>
          <a:prstGeom prst="rect">
            <a:avLst/>
          </a:prstGeom>
        </p:spPr>
      </p:pic>
      <p:pic>
        <p:nvPicPr>
          <p:cNvPr id="36" name="图片 35"/>
          <p:cNvPicPr/>
          <p:nvPr/>
        </p:nvPicPr>
        <p:blipFill>
          <a:blip r:embed="rId4"/>
          <a:stretch>
            <a:fillRect/>
          </a:stretch>
        </p:blipFill>
        <p:spPr>
          <a:xfrm>
            <a:off x="9400540" y="2169795"/>
            <a:ext cx="2216150" cy="1950720"/>
          </a:xfrm>
          <a:prstGeom prst="rect">
            <a:avLst/>
          </a:prstGeom>
        </p:spPr>
      </p:pic>
      <p:pic>
        <p:nvPicPr>
          <p:cNvPr id="37" name="图片 36"/>
          <p:cNvPicPr/>
          <p:nvPr/>
        </p:nvPicPr>
        <p:blipFill>
          <a:blip r:embed="rId5"/>
          <a:stretch>
            <a:fillRect/>
          </a:stretch>
        </p:blipFill>
        <p:spPr>
          <a:xfrm>
            <a:off x="1340485" y="4120515"/>
            <a:ext cx="2457450" cy="2571750"/>
          </a:xfrm>
          <a:prstGeom prst="rect">
            <a:avLst/>
          </a:prstGeom>
        </p:spPr>
      </p:pic>
      <p:pic>
        <p:nvPicPr>
          <p:cNvPr id="38" name="图片 37"/>
          <p:cNvPicPr/>
          <p:nvPr/>
        </p:nvPicPr>
        <p:blipFill>
          <a:blip r:embed="rId6"/>
          <a:stretch>
            <a:fillRect/>
          </a:stretch>
        </p:blipFill>
        <p:spPr>
          <a:xfrm>
            <a:off x="6814820" y="3729990"/>
            <a:ext cx="3342640" cy="2962275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4381500" y="4525010"/>
            <a:ext cx="1001395" cy="633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pipa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889750" y="4525010"/>
            <a:ext cx="9804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erhu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971405" y="48552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wooden flute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971405" y="595820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drum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82015" y="4326890"/>
            <a:ext cx="1097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gaohu‌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616960" y="5818505"/>
            <a:ext cx="2286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suona horn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49985" y="199036"/>
            <a:ext cx="10257155" cy="1322070"/>
            <a:chOff x="3094775" y="1824920"/>
            <a:chExt cx="11410333" cy="1470704"/>
          </a:xfrm>
        </p:grpSpPr>
        <p:sp>
          <p:nvSpPr>
            <p:cNvPr id="4" name="文本框 3"/>
            <p:cNvSpPr txBox="1"/>
            <p:nvPr/>
          </p:nvSpPr>
          <p:spPr>
            <a:xfrm>
              <a:off x="4394534" y="1824920"/>
              <a:ext cx="10110574" cy="1470704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  <a:sym typeface="+mn-ea"/>
                </a:rPr>
                <a:t>Artistic Characteristics——</a:t>
              </a:r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</a:rPr>
                <a:t>Musical Instruments</a:t>
              </a:r>
              <a:endPara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flipH="1">
              <a:off x="3094775" y="2285991"/>
              <a:ext cx="811595" cy="811595"/>
            </a:xfrm>
            <a:prstGeom prst="ellipse">
              <a:avLst/>
            </a:prstGeom>
            <a:gradFill>
              <a:gsLst>
                <a:gs pos="77000">
                  <a:srgbClr val="803D37"/>
                </a:gs>
                <a:gs pos="6000">
                  <a:srgbClr val="C03A2E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>
                  <a:latin typeface="三极春联字体简" pitchFamily="2" charset="-122"/>
                  <a:ea typeface="三极春联字体简" pitchFamily="2" charset="-122"/>
                  <a:cs typeface="阿里巴巴普惠体" panose="00020600040101010101" pitchFamily="18" charset="-122"/>
                  <a:sym typeface="+mn-lt"/>
                </a:rPr>
                <a:t>2</a:t>
              </a:r>
              <a:endParaRPr lang="en-US" altLang="zh-CN" sz="3200"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25780" y="1639570"/>
            <a:ext cx="4686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western musical instrument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456565" y="2218690"/>
            <a:ext cx="3829050" cy="257175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4416425" y="2218690"/>
            <a:ext cx="2484120" cy="301498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7817168" y="2581910"/>
            <a:ext cx="2238375" cy="2571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19150" y="5233670"/>
            <a:ext cx="2713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electronic organ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16145" y="5233670"/>
            <a:ext cx="2621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clarionet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7967345" y="523367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harmonica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49985" y="600991"/>
            <a:ext cx="9726295" cy="742091"/>
            <a:chOff x="3094775" y="2272065"/>
            <a:chExt cx="10819790" cy="825521"/>
          </a:xfrm>
        </p:grpSpPr>
        <p:sp>
          <p:nvSpPr>
            <p:cNvPr id="4" name="文本框 3"/>
            <p:cNvSpPr txBox="1"/>
            <p:nvPr/>
          </p:nvSpPr>
          <p:spPr>
            <a:xfrm>
              <a:off x="3906418" y="2272065"/>
              <a:ext cx="10008147" cy="786212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  <a:sym typeface="+mn-ea"/>
                </a:rPr>
                <a:t>The Female Son-in-Law‌</a:t>
              </a:r>
              <a:endParaRPr lang="zh-CN" alt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flipH="1">
              <a:off x="3094775" y="2285991"/>
              <a:ext cx="811595" cy="811595"/>
            </a:xfrm>
            <a:prstGeom prst="ellipse">
              <a:avLst/>
            </a:prstGeom>
            <a:gradFill>
              <a:gsLst>
                <a:gs pos="77000">
                  <a:srgbClr val="803D37"/>
                </a:gs>
                <a:gs pos="6000">
                  <a:srgbClr val="C03A2E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>
                  <a:latin typeface="三极春联字体简" pitchFamily="2" charset="-122"/>
                  <a:ea typeface="三极春联字体简" pitchFamily="2" charset="-122"/>
                  <a:cs typeface="阿里巴巴普惠体" panose="00020600040101010101" pitchFamily="18" charset="-122"/>
                  <a:sym typeface="+mn-lt"/>
                </a:rPr>
                <a:t>3</a:t>
              </a:r>
              <a:endParaRPr lang="en-US" altLang="zh-CN" sz="3200"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01318" y="1607532"/>
            <a:ext cx="10461165" cy="4246245"/>
            <a:chOff x="601318" y="1607532"/>
            <a:chExt cx="10461165" cy="4246245"/>
          </a:xfrm>
        </p:grpSpPr>
        <p:sp>
          <p:nvSpPr>
            <p:cNvPr id="8" name="文本框 7"/>
            <p:cNvSpPr txBox="1"/>
            <p:nvPr/>
          </p:nvSpPr>
          <p:spPr>
            <a:xfrm>
              <a:off x="601318" y="1607532"/>
              <a:ext cx="7872730" cy="4246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The story of "</a:t>
              </a:r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The Female Son-in-Law‌</a:t>
              </a:r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" is about Feng Suzhen, the daughter of a provincial magistrate, who disguised herself as a man to rescue her fianc</a:t>
              </a:r>
              <a:r>
                <a:rPr lang="en-US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é</a:t>
              </a:r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. By chance, she saw the imperial examination announcement and used her fianc</a:t>
              </a:r>
              <a:r>
                <a:rPr lang="en-US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é</a:t>
              </a:r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Li Zhaoting's name to take the exam. Unexpectedly, she passed and became the top scorer. Out of his love for talent, the emperor wanted him (</a:t>
              </a:r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Feng Suzhen</a:t>
              </a:r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)to marry the princess. This led to a series of farces, but in the end, the lovers were finally able to be together.</a:t>
              </a:r>
              <a:endPara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139153" y="3173356"/>
              <a:ext cx="923330" cy="1785688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r>
                <a:rPr lang="zh-CN" altLang="en-US" sz="4800">
                  <a:solidFill>
                    <a:schemeClr val="bg1"/>
                  </a:solidFill>
                  <a:latin typeface="三极春联字体简" pitchFamily="2" charset="-122"/>
                  <a:ea typeface="三极春联字体简" pitchFamily="2" charset="-122"/>
                  <a:cs typeface="阿里巴巴普惠体" panose="00020600040101010101" pitchFamily="18" charset="-122"/>
                </a:rPr>
                <a:t>评剧</a:t>
              </a:r>
              <a:endParaRPr lang="zh-CN" altLang="en-US" sz="4800">
                <a:solidFill>
                  <a:schemeClr val="bg1"/>
                </a:solidFill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</a:endParaRPr>
            </a:p>
          </p:txBody>
        </p:sp>
      </p:grpSp>
      <p:pic>
        <p:nvPicPr>
          <p:cNvPr id="3" name="图片 2" descr="微信图片_20251018174004_878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4075" y="1607820"/>
            <a:ext cx="3127375" cy="4083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-39512" y="4406901"/>
            <a:ext cx="2709334" cy="24299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57625" cy="11223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9115778" y="4704169"/>
            <a:ext cx="3115734" cy="2245906"/>
          </a:xfrm>
          <a:prstGeom prst="rect">
            <a:avLst/>
          </a:prstGeom>
        </p:spPr>
      </p:pic>
      <p:pic>
        <p:nvPicPr>
          <p:cNvPr id="2" name="d3db8e067bf4bfd7c4bef28ed0231e6b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95985" y="576580"/>
            <a:ext cx="10614660" cy="59785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890" y="120015"/>
            <a:ext cx="2668905" cy="2817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214620" y="2806065"/>
            <a:ext cx="68154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微软雅黑" panose="020B0503020204020204" pitchFamily="34" charset="-122"/>
                <a:ea typeface="微软雅黑" panose="020B0503020204020204" pitchFamily="34" charset="-122"/>
              </a:rPr>
              <a:t>Thanks!</a:t>
            </a:r>
            <a:endParaRPr lang="en-US" altLang="zh-CN" sz="4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14620" y="24377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take up your time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91" y="1462088"/>
            <a:ext cx="8596489" cy="53954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0217" flipH="1">
            <a:off x="9309804" y="4825914"/>
            <a:ext cx="2588908" cy="25889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046" y="-8298"/>
            <a:ext cx="1980027" cy="3034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" y="-20955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7956466" y="0"/>
            <a:ext cx="4235533" cy="255522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-39512" y="4406901"/>
            <a:ext cx="2709334" cy="24299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57625" cy="11223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9115778" y="4704169"/>
            <a:ext cx="3115734" cy="224590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21166"/>
            <a:ext cx="1681316" cy="2576393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366135" y="445770"/>
            <a:ext cx="5964555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0">
                <a:gradFill>
                  <a:gsLst>
                    <a:gs pos="20000">
                      <a:schemeClr val="tx1">
                        <a:lumMod val="75000"/>
                        <a:lumOff val="25000"/>
                      </a:schemeClr>
                    </a:gs>
                    <a:gs pos="54000">
                      <a:srgbClr val="803D37"/>
                    </a:gs>
                    <a:gs pos="100000">
                      <a:srgbClr val="C03A2E"/>
                    </a:gs>
                  </a:gsLst>
                  <a:lin ang="2700000" scaled="1"/>
                </a:gradFill>
                <a:latin typeface="三极春联字体简" pitchFamily="2" charset="-122"/>
                <a:ea typeface="三极春联字体简" pitchFamily="2" charset="-122"/>
              </a:rPr>
              <a:t>DIALOGUE</a:t>
            </a:r>
            <a:endParaRPr lang="en-US" altLang="zh-CN" sz="8000">
              <a:gradFill>
                <a:gsLst>
                  <a:gs pos="20000">
                    <a:schemeClr val="tx1">
                      <a:lumMod val="75000"/>
                      <a:lumOff val="25000"/>
                    </a:schemeClr>
                  </a:gs>
                  <a:gs pos="54000">
                    <a:srgbClr val="803D37"/>
                  </a:gs>
                  <a:gs pos="100000">
                    <a:srgbClr val="C03A2E"/>
                  </a:gs>
                </a:gsLst>
                <a:lin ang="2700000" scaled="1"/>
              </a:gradFill>
              <a:latin typeface="三极春联字体简" pitchFamily="2" charset="-122"/>
              <a:ea typeface="三极春联字体简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61625" y="-21167"/>
            <a:ext cx="1950131" cy="205881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444873" y="4131161"/>
            <a:ext cx="2722331" cy="2722331"/>
            <a:chOff x="-493768" y="4260701"/>
            <a:chExt cx="2722331" cy="272233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493768" y="4260701"/>
              <a:ext cx="2722331" cy="272233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88105" y="4264038"/>
              <a:ext cx="1911006" cy="2615127"/>
            </a:xfrm>
            <a:prstGeom prst="rect">
              <a:avLst/>
            </a:prstGeom>
          </p:spPr>
        </p:pic>
      </p:grpSp>
      <p:sp>
        <p:nvSpPr>
          <p:cNvPr id="18" name="椭圆 17"/>
          <p:cNvSpPr/>
          <p:nvPr>
            <p:custDataLst>
              <p:tags r:id="rId10"/>
            </p:custDataLst>
          </p:nvPr>
        </p:nvSpPr>
        <p:spPr>
          <a:xfrm flipH="1">
            <a:off x="2509182" y="1876400"/>
            <a:ext cx="695239" cy="695239"/>
          </a:xfrm>
          <a:prstGeom prst="ellipse">
            <a:avLst/>
          </a:prstGeom>
          <a:gradFill>
            <a:gsLst>
              <a:gs pos="77000">
                <a:srgbClr val="803D37"/>
              </a:gs>
              <a:gs pos="6000">
                <a:srgbClr val="C03A2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  <a:sym typeface="+mn-lt"/>
              </a:rPr>
              <a:t>1</a:t>
            </a:r>
            <a:endParaRPr lang="en-US" altLang="zh-CN" sz="3200">
              <a:latin typeface="三极春联字体简" pitchFamily="2" charset="-122"/>
              <a:ea typeface="三极春联字体简" pitchFamily="2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7" name="椭圆 26"/>
          <p:cNvSpPr/>
          <p:nvPr>
            <p:custDataLst>
              <p:tags r:id="rId11"/>
            </p:custDataLst>
          </p:nvPr>
        </p:nvSpPr>
        <p:spPr>
          <a:xfrm flipH="1">
            <a:off x="2508883" y="3127985"/>
            <a:ext cx="695239" cy="695239"/>
          </a:xfrm>
          <a:prstGeom prst="ellipse">
            <a:avLst/>
          </a:prstGeom>
          <a:gradFill>
            <a:gsLst>
              <a:gs pos="77000">
                <a:srgbClr val="803D37"/>
              </a:gs>
              <a:gs pos="6000">
                <a:srgbClr val="C03A2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  <a:sym typeface="+mn-lt"/>
              </a:rPr>
              <a:t>2</a:t>
            </a:r>
            <a:endParaRPr lang="en-US" altLang="zh-CN" sz="3200">
              <a:latin typeface="三极春联字体简" pitchFamily="2" charset="-122"/>
              <a:ea typeface="三极春联字体简" pitchFamily="2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33" name="椭圆 32"/>
          <p:cNvSpPr/>
          <p:nvPr>
            <p:custDataLst>
              <p:tags r:id="rId12"/>
            </p:custDataLst>
          </p:nvPr>
        </p:nvSpPr>
        <p:spPr>
          <a:xfrm flipH="1">
            <a:off x="2508944" y="4406875"/>
            <a:ext cx="695239" cy="695239"/>
          </a:xfrm>
          <a:prstGeom prst="ellipse">
            <a:avLst/>
          </a:prstGeom>
          <a:gradFill>
            <a:gsLst>
              <a:gs pos="77000">
                <a:srgbClr val="803D37"/>
              </a:gs>
              <a:gs pos="6000">
                <a:srgbClr val="C03A2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  <a:sym typeface="+mn-lt"/>
              </a:rPr>
              <a:t>3</a:t>
            </a:r>
            <a:endParaRPr lang="en-US" altLang="zh-CN" sz="3200">
              <a:latin typeface="三极春联字体简" pitchFamily="2" charset="-122"/>
              <a:ea typeface="三极春联字体简" pitchFamily="2" charset="-122"/>
              <a:cs typeface="阿里巴巴普惠体" panose="00020600040101010101" pitchFamily="18" charset="-122"/>
              <a:sym typeface="+mn-lt"/>
            </a:endParaRPr>
          </a:p>
        </p:txBody>
      </p:sp>
      <p:pic>
        <p:nvPicPr>
          <p:cNvPr id="2" name="图片 1" descr="微信图片_20251018165119_862_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21295" y="-4445"/>
            <a:ext cx="4505960" cy="68992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72815" y="3187065"/>
            <a:ext cx="6804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rPr>
              <a:t>Artistic Characteristics</a:t>
            </a:r>
            <a:endParaRPr lang="en-US" altLang="zh-CN" sz="3600">
              <a:solidFill>
                <a:schemeClr val="tx1">
                  <a:lumMod val="65000"/>
                  <a:lumOff val="35000"/>
                </a:schemeClr>
              </a:solidFill>
              <a:latin typeface="三极春联字体简" pitchFamily="2" charset="-122"/>
              <a:ea typeface="三极春联字体简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72815" y="4406900"/>
            <a:ext cx="5946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/>
              <a:t>‌</a:t>
            </a:r>
            <a:r>
              <a:rPr lang="en-US" altLang="zh-CN" sz="3600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rPr>
              <a:t>The Female Son-in-Law‌</a:t>
            </a:r>
            <a:endParaRPr lang="en-US" altLang="zh-CN" sz="3600">
              <a:solidFill>
                <a:schemeClr val="tx1">
                  <a:lumMod val="65000"/>
                  <a:lumOff val="35000"/>
                </a:schemeClr>
              </a:solidFill>
              <a:latin typeface="三极春联字体简" pitchFamily="2" charset="-122"/>
              <a:ea typeface="三极春联字体简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72815" y="1967230"/>
            <a:ext cx="6804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rPr>
              <a:t>B</a:t>
            </a:r>
            <a:r>
              <a:rPr lang="en-US" altLang="zh-CN" sz="3600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rPr>
              <a:t>rief Introduction</a:t>
            </a:r>
            <a:endParaRPr lang="en-US" altLang="zh-CN" sz="3600">
              <a:solidFill>
                <a:schemeClr val="tx1">
                  <a:lumMod val="65000"/>
                  <a:lumOff val="35000"/>
                </a:schemeClr>
              </a:solidFill>
              <a:latin typeface="三极春联字体简" pitchFamily="2" charset="-122"/>
              <a:ea typeface="三极春联字体简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49985" y="600991"/>
            <a:ext cx="4017644" cy="742091"/>
            <a:chOff x="3094775" y="2272065"/>
            <a:chExt cx="4469335" cy="825521"/>
          </a:xfrm>
        </p:grpSpPr>
        <p:sp>
          <p:nvSpPr>
            <p:cNvPr id="4" name="文本框 3"/>
            <p:cNvSpPr txBox="1"/>
            <p:nvPr/>
          </p:nvSpPr>
          <p:spPr>
            <a:xfrm>
              <a:off x="3906418" y="2272065"/>
              <a:ext cx="3657692" cy="786212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</a:rPr>
                <a:t>Introduction</a:t>
              </a:r>
              <a:endPara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flipH="1">
              <a:off x="3094775" y="2285991"/>
              <a:ext cx="811595" cy="811595"/>
            </a:xfrm>
            <a:prstGeom prst="ellipse">
              <a:avLst/>
            </a:prstGeom>
            <a:gradFill>
              <a:gsLst>
                <a:gs pos="77000">
                  <a:srgbClr val="803D37"/>
                </a:gs>
                <a:gs pos="6000">
                  <a:srgbClr val="C03A2E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>
                  <a:latin typeface="三极春联字体简" pitchFamily="2" charset="-122"/>
                  <a:ea typeface="三极春联字体简" pitchFamily="2" charset="-122"/>
                  <a:cs typeface="阿里巴巴普惠体" panose="00020600040101010101" pitchFamily="18" charset="-122"/>
                  <a:sym typeface="+mn-lt"/>
                </a:rPr>
                <a:t>1</a:t>
              </a:r>
              <a:endParaRPr lang="en-US" altLang="zh-CN" sz="3200"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650240" y="1810385"/>
            <a:ext cx="8126095" cy="1342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 Huangmei opera, also known as Huangmei tune and Caicha opera</a:t>
            </a:r>
            <a:endParaRPr lang="en-US" altLang="zh-CN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170492" y="878716"/>
            <a:ext cx="2807474" cy="4650339"/>
            <a:chOff x="5889873" y="1425135"/>
            <a:chExt cx="2807474" cy="465033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889873" y="1425135"/>
              <a:ext cx="2807474" cy="3743298"/>
            </a:xfrm>
            <a:prstGeom prst="rect">
              <a:avLst/>
            </a:prstGeom>
          </p:spPr>
        </p:pic>
        <p:grpSp>
          <p:nvGrpSpPr>
            <p:cNvPr id="24" name="组合 23"/>
            <p:cNvGrpSpPr/>
            <p:nvPr/>
          </p:nvGrpSpPr>
          <p:grpSpPr>
            <a:xfrm>
              <a:off x="6947539" y="4958928"/>
              <a:ext cx="643476" cy="1116546"/>
              <a:chOff x="1809186" y="4851700"/>
              <a:chExt cx="809893" cy="1405309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09186" y="4851700"/>
                <a:ext cx="809893" cy="1405309"/>
              </a:xfrm>
              <a:prstGeom prst="rect">
                <a:avLst/>
              </a:prstGeom>
            </p:spPr>
          </p:pic>
          <p:sp>
            <p:nvSpPr>
              <p:cNvPr id="26" name="文本框 25"/>
              <p:cNvSpPr txBox="1"/>
              <p:nvPr/>
            </p:nvSpPr>
            <p:spPr>
              <a:xfrm>
                <a:off x="1854797" y="4958289"/>
                <a:ext cx="697274" cy="1298720"/>
              </a:xfrm>
              <a:prstGeom prst="rect">
                <a:avLst/>
              </a:prstGeom>
              <a:noFill/>
            </p:spPr>
            <p:txBody>
              <a:bodyPr vert="eaVert" wrap="square">
                <a:spAutoFit/>
              </a:bodyPr>
              <a:lstStyle/>
              <a:p>
                <a:r>
                  <a:rPr lang="zh-CN" altLang="en-US" sz="24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阿里巴巴普惠体" panose="00020600040101010101" pitchFamily="18" charset="-122"/>
                  </a:rPr>
                  <a:t>黄梅戏</a:t>
                </a:r>
                <a:endParaRPr lang="en-US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650240" y="3152775"/>
            <a:ext cx="8350250" cy="32721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 one of the major local operas in Anhui Province</a:t>
            </a:r>
            <a:endParaRPr lang="en-US" altLang="zh-CN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 one of the "five major opera genres in China"</a:t>
            </a:r>
            <a:endParaRPr lang="en-US" altLang="zh-CN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98525" y="600991"/>
            <a:ext cx="9884410" cy="742091"/>
            <a:chOff x="3094775" y="2272065"/>
            <a:chExt cx="10995682" cy="825521"/>
          </a:xfrm>
        </p:grpSpPr>
        <p:sp>
          <p:nvSpPr>
            <p:cNvPr id="4" name="文本框 3"/>
            <p:cNvSpPr txBox="1"/>
            <p:nvPr/>
          </p:nvSpPr>
          <p:spPr>
            <a:xfrm>
              <a:off x="3906418" y="2272065"/>
              <a:ext cx="10184039" cy="786212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  <a:sym typeface="+mn-ea"/>
                </a:rPr>
                <a:t>Artistic Characteristics——</a:t>
              </a:r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</a:rPr>
                <a:t>costume</a:t>
              </a:r>
              <a:endPara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flipH="1">
              <a:off x="3094775" y="2285991"/>
              <a:ext cx="811595" cy="811595"/>
            </a:xfrm>
            <a:prstGeom prst="ellipse">
              <a:avLst/>
            </a:prstGeom>
            <a:gradFill>
              <a:gsLst>
                <a:gs pos="77000">
                  <a:srgbClr val="803D37"/>
                </a:gs>
                <a:gs pos="6000">
                  <a:srgbClr val="C03A2E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>
                  <a:latin typeface="三极春联字体简" pitchFamily="2" charset="-122"/>
                  <a:ea typeface="三极春联字体简" pitchFamily="2" charset="-122"/>
                  <a:cs typeface="阿里巴巴普惠体" panose="00020600040101010101" pitchFamily="18" charset="-122"/>
                  <a:sym typeface="+mn-lt"/>
                </a:rPr>
                <a:t>2</a:t>
              </a:r>
              <a:endParaRPr lang="en-US" altLang="zh-CN" sz="3200"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pic>
        <p:nvPicPr>
          <p:cNvPr id="18" name="图片 17" descr="C:/Users/86183/OneDrive/图片/黄梅戏/微信图片_20251019204648_921_10.jpg微信图片_20251019204648_921_10"/>
          <p:cNvPicPr>
            <a:picLocks noChangeAspect="1"/>
          </p:cNvPicPr>
          <p:nvPr/>
        </p:nvPicPr>
        <p:blipFill>
          <a:blip r:embed="rId1"/>
          <a:srcRect t="5558" b="5558"/>
          <a:stretch>
            <a:fillRect/>
          </a:stretch>
        </p:blipFill>
        <p:spPr>
          <a:xfrm>
            <a:off x="1511935" y="1736090"/>
            <a:ext cx="3061970" cy="4083050"/>
          </a:xfrm>
          <a:prstGeom prst="rect">
            <a:avLst/>
          </a:prstGeom>
        </p:spPr>
      </p:pic>
      <p:pic>
        <p:nvPicPr>
          <p:cNvPr id="11" name="图片 10" descr="C:/Users/86183/OneDrive/图片/黄梅戏/微信图片_20251019204652_922_10.jpg微信图片_20251019204652_922_10"/>
          <p:cNvPicPr>
            <a:picLocks noChangeAspect="1"/>
          </p:cNvPicPr>
          <p:nvPr/>
        </p:nvPicPr>
        <p:blipFill>
          <a:blip r:embed="rId2"/>
          <a:srcRect t="2734" b="2734"/>
          <a:stretch>
            <a:fillRect/>
          </a:stretch>
        </p:blipFill>
        <p:spPr>
          <a:xfrm>
            <a:off x="8515350" y="1704975"/>
            <a:ext cx="2867660" cy="4137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-125" b="4722"/>
          <a:stretch>
            <a:fillRect/>
          </a:stretch>
        </p:blipFill>
        <p:spPr>
          <a:xfrm>
            <a:off x="5042535" y="1704975"/>
            <a:ext cx="2897505" cy="4136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98525" y="600991"/>
            <a:ext cx="9884410" cy="742091"/>
            <a:chOff x="3094775" y="2272065"/>
            <a:chExt cx="10995682" cy="825521"/>
          </a:xfrm>
        </p:grpSpPr>
        <p:sp>
          <p:nvSpPr>
            <p:cNvPr id="4" name="文本框 3"/>
            <p:cNvSpPr txBox="1"/>
            <p:nvPr/>
          </p:nvSpPr>
          <p:spPr>
            <a:xfrm>
              <a:off x="3906418" y="2272065"/>
              <a:ext cx="10184039" cy="786212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  <a:sym typeface="+mn-ea"/>
                </a:rPr>
                <a:t>Artistic Characteristics——</a:t>
              </a:r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</a:rPr>
                <a:t>costume</a:t>
              </a:r>
              <a:endPara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flipH="1">
              <a:off x="3094775" y="2285991"/>
              <a:ext cx="811595" cy="811595"/>
            </a:xfrm>
            <a:prstGeom prst="ellipse">
              <a:avLst/>
            </a:prstGeom>
            <a:gradFill>
              <a:gsLst>
                <a:gs pos="77000">
                  <a:srgbClr val="803D37"/>
                </a:gs>
                <a:gs pos="6000">
                  <a:srgbClr val="C03A2E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>
                  <a:latin typeface="三极春联字体简" pitchFamily="2" charset="-122"/>
                  <a:ea typeface="三极春联字体简" pitchFamily="2" charset="-122"/>
                  <a:cs typeface="阿里巴巴普惠体" panose="00020600040101010101" pitchFamily="18" charset="-122"/>
                  <a:sym typeface="+mn-lt"/>
                </a:rPr>
                <a:t>2</a:t>
              </a:r>
              <a:endParaRPr lang="en-US" altLang="zh-CN" sz="3200"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33095" y="1751330"/>
            <a:ext cx="9639300" cy="4697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Costume Characteristics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simple and natural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is close to the flavor of folk life.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traditional Han clothing style, mainly featuring the styles from the Tang, Song and Ming dynasties.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/>
          </a:p>
          <a:p>
            <a:pPr algn="l">
              <a:buClrTx/>
              <a:buSzTx/>
              <a:buFontTx/>
            </a:pP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690217" flipH="1">
            <a:off x="9381559" y="4226474"/>
            <a:ext cx="2588908" cy="2588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98525" y="600991"/>
            <a:ext cx="9884410" cy="742091"/>
            <a:chOff x="3094775" y="2272065"/>
            <a:chExt cx="10995682" cy="825521"/>
          </a:xfrm>
        </p:grpSpPr>
        <p:sp>
          <p:nvSpPr>
            <p:cNvPr id="4" name="文本框 3"/>
            <p:cNvSpPr txBox="1"/>
            <p:nvPr/>
          </p:nvSpPr>
          <p:spPr>
            <a:xfrm>
              <a:off x="3906418" y="2272065"/>
              <a:ext cx="10184039" cy="786212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  <a:sym typeface="+mn-ea"/>
                </a:rPr>
                <a:t>Artistic Characteristics——</a:t>
              </a:r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</a:rPr>
                <a:t>costume</a:t>
              </a:r>
              <a:endPara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flipH="1">
              <a:off x="3094775" y="2285991"/>
              <a:ext cx="811595" cy="811595"/>
            </a:xfrm>
            <a:prstGeom prst="ellipse">
              <a:avLst/>
            </a:prstGeom>
            <a:gradFill>
              <a:gsLst>
                <a:gs pos="77000">
                  <a:srgbClr val="803D37"/>
                </a:gs>
                <a:gs pos="6000">
                  <a:srgbClr val="C03A2E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>
                  <a:latin typeface="三极春联字体简" pitchFamily="2" charset="-122"/>
                  <a:ea typeface="三极春联字体简" pitchFamily="2" charset="-122"/>
                  <a:cs typeface="阿里巴巴普惠体" panose="00020600040101010101" pitchFamily="18" charset="-122"/>
                  <a:sym typeface="+mn-lt"/>
                </a:rPr>
                <a:t>2</a:t>
              </a:r>
              <a:endParaRPr lang="en-US" altLang="zh-CN" sz="3200"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75285" y="1971040"/>
            <a:ext cx="4786630" cy="2719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Makeup Characteristics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Highlight the areas of the eyes and eyebrows.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800"/>
          </a:p>
          <a:p>
            <a:pPr algn="l">
              <a:buClrTx/>
              <a:buSzTx/>
              <a:buFontTx/>
            </a:pP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 descr="微信图片_20251018201732_889_10"/>
          <p:cNvPicPr>
            <a:picLocks noChangeAspect="1"/>
          </p:cNvPicPr>
          <p:nvPr/>
        </p:nvPicPr>
        <p:blipFill>
          <a:blip r:embed="rId1"/>
          <a:srcRect b="5122"/>
          <a:stretch>
            <a:fillRect/>
          </a:stretch>
        </p:blipFill>
        <p:spPr>
          <a:xfrm>
            <a:off x="5300345" y="1875790"/>
            <a:ext cx="2827020" cy="3775710"/>
          </a:xfrm>
          <a:prstGeom prst="rect">
            <a:avLst/>
          </a:prstGeom>
        </p:spPr>
      </p:pic>
      <p:pic>
        <p:nvPicPr>
          <p:cNvPr id="9" name="图片 8" descr="微信图片_20251018174025_879_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525" y="1875790"/>
            <a:ext cx="2865120" cy="3775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84530" y="507365"/>
            <a:ext cx="12799695" cy="727710"/>
            <a:chOff x="3171652" y="2494702"/>
            <a:chExt cx="10613752" cy="1275713"/>
          </a:xfrm>
        </p:grpSpPr>
        <p:sp>
          <p:nvSpPr>
            <p:cNvPr id="4" name="文本框 3"/>
            <p:cNvSpPr txBox="1"/>
            <p:nvPr/>
          </p:nvSpPr>
          <p:spPr>
            <a:xfrm>
              <a:off x="3802687" y="2494702"/>
              <a:ext cx="9982717" cy="1238978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  <a:sym typeface="+mn-ea"/>
                </a:rPr>
                <a:t>Artistic Characteristics——</a:t>
              </a:r>
              <a:r>
                <a:rPr lang="en-US" altLang="zh-CN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</a:rPr>
                <a:t>singing voice</a:t>
              </a:r>
              <a:endParaRPr lang="en-US" altLang="zh-CN" sz="4000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flipH="1">
              <a:off x="3171652" y="2494702"/>
              <a:ext cx="630812" cy="1275713"/>
            </a:xfrm>
            <a:prstGeom prst="ellipse">
              <a:avLst/>
            </a:prstGeom>
            <a:gradFill>
              <a:gsLst>
                <a:gs pos="77000">
                  <a:srgbClr val="803D37"/>
                </a:gs>
                <a:gs pos="6000">
                  <a:srgbClr val="C03A2E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>
                  <a:latin typeface="三极春联字体简" pitchFamily="2" charset="-122"/>
                  <a:ea typeface="三极春联字体简" pitchFamily="2" charset="-122"/>
                  <a:cs typeface="阿里巴巴普惠体" panose="00020600040101010101" pitchFamily="18" charset="-122"/>
                  <a:sym typeface="+mn-lt"/>
                </a:rPr>
                <a:t>2</a:t>
              </a:r>
              <a:endParaRPr lang="en-US" altLang="zh-CN" sz="3200"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445260" y="1677035"/>
            <a:ext cx="6839585" cy="32607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Three forms:  flower cavity, </a:t>
            </a: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  <a:sym typeface="+mn-ea"/>
              </a:rPr>
              <a:t>the main cavity,</a:t>
            </a: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three cavities("colorful cavity", "fairy cavity", "Yin Si cavity" three cavities collectively).</a:t>
            </a:r>
            <a:endParaRPr lang="en-US" altLang="zh-CN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pic>
        <p:nvPicPr>
          <p:cNvPr id="9" name="图片 8" descr="微信图片_20251018165120_863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4140" y="-242570"/>
            <a:ext cx="5425440" cy="7677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4395" y="4745355"/>
            <a:ext cx="1344930" cy="14865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931275" y="4786630"/>
            <a:ext cx="635000" cy="1445260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r>
              <a:rPr lang="zh-CN" altLang="en-US" sz="3200">
                <a:solidFill>
                  <a:schemeClr val="bg1"/>
                </a:solidFill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</a:rPr>
              <a:t>黄梅戏</a:t>
            </a:r>
            <a:endParaRPr lang="zh-CN" altLang="en-US" sz="3200">
              <a:solidFill>
                <a:schemeClr val="bg1"/>
              </a:solidFill>
              <a:latin typeface="三极春联字体简" pitchFamily="2" charset="-122"/>
              <a:ea typeface="三极春联字体简" pitchFamily="2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84530" y="507365"/>
            <a:ext cx="12799695" cy="727710"/>
            <a:chOff x="3171652" y="2494702"/>
            <a:chExt cx="10613752" cy="1275713"/>
          </a:xfrm>
        </p:grpSpPr>
        <p:sp>
          <p:nvSpPr>
            <p:cNvPr id="4" name="文本框 3"/>
            <p:cNvSpPr txBox="1"/>
            <p:nvPr/>
          </p:nvSpPr>
          <p:spPr>
            <a:xfrm>
              <a:off x="3802687" y="2494702"/>
              <a:ext cx="9982717" cy="1238978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  <a:sym typeface="+mn-ea"/>
                </a:rPr>
                <a:t>Artistic Characteristics——</a:t>
              </a:r>
              <a:r>
                <a:rPr lang="en-US" altLang="zh-CN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</a:rPr>
                <a:t>singing voice</a:t>
              </a:r>
              <a:endParaRPr lang="en-US" altLang="zh-CN" sz="4000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flipH="1">
              <a:off x="3171652" y="2494702"/>
              <a:ext cx="630812" cy="1275713"/>
            </a:xfrm>
            <a:prstGeom prst="ellipse">
              <a:avLst/>
            </a:prstGeom>
            <a:gradFill>
              <a:gsLst>
                <a:gs pos="77000">
                  <a:srgbClr val="803D37"/>
                </a:gs>
                <a:gs pos="6000">
                  <a:srgbClr val="C03A2E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>
                  <a:latin typeface="三极春联字体简" pitchFamily="2" charset="-122"/>
                  <a:ea typeface="三极春联字体简" pitchFamily="2" charset="-122"/>
                  <a:cs typeface="阿里巴巴普惠体" panose="00020600040101010101" pitchFamily="18" charset="-122"/>
                  <a:sym typeface="+mn-lt"/>
                </a:rPr>
                <a:t>2</a:t>
              </a:r>
              <a:endParaRPr lang="en-US" altLang="zh-CN" sz="3200"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684530" y="1677035"/>
            <a:ext cx="855154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the </a:t>
            </a:r>
            <a:r>
              <a:rPr lang="en-US" altLang="zh-CN" sz="24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  <a:sym typeface="+mn-ea"/>
              </a:rPr>
              <a:t>flower cavity</a:t>
            </a:r>
            <a:endParaRPr lang="en-US" altLang="zh-CN" sz="24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4530" y="2810510"/>
            <a:ext cx="6501130" cy="2860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>
              <a:buFont typeface="Arial" panose="020B0604020202020204" pitchFamily="34" charset="0"/>
              <a:buNone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The flower cavity is mainly composed of small plays;the tone and plot are simple; the number of 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character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 is small  , with a strong sense of life and the color of the folk songs.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Representative Opera: The Heavenly Match 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微信图片_20251018165119_862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1295" y="607060"/>
            <a:ext cx="4505960" cy="6250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84530" y="507365"/>
            <a:ext cx="12799695" cy="727710"/>
            <a:chOff x="3171652" y="2494702"/>
            <a:chExt cx="10613752" cy="1275713"/>
          </a:xfrm>
        </p:grpSpPr>
        <p:sp>
          <p:nvSpPr>
            <p:cNvPr id="4" name="文本框 3"/>
            <p:cNvSpPr txBox="1"/>
            <p:nvPr/>
          </p:nvSpPr>
          <p:spPr>
            <a:xfrm>
              <a:off x="3802687" y="2494702"/>
              <a:ext cx="9982717" cy="1238978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r>
                <a:rPr lang="en-US" altLang="zh-CN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  <a:sym typeface="+mn-ea"/>
                </a:rPr>
                <a:t>Artistic Characteristics——</a:t>
              </a:r>
              <a:r>
                <a:rPr lang="en-US" altLang="zh-CN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三极春联字体简" pitchFamily="2" charset="-122"/>
                  <a:ea typeface="三极春联字体简" pitchFamily="2" charset="-122"/>
                </a:rPr>
                <a:t>singing voice</a:t>
              </a:r>
              <a:endParaRPr lang="en-US" altLang="zh-CN" sz="4000">
                <a:solidFill>
                  <a:schemeClr val="tx1">
                    <a:lumMod val="65000"/>
                    <a:lumOff val="35000"/>
                  </a:schemeClr>
                </a:solidFill>
                <a:latin typeface="三极春联字体简" pitchFamily="2" charset="-122"/>
                <a:ea typeface="三极春联字体简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flipH="1">
              <a:off x="3171652" y="2494702"/>
              <a:ext cx="630812" cy="1275713"/>
            </a:xfrm>
            <a:prstGeom prst="ellipse">
              <a:avLst/>
            </a:prstGeom>
            <a:gradFill>
              <a:gsLst>
                <a:gs pos="77000">
                  <a:srgbClr val="803D37"/>
                </a:gs>
                <a:gs pos="6000">
                  <a:srgbClr val="C03A2E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>
                  <a:latin typeface="三极春联字体简" pitchFamily="2" charset="-122"/>
                  <a:ea typeface="三极春联字体简" pitchFamily="2" charset="-122"/>
                  <a:cs typeface="阿里巴巴普惠体" panose="00020600040101010101" pitchFamily="18" charset="-122"/>
                  <a:sym typeface="+mn-lt"/>
                </a:rPr>
                <a:t>2</a:t>
              </a:r>
              <a:endParaRPr lang="en-US" altLang="zh-CN" sz="3200">
                <a:latin typeface="三极春联字体简" pitchFamily="2" charset="-122"/>
                <a:ea typeface="三极春联字体简" pitchFamily="2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343" y="1234893"/>
            <a:ext cx="3889022" cy="51853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4530" y="1677035"/>
            <a:ext cx="855154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the main cavity and </a:t>
            </a:r>
            <a:r>
              <a:rPr lang="en-US" altLang="zh-CN" sz="24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  <a:sym typeface="+mn-ea"/>
              </a:rPr>
              <a:t>three cavities</a:t>
            </a:r>
            <a:r>
              <a:rPr lang="en-US" altLang="zh-CN" sz="24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 </a:t>
            </a:r>
            <a:endParaRPr lang="en-US" altLang="zh-CN" sz="24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3885" y="2604135"/>
            <a:ext cx="7947025" cy="2806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800"/>
              <a:t>The main cavity is the most dramatic expression of a cavity in the traditional singing cavity of Huangmei opera. </a:t>
            </a:r>
            <a:endParaRPr lang="en-US" altLang="zh-CN" sz="2800"/>
          </a:p>
          <a:p>
            <a:pPr indent="0" algn="just">
              <a:buFont typeface="Arial" panose="020B0604020202020204" pitchFamily="34" charset="0"/>
              <a:buNone/>
            </a:pPr>
            <a:endParaRPr lang="en-US" altLang="zh-CN" sz="280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800"/>
              <a:t>The three cavity is very popular, and it has been widely used in the small dramas.</a:t>
            </a:r>
            <a:endParaRPr lang="en-US" altLang="zh-CN" sz="280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271.01946212446336,&quot;left&quot;:176.57787401574802,&quot;top&quot;:143.9217947899736,&quot;width&quot;:416.9772440944882}"/>
</p:tagLst>
</file>

<file path=ppt/tags/tag2.xml><?xml version="1.0" encoding="utf-8"?>
<p:tagLst xmlns:p="http://schemas.openxmlformats.org/presentationml/2006/main">
  <p:tag name="KSO_WM_DIAGRAM_VIRTUALLY_FRAME" val="{&quot;height&quot;:271.01946212446336,&quot;left&quot;:176.57787401574802,&quot;top&quot;:143.9217947899736,&quot;width&quot;:416.9772440944882}"/>
</p:tagLst>
</file>

<file path=ppt/tags/tag3.xml><?xml version="1.0" encoding="utf-8"?>
<p:tagLst xmlns:p="http://schemas.openxmlformats.org/presentationml/2006/main">
  <p:tag name="KSO_WM_DIAGRAM_VIRTUALLY_FRAME" val="{&quot;height&quot;:271.01946212446336,&quot;left&quot;:176.57787401574802,&quot;top&quot;:143.9217947899736,&quot;width&quot;:416.9772440944882}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2130</Words>
  <Application>WPS 演示</Application>
  <PresentationFormat/>
  <Paragraphs>128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Wingdings</vt:lpstr>
      <vt:lpstr>Arial</vt:lpstr>
      <vt:lpstr>阿里巴巴普惠体</vt:lpstr>
      <vt:lpstr>三极春联字体简</vt:lpstr>
      <vt:lpstr>Times New Roman</vt:lpstr>
      <vt:lpstr>Arial Unicode MS</vt:lpstr>
      <vt:lpstr>Calibri</vt:lpstr>
      <vt:lpstr>等线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刘紫玲</cp:lastModifiedBy>
  <cp:revision>12</cp:revision>
  <cp:lastPrinted>2025-06-13T19:41:00Z</cp:lastPrinted>
  <dcterms:created xsi:type="dcterms:W3CDTF">2025-06-13T19:41:00Z</dcterms:created>
  <dcterms:modified xsi:type="dcterms:W3CDTF">2025-10-23T05:41:24Z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AF863CA8866C461F84B894FC3DA294A6_13</vt:lpwstr>
  </property>
  <property fmtid="{D5CDD505-2E9C-101B-9397-08002B2CF9AE}" pid="3" name="KSOProductBuildVer">
    <vt:lpwstr>2052-12.1.0.23125</vt:lpwstr>
  </property>
</Properties>
</file>