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9BE66-8E19-4815-BA9D-D4023A0338EB}" type="datetimeFigureOut">
              <a:rPr lang="zh-CN" altLang="en-US" smtClean="0"/>
              <a:pPr/>
              <a:t>2016/12/9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BD8F42-D80C-4EB6-8D69-7698F6CF8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mk.co.kr/newsRead.php?year=2014&amp;no=813000" TargetMode="External"/><Relationship Id="rId3" Type="http://schemas.openxmlformats.org/officeDocument/2006/relationships/hyperlink" Target="http://bookgram.pe.kr/220132550408" TargetMode="External"/><Relationship Id="rId7" Type="http://schemas.openxmlformats.org/officeDocument/2006/relationships/hyperlink" Target="http://blog.naver.com/sodan4?Redirect=Log&amp;logNo=220750181554" TargetMode="External"/><Relationship Id="rId2" Type="http://schemas.openxmlformats.org/officeDocument/2006/relationships/hyperlink" Target="http://blog.naver.com/redology2006/329974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.naver.com/search/search.nhn?sm=sta_hty.book&amp;sug=&amp;where=nexearch&amp;query=%ED%99%8D%EB%A3%A8%EB%AA%BD" TargetMode="External"/><Relationship Id="rId5" Type="http://schemas.openxmlformats.org/officeDocument/2006/relationships/hyperlink" Target="http://news.naver.com/main/read.nhn?mode=LSD&amp;mid=sec&amp;sid1=103&amp;oid=001&amp;aid=0003539189" TargetMode="External"/><Relationship Id="rId4" Type="http://schemas.openxmlformats.org/officeDocument/2006/relationships/hyperlink" Target="https://search.naver.com/search.naver?sm=tab_hty.top&amp;where=nexearch&amp;oquery=%EC%96%91%EA%B1%B4%EC%8B%9D+%ED%99%8D%EB%A3%A8%EB%AA%BD+%EB%A7%A4%EC%9D%BC%EC%8B%A0%EB%B3%B4&amp;ie=utf8&amp;query=%EC%96%91%EA%B1%B4%EC%8B%9D+%ED%99%8D%EB%A3%A8%EB%AA%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5736" y="256490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zh-CN" altLang="zh-CN" sz="5300" dirty="0" smtClean="0"/>
              <a:t>《红楼梦》在韩国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——</a:t>
            </a:r>
            <a:r>
              <a:rPr lang="zh-CN" altLang="zh-CN" dirty="0" smtClean="0"/>
              <a:t>《红楼梦》韩文全译本</a:t>
            </a:r>
            <a:r>
              <a:rPr lang="zh-CN" altLang="en-US" dirty="0" smtClean="0"/>
              <a:t>及</a:t>
            </a:r>
            <a:r>
              <a:rPr lang="zh-CN" altLang="zh-CN" dirty="0" smtClean="0"/>
              <a:t>之后的翻译传播概述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96136" y="5589240"/>
            <a:ext cx="2646040" cy="51391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201311941009 </a:t>
            </a:r>
            <a:endParaRPr lang="en-US" altLang="zh-CN" dirty="0" smtClean="0"/>
          </a:p>
          <a:p>
            <a:r>
              <a:rPr lang="zh-CN" altLang="en-US" dirty="0" smtClean="0"/>
              <a:t>宋昱丰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当代的译本</a:t>
            </a:r>
            <a:endParaRPr lang="zh-CN" altLang="en-US" dirty="0"/>
          </a:p>
        </p:txBody>
      </p:sp>
      <p:pic>
        <p:nvPicPr>
          <p:cNvPr id="7" name="图片 6" descr="微信截图_201610231929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880320" cy="3590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08518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凄凉的秋风声</a:t>
            </a:r>
            <a:endParaRPr lang="zh-CN" altLang="en-US" dirty="0"/>
          </a:p>
        </p:txBody>
      </p:sp>
      <p:pic>
        <p:nvPicPr>
          <p:cNvPr id="9" name="图片 8" descr="微信截图_20161023195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9" y="1772816"/>
            <a:ext cx="2808312" cy="3527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72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错过的命运和离别</a:t>
            </a:r>
            <a:endParaRPr lang="zh-CN" altLang="en-US" dirty="0"/>
          </a:p>
        </p:txBody>
      </p:sp>
      <p:pic>
        <p:nvPicPr>
          <p:cNvPr id="11" name="图片 10" descr="微信截图_201610231952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72816"/>
            <a:ext cx="2653393" cy="3312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216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重新成为石头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传播概述</a:t>
            </a:r>
            <a:endParaRPr lang="zh-CN" altLang="en-US" dirty="0"/>
          </a:p>
        </p:txBody>
      </p:sp>
      <p:pic>
        <p:nvPicPr>
          <p:cNvPr id="4" name="内容占位符 3" descr="微信截图_2016102322192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467600" cy="450545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传播概述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87375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梁建植：韩国第一位红学家。</a:t>
            </a:r>
            <a:endParaRPr lang="en-US" altLang="zh-CN" dirty="0" smtClean="0"/>
          </a:p>
          <a:p>
            <a:r>
              <a:rPr lang="zh-CN" altLang="en-US" dirty="0" smtClean="0"/>
              <a:t>在自己的翻译作品连载发表之前，他一般先发表有关评论作为作品解说。</a:t>
            </a:r>
          </a:p>
          <a:p>
            <a:r>
              <a:rPr lang="zh-CN" altLang="en-US" dirty="0" smtClean="0"/>
              <a:t>当时，他对中国小说界的研究情况非常重视，常及时把最新的资料介绍给韩国读者。民国初年出现的红学上的索隐派和考证派的详细论争内容，在发生不久即被介绍给韩国，便是他的贡献。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C89B.t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7079" y="1844824"/>
            <a:ext cx="5078965" cy="33123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传播概述</a:t>
            </a:r>
            <a:endParaRPr lang="zh-CN" altLang="en-US" dirty="0"/>
          </a:p>
        </p:txBody>
      </p:sp>
      <p:pic>
        <p:nvPicPr>
          <p:cNvPr id="4" name="内容占位符 3" descr="DSC_43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298274" cy="4873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传播概述</a:t>
            </a:r>
            <a:endParaRPr lang="zh-CN" altLang="en-US" dirty="0"/>
          </a:p>
        </p:txBody>
      </p:sp>
      <p:pic>
        <p:nvPicPr>
          <p:cNvPr id="4" name="内容占位符 3" descr="image_readtop_2014_813000_140106315613488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810000" cy="4657725"/>
          </a:xfrm>
        </p:spPr>
      </p:pic>
      <p:sp>
        <p:nvSpPr>
          <p:cNvPr id="5" name="矩形 4"/>
          <p:cNvSpPr/>
          <p:nvPr/>
        </p:nvSpPr>
        <p:spPr>
          <a:xfrm>
            <a:off x="5292080" y="2636912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现在，韩国红学家在策划做插图本《红楼梦》，这种形式可以很好地普及韩国年轻读者，更大范围地拓展《红楼梦》的读者群体，对《红楼梦》在韩国的传播颇有益处。</a:t>
            </a:r>
            <a:endParaRPr lang="zh-CN" altLang="zh-C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高淮生</a:t>
            </a:r>
            <a:r>
              <a:rPr lang="en-US" altLang="zh-CN" dirty="0" smtClean="0"/>
              <a:t>, </a:t>
            </a:r>
            <a:r>
              <a:rPr lang="zh-CN" altLang="en-US" dirty="0" smtClean="0"/>
              <a:t>崔溶澈</a:t>
            </a:r>
            <a:r>
              <a:rPr lang="en-US" altLang="zh-CN" dirty="0" smtClean="0"/>
              <a:t>. </a:t>
            </a:r>
            <a:r>
              <a:rPr lang="zh-CN" altLang="en-US" dirty="0" smtClean="0"/>
              <a:t>中</a:t>
            </a:r>
            <a:r>
              <a:rPr lang="en-US" altLang="zh-CN" dirty="0" smtClean="0"/>
              <a:t>, </a:t>
            </a:r>
            <a:r>
              <a:rPr lang="zh-CN" altLang="en-US" dirty="0" smtClean="0"/>
              <a:t>韩学者红学对话录</a:t>
            </a:r>
            <a:r>
              <a:rPr lang="en-US" altLang="zh-CN" dirty="0" smtClean="0"/>
              <a:t>--------</a:t>
            </a:r>
            <a:r>
              <a:rPr lang="zh-CN" altLang="en-US" dirty="0" smtClean="0"/>
              <a:t>以</a:t>
            </a:r>
            <a:r>
              <a:rPr lang="en-US" altLang="zh-CN" dirty="0" smtClean="0"/>
              <a:t>《 </a:t>
            </a:r>
            <a:r>
              <a:rPr lang="zh-CN" altLang="en-US" dirty="0" smtClean="0"/>
              <a:t>红楼梦</a:t>
            </a:r>
            <a:r>
              <a:rPr lang="en-US" altLang="zh-CN" dirty="0" smtClean="0"/>
              <a:t>》 </a:t>
            </a:r>
            <a:r>
              <a:rPr lang="zh-CN" altLang="en-US" dirty="0" smtClean="0"/>
              <a:t>翻译为例</a:t>
            </a:r>
            <a:r>
              <a:rPr lang="en-US" altLang="zh-CN" dirty="0" smtClean="0"/>
              <a:t>[J]. </a:t>
            </a:r>
            <a:r>
              <a:rPr lang="zh-CN" altLang="en-US" dirty="0" smtClean="0"/>
              <a:t>中国矿业大学学报</a:t>
            </a:r>
            <a:r>
              <a:rPr lang="en-US" altLang="zh-CN" dirty="0" smtClean="0"/>
              <a:t>: </a:t>
            </a:r>
            <a:r>
              <a:rPr lang="zh-CN" altLang="en-US" dirty="0" smtClean="0"/>
              <a:t>社会科学版</a:t>
            </a:r>
            <a:r>
              <a:rPr lang="en-US" altLang="zh-CN" dirty="0" smtClean="0"/>
              <a:t>, 2016 (4): 93-96.</a:t>
            </a:r>
          </a:p>
          <a:p>
            <a:r>
              <a:rPr lang="zh-CN" altLang="en-US" dirty="0" smtClean="0"/>
              <a:t>崔溶澈</a:t>
            </a:r>
            <a:r>
              <a:rPr lang="en-US" altLang="zh-CN" dirty="0" smtClean="0"/>
              <a:t>. </a:t>
            </a:r>
            <a:r>
              <a:rPr lang="zh-CN" altLang="en-US" dirty="0" smtClean="0"/>
              <a:t>韩国召开的</a:t>
            </a:r>
            <a:r>
              <a:rPr lang="en-US" altLang="zh-CN" dirty="0" smtClean="0"/>
              <a:t>《 </a:t>
            </a:r>
            <a:r>
              <a:rPr lang="zh-CN" altLang="en-US" dirty="0" smtClean="0"/>
              <a:t>红楼梦</a:t>
            </a:r>
            <a:r>
              <a:rPr lang="en-US" altLang="zh-CN" dirty="0" smtClean="0"/>
              <a:t>》 </a:t>
            </a:r>
            <a:r>
              <a:rPr lang="zh-CN" altLang="en-US" dirty="0" smtClean="0"/>
              <a:t>国际学术研讨会综述</a:t>
            </a:r>
            <a:r>
              <a:rPr lang="en-US" altLang="zh-CN" dirty="0" smtClean="0"/>
              <a:t>[J]. </a:t>
            </a:r>
            <a:r>
              <a:rPr lang="zh-CN" altLang="en-US" dirty="0" smtClean="0"/>
              <a:t>红楼梦学刊</a:t>
            </a:r>
            <a:r>
              <a:rPr lang="en-US" altLang="zh-CN" dirty="0" smtClean="0"/>
              <a:t>, 2005 (3): 330-344.</a:t>
            </a:r>
          </a:p>
          <a:p>
            <a:r>
              <a:rPr lang="zh-CN" altLang="en-US" dirty="0" smtClean="0"/>
              <a:t>崔溶澈</a:t>
            </a:r>
            <a:r>
              <a:rPr lang="en-US" altLang="zh-CN" dirty="0" smtClean="0"/>
              <a:t>. 1910——1930 </a:t>
            </a:r>
            <a:r>
              <a:rPr lang="zh-CN" altLang="en-US" dirty="0" smtClean="0"/>
              <a:t>年韩国红楼梦研究和翻译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略论韩国红学史的第二阶段</a:t>
            </a:r>
            <a:r>
              <a:rPr lang="en-US" altLang="zh-CN" dirty="0" smtClean="0"/>
              <a:t>[J]. </a:t>
            </a:r>
            <a:r>
              <a:rPr lang="zh-CN" altLang="en-US" dirty="0" smtClean="0"/>
              <a:t>红楼梦学刊</a:t>
            </a:r>
            <a:r>
              <a:rPr lang="en-US" altLang="zh-CN" dirty="0" smtClean="0"/>
              <a:t>, 1996 (1): 314-340.</a:t>
            </a:r>
          </a:p>
          <a:p>
            <a:r>
              <a:rPr lang="zh-CN" altLang="en-US" dirty="0" smtClean="0"/>
              <a:t>崔溶澈</a:t>
            </a:r>
            <a:r>
              <a:rPr lang="en-US" altLang="zh-CN" dirty="0" smtClean="0"/>
              <a:t>. </a:t>
            </a:r>
            <a:r>
              <a:rPr lang="zh-CN" altLang="en-US" dirty="0" smtClean="0"/>
              <a:t>梁建植致胡适的信</a:t>
            </a:r>
            <a:r>
              <a:rPr lang="en-US" altLang="zh-CN" dirty="0" smtClean="0"/>
              <a:t>-</a:t>
            </a:r>
            <a:r>
              <a:rPr lang="zh-CN" altLang="en-US" dirty="0" smtClean="0"/>
              <a:t>兼论民国红学在韩国的传播</a:t>
            </a:r>
            <a:r>
              <a:rPr lang="en-US" altLang="zh-CN" dirty="0" smtClean="0"/>
              <a:t>[J]. </a:t>
            </a:r>
            <a:r>
              <a:rPr lang="zh-CN" altLang="en-US" dirty="0" smtClean="0"/>
              <a:t>曹雪芹研究</a:t>
            </a:r>
            <a:r>
              <a:rPr lang="en-US" altLang="zh-CN" dirty="0" smtClean="0"/>
              <a:t>, 2014, 1: 034.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80920" cy="4873752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조미원의 홍루몽 세상 </a:t>
            </a:r>
            <a:r>
              <a:rPr lang="en-US" altLang="ko-KR" sz="1600" dirty="0" smtClean="0"/>
              <a:t>#32_</a:t>
            </a:r>
            <a:r>
              <a:rPr lang="ko-KR" altLang="en-US" sz="1600" dirty="0" smtClean="0"/>
              <a:t>홍루몽의 유행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블로그  </a:t>
            </a:r>
            <a:r>
              <a:rPr lang="en-US" altLang="ko-KR" sz="1600" dirty="0" smtClean="0">
                <a:hlinkClick r:id="rId2"/>
              </a:rPr>
              <a:t>http://blog.naver.com/redology2006/32997490</a:t>
            </a:r>
            <a:endParaRPr lang="en-US" altLang="ko-KR" sz="1600" dirty="0" smtClean="0"/>
          </a:p>
          <a:p>
            <a:r>
              <a:rPr lang="ko-KR" altLang="en-US" sz="1600" dirty="0" smtClean="0"/>
              <a:t>반거들충이 한무릎공부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블로그  </a:t>
            </a:r>
            <a:r>
              <a:rPr lang="en-US" altLang="ko-KR" sz="1600" dirty="0" smtClean="0">
                <a:hlinkClick r:id="rId3"/>
              </a:rPr>
              <a:t>http://bookgram.pe.kr/220132550408</a:t>
            </a:r>
            <a:endParaRPr lang="en-US" altLang="ko-KR" sz="1600" dirty="0" smtClean="0"/>
          </a:p>
          <a:p>
            <a:r>
              <a:rPr lang="ko-KR" altLang="en-US" sz="1600" dirty="0" smtClean="0"/>
              <a:t>양건식 홍루몽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통합검색  </a:t>
            </a:r>
            <a:r>
              <a:rPr lang="en-US" altLang="ko-KR" sz="1600" dirty="0" smtClean="0">
                <a:hlinkClick r:id="rId4"/>
              </a:rPr>
              <a:t>https://search.naver.com/search.naver?sm=tab_hty.top&amp;where=nexearch&amp;oquery=%EC%96%91%EA%B1%B4%EC%8B%9D+%ED%99%8D%EB%A3%A8%EB%AA%BD+%EB%A7%A4%EC%9D%BC%EC%8B%A0%EB%B3%B4&amp;ie=utf8&amp;query=%EC%96%91%EA%B1%B4%EC%8B%9D+%ED%99%8D%EB%A3%A8%EB%AA%BD</a:t>
            </a:r>
            <a:endParaRPr lang="en-US" altLang="ko-KR" sz="1600" dirty="0" smtClean="0"/>
          </a:p>
          <a:p>
            <a:r>
              <a:rPr lang="ko-KR" altLang="en-US" sz="1600" dirty="0" smtClean="0"/>
              <a:t>근대문학사서 소외된 白華 梁建植 재조명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뉴스  </a:t>
            </a:r>
            <a:r>
              <a:rPr lang="en-US" altLang="ko-KR" sz="1600" dirty="0" smtClean="0">
                <a:hlinkClick r:id="rId5"/>
              </a:rPr>
              <a:t>http://news.naver.com/main/read.nhn?mode=LSD&amp;mid=sec&amp;sid1=103&amp;oid=001&amp;aid=0003539189</a:t>
            </a:r>
            <a:endParaRPr lang="en-US" altLang="ko-KR" sz="1600" dirty="0" smtClean="0"/>
          </a:p>
          <a:p>
            <a:r>
              <a:rPr lang="ko-KR" altLang="en-US" sz="1600" dirty="0" smtClean="0"/>
              <a:t>홍루몽 검색결과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책 검색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책  </a:t>
            </a:r>
            <a:r>
              <a:rPr lang="en-US" altLang="ko-KR" sz="1600" dirty="0" smtClean="0">
                <a:hlinkClick r:id="rId6"/>
              </a:rPr>
              <a:t>http://book.naver.com/search/search.nhn?sm=sta_hty.book&amp;sug=&amp;where=nexearch&amp;query=%ED%99%8D%EB%A3%A8%EB%AA%BD</a:t>
            </a:r>
            <a:endParaRPr lang="en-US" altLang="ko-KR" sz="1600" dirty="0" smtClean="0"/>
          </a:p>
          <a:p>
            <a:r>
              <a:rPr lang="ko-KR" altLang="en-US" sz="1600" dirty="0" smtClean="0"/>
              <a:t>사진으로 이야기하는 여행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네이버 블로그  </a:t>
            </a:r>
            <a:r>
              <a:rPr lang="en-US" altLang="ko-KR" sz="1600" dirty="0" smtClean="0">
                <a:hlinkClick r:id="rId7"/>
              </a:rPr>
              <a:t>http://blog.naver.com/sodan4?Redirect=Log&amp;logNo=220750181554</a:t>
            </a:r>
            <a:endParaRPr lang="en-US" altLang="ko-KR" sz="1600" dirty="0" smtClean="0"/>
          </a:p>
          <a:p>
            <a:r>
              <a:rPr lang="en-US" altLang="ko-KR" sz="1600" dirty="0" smtClean="0"/>
              <a:t>MK News - [</a:t>
            </a:r>
            <a:r>
              <a:rPr lang="ko-KR" altLang="en-US" sz="1600" dirty="0" smtClean="0"/>
              <a:t>최효찬의 ‘서울대 권장도서 </a:t>
            </a:r>
            <a:r>
              <a:rPr lang="en-US" altLang="ko-KR" sz="1600" dirty="0" smtClean="0"/>
              <a:t>100</a:t>
            </a:r>
            <a:r>
              <a:rPr lang="ko-KR" altLang="en-US" sz="1600" dirty="0" smtClean="0"/>
              <a:t>선 읽기’</a:t>
            </a:r>
            <a:r>
              <a:rPr lang="en-US" altLang="ko-KR" sz="1600" dirty="0" smtClean="0"/>
              <a:t>](38) </a:t>
            </a:r>
            <a:r>
              <a:rPr lang="ko-KR" altLang="en-US" sz="1600" dirty="0" smtClean="0"/>
              <a:t>조설근의 ‘홍루몽’ 쓸쓸하게 사라지는 삶을 위한 헌사  </a:t>
            </a:r>
            <a:r>
              <a:rPr lang="en-US" altLang="ko-KR" sz="1600" dirty="0" smtClean="0">
                <a:hlinkClick r:id="rId8"/>
              </a:rPr>
              <a:t>http://news.mk.co.kr/newsRead.php?year=2014&amp;no=813000</a:t>
            </a:r>
            <a:endParaRPr lang="en-US" altLang="ko-KR" sz="1600" dirty="0" smtClean="0"/>
          </a:p>
          <a:p>
            <a:endParaRPr lang="zh-CN" alt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最早的全译本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 smtClean="0"/>
              <a:t>朝鲜末年高宗时期（约</a:t>
            </a:r>
            <a:r>
              <a:rPr lang="en-US" altLang="zh-CN" dirty="0" smtClean="0"/>
              <a:t>1884</a:t>
            </a:r>
            <a:r>
              <a:rPr lang="zh-CN" altLang="zh-CN" dirty="0" smtClean="0"/>
              <a:t>年前后）出现</a:t>
            </a:r>
            <a:endParaRPr lang="en-US" altLang="zh-CN" dirty="0" smtClean="0"/>
          </a:p>
          <a:p>
            <a:r>
              <a:rPr lang="zh-CN" altLang="zh-CN" dirty="0" smtClean="0"/>
              <a:t>《红楼梦》韩文全译本“乐善斋本”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及五种续书（《后红楼梦》、《续红楼梦》、《红楼复梦》、《红楼梦补》、《补红楼梦》）</a:t>
            </a:r>
            <a:endParaRPr lang="en-US" altLang="zh-CN" dirty="0" smtClean="0"/>
          </a:p>
          <a:p>
            <a:r>
              <a:rPr lang="zh-CN" altLang="zh-CN" dirty="0" smtClean="0"/>
              <a:t>李钟泰等数十位译官共同翻译完成</a:t>
            </a:r>
            <a:endParaRPr lang="en-US" altLang="zh-CN" dirty="0" smtClean="0"/>
          </a:p>
          <a:p>
            <a:r>
              <a:rPr lang="zh-CN" altLang="zh-CN" dirty="0" smtClean="0"/>
              <a:t>“乐善斋本”这个全译本不仅是韩国，也是世界上最早的全译本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最早的全译本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873752"/>
          </a:xfrm>
        </p:spPr>
        <p:txBody>
          <a:bodyPr/>
          <a:lstStyle/>
          <a:p>
            <a:r>
              <a:rPr lang="zh-CN" altLang="zh-CN" dirty="0" smtClean="0"/>
              <a:t>乐善斋本《红楼梦》是“原文对译本” </a:t>
            </a:r>
            <a:endParaRPr lang="en-US" altLang="zh-CN" dirty="0" smtClean="0"/>
          </a:p>
          <a:p>
            <a:r>
              <a:rPr lang="zh-CN" altLang="zh-CN" dirty="0" smtClean="0"/>
              <a:t>原有</a:t>
            </a:r>
            <a:r>
              <a:rPr lang="en-US" altLang="zh-CN" dirty="0" smtClean="0"/>
              <a:t>120</a:t>
            </a:r>
            <a:r>
              <a:rPr lang="zh-CN" altLang="zh-CN" dirty="0" smtClean="0"/>
              <a:t>册，第</a:t>
            </a:r>
            <a:r>
              <a:rPr lang="en-US" altLang="zh-CN" dirty="0" smtClean="0"/>
              <a:t>24</a:t>
            </a:r>
            <a:r>
              <a:rPr lang="zh-CN" altLang="zh-CN" dirty="0" smtClean="0"/>
              <a:t>、</a:t>
            </a:r>
            <a:r>
              <a:rPr lang="en-US" altLang="zh-CN" dirty="0" smtClean="0"/>
              <a:t>54</a:t>
            </a:r>
            <a:r>
              <a:rPr lang="zh-CN" altLang="zh-CN" dirty="0" smtClean="0"/>
              <a:t>和</a:t>
            </a:r>
            <a:r>
              <a:rPr lang="en-US" altLang="zh-CN" dirty="0" smtClean="0"/>
              <a:t>71</a:t>
            </a:r>
            <a:r>
              <a:rPr lang="zh-CN" altLang="zh-CN" dirty="0" smtClean="0"/>
              <a:t>回三册散失，现存</a:t>
            </a:r>
            <a:r>
              <a:rPr lang="en-US" altLang="zh-CN" dirty="0" smtClean="0"/>
              <a:t>117</a:t>
            </a:r>
            <a:r>
              <a:rPr lang="zh-CN" altLang="zh-CN" dirty="0" smtClean="0"/>
              <a:t>册，珍藏于韩国学中央研究院藏书阁</a:t>
            </a:r>
            <a:endParaRPr lang="zh-CN" altLang="en-US" dirty="0"/>
          </a:p>
        </p:txBody>
      </p:sp>
      <p:pic>
        <p:nvPicPr>
          <p:cNvPr id="4" name="图片 3" descr="%B3%AB%BC%B1%C0%E7%BA%BB%C8%AB%B7%E7%B8%F91-redology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3995004" cy="60212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日本殖民统治时期（</a:t>
            </a:r>
            <a:r>
              <a:rPr lang="en-US" altLang="zh-CN" dirty="0" smtClean="0"/>
              <a:t>1910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1945</a:t>
            </a:r>
            <a:r>
              <a:rPr lang="zh-CN" altLang="en-US" dirty="0" smtClean="0"/>
              <a:t>）的译本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 smtClean="0"/>
              <a:t>梁建植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1918</a:t>
            </a:r>
            <a:r>
              <a:rPr lang="zh-CN" altLang="zh-CN" dirty="0" smtClean="0"/>
              <a:t>年</a:t>
            </a:r>
            <a:r>
              <a:rPr lang="en-US" altLang="zh-CN" dirty="0" smtClean="0"/>
              <a:t>3</a:t>
            </a:r>
            <a:r>
              <a:rPr lang="zh-CN" altLang="zh-CN" dirty="0" smtClean="0"/>
              <a:t>月</a:t>
            </a:r>
            <a:r>
              <a:rPr lang="en-US" altLang="zh-CN" dirty="0" smtClean="0"/>
              <a:t>23</a:t>
            </a:r>
            <a:r>
              <a:rPr lang="zh-CN" altLang="zh-CN" dirty="0" smtClean="0"/>
              <a:t>日</a:t>
            </a:r>
            <a:r>
              <a:rPr lang="en-US" altLang="zh-CN" dirty="0" smtClean="0"/>
              <a:t>—1918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zh-CN" dirty="0" smtClean="0"/>
              <a:t>月</a:t>
            </a:r>
            <a:r>
              <a:rPr lang="en-US" altLang="zh-CN" dirty="0" smtClean="0"/>
              <a:t>4</a:t>
            </a:r>
            <a:r>
              <a:rPr lang="zh-CN" altLang="zh-CN" dirty="0" smtClean="0"/>
              <a:t>日</a:t>
            </a:r>
            <a:r>
              <a:rPr lang="zh-CN" altLang="en-US" dirty="0" smtClean="0"/>
              <a:t>，</a:t>
            </a:r>
            <a:r>
              <a:rPr lang="en-US" altLang="zh-CN" dirty="0" smtClean="0"/>
              <a:t>《</a:t>
            </a:r>
            <a:r>
              <a:rPr lang="zh-CN" altLang="zh-CN" dirty="0" smtClean="0"/>
              <a:t>每日申报》，</a:t>
            </a:r>
            <a:r>
              <a:rPr lang="en-US" altLang="zh-CN" dirty="0" smtClean="0"/>
              <a:t>138</a:t>
            </a:r>
            <a:r>
              <a:rPr lang="zh-CN" altLang="zh-CN" dirty="0" smtClean="0"/>
              <a:t>回（到原著第</a:t>
            </a:r>
            <a:r>
              <a:rPr lang="en-US" altLang="zh-CN" dirty="0" smtClean="0"/>
              <a:t>28</a:t>
            </a:r>
            <a:r>
              <a:rPr lang="zh-CN" altLang="zh-CN" dirty="0" smtClean="0"/>
              <a:t>回）</a:t>
            </a:r>
            <a:r>
              <a:rPr lang="zh-CN" altLang="en-US" dirty="0" smtClean="0"/>
              <a:t>。</a:t>
            </a:r>
            <a:r>
              <a:rPr lang="zh-CN" altLang="zh-CN" dirty="0" smtClean="0"/>
              <a:t>继乐善斋本之后最早的现代文节译</a:t>
            </a:r>
            <a:r>
              <a:rPr lang="zh-CN" altLang="en-US" dirty="0" smtClean="0"/>
              <a:t>，冒险活用现代的通俗语言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1925</a:t>
            </a:r>
            <a:r>
              <a:rPr lang="zh-CN" altLang="zh-CN" dirty="0" smtClean="0"/>
              <a:t>年</a:t>
            </a:r>
            <a:r>
              <a:rPr lang="en-US" altLang="zh-CN" dirty="0" smtClean="0"/>
              <a:t>1</a:t>
            </a:r>
            <a:r>
              <a:rPr lang="zh-CN" altLang="zh-CN" dirty="0" smtClean="0"/>
              <a:t>月</a:t>
            </a:r>
            <a:r>
              <a:rPr lang="en-US" altLang="zh-CN" dirty="0" smtClean="0"/>
              <a:t>12</a:t>
            </a:r>
            <a:r>
              <a:rPr lang="zh-CN" altLang="zh-CN" dirty="0" smtClean="0"/>
              <a:t>日</a:t>
            </a:r>
            <a:r>
              <a:rPr lang="en-US" altLang="zh-CN" dirty="0" smtClean="0"/>
              <a:t>—1925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zh-CN" dirty="0" smtClean="0"/>
              <a:t>月</a:t>
            </a:r>
            <a:r>
              <a:rPr lang="en-US" altLang="zh-CN" dirty="0" smtClean="0"/>
              <a:t>8</a:t>
            </a:r>
            <a:r>
              <a:rPr lang="zh-CN" altLang="zh-CN" dirty="0" smtClean="0"/>
              <a:t>日</a:t>
            </a:r>
            <a:r>
              <a:rPr lang="zh-CN" altLang="en-US" dirty="0" smtClean="0"/>
              <a:t>，</a:t>
            </a:r>
            <a:r>
              <a:rPr lang="zh-CN" altLang="zh-CN" dirty="0" smtClean="0"/>
              <a:t>《时代日报》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17</a:t>
            </a:r>
            <a:r>
              <a:rPr lang="zh-CN" altLang="zh-CN" dirty="0" smtClean="0"/>
              <a:t>回（到原著第</a:t>
            </a:r>
            <a:r>
              <a:rPr lang="en-US" altLang="zh-CN" dirty="0" smtClean="0"/>
              <a:t>3</a:t>
            </a:r>
            <a:r>
              <a:rPr lang="zh-CN" altLang="zh-CN" dirty="0" smtClean="0"/>
              <a:t>回）。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95536" y="4005064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zh-CN" altLang="en-US" sz="2400" dirty="0" smtClean="0"/>
              <a:t>张志暎：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1930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lang="en-US" altLang="zh-CN" sz="2400" dirty="0" smtClean="0"/>
              <a:t>1931</a:t>
            </a:r>
            <a:r>
              <a:rPr lang="zh-CN" altLang="zh-CN" sz="2400" dirty="0"/>
              <a:t>年</a:t>
            </a:r>
            <a:r>
              <a:rPr lang="en-US" altLang="zh-CN" sz="2400" dirty="0"/>
              <a:t>5</a:t>
            </a:r>
            <a:r>
              <a:rPr lang="zh-CN" altLang="zh-CN" sz="2400" dirty="0"/>
              <a:t>月</a:t>
            </a:r>
            <a:r>
              <a:rPr lang="en-US" altLang="zh-CN" sz="2400" dirty="0"/>
              <a:t>31</a:t>
            </a:r>
            <a:r>
              <a:rPr lang="zh-CN" altLang="zh-CN" sz="2400" dirty="0" smtClean="0"/>
              <a:t>日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《朝鲜日报》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302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回（到原著第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回）。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韩国光复</a:t>
            </a:r>
            <a:r>
              <a:rPr lang="zh-CN" altLang="en-US" dirty="0" smtClean="0"/>
              <a:t>后到一九八</a:t>
            </a:r>
            <a:r>
              <a:rPr lang="en-US" altLang="zh-CN" dirty="0" smtClean="0"/>
              <a:t>O</a:t>
            </a:r>
            <a:r>
              <a:rPr lang="zh-CN" altLang="en-US" dirty="0" smtClean="0"/>
              <a:t>年前后（</a:t>
            </a:r>
            <a:r>
              <a:rPr lang="en-US" altLang="zh-CN" sz="3200" dirty="0" smtClean="0">
                <a:latin typeface="Calibri"/>
                <a:ea typeface="宋体"/>
                <a:cs typeface="Times New Roman"/>
              </a:rPr>
              <a:t>1945</a:t>
            </a:r>
            <a:r>
              <a:rPr lang="zh-CN" altLang="en-US" dirty="0" smtClean="0"/>
              <a:t> －</a:t>
            </a:r>
            <a:r>
              <a:rPr lang="en-US" altLang="zh-CN" dirty="0" smtClean="0"/>
              <a:t>1989</a:t>
            </a:r>
            <a:r>
              <a:rPr lang="zh-CN" altLang="en-US" dirty="0" smtClean="0"/>
              <a:t>）的译本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 smtClean="0"/>
              <a:t>来自日译的重译本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金龙济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1955</a:t>
            </a:r>
            <a:r>
              <a:rPr lang="zh-CN" altLang="zh-CN" dirty="0" smtClean="0"/>
              <a:t>年和</a:t>
            </a:r>
            <a:r>
              <a:rPr lang="en-US" altLang="zh-CN" dirty="0" smtClean="0"/>
              <a:t>1956</a:t>
            </a:r>
            <a:r>
              <a:rPr lang="zh-CN" altLang="zh-CN" dirty="0" smtClean="0"/>
              <a:t>年</a:t>
            </a:r>
            <a:r>
              <a:rPr lang="zh-CN" altLang="en-US" dirty="0" smtClean="0"/>
              <a:t>，</a:t>
            </a:r>
            <a:r>
              <a:rPr lang="zh-CN" altLang="zh-CN" dirty="0" smtClean="0"/>
              <a:t>正音社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光复以后出现最早的翻译本</a:t>
            </a:r>
            <a:r>
              <a:rPr lang="zh-CN" altLang="en-US" dirty="0" smtClean="0"/>
              <a:t>。</a:t>
            </a:r>
            <a:r>
              <a:rPr lang="zh-CN" altLang="zh-CN" dirty="0" smtClean="0"/>
              <a:t>缩略本。</a:t>
            </a:r>
            <a:endParaRPr lang="en-US" altLang="zh-CN" dirty="0" smtClean="0"/>
          </a:p>
          <a:p>
            <a:r>
              <a:rPr lang="zh-CN" altLang="zh-CN" dirty="0" smtClean="0"/>
              <a:t>李周洪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1969</a:t>
            </a:r>
            <a:r>
              <a:rPr lang="zh-CN" altLang="zh-CN" dirty="0" smtClean="0"/>
              <a:t>年</a:t>
            </a:r>
            <a:r>
              <a:rPr lang="zh-CN" altLang="en-US" dirty="0" smtClean="0"/>
              <a:t>，</a:t>
            </a:r>
            <a:r>
              <a:rPr lang="zh-CN" altLang="zh-CN" dirty="0" smtClean="0"/>
              <a:t>乙酉文化社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将</a:t>
            </a:r>
            <a:r>
              <a:rPr lang="en-US" altLang="zh-CN" dirty="0" smtClean="0"/>
              <a:t>120</a:t>
            </a:r>
            <a:r>
              <a:rPr lang="zh-CN" altLang="zh-CN" dirty="0" smtClean="0"/>
              <a:t>回全部翻译完成，共</a:t>
            </a:r>
            <a:r>
              <a:rPr lang="en-US" altLang="zh-CN" dirty="0" smtClean="0"/>
              <a:t>5</a:t>
            </a:r>
            <a:r>
              <a:rPr lang="zh-CN" altLang="zh-CN" dirty="0" smtClean="0"/>
              <a:t>册。</a:t>
            </a:r>
            <a:endParaRPr lang="en-US" altLang="zh-CN" dirty="0" smtClean="0"/>
          </a:p>
          <a:p>
            <a:r>
              <a:rPr lang="zh-CN" altLang="zh-CN" dirty="0" smtClean="0"/>
              <a:t>吴荣锡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1980</a:t>
            </a:r>
            <a:r>
              <a:rPr lang="zh-CN" altLang="zh-CN" dirty="0" smtClean="0"/>
              <a:t>年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知星出版社</a:t>
            </a:r>
            <a:r>
              <a:rPr lang="zh-CN" altLang="en-US" dirty="0" smtClean="0"/>
              <a:t>，</a:t>
            </a:r>
            <a:r>
              <a:rPr lang="zh-CN" altLang="zh-CN" dirty="0" smtClean="0"/>
              <a:t>《新译红楼梦》（共</a:t>
            </a:r>
            <a:r>
              <a:rPr lang="en-US" altLang="zh-CN" dirty="0" smtClean="0"/>
              <a:t>5</a:t>
            </a:r>
            <a:r>
              <a:rPr lang="zh-CN" altLang="zh-CN" dirty="0" smtClean="0"/>
              <a:t>册）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在李周洪</a:t>
            </a:r>
            <a:r>
              <a:rPr lang="zh-CN" altLang="en-US" dirty="0" smtClean="0"/>
              <a:t>译</a:t>
            </a:r>
            <a:r>
              <a:rPr lang="zh-CN" altLang="zh-CN" dirty="0" smtClean="0"/>
              <a:t>本的基础上进行了部分修改和补充。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由于是重译，翻译价值打了折扣。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韩国光复</a:t>
            </a:r>
            <a:r>
              <a:rPr lang="zh-CN" altLang="en-US" dirty="0" smtClean="0"/>
              <a:t>后到一九八</a:t>
            </a:r>
            <a:r>
              <a:rPr lang="en-US" altLang="zh-CN" dirty="0" smtClean="0"/>
              <a:t>O</a:t>
            </a:r>
            <a:r>
              <a:rPr lang="zh-CN" altLang="en-US" dirty="0" smtClean="0"/>
              <a:t>年前后（</a:t>
            </a:r>
            <a:r>
              <a:rPr lang="en-US" altLang="zh-CN" sz="3200" dirty="0" smtClean="0">
                <a:latin typeface="Calibri"/>
                <a:ea typeface="宋体"/>
                <a:cs typeface="Times New Roman"/>
              </a:rPr>
              <a:t>1945</a:t>
            </a:r>
            <a:r>
              <a:rPr lang="zh-CN" altLang="en-US" dirty="0" smtClean="0"/>
              <a:t> －</a:t>
            </a:r>
            <a:r>
              <a:rPr lang="en-US" altLang="zh-CN" dirty="0" smtClean="0"/>
              <a:t>1989</a:t>
            </a:r>
            <a:r>
              <a:rPr lang="zh-CN" altLang="en-US" dirty="0" smtClean="0"/>
              <a:t>）的译本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 smtClean="0"/>
              <a:t>中国的朝鲜族翻译家翻译出版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延边大学红楼梦翻译小组</a:t>
            </a:r>
            <a:r>
              <a:rPr lang="en-US" altLang="zh-CN" dirty="0" smtClean="0"/>
              <a:t>6</a:t>
            </a:r>
            <a:r>
              <a:rPr lang="zh-CN" altLang="zh-CN" dirty="0" smtClean="0"/>
              <a:t>人共译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1978</a:t>
            </a:r>
            <a:r>
              <a:rPr lang="zh-CN" altLang="zh-CN" dirty="0" smtClean="0"/>
              <a:t>－</a:t>
            </a:r>
            <a:r>
              <a:rPr lang="en-US" altLang="zh-CN" dirty="0" smtClean="0"/>
              <a:t>1980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延边人民出版社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外文出版社翻译组</a:t>
            </a:r>
            <a:r>
              <a:rPr lang="en-US" altLang="zh-CN" dirty="0" smtClean="0"/>
              <a:t>2</a:t>
            </a:r>
            <a:r>
              <a:rPr lang="zh-CN" altLang="zh-CN" dirty="0" smtClean="0"/>
              <a:t>人共译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1978</a:t>
            </a:r>
            <a:r>
              <a:rPr lang="zh-CN" altLang="zh-CN" dirty="0" smtClean="0"/>
              <a:t>－</a:t>
            </a:r>
            <a:r>
              <a:rPr lang="en-US" altLang="zh-CN" dirty="0" smtClean="0"/>
              <a:t>1982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北京外文出版社。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这两种翻译本在韩国稍做修改后重新出版，起到了向当代韩国读者介绍《红楼梦》的窗口作用。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当代的译本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 smtClean="0"/>
              <a:t>中国翻译的韩文翻译本的首尔版刊行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姜龙俊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1990</a:t>
            </a:r>
            <a:r>
              <a:rPr lang="zh-CN" altLang="zh-CN" dirty="0" smtClean="0"/>
              <a:t>年</a:t>
            </a:r>
            <a:r>
              <a:rPr lang="en-US" altLang="zh-CN" dirty="0" smtClean="0"/>
              <a:t>—1991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《</a:t>
            </a:r>
            <a:r>
              <a:rPr lang="zh-CN" altLang="zh-CN" dirty="0" smtClean="0"/>
              <a:t>土曜新闻》，共</a:t>
            </a:r>
            <a:r>
              <a:rPr lang="en-US" altLang="zh-CN" dirty="0" smtClean="0"/>
              <a:t>34</a:t>
            </a:r>
            <a:r>
              <a:rPr lang="zh-CN" altLang="zh-CN" dirty="0" smtClean="0"/>
              <a:t>期</a:t>
            </a:r>
            <a:r>
              <a:rPr lang="zh-CN" altLang="en-US" dirty="0" smtClean="0"/>
              <a:t>，中断。</a:t>
            </a:r>
            <a:endParaRPr lang="en-US" altLang="zh-CN" dirty="0" smtClean="0"/>
          </a:p>
          <a:p>
            <a:r>
              <a:rPr lang="zh-CN" altLang="zh-CN" dirty="0" smtClean="0"/>
              <a:t>赵星基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1995</a:t>
            </a:r>
            <a:r>
              <a:rPr lang="zh-CN" altLang="zh-CN" dirty="0" smtClean="0"/>
              <a:t>年</a:t>
            </a:r>
            <a:r>
              <a:rPr lang="en-US" altLang="zh-CN" dirty="0" smtClean="0"/>
              <a:t>—1996</a:t>
            </a:r>
            <a:r>
              <a:rPr lang="zh-CN" altLang="en-US" dirty="0" smtClean="0"/>
              <a:t>年，</a:t>
            </a:r>
            <a:r>
              <a:rPr lang="zh-CN" altLang="zh-CN" dirty="0" smtClean="0"/>
              <a:t>《韩国经济新闻》，连载结束后将其分为</a:t>
            </a:r>
            <a:r>
              <a:rPr lang="en-US" altLang="zh-CN" dirty="0" smtClean="0"/>
              <a:t>3</a:t>
            </a:r>
            <a:r>
              <a:rPr lang="zh-CN" altLang="zh-CN" dirty="0" smtClean="0"/>
              <a:t>册由民音社以单行本方式出版。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来自</a:t>
            </a:r>
            <a:r>
              <a:rPr lang="zh-CN" altLang="en-US" dirty="0" smtClean="0"/>
              <a:t>英</a:t>
            </a:r>
            <a:r>
              <a:rPr lang="zh-CN" altLang="zh-CN" dirty="0" smtClean="0"/>
              <a:t>译的重译本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洪尚勋等</a:t>
            </a:r>
            <a:r>
              <a:rPr lang="en-US" altLang="zh-CN" dirty="0" smtClean="0"/>
              <a:t>9</a:t>
            </a:r>
            <a:r>
              <a:rPr lang="zh-CN" altLang="zh-CN" dirty="0" smtClean="0"/>
              <a:t>人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1996</a:t>
            </a:r>
            <a:r>
              <a:rPr lang="zh-CN" altLang="zh-CN" dirty="0" smtClean="0"/>
              <a:t>年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Funlearn</a:t>
            </a:r>
            <a:r>
              <a:rPr lang="zh-CN" altLang="en-US" dirty="0" smtClean="0"/>
              <a:t>图书公司，</a:t>
            </a:r>
            <a:r>
              <a:rPr lang="zh-CN" altLang="zh-CN" dirty="0" smtClean="0"/>
              <a:t>精巧可爱的口袋书版本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当代的译本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18656" cy="4873752"/>
          </a:xfrm>
        </p:spPr>
        <p:txBody>
          <a:bodyPr/>
          <a:lstStyle/>
          <a:p>
            <a:r>
              <a:rPr lang="zh-CN" altLang="zh-CN" dirty="0" smtClean="0"/>
              <a:t>崔溶澈和高旼喜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2009</a:t>
            </a:r>
            <a:r>
              <a:rPr lang="zh-CN" altLang="zh-CN" dirty="0" smtClean="0"/>
              <a:t>年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nanam</a:t>
            </a:r>
            <a:r>
              <a:rPr lang="zh-CN" altLang="en-US" dirty="0" smtClean="0"/>
              <a:t>出版社，</a:t>
            </a:r>
            <a:r>
              <a:rPr lang="zh-CN" altLang="zh-CN" dirty="0" smtClean="0"/>
              <a:t>翻译底本是中国艺术研究院红楼梦研究所的校注本，韩国第一部红学家翻译的全译本。</a:t>
            </a:r>
          </a:p>
          <a:p>
            <a:endParaRPr lang="zh-CN" altLang="en-US" dirty="0"/>
          </a:p>
        </p:txBody>
      </p:sp>
      <p:pic>
        <p:nvPicPr>
          <p:cNvPr id="4" name="图片 3" descr="微信截图_201610231649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4902669" cy="46666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当代的译本</a:t>
            </a:r>
            <a:endParaRPr lang="zh-CN" altLang="en-US" dirty="0"/>
          </a:p>
        </p:txBody>
      </p:sp>
      <p:pic>
        <p:nvPicPr>
          <p:cNvPr id="4" name="内容占位符 3" descr="微信截图_2016102316524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660820" cy="3384376"/>
          </a:xfrm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通灵宝玉的重生</a:t>
            </a:r>
            <a:endParaRPr lang="zh-CN" altLang="en-US" dirty="0"/>
          </a:p>
        </p:txBody>
      </p:sp>
      <p:pic>
        <p:nvPicPr>
          <p:cNvPr id="6" name="内容占位符 3" descr="微信截图_201610231653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00808"/>
            <a:ext cx="259571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埋葬纷飞的花瓣</a:t>
            </a:r>
            <a:endParaRPr lang="zh-CN" altLang="en-US" dirty="0"/>
          </a:p>
        </p:txBody>
      </p:sp>
      <p:pic>
        <p:nvPicPr>
          <p:cNvPr id="8" name="内容占位符 3" descr="微信截图_201610231658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00808"/>
            <a:ext cx="2692407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正月十五的宴席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2011</TotalTime>
  <Words>942</Words>
  <Application>Microsoft Office PowerPoint</Application>
  <PresentationFormat>全屏显示(4:3)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凸显</vt:lpstr>
      <vt:lpstr>《红楼梦》在韩国          ——《红楼梦》韩文全译本及之后的翻译传播概述 </vt:lpstr>
      <vt:lpstr>最早的全译本</vt:lpstr>
      <vt:lpstr>最早的全译本</vt:lpstr>
      <vt:lpstr>日本殖民统治时期（1910－1945）的译本</vt:lpstr>
      <vt:lpstr>韩国光复后到一九八O年前后（1945 －1989）的译本</vt:lpstr>
      <vt:lpstr>韩国光复后到一九八O年前后（1945 －1989）的译本</vt:lpstr>
      <vt:lpstr>当代的译本</vt:lpstr>
      <vt:lpstr>当代的译本</vt:lpstr>
      <vt:lpstr>当代的译本</vt:lpstr>
      <vt:lpstr>当代的译本</vt:lpstr>
      <vt:lpstr>传播概述</vt:lpstr>
      <vt:lpstr>传播概述</vt:lpstr>
      <vt:lpstr>传播概述</vt:lpstr>
      <vt:lpstr>传播概述</vt:lpstr>
      <vt:lpstr>参考资料</vt:lpstr>
      <vt:lpstr>参考资料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《红楼梦》在韩国          ——《红楼梦》韩文全译本及之后的翻译传播概述 </dc:title>
  <dc:creator>acer</dc:creator>
  <cp:lastModifiedBy>acer</cp:lastModifiedBy>
  <cp:revision>13</cp:revision>
  <dcterms:created xsi:type="dcterms:W3CDTF">2016-10-22T06:29:23Z</dcterms:created>
  <dcterms:modified xsi:type="dcterms:W3CDTF">2016-12-09T11:10:28Z</dcterms:modified>
</cp:coreProperties>
</file>