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13"/>
  </p:notesMasterIdLst>
  <p:sldIdLst>
    <p:sldId id="280" r:id="rId4"/>
    <p:sldId id="284" r:id="rId5"/>
    <p:sldId id="332" r:id="rId6"/>
    <p:sldId id="334" r:id="rId7"/>
    <p:sldId id="335" r:id="rId8"/>
    <p:sldId id="267" r:id="rId9"/>
    <p:sldId id="260" r:id="rId10"/>
    <p:sldId id="278" r:id="rId11"/>
    <p:sldId id="259" r:id="rId12"/>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2" userDrawn="1">
          <p15:clr>
            <a:srgbClr val="A4A3A4"/>
          </p15:clr>
        </p15:guide>
        <p15:guide id="2" pos="3840" userDrawn="1">
          <p15:clr>
            <a:srgbClr val="A4A3A4"/>
          </p15:clr>
        </p15:guide>
        <p15:guide id="3" pos="679" userDrawn="1">
          <p15:clr>
            <a:srgbClr val="A4A3A4"/>
          </p15:clr>
        </p15:guide>
        <p15:guide id="4" pos="70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101" autoAdjust="0"/>
  </p:normalViewPr>
  <p:slideViewPr>
    <p:cSldViewPr snapToGrid="0" showGuides="1">
      <p:cViewPr>
        <p:scale>
          <a:sx n="100" d="100"/>
          <a:sy n="100" d="100"/>
        </p:scale>
        <p:origin x="-936" y="-432"/>
      </p:cViewPr>
      <p:guideLst>
        <p:guide orient="horz" pos="2212"/>
        <p:guide pos="3840"/>
        <p:guide pos="679"/>
        <p:guide pos="7004"/>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gs" Target="tags/tag5.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4"/>
          <p:cNvSpPr txBox="1"/>
          <p:nvPr/>
        </p:nvSpPr>
        <p:spPr>
          <a:xfrm>
            <a:off x="2965031" y="336744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3" name="TextBox 8"/>
          <p:cNvSpPr txBox="1"/>
          <p:nvPr/>
        </p:nvSpPr>
        <p:spPr>
          <a:xfrm>
            <a:off x="7509627" y="2215277"/>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4"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5"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8"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9" name="页脚占位符 7"/>
          <p:cNvSpPr>
            <a:spLocks noGrp="1"/>
          </p:cNvSpPr>
          <p:nvPr>
            <p:ph type="ftr" sz="quarter" idx="11"/>
          </p:nvPr>
        </p:nvSpPr>
        <p:spPr>
          <a:xfrm>
            <a:off x="4038600" y="6356350"/>
            <a:ext cx="4114800" cy="365125"/>
          </a:xfrm>
        </p:spPr>
        <p:txBody>
          <a:bodyPr/>
          <a:lstStyle/>
          <a:p>
            <a:endParaRPr lang="zh-CN" altLang="en-US"/>
          </a:p>
        </p:txBody>
      </p:sp>
      <p:sp>
        <p:nvSpPr>
          <p:cNvPr id="10" name="灯片编号占位符 8"/>
          <p:cNvSpPr>
            <a:spLocks noGrp="1"/>
          </p:cNvSpPr>
          <p:nvPr>
            <p:ph type="sldNum" sz="quarter" idx="12"/>
          </p:nvPr>
        </p:nvSpPr>
        <p:spPr>
          <a:xfrm>
            <a:off x="8610600" y="6356350"/>
            <a:ext cx="2743200" cy="365125"/>
          </a:xfrm>
        </p:spPr>
        <p:txBody>
          <a:bodyPr/>
          <a:lstStyle/>
          <a:p>
            <a:fld id="{E9B957CC-A438-4D82-B305-22914934740F}" type="slidenum">
              <a:rPr lang="zh-CN" altLang="en-US" smtClean="0"/>
            </a:fld>
            <a:endParaRPr lang="zh-CN" altLang="en-US"/>
          </a:p>
        </p:txBody>
      </p:sp>
    </p:spTree>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4"/>
          <a:stretch>
            <a:fillRect/>
          </a:stretch>
        </p:blipFill>
        <p:spPr>
          <a:xfrm flipH="1">
            <a:off x="0" y="0"/>
            <a:ext cx="12192000" cy="6858000"/>
          </a:xfrm>
          <a:prstGeom prst="rect">
            <a:avLst/>
          </a:prstGeom>
        </p:spPr>
      </p:pic>
      <p:sp>
        <p:nvSpPr>
          <p:cNvPr id="3" name="矩形 2"/>
          <p:cNvSpPr/>
          <p:nvPr userDrawn="1"/>
        </p:nvSpPr>
        <p:spPr>
          <a:xfrm>
            <a:off x="337458" y="337456"/>
            <a:ext cx="11538857" cy="62048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flipH="1">
            <a:off x="-64770" y="-70485"/>
            <a:ext cx="12192000" cy="6858000"/>
          </a:xfrm>
          <a:prstGeom prst="rect">
            <a:avLst/>
          </a:prstGeom>
        </p:spPr>
      </p:pic>
      <p:sp>
        <p:nvSpPr>
          <p:cNvPr id="8" name="矩形: 圆角 7"/>
          <p:cNvSpPr/>
          <p:nvPr/>
        </p:nvSpPr>
        <p:spPr>
          <a:xfrm>
            <a:off x="1263015" y="4742180"/>
            <a:ext cx="2750820" cy="307975"/>
          </a:xfrm>
          <a:prstGeom prst="roundRect">
            <a:avLst>
              <a:gd name="adj" fmla="val 47608"/>
            </a:avLst>
          </a:prstGeom>
          <a:solidFill>
            <a:srgbClr val="A46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三极春联字体简" panose="00000500000000000000" pitchFamily="2" charset="-122"/>
                <a:ea typeface="三极春联字体简" panose="00000500000000000000" pitchFamily="2" charset="-122"/>
                <a:cs typeface="阿里巴巴普惠体" panose="00020600040101010101" pitchFamily="18" charset="-122"/>
                <a:sym typeface="阿里巴巴普惠体" panose="00020600040101010101" pitchFamily="18" charset="-122"/>
              </a:rPr>
              <a:t>R</a:t>
            </a:r>
            <a:r>
              <a:rPr lang="en-US" altLang="zh-CN" dirty="0">
                <a:solidFill>
                  <a:schemeClr val="bg1"/>
                </a:solidFill>
                <a:latin typeface="三极春联字体简" panose="00000500000000000000" pitchFamily="2" charset="-122"/>
                <a:ea typeface="三极春联字体简" panose="00000500000000000000" pitchFamily="2" charset="-122"/>
                <a:cs typeface="阿里巴巴普惠体" panose="00020600040101010101" pitchFamily="18" charset="-122"/>
                <a:sym typeface="阿里巴巴普惠体" panose="00020600040101010101" pitchFamily="18" charset="-122"/>
              </a:rPr>
              <a:t>eporter:Yang Haodan</a:t>
            </a:r>
            <a:endParaRPr lang="en-US" altLang="zh-CN" dirty="0">
              <a:solidFill>
                <a:schemeClr val="bg1"/>
              </a:solidFill>
              <a:latin typeface="三极春联字体简" panose="00000500000000000000" pitchFamily="2" charset="-122"/>
              <a:ea typeface="三极春联字体简" panose="00000500000000000000" pitchFamily="2" charset="-122"/>
              <a:cs typeface="阿里巴巴普惠体" panose="00020600040101010101" pitchFamily="18" charset="-122"/>
              <a:sym typeface="阿里巴巴普惠体" panose="00020600040101010101" pitchFamily="18" charset="-122"/>
            </a:endParaRPr>
          </a:p>
        </p:txBody>
      </p:sp>
      <p:sp>
        <p:nvSpPr>
          <p:cNvPr id="12" name="文本框 11"/>
          <p:cNvSpPr txBox="1"/>
          <p:nvPr/>
        </p:nvSpPr>
        <p:spPr>
          <a:xfrm>
            <a:off x="2128716" y="3511503"/>
            <a:ext cx="3314264" cy="368300"/>
          </a:xfrm>
          <a:prstGeom prst="rect">
            <a:avLst/>
          </a:prstGeom>
          <a:noFill/>
        </p:spPr>
        <p:txBody>
          <a:bodyPr wrap="square">
            <a:spAutoFit/>
          </a:bodyPr>
          <a:lstStyle/>
          <a:p>
            <a:pPr algn="dist"/>
            <a:r>
              <a:rPr lang="zh-CN" altLang="en-US" dirty="0">
                <a:solidFill>
                  <a:srgbClr val="A4602C"/>
                </a:solidFill>
                <a:latin typeface="三极春联字体简" panose="00000500000000000000" pitchFamily="2" charset="-122"/>
                <a:ea typeface="三极春联字体简" panose="00000500000000000000" pitchFamily="2" charset="-122"/>
                <a:cs typeface="阿里巴巴普惠体" panose="00020600040101010101" pitchFamily="18" charset="-122"/>
                <a:sym typeface="阿里巴巴普惠体" panose="00020600040101010101" pitchFamily="18" charset="-122"/>
              </a:rPr>
              <a:t>邵阳特色美食</a:t>
            </a:r>
            <a:r>
              <a:rPr lang="en-US" altLang="zh-CN" dirty="0">
                <a:solidFill>
                  <a:srgbClr val="A4602C"/>
                </a:solidFill>
                <a:latin typeface="三极春联字体简" panose="00000500000000000000" pitchFamily="2" charset="-122"/>
                <a:ea typeface="三极春联字体简" panose="00000500000000000000" pitchFamily="2" charset="-122"/>
                <a:cs typeface="阿里巴巴普惠体" panose="00020600040101010101" pitchFamily="18" charset="-122"/>
                <a:sym typeface="阿里巴巴普惠体" panose="00020600040101010101" pitchFamily="18" charset="-122"/>
              </a:rPr>
              <a:t>——</a:t>
            </a:r>
            <a:r>
              <a:rPr lang="zh-CN" altLang="en-US" dirty="0">
                <a:solidFill>
                  <a:srgbClr val="A4602C"/>
                </a:solidFill>
                <a:latin typeface="三极春联字体简" panose="00000500000000000000" pitchFamily="2" charset="-122"/>
                <a:ea typeface="三极春联字体简" panose="00000500000000000000" pitchFamily="2" charset="-122"/>
                <a:cs typeface="阿里巴巴普惠体" panose="00020600040101010101" pitchFamily="18" charset="-122"/>
                <a:sym typeface="阿里巴巴普惠体" panose="00020600040101010101" pitchFamily="18" charset="-122"/>
              </a:rPr>
              <a:t>猪血</a:t>
            </a:r>
            <a:r>
              <a:rPr lang="zh-CN" altLang="en-US" dirty="0">
                <a:solidFill>
                  <a:srgbClr val="A4602C"/>
                </a:solidFill>
                <a:latin typeface="三极春联字体简" panose="00000500000000000000" pitchFamily="2" charset="-122"/>
                <a:ea typeface="三极春联字体简" panose="00000500000000000000" pitchFamily="2" charset="-122"/>
                <a:cs typeface="阿里巴巴普惠体" panose="00020600040101010101" pitchFamily="18" charset="-122"/>
                <a:sym typeface="阿里巴巴普惠体" panose="00020600040101010101" pitchFamily="18" charset="-122"/>
              </a:rPr>
              <a:t>圆子</a:t>
            </a:r>
            <a:endParaRPr lang="zh-CN" altLang="en-US" dirty="0">
              <a:solidFill>
                <a:srgbClr val="A4602C"/>
              </a:solidFill>
              <a:latin typeface="三极春联字体简" panose="00000500000000000000" pitchFamily="2" charset="-122"/>
              <a:ea typeface="三极春联字体简" panose="00000500000000000000" pitchFamily="2" charset="-122"/>
              <a:cs typeface="阿里巴巴普惠体" panose="00020600040101010101" pitchFamily="18" charset="-122"/>
              <a:sym typeface="阿里巴巴普惠体" panose="00020600040101010101" pitchFamily="18" charset="-122"/>
            </a:endParaRPr>
          </a:p>
        </p:txBody>
      </p:sp>
      <p:sp>
        <p:nvSpPr>
          <p:cNvPr id="13" name="文本框 12"/>
          <p:cNvSpPr txBox="1"/>
          <p:nvPr/>
        </p:nvSpPr>
        <p:spPr>
          <a:xfrm>
            <a:off x="1057620" y="1421173"/>
            <a:ext cx="5750804" cy="338554"/>
          </a:xfrm>
          <a:prstGeom prst="rect">
            <a:avLst/>
          </a:prstGeom>
          <a:noFill/>
        </p:spPr>
        <p:txBody>
          <a:bodyPr wrap="square">
            <a:spAutoFit/>
          </a:bodyPr>
          <a:lstStyle/>
          <a:p>
            <a:pPr algn="dist"/>
            <a:r>
              <a:rPr lang="en-US" altLang="zh-CN" sz="1600" b="0" i="0" dirty="0">
                <a:solidFill>
                  <a:srgbClr val="A4602C"/>
                </a:solidFill>
                <a:effectLst/>
                <a:latin typeface="三极春联字体简" panose="00000500000000000000" pitchFamily="2" charset="-122"/>
                <a:ea typeface="三极春联字体简" panose="00000500000000000000" pitchFamily="2" charset="-122"/>
              </a:rPr>
              <a:t>Chinese cuisine</a:t>
            </a:r>
            <a:endParaRPr lang="zh-CN" altLang="en-US" sz="1600" dirty="0">
              <a:solidFill>
                <a:srgbClr val="A4602C"/>
              </a:solidFill>
              <a:latin typeface="三极春联字体简" panose="00000500000000000000" pitchFamily="2" charset="-122"/>
              <a:ea typeface="三极春联字体简" panose="00000500000000000000" pitchFamily="2" charset="-122"/>
            </a:endParaRPr>
          </a:p>
        </p:txBody>
      </p:sp>
      <p:sp>
        <p:nvSpPr>
          <p:cNvPr id="15" name="文本框 14"/>
          <p:cNvSpPr txBox="1"/>
          <p:nvPr/>
        </p:nvSpPr>
        <p:spPr>
          <a:xfrm>
            <a:off x="881348" y="3938527"/>
            <a:ext cx="6096000" cy="532390"/>
          </a:xfrm>
          <a:prstGeom prst="rect">
            <a:avLst/>
          </a:prstGeom>
          <a:noFill/>
        </p:spPr>
        <p:txBody>
          <a:bodyPr wrap="square">
            <a:spAutoFit/>
          </a:bodyPr>
          <a:lstStyle/>
          <a:p>
            <a:pPr algn="ctr">
              <a:lnSpc>
                <a:spcPct val="150000"/>
              </a:lnSpc>
            </a:pPr>
            <a:r>
              <a:rPr lang="zh-CN" altLang="en-US" sz="1000" b="0" i="0" dirty="0">
                <a:solidFill>
                  <a:schemeClr val="bg1">
                    <a:lumMod val="50000"/>
                  </a:schemeClr>
                </a:solidFill>
                <a:effectLst/>
                <a:latin typeface="微软雅黑" panose="020B0503020204020204" pitchFamily="34" charset="-122"/>
                <a:ea typeface="微软雅黑" panose="020B0503020204020204" pitchFamily="34" charset="-122"/>
                <a:cs typeface="阿里巴巴普惠体" panose="00020600040101010101" pitchFamily="18" charset="-122"/>
              </a:rPr>
              <a:t>中国的饮食文化渊源流长，一个菜系的形成和它的悠久历史与独到的烹饪特色分不开的。同时也受到这个地区的自然地理、气候条件、资源特产、饮食习惯等影响。</a:t>
            </a:r>
            <a:endParaRPr lang="zh-CN" altLang="en-US" sz="1000" dirty="0">
              <a:solidFill>
                <a:schemeClr val="bg1">
                  <a:lumMod val="50000"/>
                </a:schemeClr>
              </a:solidFill>
              <a:latin typeface="微软雅黑" panose="020B0503020204020204" pitchFamily="34" charset="-122"/>
              <a:ea typeface="微软雅黑" panose="020B0503020204020204" pitchFamily="34" charset="-122"/>
              <a:cs typeface="阿里巴巴普惠体" panose="00020600040101010101" pitchFamily="18" charset="-122"/>
            </a:endParaRPr>
          </a:p>
        </p:txBody>
      </p:sp>
      <p:sp>
        <p:nvSpPr>
          <p:cNvPr id="2" name="文本框 1"/>
          <p:cNvSpPr txBox="1"/>
          <p:nvPr/>
        </p:nvSpPr>
        <p:spPr>
          <a:xfrm>
            <a:off x="459105" y="2034540"/>
            <a:ext cx="6577330" cy="1347470"/>
          </a:xfrm>
          <a:prstGeom prst="rect">
            <a:avLst/>
          </a:prstGeom>
        </p:spPr>
        <p:txBody>
          <a:bodyPr wrap="square">
            <a:noAutofit/>
            <a:extLst>
              <a:ext uri="{4A0BC546-FE56-4ADE-93B0-CB8AF2F6F144}">
                <wpsdc:textFrameExt xmlns:wpsdc="http://www.wps.cn/officeDocument/2022/drawingmlCustomData" type="text"/>
              </a:ext>
            </a:extLst>
          </a:bodyPr>
          <a:p>
            <a:pPr algn="ctr"/>
            <a:r>
              <a:rPr lang="en-US" altLang="zh-CN" sz="4000" b="1" dirty="0" err="1">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rPr>
              <a:t>Tofu meatball with pig blood in Shaoyang</a:t>
            </a:r>
            <a:endParaRPr lang="en-US" altLang="zh-CN" sz="4000" b="1" dirty="0" err="1">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12165" y="647700"/>
            <a:ext cx="496252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A Brief Introduction</a:t>
            </a:r>
            <a:endParaRPr lang="en-US" altLang="zh-CN" sz="2800" b="1">
              <a:latin typeface="Times New Roman" panose="02020603050405020304" charset="0"/>
              <a:cs typeface="Times New Roman" panose="02020603050405020304" charset="0"/>
            </a:endParaRPr>
          </a:p>
        </p:txBody>
      </p:sp>
      <p:sp>
        <p:nvSpPr>
          <p:cNvPr id="6" name="文本框 5"/>
          <p:cNvSpPr txBox="1"/>
          <p:nvPr/>
        </p:nvSpPr>
        <p:spPr>
          <a:xfrm>
            <a:off x="1242060" y="1329690"/>
            <a:ext cx="9273540" cy="1938020"/>
          </a:xfrm>
          <a:prstGeom prst="rect">
            <a:avLst/>
          </a:prstGeom>
        </p:spPr>
        <p:txBody>
          <a:bodyPr wrap="square">
            <a:spAutoFit/>
            <a:extLst>
              <a:ext uri="{4A0BC546-FE56-4ADE-93B0-CB8AF2F6F144}">
                <wpsdc:textFrameExt xmlns:wpsdc="http://www.wps.cn/officeDocument/2022/drawingmlCustomData" type="text"/>
              </a:ext>
            </a:extLst>
          </a:bodyPr>
          <a:p>
            <a:pPr algn="just"/>
            <a:r>
              <a:rPr lang="en-US" altLang="zh-CN" sz="2000">
                <a:latin typeface="Times New Roman" panose="02020603050405020304" charset="0"/>
                <a:ea typeface="微软雅黑" panose="020B0503020204020204" pitchFamily="34" charset="-122"/>
                <a:cs typeface="Times New Roman" panose="02020603050405020304" charset="0"/>
              </a:rPr>
              <a:t>   Tofu meatball with pig blood, also known as “Xueba Tofu” or “Pig Xueba”, is an authentic traditional delicacy from Shaoyang. Due to their</a:t>
            </a:r>
            <a:r>
              <a:rPr lang="en-US" altLang="zh-CN" sz="2000">
                <a:latin typeface="Times New Roman" panose="02020603050405020304" charset="0"/>
                <a:ea typeface="微软雅黑" panose="020B0503020204020204" pitchFamily="34" charset="-122"/>
                <a:cs typeface="Times New Roman" panose="02020603050405020304" charset="0"/>
              </a:rPr>
              <a:t> bun-like shape and dark, glossy appearance, locals refer to them as "Black Pearls". And it is a local custom to prepare this tofu meatball with pig blood</a:t>
            </a:r>
            <a:r>
              <a:rPr lang="en-US" altLang="zh-CN" sz="2000">
                <a:latin typeface="Times New Roman" panose="02020603050405020304" charset="0"/>
                <a:ea typeface="微软雅黑" panose="020B0503020204020204" pitchFamily="34" charset="-122"/>
                <a:cs typeface="Times New Roman" panose="02020603050405020304" charset="0"/>
              </a:rPr>
              <a:t> every December of the lunar calendar.</a:t>
            </a:r>
            <a:endParaRPr lang="en-US" altLang="zh-CN" sz="2000">
              <a:latin typeface="Times New Roman" panose="02020603050405020304" charset="0"/>
              <a:ea typeface="微软雅黑" panose="020B0503020204020204" pitchFamily="34" charset="-122"/>
              <a:cs typeface="Times New Roman" panose="02020603050405020304" charset="0"/>
            </a:endParaRPr>
          </a:p>
          <a:p>
            <a:pPr algn="just"/>
            <a:r>
              <a:rPr lang="en-US" altLang="zh-CN" sz="2000">
                <a:latin typeface="Times New Roman" panose="02020603050405020304" charset="0"/>
                <a:ea typeface="微软雅黑" panose="020B0503020204020204" pitchFamily="34" charset="-122"/>
                <a:cs typeface="Times New Roman" panose="02020603050405020304" charset="0"/>
              </a:rPr>
              <a:t>   In 2010, the making technique of </a:t>
            </a:r>
            <a:r>
              <a:rPr lang="en-US" altLang="zh-CN" sz="2000">
                <a:latin typeface="Times New Roman" panose="02020603050405020304" charset="0"/>
                <a:ea typeface="微软雅黑" panose="020B0503020204020204" pitchFamily="34" charset="-122"/>
                <a:cs typeface="Times New Roman" panose="02020603050405020304" charset="0"/>
              </a:rPr>
              <a:t>tofu maetball with pig blood was included in the list of municipal intangible cultural heritage projects.</a:t>
            </a:r>
            <a:endParaRPr lang="en-US" altLang="zh-CN" sz="2000">
              <a:latin typeface="Times New Roman" panose="02020603050405020304" charset="0"/>
              <a:ea typeface="微软雅黑" panose="020B0503020204020204" pitchFamily="34" charset="-122"/>
              <a:cs typeface="Times New Roman" panose="02020603050405020304" charset="0"/>
            </a:endParaRPr>
          </a:p>
        </p:txBody>
      </p:sp>
      <p:pic>
        <p:nvPicPr>
          <p:cNvPr id="3" name="图片 2"/>
          <p:cNvPicPr>
            <a:picLocks noChangeAspect="1"/>
          </p:cNvPicPr>
          <p:nvPr/>
        </p:nvPicPr>
        <p:blipFill>
          <a:blip r:embed="rId1"/>
          <a:stretch>
            <a:fillRect/>
          </a:stretch>
        </p:blipFill>
        <p:spPr>
          <a:xfrm>
            <a:off x="1224280" y="3429000"/>
            <a:ext cx="2644775" cy="2844165"/>
          </a:xfrm>
          <a:prstGeom prst="rect">
            <a:avLst/>
          </a:prstGeom>
        </p:spPr>
      </p:pic>
      <p:pic>
        <p:nvPicPr>
          <p:cNvPr id="5" name="图片 4"/>
          <p:cNvPicPr>
            <a:picLocks noChangeAspect="1"/>
          </p:cNvPicPr>
          <p:nvPr/>
        </p:nvPicPr>
        <p:blipFill>
          <a:blip r:embed="rId2"/>
          <a:stretch>
            <a:fillRect/>
          </a:stretch>
        </p:blipFill>
        <p:spPr>
          <a:xfrm>
            <a:off x="3869690" y="3428365"/>
            <a:ext cx="2388870" cy="2845435"/>
          </a:xfrm>
          <a:prstGeom prst="rect">
            <a:avLst/>
          </a:prstGeom>
        </p:spPr>
      </p:pic>
      <p:pic>
        <p:nvPicPr>
          <p:cNvPr id="7" name="图片 6"/>
          <p:cNvPicPr>
            <a:picLocks noChangeAspect="1"/>
          </p:cNvPicPr>
          <p:nvPr/>
        </p:nvPicPr>
        <p:blipFill>
          <a:blip r:embed="rId3"/>
          <a:stretch>
            <a:fillRect/>
          </a:stretch>
        </p:blipFill>
        <p:spPr>
          <a:xfrm>
            <a:off x="6258560" y="3428365"/>
            <a:ext cx="2286635" cy="2844165"/>
          </a:xfrm>
          <a:prstGeom prst="rect">
            <a:avLst/>
          </a:prstGeom>
        </p:spPr>
      </p:pic>
      <p:pic>
        <p:nvPicPr>
          <p:cNvPr id="8" name="图片 7"/>
          <p:cNvPicPr>
            <a:picLocks noChangeAspect="1"/>
          </p:cNvPicPr>
          <p:nvPr/>
        </p:nvPicPr>
        <p:blipFill>
          <a:blip r:embed="rId4"/>
          <a:stretch>
            <a:fillRect/>
          </a:stretch>
        </p:blipFill>
        <p:spPr>
          <a:xfrm>
            <a:off x="8545195" y="3430905"/>
            <a:ext cx="2280285" cy="2842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12165" y="647700"/>
            <a:ext cx="496252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Making Steps</a:t>
            </a:r>
            <a:endParaRPr lang="en-US" altLang="zh-CN" sz="2800" b="1">
              <a:latin typeface="Times New Roman" panose="02020603050405020304" charset="0"/>
              <a:cs typeface="Times New Roman" panose="02020603050405020304" charset="0"/>
            </a:endParaRPr>
          </a:p>
        </p:txBody>
      </p:sp>
      <p:sp>
        <p:nvSpPr>
          <p:cNvPr id="4" name="文本框 3"/>
          <p:cNvSpPr txBox="1"/>
          <p:nvPr/>
        </p:nvSpPr>
        <p:spPr>
          <a:xfrm>
            <a:off x="812165" y="1305475"/>
            <a:ext cx="4064000" cy="368300"/>
          </a:xfrm>
          <a:prstGeom prst="rect">
            <a:avLst/>
          </a:prstGeom>
        </p:spPr>
        <p:txBody>
          <a:bodyPr>
            <a:spAutoFit/>
            <a:extLst>
              <a:ext uri="{4A0BC546-FE56-4ADE-93B0-CB8AF2F6F144}">
                <wpsdc:textFrameExt xmlns:wpsdc="http://www.wps.cn/officeDocument/2022/drawingmlCustomData" type="text"/>
              </a:ext>
            </a:extLst>
          </a:bodyPr>
          <a:p>
            <a:pPr algn="l"/>
            <a:r>
              <a:rPr lang="en-US" altLang="zh-CN" sz="1800" b="1">
                <a:latin typeface="Times New Roman" panose="02020603050405020304" charset="0"/>
                <a:ea typeface="微软雅黑" panose="020B0503020204020204" pitchFamily="34" charset="-122"/>
                <a:cs typeface="Times New Roman" panose="02020603050405020304" charset="0"/>
              </a:rPr>
              <a:t>Step 1</a:t>
            </a:r>
            <a:endParaRPr lang="en-US" altLang="zh-CN" sz="1800" b="1">
              <a:latin typeface="Times New Roman" panose="02020603050405020304" charset="0"/>
              <a:ea typeface="微软雅黑" panose="020B0503020204020204" pitchFamily="34" charset="-122"/>
              <a:cs typeface="Times New Roman" panose="02020603050405020304" charset="0"/>
            </a:endParaRPr>
          </a:p>
        </p:txBody>
      </p:sp>
      <p:sp>
        <p:nvSpPr>
          <p:cNvPr id="9" name="文本框 8"/>
          <p:cNvSpPr txBox="1"/>
          <p:nvPr/>
        </p:nvSpPr>
        <p:spPr>
          <a:xfrm>
            <a:off x="1212850" y="1836420"/>
            <a:ext cx="3906520" cy="64516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latin typeface="Times New Roman" panose="02020603050405020304" charset="0"/>
                <a:ea typeface="微软雅黑" panose="020B0503020204020204" pitchFamily="34" charset="-122"/>
                <a:cs typeface="Times New Roman" panose="02020603050405020304" charset="0"/>
              </a:rPr>
              <a:t>Wrap the tofu in clean gauze and then hang it up to drain the water inside.</a:t>
            </a:r>
            <a:endParaRPr lang="en-US" altLang="zh-CN" sz="1800">
              <a:latin typeface="Times New Roman" panose="02020603050405020304" charset="0"/>
              <a:ea typeface="微软雅黑" panose="020B0503020204020204" pitchFamily="34" charset="-122"/>
              <a:cs typeface="Times New Roman" panose="02020603050405020304" charset="0"/>
            </a:endParaRPr>
          </a:p>
        </p:txBody>
      </p:sp>
      <p:pic>
        <p:nvPicPr>
          <p:cNvPr id="10" name="图片 9"/>
          <p:cNvPicPr>
            <a:picLocks noChangeAspect="1"/>
          </p:cNvPicPr>
          <p:nvPr/>
        </p:nvPicPr>
        <p:blipFill>
          <a:blip r:embed="rId1"/>
          <a:stretch>
            <a:fillRect/>
          </a:stretch>
        </p:blipFill>
        <p:spPr>
          <a:xfrm>
            <a:off x="5414010" y="1056005"/>
            <a:ext cx="2759710" cy="2216785"/>
          </a:xfrm>
          <a:prstGeom prst="rect">
            <a:avLst/>
          </a:prstGeom>
        </p:spPr>
      </p:pic>
      <p:pic>
        <p:nvPicPr>
          <p:cNvPr id="11" name="图片 10"/>
          <p:cNvPicPr>
            <a:picLocks noChangeAspect="1"/>
          </p:cNvPicPr>
          <p:nvPr/>
        </p:nvPicPr>
        <p:blipFill>
          <a:blip r:embed="rId2"/>
          <a:stretch>
            <a:fillRect/>
          </a:stretch>
        </p:blipFill>
        <p:spPr>
          <a:xfrm>
            <a:off x="8545195" y="1056005"/>
            <a:ext cx="2317750" cy="2216150"/>
          </a:xfrm>
          <a:prstGeom prst="rect">
            <a:avLst/>
          </a:prstGeom>
        </p:spPr>
      </p:pic>
      <p:sp>
        <p:nvSpPr>
          <p:cNvPr id="12" name="文本框 11"/>
          <p:cNvSpPr txBox="1"/>
          <p:nvPr/>
        </p:nvSpPr>
        <p:spPr>
          <a:xfrm>
            <a:off x="812165" y="3245485"/>
            <a:ext cx="1444625"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b="1">
                <a:latin typeface="Times New Roman" panose="02020603050405020304" charset="0"/>
                <a:ea typeface="微软雅黑" panose="020B0503020204020204" pitchFamily="34" charset="-122"/>
                <a:cs typeface="Times New Roman" panose="02020603050405020304" charset="0"/>
              </a:rPr>
              <a:t>Step 2</a:t>
            </a:r>
            <a:endParaRPr lang="en-US" altLang="zh-CN" sz="1800" b="1">
              <a:latin typeface="Times New Roman" panose="02020603050405020304" charset="0"/>
              <a:ea typeface="微软雅黑" panose="020B0503020204020204" pitchFamily="34" charset="-122"/>
              <a:cs typeface="Times New Roman" panose="02020603050405020304" charset="0"/>
            </a:endParaRPr>
          </a:p>
        </p:txBody>
      </p:sp>
      <p:sp>
        <p:nvSpPr>
          <p:cNvPr id="13" name="文本框 12"/>
          <p:cNvSpPr txBox="1"/>
          <p:nvPr/>
        </p:nvSpPr>
        <p:spPr>
          <a:xfrm>
            <a:off x="1212850" y="4024630"/>
            <a:ext cx="3996055" cy="92202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latin typeface="Times New Roman" panose="02020603050405020304" charset="0"/>
                <a:ea typeface="微软雅黑" panose="020B0503020204020204" pitchFamily="34" charset="-122"/>
                <a:cs typeface="Times New Roman" panose="02020603050405020304" charset="0"/>
              </a:rPr>
              <a:t>Cut the meat into long strips and crumble the dried tofu. </a:t>
            </a:r>
            <a:r>
              <a:rPr lang="en-US" altLang="zh-CN">
                <a:latin typeface="Times New Roman" panose="02020603050405020304" charset="0"/>
                <a:ea typeface="微软雅黑" panose="020B0503020204020204" pitchFamily="34" charset="-122"/>
                <a:cs typeface="Times New Roman" panose="02020603050405020304" charset="0"/>
                <a:sym typeface="+mn-ea"/>
              </a:rPr>
              <a:t>Marinate the meat and tofu with salt</a:t>
            </a:r>
            <a:r>
              <a:rPr lang="en-US" altLang="zh-CN">
                <a:latin typeface="Times New Roman" panose="02020603050405020304" charset="0"/>
                <a:ea typeface="微软雅黑" panose="020B0503020204020204" pitchFamily="34" charset="-122"/>
                <a:cs typeface="Times New Roman" panose="02020603050405020304" charset="0"/>
                <a:sym typeface="+mn-ea"/>
              </a:rPr>
              <a:t> separately</a:t>
            </a:r>
            <a:r>
              <a:rPr lang="en-US" altLang="zh-CN">
                <a:latin typeface="Times New Roman" panose="02020603050405020304" charset="0"/>
                <a:ea typeface="微软雅黑" panose="020B0503020204020204" pitchFamily="34" charset="-122"/>
                <a:cs typeface="Times New Roman" panose="02020603050405020304" charset="0"/>
                <a:sym typeface="+mn-ea"/>
              </a:rPr>
              <a:t> for three hours.</a:t>
            </a:r>
            <a:endParaRPr lang="en-US" altLang="zh-CN" sz="1800">
              <a:latin typeface="Times New Roman" panose="02020603050405020304" charset="0"/>
              <a:ea typeface="微软雅黑" panose="020B0503020204020204" pitchFamily="34" charset="-122"/>
              <a:cs typeface="Times New Roman" panose="02020603050405020304" charset="0"/>
            </a:endParaRPr>
          </a:p>
        </p:txBody>
      </p:sp>
      <p:pic>
        <p:nvPicPr>
          <p:cNvPr id="14" name="图片 13"/>
          <p:cNvPicPr>
            <a:picLocks noChangeAspect="1"/>
          </p:cNvPicPr>
          <p:nvPr/>
        </p:nvPicPr>
        <p:blipFill>
          <a:blip r:embed="rId3"/>
          <a:stretch>
            <a:fillRect/>
          </a:stretch>
        </p:blipFill>
        <p:spPr>
          <a:xfrm>
            <a:off x="5414010" y="3613785"/>
            <a:ext cx="2595880" cy="2657475"/>
          </a:xfrm>
          <a:prstGeom prst="rect">
            <a:avLst/>
          </a:prstGeom>
        </p:spPr>
      </p:pic>
      <p:pic>
        <p:nvPicPr>
          <p:cNvPr id="15" name="图片 14"/>
          <p:cNvPicPr>
            <a:picLocks noChangeAspect="1"/>
          </p:cNvPicPr>
          <p:nvPr/>
        </p:nvPicPr>
        <p:blipFill>
          <a:blip r:embed="rId4"/>
          <a:stretch>
            <a:fillRect/>
          </a:stretch>
        </p:blipFill>
        <p:spPr>
          <a:xfrm>
            <a:off x="8427720" y="3613785"/>
            <a:ext cx="2435225" cy="26339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12165" y="647700"/>
            <a:ext cx="496252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Making Steps</a:t>
            </a:r>
            <a:endParaRPr lang="en-US" altLang="zh-CN" sz="2800" b="1">
              <a:latin typeface="Times New Roman" panose="02020603050405020304" charset="0"/>
              <a:cs typeface="Times New Roman" panose="02020603050405020304" charset="0"/>
            </a:endParaRPr>
          </a:p>
        </p:txBody>
      </p:sp>
      <p:sp>
        <p:nvSpPr>
          <p:cNvPr id="4" name="文本框 3"/>
          <p:cNvSpPr txBox="1"/>
          <p:nvPr/>
        </p:nvSpPr>
        <p:spPr>
          <a:xfrm>
            <a:off x="812165" y="1305475"/>
            <a:ext cx="4064000" cy="368300"/>
          </a:xfrm>
          <a:prstGeom prst="rect">
            <a:avLst/>
          </a:prstGeom>
        </p:spPr>
        <p:txBody>
          <a:bodyPr>
            <a:spAutoFit/>
            <a:extLst>
              <a:ext uri="{4A0BC546-FE56-4ADE-93B0-CB8AF2F6F144}">
                <wpsdc:textFrameExt xmlns:wpsdc="http://www.wps.cn/officeDocument/2022/drawingmlCustomData" type="text"/>
              </a:ext>
            </a:extLst>
          </a:bodyPr>
          <a:p>
            <a:pPr algn="l"/>
            <a:r>
              <a:rPr lang="en-US" altLang="zh-CN" sz="1800" b="1">
                <a:latin typeface="Times New Roman" panose="02020603050405020304" charset="0"/>
                <a:ea typeface="微软雅黑" panose="020B0503020204020204" pitchFamily="34" charset="-122"/>
                <a:cs typeface="Times New Roman" panose="02020603050405020304" charset="0"/>
              </a:rPr>
              <a:t>Step 3</a:t>
            </a:r>
            <a:endParaRPr lang="en-US" altLang="zh-CN" sz="1800" b="1">
              <a:latin typeface="Times New Roman" panose="02020603050405020304" charset="0"/>
              <a:ea typeface="微软雅黑" panose="020B0503020204020204" pitchFamily="34" charset="-122"/>
              <a:cs typeface="Times New Roman" panose="02020603050405020304" charset="0"/>
            </a:endParaRPr>
          </a:p>
        </p:txBody>
      </p:sp>
      <p:sp>
        <p:nvSpPr>
          <p:cNvPr id="9" name="文本框 8"/>
          <p:cNvSpPr txBox="1"/>
          <p:nvPr/>
        </p:nvSpPr>
        <p:spPr>
          <a:xfrm>
            <a:off x="1212850" y="1836420"/>
            <a:ext cx="3906520" cy="64516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latin typeface="Times New Roman" panose="02020603050405020304" charset="0"/>
                <a:ea typeface="微软雅黑" panose="020B0503020204020204" pitchFamily="34" charset="-122"/>
                <a:cs typeface="Times New Roman" panose="02020603050405020304" charset="0"/>
              </a:rPr>
              <a:t>Mix the tofu and meat together, and add the soulful pig blood.</a:t>
            </a:r>
            <a:endParaRPr lang="en-US" altLang="zh-CN" sz="1800">
              <a:latin typeface="Times New Roman" panose="02020603050405020304" charset="0"/>
              <a:ea typeface="微软雅黑" panose="020B0503020204020204" pitchFamily="34" charset="-122"/>
              <a:cs typeface="Times New Roman" panose="02020603050405020304" charset="0"/>
            </a:endParaRPr>
          </a:p>
        </p:txBody>
      </p:sp>
      <p:sp>
        <p:nvSpPr>
          <p:cNvPr id="12" name="文本框 11"/>
          <p:cNvSpPr txBox="1"/>
          <p:nvPr/>
        </p:nvSpPr>
        <p:spPr>
          <a:xfrm>
            <a:off x="812165" y="3245485"/>
            <a:ext cx="1444625"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b="1">
                <a:latin typeface="Times New Roman" panose="02020603050405020304" charset="0"/>
                <a:ea typeface="微软雅黑" panose="020B0503020204020204" pitchFamily="34" charset="-122"/>
                <a:cs typeface="Times New Roman" panose="02020603050405020304" charset="0"/>
              </a:rPr>
              <a:t>Step 4</a:t>
            </a:r>
            <a:endParaRPr lang="en-US" altLang="zh-CN" sz="1800" b="1">
              <a:latin typeface="Times New Roman" panose="02020603050405020304" charset="0"/>
              <a:ea typeface="微软雅黑" panose="020B0503020204020204" pitchFamily="34" charset="-122"/>
              <a:cs typeface="Times New Roman" panose="02020603050405020304" charset="0"/>
            </a:endParaRPr>
          </a:p>
        </p:txBody>
      </p:sp>
      <p:sp>
        <p:nvSpPr>
          <p:cNvPr id="13" name="文本框 12"/>
          <p:cNvSpPr txBox="1"/>
          <p:nvPr/>
        </p:nvSpPr>
        <p:spPr>
          <a:xfrm>
            <a:off x="864870" y="4024630"/>
            <a:ext cx="4421505" cy="92202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latin typeface="Times New Roman" panose="02020603050405020304" charset="0"/>
                <a:ea typeface="微软雅黑" panose="020B0503020204020204" pitchFamily="34" charset="-122"/>
                <a:cs typeface="Times New Roman" panose="02020603050405020304" charset="0"/>
              </a:rPr>
              <a:t>Constantly patting and squeezing it, expelling the air inside, and shaping the round shape of the ball.</a:t>
            </a:r>
            <a:endParaRPr lang="en-US" altLang="zh-CN" sz="1800">
              <a:latin typeface="Times New Roman" panose="02020603050405020304" charset="0"/>
              <a:ea typeface="微软雅黑" panose="020B0503020204020204" pitchFamily="34" charset="-122"/>
              <a:cs typeface="Times New Roman" panose="02020603050405020304" charset="0"/>
            </a:endParaRPr>
          </a:p>
        </p:txBody>
      </p:sp>
      <p:pic>
        <p:nvPicPr>
          <p:cNvPr id="3" name="图片 2"/>
          <p:cNvPicPr>
            <a:picLocks noChangeAspect="1"/>
          </p:cNvPicPr>
          <p:nvPr/>
        </p:nvPicPr>
        <p:blipFill>
          <a:blip r:embed="rId1"/>
          <a:stretch>
            <a:fillRect/>
          </a:stretch>
        </p:blipFill>
        <p:spPr>
          <a:xfrm>
            <a:off x="5414010" y="909955"/>
            <a:ext cx="2698750" cy="2436495"/>
          </a:xfrm>
          <a:prstGeom prst="rect">
            <a:avLst/>
          </a:prstGeom>
        </p:spPr>
      </p:pic>
      <p:pic>
        <p:nvPicPr>
          <p:cNvPr id="5" name="图片 4"/>
          <p:cNvPicPr>
            <a:picLocks noChangeAspect="1"/>
          </p:cNvPicPr>
          <p:nvPr/>
        </p:nvPicPr>
        <p:blipFill>
          <a:blip r:embed="rId2"/>
          <a:stretch>
            <a:fillRect/>
          </a:stretch>
        </p:blipFill>
        <p:spPr>
          <a:xfrm>
            <a:off x="8408035" y="909955"/>
            <a:ext cx="2592070" cy="2436495"/>
          </a:xfrm>
          <a:prstGeom prst="rect">
            <a:avLst/>
          </a:prstGeom>
        </p:spPr>
      </p:pic>
      <p:pic>
        <p:nvPicPr>
          <p:cNvPr id="6" name="图片 5"/>
          <p:cNvPicPr>
            <a:picLocks noChangeAspect="1"/>
          </p:cNvPicPr>
          <p:nvPr/>
        </p:nvPicPr>
        <p:blipFill>
          <a:blip r:embed="rId3"/>
          <a:stretch>
            <a:fillRect/>
          </a:stretch>
        </p:blipFill>
        <p:spPr>
          <a:xfrm>
            <a:off x="5414010" y="3940810"/>
            <a:ext cx="2900045" cy="2176145"/>
          </a:xfrm>
          <a:prstGeom prst="rect">
            <a:avLst/>
          </a:prstGeom>
        </p:spPr>
      </p:pic>
      <p:pic>
        <p:nvPicPr>
          <p:cNvPr id="7" name="图片 6"/>
          <p:cNvPicPr>
            <a:picLocks noChangeAspect="1"/>
          </p:cNvPicPr>
          <p:nvPr/>
        </p:nvPicPr>
        <p:blipFill>
          <a:blip r:embed="rId4"/>
          <a:stretch>
            <a:fillRect/>
          </a:stretch>
        </p:blipFill>
        <p:spPr>
          <a:xfrm>
            <a:off x="8491855" y="3940810"/>
            <a:ext cx="2821940" cy="2117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12165" y="647700"/>
            <a:ext cx="4962525"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Making Steps</a:t>
            </a:r>
            <a:endParaRPr lang="en-US" altLang="zh-CN" sz="2800" b="1">
              <a:latin typeface="Times New Roman" panose="02020603050405020304" charset="0"/>
              <a:cs typeface="Times New Roman" panose="02020603050405020304" charset="0"/>
            </a:endParaRPr>
          </a:p>
        </p:txBody>
      </p:sp>
      <p:sp>
        <p:nvSpPr>
          <p:cNvPr id="4" name="文本框 3"/>
          <p:cNvSpPr txBox="1"/>
          <p:nvPr>
            <p:custDataLst>
              <p:tags r:id="rId1"/>
            </p:custDataLst>
          </p:nvPr>
        </p:nvSpPr>
        <p:spPr>
          <a:xfrm>
            <a:off x="812165" y="1305475"/>
            <a:ext cx="4064000" cy="368300"/>
          </a:xfrm>
          <a:prstGeom prst="rect">
            <a:avLst/>
          </a:prstGeom>
        </p:spPr>
        <p:txBody>
          <a:bodyPr>
            <a:spAutoFit/>
            <a:extLst>
              <a:ext uri="{4A0BC546-FE56-4ADE-93B0-CB8AF2F6F144}">
                <wpsdc:textFrameExt xmlns:wpsdc="http://www.wps.cn/officeDocument/2022/drawingmlCustomData" type="text"/>
              </a:ext>
            </a:extLst>
          </a:bodyPr>
          <a:p>
            <a:pPr algn="l"/>
            <a:r>
              <a:rPr lang="en-US" altLang="zh-CN" sz="1800" b="1">
                <a:latin typeface="Times New Roman" panose="02020603050405020304" charset="0"/>
                <a:ea typeface="微软雅黑" panose="020B0503020204020204" pitchFamily="34" charset="-122"/>
                <a:cs typeface="Times New Roman" panose="02020603050405020304" charset="0"/>
              </a:rPr>
              <a:t>Step 5</a:t>
            </a:r>
            <a:endParaRPr lang="en-US" altLang="zh-CN" sz="1800" b="1">
              <a:latin typeface="Times New Roman" panose="02020603050405020304" charset="0"/>
              <a:ea typeface="微软雅黑" panose="020B0503020204020204" pitchFamily="34" charset="-122"/>
              <a:cs typeface="Times New Roman" panose="02020603050405020304" charset="0"/>
            </a:endParaRPr>
          </a:p>
        </p:txBody>
      </p:sp>
      <p:sp>
        <p:nvSpPr>
          <p:cNvPr id="9" name="文本框 8"/>
          <p:cNvSpPr txBox="1"/>
          <p:nvPr>
            <p:custDataLst>
              <p:tags r:id="rId2"/>
            </p:custDataLst>
          </p:nvPr>
        </p:nvSpPr>
        <p:spPr>
          <a:xfrm>
            <a:off x="1212850" y="1836420"/>
            <a:ext cx="3906520" cy="92202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latin typeface="Times New Roman" panose="02020603050405020304" charset="0"/>
                <a:ea typeface="微软雅黑" panose="020B0503020204020204" pitchFamily="34" charset="-122"/>
                <a:cs typeface="Times New Roman" panose="02020603050405020304" charset="0"/>
              </a:rPr>
              <a:t>Place the kneaded balls in the sun and let them dry for three days, thereby removing most of the moisture inside.</a:t>
            </a:r>
            <a:endParaRPr lang="en-US" altLang="zh-CN" sz="1800">
              <a:latin typeface="Times New Roman" panose="02020603050405020304" charset="0"/>
              <a:ea typeface="微软雅黑" panose="020B0503020204020204" pitchFamily="34" charset="-122"/>
              <a:cs typeface="Times New Roman" panose="02020603050405020304" charset="0"/>
            </a:endParaRPr>
          </a:p>
        </p:txBody>
      </p:sp>
      <p:sp>
        <p:nvSpPr>
          <p:cNvPr id="12" name="文本框 11"/>
          <p:cNvSpPr txBox="1"/>
          <p:nvPr>
            <p:custDataLst>
              <p:tags r:id="rId3"/>
            </p:custDataLst>
          </p:nvPr>
        </p:nvSpPr>
        <p:spPr>
          <a:xfrm>
            <a:off x="812165" y="3245485"/>
            <a:ext cx="1444625" cy="36830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b="1">
                <a:latin typeface="Times New Roman" panose="02020603050405020304" charset="0"/>
                <a:ea typeface="微软雅黑" panose="020B0503020204020204" pitchFamily="34" charset="-122"/>
                <a:cs typeface="Times New Roman" panose="02020603050405020304" charset="0"/>
              </a:rPr>
              <a:t>Step 6</a:t>
            </a:r>
            <a:endParaRPr lang="en-US" altLang="zh-CN" sz="1800" b="1">
              <a:latin typeface="Times New Roman" panose="02020603050405020304" charset="0"/>
              <a:ea typeface="微软雅黑" panose="020B0503020204020204" pitchFamily="34" charset="-122"/>
              <a:cs typeface="Times New Roman" panose="02020603050405020304" charset="0"/>
            </a:endParaRPr>
          </a:p>
        </p:txBody>
      </p:sp>
      <p:sp>
        <p:nvSpPr>
          <p:cNvPr id="13" name="文本框 12"/>
          <p:cNvSpPr txBox="1"/>
          <p:nvPr>
            <p:custDataLst>
              <p:tags r:id="rId4"/>
            </p:custDataLst>
          </p:nvPr>
        </p:nvSpPr>
        <p:spPr>
          <a:xfrm>
            <a:off x="1212850" y="3983990"/>
            <a:ext cx="3897630" cy="92202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a:latin typeface="Times New Roman" panose="02020603050405020304" charset="0"/>
                <a:ea typeface="微软雅黑" panose="020B0503020204020204" pitchFamily="34" charset="-122"/>
                <a:cs typeface="Times New Roman" panose="02020603050405020304" charset="0"/>
              </a:rPr>
              <a:t>After drying, these meatballs were hung up and placed over the wood-fired stove for 15 days of smoking.</a:t>
            </a:r>
            <a:endParaRPr lang="en-US" altLang="zh-CN" sz="1800">
              <a:latin typeface="Times New Roman" panose="02020603050405020304" charset="0"/>
              <a:ea typeface="微软雅黑" panose="020B0503020204020204" pitchFamily="34" charset="-122"/>
              <a:cs typeface="Times New Roman" panose="02020603050405020304" charset="0"/>
            </a:endParaRPr>
          </a:p>
        </p:txBody>
      </p:sp>
      <p:pic>
        <p:nvPicPr>
          <p:cNvPr id="3" name="图片 2"/>
          <p:cNvPicPr>
            <a:picLocks noChangeAspect="1"/>
          </p:cNvPicPr>
          <p:nvPr/>
        </p:nvPicPr>
        <p:blipFill>
          <a:blip r:embed="rId5"/>
          <a:stretch>
            <a:fillRect/>
          </a:stretch>
        </p:blipFill>
        <p:spPr>
          <a:xfrm>
            <a:off x="5448935" y="1010285"/>
            <a:ext cx="2978785" cy="2235200"/>
          </a:xfrm>
          <a:prstGeom prst="rect">
            <a:avLst/>
          </a:prstGeom>
        </p:spPr>
      </p:pic>
      <p:pic>
        <p:nvPicPr>
          <p:cNvPr id="5" name="图片 4"/>
          <p:cNvPicPr>
            <a:picLocks noChangeAspect="1"/>
          </p:cNvPicPr>
          <p:nvPr/>
        </p:nvPicPr>
        <p:blipFill>
          <a:blip r:embed="rId6"/>
          <a:stretch>
            <a:fillRect/>
          </a:stretch>
        </p:blipFill>
        <p:spPr>
          <a:xfrm>
            <a:off x="8572500" y="1010920"/>
            <a:ext cx="2586990" cy="2234565"/>
          </a:xfrm>
          <a:prstGeom prst="rect">
            <a:avLst/>
          </a:prstGeom>
        </p:spPr>
      </p:pic>
      <p:pic>
        <p:nvPicPr>
          <p:cNvPr id="6" name="图片 5"/>
          <p:cNvPicPr>
            <a:picLocks noChangeAspect="1"/>
          </p:cNvPicPr>
          <p:nvPr/>
        </p:nvPicPr>
        <p:blipFill>
          <a:blip r:embed="rId7"/>
          <a:stretch>
            <a:fillRect/>
          </a:stretch>
        </p:blipFill>
        <p:spPr>
          <a:xfrm>
            <a:off x="8660765" y="3718560"/>
            <a:ext cx="2560320" cy="2307590"/>
          </a:xfrm>
          <a:prstGeom prst="rect">
            <a:avLst/>
          </a:prstGeom>
        </p:spPr>
      </p:pic>
      <p:pic>
        <p:nvPicPr>
          <p:cNvPr id="7" name="图片 6"/>
          <p:cNvPicPr>
            <a:picLocks noChangeAspect="1"/>
          </p:cNvPicPr>
          <p:nvPr/>
        </p:nvPicPr>
        <p:blipFill>
          <a:blip r:embed="rId8"/>
          <a:stretch>
            <a:fillRect/>
          </a:stretch>
        </p:blipFill>
        <p:spPr>
          <a:xfrm>
            <a:off x="5656580" y="3648710"/>
            <a:ext cx="2562860" cy="2574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78865" y="626110"/>
            <a:ext cx="3747770" cy="645160"/>
          </a:xfrm>
          <a:prstGeom prst="rect">
            <a:avLst/>
          </a:prstGeom>
          <a:noFill/>
        </p:spPr>
        <p:txBody>
          <a:bodyPr wrap="square" rtlCol="0">
            <a:spAutoFit/>
          </a:bodyPr>
          <a:lstStyle>
            <a:defPPr>
              <a:defRPr lang="zh-CN"/>
            </a:defPPr>
            <a:lvl1pPr>
              <a:defRPr sz="3600" b="0">
                <a:solidFill>
                  <a:srgbClr val="A4602C"/>
                </a:solidFill>
                <a:latin typeface="三极春联字体简" panose="00000500000000000000" pitchFamily="2" charset="-122"/>
                <a:ea typeface="三极春联字体简" panose="00000500000000000000" pitchFamily="2" charset="-122"/>
                <a:cs typeface="阿里巴巴普惠体" panose="00020600040101010101" pitchFamily="18" charset="-122"/>
              </a:defRPr>
            </a:lvl1pPr>
          </a:lstStyle>
          <a:p>
            <a:r>
              <a:rPr lang="en-US" dirty="0">
                <a:sym typeface="阿里巴巴普惠体" panose="00020600040101010101" pitchFamily="18" charset="-122"/>
              </a:rPr>
              <a:t>Cooking Methods</a:t>
            </a:r>
            <a:endParaRPr lang="en-US" dirty="0">
              <a:sym typeface="阿里巴巴普惠体" panose="00020600040101010101" pitchFamily="18" charset="-122"/>
            </a:endParaRPr>
          </a:p>
        </p:txBody>
      </p:sp>
      <p:pic>
        <p:nvPicPr>
          <p:cNvPr id="10" name="图片 9"/>
          <p:cNvPicPr>
            <a:picLocks noChangeAspect="1"/>
          </p:cNvPicPr>
          <p:nvPr/>
        </p:nvPicPr>
        <p:blipFill>
          <a:blip r:embed="rId1" cstate="email">
            <a:duotone>
              <a:schemeClr val="accent2">
                <a:shade val="45000"/>
                <a:satMod val="135000"/>
              </a:schemeClr>
              <a:prstClr val="white"/>
            </a:duotone>
          </a:blip>
          <a:stretch>
            <a:fillRect/>
          </a:stretch>
        </p:blipFill>
        <p:spPr>
          <a:xfrm>
            <a:off x="1078865" y="1684655"/>
            <a:ext cx="2800350" cy="3912235"/>
          </a:xfrm>
          <a:prstGeom prst="rect">
            <a:avLst/>
          </a:prstGeom>
        </p:spPr>
      </p:pic>
      <p:pic>
        <p:nvPicPr>
          <p:cNvPr id="11" name="图片 10"/>
          <p:cNvPicPr>
            <a:picLocks noChangeAspect="1"/>
          </p:cNvPicPr>
          <p:nvPr/>
        </p:nvPicPr>
        <p:blipFill>
          <a:blip r:embed="rId2" cstate="email">
            <a:duotone>
              <a:schemeClr val="accent2">
                <a:shade val="45000"/>
                <a:satMod val="135000"/>
              </a:schemeClr>
              <a:prstClr val="white"/>
            </a:duotone>
          </a:blip>
          <a:stretch>
            <a:fillRect/>
          </a:stretch>
        </p:blipFill>
        <p:spPr>
          <a:xfrm>
            <a:off x="4103370" y="1684655"/>
            <a:ext cx="2894330" cy="3912235"/>
          </a:xfrm>
          <a:prstGeom prst="rect">
            <a:avLst/>
          </a:prstGeom>
        </p:spPr>
      </p:pic>
      <p:pic>
        <p:nvPicPr>
          <p:cNvPr id="12" name="图片 11"/>
          <p:cNvPicPr>
            <a:picLocks noChangeAspect="1"/>
          </p:cNvPicPr>
          <p:nvPr/>
        </p:nvPicPr>
        <p:blipFill>
          <a:blip r:embed="rId3" cstate="email">
            <a:duotone>
              <a:schemeClr val="accent2">
                <a:shade val="45000"/>
                <a:satMod val="135000"/>
              </a:schemeClr>
              <a:prstClr val="white"/>
            </a:duotone>
          </a:blip>
          <a:stretch>
            <a:fillRect/>
          </a:stretch>
        </p:blipFill>
        <p:spPr>
          <a:xfrm>
            <a:off x="7268845" y="1684020"/>
            <a:ext cx="3867785" cy="3912235"/>
          </a:xfrm>
          <a:prstGeom prst="rect">
            <a:avLst/>
          </a:prstGeom>
        </p:spPr>
      </p:pic>
      <p:sp>
        <p:nvSpPr>
          <p:cNvPr id="3" name="文本框 2"/>
          <p:cNvSpPr txBox="1"/>
          <p:nvPr/>
        </p:nvSpPr>
        <p:spPr>
          <a:xfrm>
            <a:off x="1293495" y="1874520"/>
            <a:ext cx="2072005" cy="39878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000" b="1">
                <a:latin typeface="Times New Roman" panose="02020603050405020304" charset="0"/>
                <a:ea typeface="微软雅黑" panose="020B0503020204020204" pitchFamily="34" charset="-122"/>
                <a:cs typeface="Times New Roman" panose="02020603050405020304" charset="0"/>
              </a:rPr>
              <a:t>Steam</a:t>
            </a:r>
            <a:endParaRPr lang="en-US" altLang="zh-CN" sz="2000" b="1">
              <a:latin typeface="Times New Roman" panose="02020603050405020304" charset="0"/>
              <a:ea typeface="微软雅黑" panose="020B0503020204020204" pitchFamily="34" charset="-122"/>
              <a:cs typeface="Times New Roman" panose="02020603050405020304" charset="0"/>
            </a:endParaRPr>
          </a:p>
        </p:txBody>
      </p:sp>
      <p:sp>
        <p:nvSpPr>
          <p:cNvPr id="5" name="文本框 4"/>
          <p:cNvSpPr txBox="1"/>
          <p:nvPr/>
        </p:nvSpPr>
        <p:spPr>
          <a:xfrm>
            <a:off x="1293495" y="2330450"/>
            <a:ext cx="2381250" cy="922020"/>
          </a:xfrm>
          <a:prstGeom prst="rect">
            <a:avLst/>
          </a:prstGeom>
          <a:noFill/>
        </p:spPr>
        <p:txBody>
          <a:bodyPr wrap="square" rtlCol="0">
            <a:spAutoFit/>
          </a:bodyPr>
          <a:p>
            <a:r>
              <a:rPr lang="en-US" altLang="zh-CN">
                <a:latin typeface="Times New Roman" panose="02020603050405020304" charset="0"/>
                <a:cs typeface="Times New Roman" panose="02020603050405020304" charset="0"/>
              </a:rPr>
              <a:t>Sliced it and steam for 15 minutes, then we can enjoy it directly.</a:t>
            </a:r>
            <a:endParaRPr lang="en-US" altLang="zh-CN">
              <a:latin typeface="Times New Roman" panose="02020603050405020304" charset="0"/>
              <a:cs typeface="Times New Roman" panose="02020603050405020304" charset="0"/>
            </a:endParaRPr>
          </a:p>
        </p:txBody>
      </p:sp>
      <p:pic>
        <p:nvPicPr>
          <p:cNvPr id="7" name="图片 6"/>
          <p:cNvPicPr>
            <a:picLocks noChangeAspect="1"/>
          </p:cNvPicPr>
          <p:nvPr/>
        </p:nvPicPr>
        <p:blipFill>
          <a:blip r:embed="rId4"/>
          <a:stretch>
            <a:fillRect/>
          </a:stretch>
        </p:blipFill>
        <p:spPr>
          <a:xfrm>
            <a:off x="1293495" y="3376295"/>
            <a:ext cx="2367915" cy="1996440"/>
          </a:xfrm>
          <a:prstGeom prst="rect">
            <a:avLst/>
          </a:prstGeom>
        </p:spPr>
      </p:pic>
      <p:sp>
        <p:nvSpPr>
          <p:cNvPr id="9" name="文本框 8"/>
          <p:cNvSpPr txBox="1"/>
          <p:nvPr/>
        </p:nvSpPr>
        <p:spPr>
          <a:xfrm>
            <a:off x="4345305" y="1874520"/>
            <a:ext cx="2044065" cy="398780"/>
          </a:xfrm>
          <a:prstGeom prst="rect">
            <a:avLst/>
          </a:prstGeom>
          <a:noFill/>
        </p:spPr>
        <p:txBody>
          <a:bodyPr wrap="square" rtlCol="0">
            <a:spAutoFit/>
          </a:bodyPr>
          <a:p>
            <a:r>
              <a:rPr lang="en-US" altLang="zh-CN" sz="2000" b="1">
                <a:latin typeface="Times New Roman" panose="02020603050405020304" charset="0"/>
                <a:cs typeface="Times New Roman" panose="02020603050405020304" charset="0"/>
              </a:rPr>
              <a:t>Stir-fry</a:t>
            </a:r>
            <a:endParaRPr lang="en-US" altLang="zh-CN" sz="2000" b="1">
              <a:latin typeface="Times New Roman" panose="02020603050405020304" charset="0"/>
              <a:cs typeface="Times New Roman" panose="02020603050405020304" charset="0"/>
            </a:endParaRPr>
          </a:p>
        </p:txBody>
      </p:sp>
      <p:sp>
        <p:nvSpPr>
          <p:cNvPr id="16" name="文本框 15"/>
          <p:cNvSpPr txBox="1"/>
          <p:nvPr/>
        </p:nvSpPr>
        <p:spPr>
          <a:xfrm>
            <a:off x="4396105" y="2330450"/>
            <a:ext cx="2323465" cy="922020"/>
          </a:xfrm>
          <a:prstGeom prst="rect">
            <a:avLst/>
          </a:prstGeom>
          <a:noFill/>
        </p:spPr>
        <p:txBody>
          <a:bodyPr wrap="square" rtlCol="0">
            <a:spAutoFit/>
          </a:bodyPr>
          <a:p>
            <a:r>
              <a:rPr lang="en-US" altLang="zh-CN">
                <a:latin typeface="Times New Roman" panose="02020603050405020304" charset="0"/>
                <a:cs typeface="Times New Roman" panose="02020603050405020304" charset="0"/>
              </a:rPr>
              <a:t>Stir-fry it with garlic paste, chili peppers and other seasonings.</a:t>
            </a:r>
            <a:endParaRPr lang="en-US" altLang="zh-CN">
              <a:latin typeface="Times New Roman" panose="02020603050405020304" charset="0"/>
              <a:cs typeface="Times New Roman" panose="02020603050405020304" charset="0"/>
            </a:endParaRPr>
          </a:p>
        </p:txBody>
      </p:sp>
      <p:pic>
        <p:nvPicPr>
          <p:cNvPr id="17" name="图片 16"/>
          <p:cNvPicPr>
            <a:picLocks noChangeAspect="1"/>
          </p:cNvPicPr>
          <p:nvPr/>
        </p:nvPicPr>
        <p:blipFill>
          <a:blip r:embed="rId5"/>
          <a:stretch>
            <a:fillRect/>
          </a:stretch>
        </p:blipFill>
        <p:spPr>
          <a:xfrm>
            <a:off x="4396105" y="3376930"/>
            <a:ext cx="2349500" cy="1995805"/>
          </a:xfrm>
          <a:prstGeom prst="rect">
            <a:avLst/>
          </a:prstGeom>
        </p:spPr>
      </p:pic>
      <p:sp>
        <p:nvSpPr>
          <p:cNvPr id="18" name="文本框 17"/>
          <p:cNvSpPr txBox="1"/>
          <p:nvPr/>
        </p:nvSpPr>
        <p:spPr>
          <a:xfrm>
            <a:off x="7439660" y="1874520"/>
            <a:ext cx="3679825" cy="398780"/>
          </a:xfrm>
          <a:prstGeom prst="rect">
            <a:avLst/>
          </a:prstGeom>
          <a:noFill/>
        </p:spPr>
        <p:txBody>
          <a:bodyPr wrap="square" rtlCol="0">
            <a:spAutoFit/>
          </a:bodyPr>
          <a:p>
            <a:r>
              <a:rPr lang="en-US" altLang="zh-CN" sz="2000" b="1">
                <a:latin typeface="Times New Roman" panose="02020603050405020304" charset="0"/>
                <a:cs typeface="Times New Roman" panose="02020603050405020304" charset="0"/>
              </a:rPr>
              <a:t>Steam with other smoked meats</a:t>
            </a:r>
            <a:endParaRPr lang="en-US" altLang="zh-CN" sz="2000" b="1">
              <a:latin typeface="Times New Roman" panose="02020603050405020304" charset="0"/>
              <a:cs typeface="Times New Roman" panose="02020603050405020304" charset="0"/>
            </a:endParaRPr>
          </a:p>
        </p:txBody>
      </p:sp>
      <p:sp>
        <p:nvSpPr>
          <p:cNvPr id="19" name="文本框 18"/>
          <p:cNvSpPr txBox="1"/>
          <p:nvPr/>
        </p:nvSpPr>
        <p:spPr>
          <a:xfrm>
            <a:off x="7555865" y="2359660"/>
            <a:ext cx="3374390" cy="922020"/>
          </a:xfrm>
          <a:prstGeom prst="rect">
            <a:avLst/>
          </a:prstGeom>
          <a:noFill/>
        </p:spPr>
        <p:txBody>
          <a:bodyPr wrap="square" rtlCol="0">
            <a:spAutoFit/>
          </a:bodyPr>
          <a:p>
            <a:r>
              <a:rPr lang="en-US" altLang="zh-CN">
                <a:latin typeface="Times New Roman" panose="02020603050405020304" charset="0"/>
                <a:cs typeface="Times New Roman" panose="02020603050405020304" charset="0"/>
              </a:rPr>
              <a:t>Steam it with orther smoked meats. we usually enjoy this dish during Spring Festival. </a:t>
            </a:r>
            <a:endParaRPr lang="en-US" altLang="zh-CN">
              <a:latin typeface="Times New Roman" panose="02020603050405020304" charset="0"/>
              <a:cs typeface="Times New Roman" panose="02020603050405020304" charset="0"/>
            </a:endParaRPr>
          </a:p>
        </p:txBody>
      </p:sp>
      <p:pic>
        <p:nvPicPr>
          <p:cNvPr id="20" name="图片 19"/>
          <p:cNvPicPr>
            <a:picLocks noChangeAspect="1"/>
          </p:cNvPicPr>
          <p:nvPr/>
        </p:nvPicPr>
        <p:blipFill>
          <a:blip r:embed="rId6"/>
          <a:stretch>
            <a:fillRect/>
          </a:stretch>
        </p:blipFill>
        <p:spPr>
          <a:xfrm>
            <a:off x="7626350" y="3315970"/>
            <a:ext cx="3152140" cy="2073275"/>
          </a:xfrm>
          <a:prstGeom prst="rect">
            <a:avLst/>
          </a:prstGeom>
        </p:spPr>
      </p:pic>
      <p:pic>
        <p:nvPicPr>
          <p:cNvPr id="4" name="图片 3"/>
          <p:cNvPicPr>
            <a:picLocks noChangeAspect="1"/>
          </p:cNvPicPr>
          <p:nvPr/>
        </p:nvPicPr>
        <p:blipFill>
          <a:blip r:embed="rId7"/>
          <a:stretch>
            <a:fillRect/>
          </a:stretch>
        </p:blipFill>
        <p:spPr>
          <a:xfrm>
            <a:off x="2667000" y="857250"/>
            <a:ext cx="6858000" cy="51435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文本框 8194"/>
          <p:cNvSpPr txBox="1"/>
          <p:nvPr/>
        </p:nvSpPr>
        <p:spPr>
          <a:xfrm>
            <a:off x="6672263" y="188913"/>
            <a:ext cx="184731" cy="707886"/>
          </a:xfrm>
          <a:prstGeom prst="rect">
            <a:avLst/>
          </a:prstGeom>
          <a:noFill/>
          <a:ln w="9525">
            <a:noFill/>
          </a:ln>
        </p:spPr>
        <p:txBody>
          <a:bodyPr wrap="none" anchor="t" anchorCtr="0">
            <a:spAutoFit/>
          </a:bodyPr>
          <a:lstStyle/>
          <a:p>
            <a:endParaRPr lang="zh-CN" altLang="en-US" sz="4000" b="1" i="1" dirty="0">
              <a:solidFill>
                <a:srgbClr val="FF99FF"/>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endParaRPr>
          </a:p>
        </p:txBody>
      </p:sp>
      <p:sp>
        <p:nvSpPr>
          <p:cNvPr id="8196" name="文本框 8195"/>
          <p:cNvSpPr txBox="1"/>
          <p:nvPr/>
        </p:nvSpPr>
        <p:spPr>
          <a:xfrm>
            <a:off x="5016500" y="333375"/>
            <a:ext cx="2795588" cy="368300"/>
          </a:xfrm>
          <a:prstGeom prst="rect">
            <a:avLst/>
          </a:prstGeom>
          <a:noFill/>
          <a:ln w="9525">
            <a:noFill/>
          </a:ln>
        </p:spPr>
        <p:txBody>
          <a:bodyPr>
            <a:spAutoFit/>
          </a:bodyPr>
          <a:lstStyle/>
          <a:p>
            <a:r>
              <a:rPr lang="zh-CN" altLang="en-US" dirty="0">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 </a:t>
            </a:r>
            <a:endParaRPr lang="zh-CN" altLang="en-US" dirty="0">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endParaRPr>
          </a:p>
        </p:txBody>
      </p:sp>
      <p:pic>
        <p:nvPicPr>
          <p:cNvPr id="11" name="图片 10"/>
          <p:cNvPicPr>
            <a:picLocks noChangeAspect="1"/>
          </p:cNvPicPr>
          <p:nvPr/>
        </p:nvPicPr>
        <p:blipFill>
          <a:blip r:embed="rId1" cstate="email">
            <a:duotone>
              <a:prstClr val="black"/>
              <a:schemeClr val="accent2">
                <a:tint val="45000"/>
                <a:satMod val="400000"/>
              </a:schemeClr>
            </a:duotone>
          </a:blip>
          <a:srcRect/>
          <a:stretch>
            <a:fillRect/>
          </a:stretch>
        </p:blipFill>
        <p:spPr>
          <a:xfrm>
            <a:off x="4704715" y="1545590"/>
            <a:ext cx="6587490" cy="4381500"/>
          </a:xfrm>
          <a:prstGeom prst="rect">
            <a:avLst/>
          </a:prstGeom>
        </p:spPr>
      </p:pic>
      <p:pic>
        <p:nvPicPr>
          <p:cNvPr id="4" name="图片 3"/>
          <p:cNvPicPr>
            <a:picLocks noChangeAspect="1"/>
          </p:cNvPicPr>
          <p:nvPr/>
        </p:nvPicPr>
        <p:blipFill>
          <a:blip r:embed="rId2"/>
          <a:stretch>
            <a:fillRect/>
          </a:stretch>
        </p:blipFill>
        <p:spPr>
          <a:xfrm>
            <a:off x="1132840" y="1544955"/>
            <a:ext cx="3138805" cy="4088765"/>
          </a:xfrm>
          <a:prstGeom prst="rect">
            <a:avLst/>
          </a:prstGeom>
        </p:spPr>
      </p:pic>
      <p:sp>
        <p:nvSpPr>
          <p:cNvPr id="6" name="文本框 5"/>
          <p:cNvSpPr txBox="1"/>
          <p:nvPr/>
        </p:nvSpPr>
        <p:spPr>
          <a:xfrm>
            <a:off x="929005" y="701675"/>
            <a:ext cx="4791710" cy="521970"/>
          </a:xfrm>
          <a:prstGeom prst="rect">
            <a:avLst/>
          </a:prstGeom>
          <a:noFill/>
        </p:spPr>
        <p:txBody>
          <a:bodyPr wrap="square" rtlCol="0">
            <a:spAutoFit/>
          </a:bodyPr>
          <a:p>
            <a:r>
              <a:rPr lang="en-US" altLang="zh-CN" sz="2800" b="1">
                <a:latin typeface="Times New Roman" panose="02020603050405020304" charset="0"/>
                <a:cs typeface="Times New Roman" panose="02020603050405020304" charset="0"/>
              </a:rPr>
              <a:t>Cultural Meaning</a:t>
            </a:r>
            <a:endParaRPr lang="en-US" altLang="zh-CN" sz="2800" b="1">
              <a:latin typeface="Times New Roman" panose="02020603050405020304" charset="0"/>
              <a:cs typeface="Times New Roman" panose="02020603050405020304" charset="0"/>
            </a:endParaRPr>
          </a:p>
        </p:txBody>
      </p:sp>
      <p:sp>
        <p:nvSpPr>
          <p:cNvPr id="8" name="文本框 7"/>
          <p:cNvSpPr txBox="1"/>
          <p:nvPr/>
        </p:nvSpPr>
        <p:spPr>
          <a:xfrm>
            <a:off x="5244465" y="1918335"/>
            <a:ext cx="5517515" cy="1476375"/>
          </a:xfrm>
          <a:prstGeom prst="rect">
            <a:avLst/>
          </a:prstGeom>
          <a:noFill/>
        </p:spPr>
        <p:txBody>
          <a:bodyPr wrap="square" rtlCol="0">
            <a:spAutoFit/>
          </a:bodyPr>
          <a:p>
            <a:pPr algn="just"/>
            <a:r>
              <a:rPr lang="en-US" altLang="zh-CN">
                <a:latin typeface="Times New Roman" panose="02020603050405020304" charset="0"/>
                <a:cs typeface="Times New Roman" panose="02020603050405020304" charset="0"/>
              </a:rPr>
              <a:t>   In the rural areas of Shaoyang, the two words, “Wanzi” and “Yuanzi,” are pronounced the same way, representing reunion with family and friends. They also represent our wish for a better life and imply a warm New Year with the whole family.</a:t>
            </a:r>
            <a:endParaRPr lang="zh-CN" altLang="en-US">
              <a:latin typeface="Times New Roman" panose="02020603050405020304" charset="0"/>
              <a:cs typeface="Times New Roman" panose="02020603050405020304" charset="0"/>
            </a:endParaRPr>
          </a:p>
        </p:txBody>
      </p:sp>
      <p:sp>
        <p:nvSpPr>
          <p:cNvPr id="9" name="文本框 8"/>
          <p:cNvSpPr txBox="1"/>
          <p:nvPr/>
        </p:nvSpPr>
        <p:spPr>
          <a:xfrm>
            <a:off x="5244465" y="3538220"/>
            <a:ext cx="5558155" cy="1753235"/>
          </a:xfrm>
          <a:prstGeom prst="rect">
            <a:avLst/>
          </a:prstGeom>
          <a:noFill/>
        </p:spPr>
        <p:txBody>
          <a:bodyPr wrap="square" rtlCol="0">
            <a:spAutoFit/>
          </a:bodyPr>
          <a:p>
            <a:pPr algn="just"/>
            <a:r>
              <a:rPr lang="en-US" altLang="zh-CN">
                <a:latin typeface="Times New Roman" panose="02020603050405020304" charset="0"/>
                <a:cs typeface="Times New Roman" panose="02020603050405020304" charset="0"/>
              </a:rPr>
              <a:t>   Shaoyang people, who study or work outside their hometown, always leave home with packages filled with special local products prepared by the elders. Pig Blood Balls are one of the necessities among these products, and the balls also remind them of their warm family and make them miss their hometown. </a:t>
            </a:r>
            <a:endParaRPr lang="en-US" altLang="zh-CN">
              <a:latin typeface="Times New Roman" panose="02020603050405020304" charset="0"/>
              <a:cs typeface="Times New Roman" panose="02020603050405020304" charset="0"/>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27113" y="952223"/>
            <a:ext cx="10587209" cy="4587791"/>
            <a:chOff x="727113" y="952223"/>
            <a:chExt cx="10587209" cy="4587791"/>
          </a:xfrm>
        </p:grpSpPr>
        <p:pic>
          <p:nvPicPr>
            <p:cNvPr id="5" name="图片 4"/>
            <p:cNvPicPr>
              <a:picLocks noChangeAspect="1"/>
            </p:cNvPicPr>
            <p:nvPr/>
          </p:nvPicPr>
          <p:blipFill>
            <a:blip r:embed="rId1" cstate="email">
              <a:duotone>
                <a:schemeClr val="accent2">
                  <a:shade val="45000"/>
                  <a:satMod val="135000"/>
                </a:schemeClr>
                <a:prstClr val="white"/>
              </a:duotone>
            </a:blip>
            <a:srcRect/>
            <a:stretch>
              <a:fillRect/>
            </a:stretch>
          </p:blipFill>
          <p:spPr>
            <a:xfrm>
              <a:off x="727113" y="952223"/>
              <a:ext cx="10587209" cy="4587791"/>
            </a:xfrm>
            <a:prstGeom prst="rect">
              <a:avLst/>
            </a:prstGeom>
          </p:spPr>
        </p:pic>
        <p:sp>
          <p:nvSpPr>
            <p:cNvPr id="26627" name="文本框 26626"/>
            <p:cNvSpPr txBox="1"/>
            <p:nvPr/>
          </p:nvSpPr>
          <p:spPr>
            <a:xfrm>
              <a:off x="1773716" y="2537347"/>
              <a:ext cx="8648241" cy="922020"/>
            </a:xfrm>
            <a:prstGeom prst="rect">
              <a:avLst/>
            </a:prstGeom>
            <a:noFill/>
            <a:ln w="9525">
              <a:noFill/>
            </a:ln>
          </p:spPr>
          <p:txBody>
            <a:bodyPr wrap="square" anchor="t" anchorCtr="0">
              <a:spAutoFit/>
            </a:bodyPr>
            <a:lstStyle/>
            <a:p>
              <a:pPr algn="ctr"/>
              <a:r>
                <a:rPr lang="en-US" altLang="zh-CN" sz="5400" dirty="0">
                  <a:solidFill>
                    <a:srgbClr val="A4602C"/>
                  </a:solidFill>
                  <a:latin typeface="三极春联字体简" panose="00000500000000000000" pitchFamily="2" charset="-122"/>
                  <a:ea typeface="三极春联字体简" panose="00000500000000000000" pitchFamily="2" charset="-122"/>
                  <a:cs typeface="阿里巴巴普惠体" panose="00020600040101010101" pitchFamily="18" charset="-122"/>
                  <a:sym typeface="阿里巴巴普惠体" panose="00020600040101010101" pitchFamily="18" charset="-122"/>
                </a:rPr>
                <a:t>Thank you!</a:t>
              </a:r>
              <a:endParaRPr lang="en-US" altLang="zh-CN" sz="5400" dirty="0">
                <a:solidFill>
                  <a:srgbClr val="A4602C"/>
                </a:solidFill>
                <a:latin typeface="三极春联字体简" panose="00000500000000000000" pitchFamily="2" charset="-122"/>
                <a:ea typeface="三极春联字体简" panose="00000500000000000000" pitchFamily="2" charset="-122"/>
                <a:cs typeface="阿里巴巴普惠体" panose="00020600040101010101" pitchFamily="18" charset="-122"/>
                <a:sym typeface="阿里巴巴普惠体" panose="00020600040101010101" pitchFamily="18" charset="-122"/>
              </a:endParaRPr>
            </a:p>
          </p:txBody>
        </p:sp>
      </p:gr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5688" y="622502"/>
            <a:ext cx="2582661" cy="645160"/>
          </a:xfrm>
          <a:prstGeom prst="rect">
            <a:avLst/>
          </a:prstGeom>
          <a:noFill/>
        </p:spPr>
        <p:txBody>
          <a:bodyPr wrap="square" rtlCol="0">
            <a:spAutoFit/>
          </a:bodyPr>
          <a:lstStyle>
            <a:defPPr>
              <a:defRPr lang="zh-CN"/>
            </a:defPPr>
            <a:lvl1pPr>
              <a:defRPr sz="3600" b="0">
                <a:solidFill>
                  <a:srgbClr val="A4602C"/>
                </a:solidFill>
                <a:latin typeface="三极春联字体简" panose="00000500000000000000" pitchFamily="2" charset="-122"/>
                <a:ea typeface="三极春联字体简" panose="00000500000000000000" pitchFamily="2" charset="-122"/>
                <a:cs typeface="阿里巴巴普惠体" panose="00020600040101010101" pitchFamily="18" charset="-122"/>
              </a:defRPr>
            </a:lvl1pPr>
          </a:lstStyle>
          <a:p>
            <a:r>
              <a:rPr lang="zh-CN" altLang="en-US" dirty="0">
                <a:sym typeface="阿里巴巴普惠体" panose="00020600040101010101" pitchFamily="18" charset="-122"/>
              </a:rPr>
              <a:t>资料来源</a:t>
            </a:r>
            <a:r>
              <a:rPr lang="en-US" altLang="zh-CN" dirty="0">
                <a:sym typeface="阿里巴巴普惠体" panose="00020600040101010101" pitchFamily="18" charset="-122"/>
              </a:rPr>
              <a:t>:</a:t>
            </a:r>
            <a:endParaRPr lang="en-US" altLang="zh-CN" dirty="0">
              <a:sym typeface="阿里巴巴普惠体" panose="00020600040101010101" pitchFamily="18" charset="-122"/>
            </a:endParaRPr>
          </a:p>
        </p:txBody>
      </p:sp>
      <p:grpSp>
        <p:nvGrpSpPr>
          <p:cNvPr id="6" name="组合 5"/>
          <p:cNvGrpSpPr/>
          <p:nvPr/>
        </p:nvGrpSpPr>
        <p:grpSpPr>
          <a:xfrm>
            <a:off x="1233890" y="1176663"/>
            <a:ext cx="9628742" cy="5113490"/>
            <a:chOff x="1233890" y="1176663"/>
            <a:chExt cx="9628742" cy="5113490"/>
          </a:xfrm>
        </p:grpSpPr>
        <p:pic>
          <p:nvPicPr>
            <p:cNvPr id="5" name="图片 4"/>
            <p:cNvPicPr>
              <a:picLocks noChangeAspect="1"/>
            </p:cNvPicPr>
            <p:nvPr/>
          </p:nvPicPr>
          <p:blipFill>
            <a:blip r:embed="rId1" cstate="email">
              <a:duotone>
                <a:schemeClr val="accent2">
                  <a:shade val="45000"/>
                  <a:satMod val="135000"/>
                </a:schemeClr>
                <a:prstClr val="white"/>
              </a:duotone>
            </a:blip>
            <a:srcRect/>
            <a:stretch>
              <a:fillRect/>
            </a:stretch>
          </p:blipFill>
          <p:spPr>
            <a:xfrm>
              <a:off x="1233890" y="1176663"/>
              <a:ext cx="9628742" cy="5113490"/>
            </a:xfrm>
            <a:prstGeom prst="rect">
              <a:avLst/>
            </a:prstGeom>
          </p:spPr>
        </p:pic>
        <p:sp>
          <p:nvSpPr>
            <p:cNvPr id="3" name="文本框 2"/>
            <p:cNvSpPr txBox="1"/>
            <p:nvPr/>
          </p:nvSpPr>
          <p:spPr>
            <a:xfrm>
              <a:off x="2018791" y="1999905"/>
              <a:ext cx="8160793" cy="1568450"/>
            </a:xfrm>
            <a:prstGeom prst="rect">
              <a:avLst/>
            </a:prstGeom>
            <a:noFill/>
          </p:spPr>
          <p:txBody>
            <a:bodyPr wrap="square" rtlCol="0" anchor="t">
              <a:sp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中国语言与文化</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课本</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endParaRPr>
            </a:p>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小红书</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endParaRPr>
            </a:p>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微信</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公众号</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endParaRPr>
            </a:p>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辅助工具：有道</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rPr>
                <a:t>词典</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阿里巴巴普惠体" panose="00020600040101010101" pitchFamily="18" charset="-122"/>
                <a:sym typeface="阿里巴巴普惠体" panose="00020600040101010101" pitchFamily="18"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KSO_WM_DIAGRAM_VIRTUALLY_FRAME" val="{&quot;height&quot;:286.70669291338584,&quot;left&quot;:63.95,&quot;top&quot;:102.79330708661416,&quot;width&quot;:339.15}"/>
</p:tagLst>
</file>

<file path=ppt/tags/tag2.xml><?xml version="1.0" encoding="utf-8"?>
<p:tagLst xmlns:p="http://schemas.openxmlformats.org/presentationml/2006/main">
  <p:tag name="KSO_WM_DIAGRAM_VIRTUALLY_FRAME" val="{&quot;height&quot;:286.70669291338584,&quot;left&quot;:63.95,&quot;top&quot;:102.79330708661416,&quot;width&quot;:339.15}"/>
</p:tagLst>
</file>

<file path=ppt/tags/tag3.xml><?xml version="1.0" encoding="utf-8"?>
<p:tagLst xmlns:p="http://schemas.openxmlformats.org/presentationml/2006/main">
  <p:tag name="KSO_WM_DIAGRAM_VIRTUALLY_FRAME" val="{&quot;height&quot;:286.70669291338584,&quot;left&quot;:63.95,&quot;top&quot;:102.79330708661416,&quot;width&quot;:339.15}"/>
</p:tagLst>
</file>

<file path=ppt/tags/tag4.xml><?xml version="1.0" encoding="utf-8"?>
<p:tagLst xmlns:p="http://schemas.openxmlformats.org/presentationml/2006/main">
  <p:tag name="KSO_WM_DIAGRAM_VIRTUALLY_FRAME" val="{&quot;height&quot;:286.70669291338584,&quot;left&quot;:63.95,&quot;top&quot;:102.79330708661416,&quot;width&quot;:339.15}"/>
</p:tagLst>
</file>

<file path=ppt/tags/tag5.xml><?xml version="1.0" encoding="utf-8"?>
<p:tagLst xmlns:p="http://schemas.openxmlformats.org/presentationml/2006/main">
  <p:tag name="AS_NET" val="4.0.30319.42000"/>
  <p:tag name="AS_OS" val="Microsoft Windows NT 6.1.7601 Service Pack 1"/>
  <p:tag name="AS_RELEASE_DATE" val="2022.11.14"/>
  <p:tag name="AS_TITLE" val="Aspose.Slides for .NET 4.0 Client Profile"/>
  <p:tag name="AS_VERSION" val="22.11"/>
  <p:tag name="COMMONDATA" val="eyJoZGlkIjoiYTIwMzMyMTAwYjdhMzJlOTRiNDZhMjFkMGUwMjYyNjgifQ=="/>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2182</Words>
  <Application>WPS 演示</Application>
  <PresentationFormat>自定义</PresentationFormat>
  <Paragraphs>76</Paragraphs>
  <Slides>9</Slides>
  <Notes>3</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9</vt:i4>
      </vt:variant>
    </vt:vector>
  </HeadingPairs>
  <TitlesOfParts>
    <vt:vector size="20" baseType="lpstr">
      <vt:lpstr>Arial</vt:lpstr>
      <vt:lpstr>宋体</vt:lpstr>
      <vt:lpstr>Wingdings</vt:lpstr>
      <vt:lpstr>微软雅黑</vt:lpstr>
      <vt:lpstr>三极春联字体简</vt:lpstr>
      <vt:lpstr>阿里巴巴普惠体</vt:lpstr>
      <vt:lpstr>Times New Roman</vt:lpstr>
      <vt:lpstr>Calibri</vt:lpstr>
      <vt:lpstr>Arial Unicode MS</vt:lpstr>
      <vt:lpstr>第一PPT，www.1ppt.com</vt:lpstr>
      <vt:lpstr>第一PPT，www.1ppt.com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美食</dc:title>
  <dc:creator>第一PPT</dc:creator>
  <cp:keywords>www.1ppt.com</cp:keywords>
  <dc:description>www.1ppt.com</dc:description>
  <cp:lastModifiedBy>ding</cp:lastModifiedBy>
  <cp:revision>43</cp:revision>
  <dcterms:created xsi:type="dcterms:W3CDTF">2022-05-28T04:08:00Z</dcterms:created>
  <dcterms:modified xsi:type="dcterms:W3CDTF">2025-12-12T12:25:31Z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229F0C18B2C04BF5AA01DE5A115D3EA7_13</vt:lpwstr>
  </property>
  <property fmtid="{D5CDD505-2E9C-101B-9397-08002B2CF9AE}" pid="3" name="KSOProductBuildVer">
    <vt:lpwstr>2052-12.1.0.24034</vt:lpwstr>
  </property>
</Properties>
</file>