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2" r:id="rId2"/>
  </p:sldMasterIdLst>
  <p:notesMasterIdLst>
    <p:notesMasterId r:id="rId19"/>
  </p:notesMasterIdLst>
  <p:sldIdLst>
    <p:sldId id="322" r:id="rId3"/>
    <p:sldId id="323" r:id="rId4"/>
    <p:sldId id="324" r:id="rId5"/>
    <p:sldId id="325" r:id="rId6"/>
    <p:sldId id="329" r:id="rId7"/>
    <p:sldId id="330" r:id="rId8"/>
    <p:sldId id="334" r:id="rId9"/>
    <p:sldId id="335" r:id="rId10"/>
    <p:sldId id="346" r:id="rId11"/>
    <p:sldId id="336" r:id="rId12"/>
    <p:sldId id="339" r:id="rId13"/>
    <p:sldId id="341" r:id="rId14"/>
    <p:sldId id="342" r:id="rId15"/>
    <p:sldId id="347" r:id="rId16"/>
    <p:sldId id="343" r:id="rId17"/>
    <p:sldId id="344" r:id="rId18"/>
  </p:sldIdLst>
  <p:sldSz cx="12192000" cy="6858000"/>
  <p:notesSz cx="6858000" cy="9144000"/>
  <p:embeddedFontLst>
    <p:embeddedFont>
      <p:font typeface="Sitka Subheading" pitchFamily="2" charset="0"/>
      <p:regular r:id="rId20"/>
      <p:bold r:id="rId21"/>
      <p:italic r:id="rId22"/>
      <p:boldItalic r:id="rId23"/>
    </p:embeddedFont>
    <p:embeddedFont>
      <p:font typeface="Sitka Text" pitchFamily="2" charset="0"/>
      <p:regular r:id="rId24"/>
      <p:bold r:id="rId25"/>
      <p:italic r:id="rId26"/>
      <p:boldItalic r:id="rId27"/>
    </p:embeddedFont>
    <p:embeddedFont>
      <p:font typeface="等线" panose="02010600030101010101" pitchFamily="2" charset="-122"/>
      <p:regular r:id="rId28"/>
      <p:bold r:id="rId29"/>
    </p:embeddedFont>
    <p:embeddedFont>
      <p:font typeface="微软雅黑" panose="020B0503020204020204" pitchFamily="34" charset="-122"/>
      <p:regular r:id="rId30"/>
      <p:bold r:id="rId31"/>
    </p:embeddedFont>
  </p:embeddedFontLst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5" autoAdjust="0"/>
    <p:restoredTop sz="95008" autoAdjust="0"/>
  </p:normalViewPr>
  <p:slideViewPr>
    <p:cSldViewPr snapToGrid="0" showGuides="1">
      <p:cViewPr varScale="1">
        <p:scale>
          <a:sx n="68" d="100"/>
          <a:sy n="68" d="100"/>
        </p:scale>
        <p:origin x="364" y="64"/>
      </p:cViewPr>
      <p:guideLst>
        <p:guide orient="horz" pos="215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4759E-3EEC-464F-8C44-D26B74DE7831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94493-C4D4-498F-BAEA-A204D49947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模板来自于：</a:t>
            </a:r>
            <a:r>
              <a:rPr lang="en-US" altLang="zh-CN"/>
              <a:t> </a:t>
            </a:r>
            <a:r>
              <a:rPr lang="zh-CN" altLang="en-US"/>
              <a:t>第一</a:t>
            </a:r>
            <a:r>
              <a:rPr lang="en-US" altLang="zh-CN"/>
              <a:t>PPT https://www.1ppt.com/</a:t>
            </a:r>
          </a:p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5E120A-4108-4952-BDD3-96E655023CC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2025/11/7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6364D5-53BF-4B95-87E5-7D414C0F8F7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965031" y="336744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3" name="TextBox 8"/>
          <p:cNvSpPr txBox="1"/>
          <p:nvPr/>
        </p:nvSpPr>
        <p:spPr>
          <a:xfrm>
            <a:off x="7509627" y="2215277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53065" y="-2680935"/>
            <a:ext cx="6858000" cy="122198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318" y="-20844"/>
            <a:ext cx="12174682" cy="6878238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D2C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15465" y="0"/>
            <a:ext cx="3876535" cy="39052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564" y="-380555"/>
            <a:ext cx="4133850" cy="6800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368123" y="3320986"/>
            <a:ext cx="2826095" cy="3554682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18564" y="0"/>
            <a:ext cx="12154872" cy="4804229"/>
          </a:xfrm>
          <a:prstGeom prst="rect">
            <a:avLst/>
          </a:prstGeom>
          <a:gradFill>
            <a:gsLst>
              <a:gs pos="30000">
                <a:srgbClr val="F8F5F5">
                  <a:alpha val="52000"/>
                </a:srgbClr>
              </a:gs>
              <a:gs pos="63000">
                <a:srgbClr val="F8F5F5">
                  <a:alpha val="14000"/>
                </a:srgbClr>
              </a:gs>
              <a:gs pos="100000">
                <a:srgbClr val="F8F5F5">
                  <a:alpha val="94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45189" y="18274"/>
            <a:ext cx="12174682" cy="6857394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5524500"/>
            <a:ext cx="8553450" cy="13335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6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jpeg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webp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6" Type="http://schemas.openxmlformats.org/officeDocument/2006/relationships/image" Target="../media/image41.png"/><Relationship Id="rId5" Type="http://schemas.openxmlformats.org/officeDocument/2006/relationships/image" Target="../media/image15.jpe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4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2.png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11.png"/><Relationship Id="rId3" Type="http://schemas.openxmlformats.org/officeDocument/2006/relationships/tags" Target="../tags/tag4.xml"/><Relationship Id="rId21" Type="http://schemas.openxmlformats.org/officeDocument/2006/relationships/image" Target="../media/image12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6.png"/><Relationship Id="rId2" Type="http://schemas.openxmlformats.org/officeDocument/2006/relationships/tags" Target="../tags/tag3.xml"/><Relationship Id="rId16" Type="http://schemas.microsoft.com/office/2007/relationships/hdphoto" Target="../media/hdphoto1.wdp"/><Relationship Id="rId20" Type="http://schemas.openxmlformats.org/officeDocument/2006/relationships/image" Target="../media/image4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1.png"/><Relationship Id="rId10" Type="http://schemas.openxmlformats.org/officeDocument/2006/relationships/tags" Target="../tags/tag11.xml"/><Relationship Id="rId19" Type="http://schemas.openxmlformats.org/officeDocument/2006/relationships/image" Target="../media/image3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53065" y="-2680935"/>
            <a:ext cx="6858000" cy="12219870"/>
          </a:xfrm>
          <a:prstGeom prst="rect">
            <a:avLst/>
          </a:prstGeom>
        </p:spPr>
      </p:pic>
      <p:grpSp>
        <p:nvGrpSpPr>
          <p:cNvPr id="59" name="组合 58"/>
          <p:cNvGrpSpPr/>
          <p:nvPr/>
        </p:nvGrpSpPr>
        <p:grpSpPr>
          <a:xfrm>
            <a:off x="18564" y="-59002"/>
            <a:ext cx="12219871" cy="6976001"/>
            <a:chOff x="-27871" y="-58338"/>
            <a:chExt cx="12219871" cy="6976001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5332853"/>
              <a:ext cx="12192000" cy="1584810"/>
            </a:xfrm>
            <a:prstGeom prst="rect">
              <a:avLst/>
            </a:prstGeom>
          </p:spPr>
        </p:pic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27871" y="-58338"/>
              <a:ext cx="12154872" cy="4992288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2370141" y="-21450"/>
            <a:ext cx="1753072" cy="6897118"/>
          </a:xfrm>
          <a:prstGeom prst="rect">
            <a:avLst/>
          </a:prstGeom>
          <a:solidFill>
            <a:srgbClr val="B9976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Sitka Text" charset="0"/>
              <a:ea typeface="汉仪楷体简" panose="0201060000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D2C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Text" charset="0"/>
              <a:ea typeface="汉仪楷体简" panose="02010600000101010101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15465" y="0"/>
            <a:ext cx="3876535" cy="39052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564" y="-380555"/>
            <a:ext cx="4133850" cy="680085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054773" y="2248424"/>
            <a:ext cx="3313651" cy="3313651"/>
            <a:chOff x="6227523" y="1361384"/>
            <a:chExt cx="4133850" cy="41338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750614">
              <a:off x="6227523" y="1361384"/>
              <a:ext cx="4133850" cy="4133850"/>
            </a:xfrm>
            <a:prstGeom prst="ellipse">
              <a:avLst/>
            </a:prstGeom>
            <a:solidFill>
              <a:srgbClr val="F8F5F5"/>
            </a:solidFill>
            <a:ln w="57150">
              <a:solidFill>
                <a:srgbClr val="CAB08B"/>
              </a:solidFill>
            </a:ln>
          </p:spPr>
        </p:pic>
        <p:sp>
          <p:nvSpPr>
            <p:cNvPr id="17" name="文本框 16"/>
            <p:cNvSpPr txBox="1"/>
            <p:nvPr/>
          </p:nvSpPr>
          <p:spPr>
            <a:xfrm>
              <a:off x="6531356" y="2705725"/>
              <a:ext cx="1127200" cy="1802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482B03"/>
                  </a:solidFill>
                  <a:effectLst/>
                  <a:uLnTx/>
                  <a:uFillTx/>
                  <a:latin typeface="Sitka Text" charset="0"/>
                  <a:ea typeface="汉仪楷体简" panose="02010600000101010101" charset="-122"/>
                  <a:cs typeface="+mn-ea"/>
                  <a:sym typeface="Arial" panose="020B0604020202020204" pitchFamily="34" charset="0"/>
                </a:rPr>
                <a:t>淡雅</a:t>
              </a:r>
            </a:p>
          </p:txBody>
        </p:sp>
        <p:sp>
          <p:nvSpPr>
            <p:cNvPr id="18" name="_14"/>
            <p:cNvSpPr txBox="1">
              <a:spLocks noChangeArrowheads="1"/>
            </p:cNvSpPr>
            <p:nvPr/>
          </p:nvSpPr>
          <p:spPr bwMode="auto">
            <a:xfrm flipH="1">
              <a:off x="7355137" y="3428310"/>
              <a:ext cx="361346" cy="920914"/>
            </a:xfrm>
            <a:prstGeom prst="roundRect">
              <a:avLst/>
            </a:prstGeom>
            <a:solidFill>
              <a:srgbClr val="B99761"/>
            </a:solidFill>
            <a:ln>
              <a:noFill/>
            </a:ln>
            <a:effectLst/>
          </p:spPr>
          <p:txBody>
            <a:bodyPr vert="horz" wrap="square" lIns="91419" tIns="45709" rIns="91419" bIns="45709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800" spc="300">
                  <a:solidFill>
                    <a:schemeClr val="bg2">
                      <a:lumMod val="25000"/>
                    </a:schemeClr>
                  </a:solidFill>
                  <a:latin typeface="Sitka Text" charset="0"/>
                  <a:ea typeface="汉仪楷体简" panose="02010600000101010101" charset="-122"/>
                  <a:cs typeface="+mn-ea"/>
                  <a:sym typeface="Arial" panose="020B0604020202020204" pitchFamily="34" charset="0"/>
                </a:rPr>
                <a:t>三只喵</a:t>
              </a:r>
              <a:endParaRPr kumimoji="0" lang="zh-CN" altLang="en-US" sz="1800" b="0" i="0" u="none" strike="noStrike" kern="1200" cap="none" spc="30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Sitka Text" charset="0"/>
                <a:ea typeface="汉仪楷体简" panose="02010600000101010101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368123" y="3320986"/>
            <a:ext cx="2826095" cy="355468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83" y="5024093"/>
            <a:ext cx="1989243" cy="148804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59630" y="661670"/>
            <a:ext cx="7641590" cy="59004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/>
              <a:t> </a:t>
            </a:r>
          </a:p>
          <a:p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</a:rPr>
              <a:t>Twelve Animals of the Chinese Zodiac</a:t>
            </a:r>
            <a:endParaRPr lang="en-US" altLang="zh-CN" sz="3600"/>
          </a:p>
          <a:p>
            <a:endParaRPr lang="en-US" altLang="zh-CN" sz="2800"/>
          </a:p>
          <a:p>
            <a:endParaRPr lang="en-US" altLang="zh-CN" sz="2800"/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The Chinese Zodiac: More Than Cute Animals </a:t>
            </a: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                                            —A Cultural Code</a:t>
            </a:r>
          </a:p>
          <a:p>
            <a:endParaRPr lang="en-US" altLang="zh-CN" sz="2800"/>
          </a:p>
          <a:p>
            <a:r>
              <a:rPr lang="en-US" altLang="zh-CN" sz="2800"/>
              <a:t> </a:t>
            </a:r>
            <a:endParaRPr lang="zh-CN" altLang="en-US" sz="2800"/>
          </a:p>
          <a:p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                                  Presenter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：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Qin Mingwen</a:t>
            </a:r>
          </a:p>
          <a:p>
            <a:r>
              <a:rPr lang="en-US" altLang="zh-CN" sz="2800"/>
              <a:t>           </a:t>
            </a:r>
          </a:p>
        </p:txBody>
      </p:sp>
      <p:pic>
        <p:nvPicPr>
          <p:cNvPr id="5" name="Picture 9" descr="C:\Users\DELL\Documents\Tencent Files\357323925\FileRecv\书中内容\十二生肖俑（唐）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1290" y="1605915"/>
            <a:ext cx="4856480" cy="3641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6618"/>
          </a:xfrm>
          <a:prstGeom prst="rect">
            <a:avLst/>
          </a:prstGeom>
          <a:noFill/>
          <a:ln w="76200">
            <a:solidFill>
              <a:srgbClr val="B997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Text" charset="0"/>
              <a:ea typeface="汉仪楷体简" panose="02010600000101010101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"/>
          <a:stretch>
            <a:fillRect/>
          </a:stretch>
        </p:blipFill>
        <p:spPr>
          <a:xfrm>
            <a:off x="481473" y="261364"/>
            <a:ext cx="683650" cy="675313"/>
          </a:xfrm>
          <a:prstGeom prst="ellipse">
            <a:avLst/>
          </a:prstGeom>
          <a:ln w="28575">
            <a:solidFill>
              <a:srgbClr val="B9976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1165123" y="320860"/>
            <a:ext cx="1890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itka Subheading" charset="0"/>
              <a:ea typeface="汉仪北魏写经W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5305" y="1813560"/>
            <a:ext cx="227139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 The Zodiac is a symbolic map of the ancient Chinese world order.</a:t>
            </a:r>
          </a:p>
          <a:p>
            <a:endParaRPr lang="en-US" altLang="zh-CN"/>
          </a:p>
          <a:p>
            <a:endParaRPr lang="zh-CN" altLang="en-US"/>
          </a:p>
        </p:txBody>
      </p:sp>
      <p:pic>
        <p:nvPicPr>
          <p:cNvPr id="19457" name="图片 1" descr="D8137AF0C0F8AB3C0CF452ADCEF5B6E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73120" y="1188085"/>
            <a:ext cx="8818880" cy="49129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53065" y="-2680935"/>
            <a:ext cx="6858000" cy="1221987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27871" y="-58338"/>
            <a:ext cx="12219871" cy="6976001"/>
            <a:chOff x="-27871" y="-58338"/>
            <a:chExt cx="12219871" cy="6976001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5332853"/>
              <a:ext cx="12192000" cy="158481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27871" y="-58338"/>
              <a:ext cx="11438821" cy="4992288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0" y="0"/>
            <a:ext cx="12192000" cy="6856618"/>
          </a:xfrm>
          <a:prstGeom prst="rect">
            <a:avLst/>
          </a:prstGeom>
          <a:noFill/>
          <a:ln w="38100">
            <a:solidFill>
              <a:srgbClr val="D2C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Text" charset="0"/>
              <a:ea typeface="汉仪楷体简" panose="02010600000101010101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15465" y="0"/>
            <a:ext cx="3876535" cy="39052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8100"/>
            <a:ext cx="4133850" cy="680085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8035412" y="-1382"/>
            <a:ext cx="1965837" cy="6859382"/>
          </a:xfrm>
          <a:prstGeom prst="rect">
            <a:avLst/>
          </a:prstGeom>
          <a:solidFill>
            <a:srgbClr val="B9976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Sitka Text" charset="0"/>
              <a:ea typeface="汉仪楷体简" panose="0201060000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951720" y="1513917"/>
            <a:ext cx="4179600" cy="4181034"/>
          </a:xfrm>
          <a:prstGeom prst="ellipse">
            <a:avLst/>
          </a:prstGeom>
          <a:solidFill>
            <a:srgbClr val="F8F5F5"/>
          </a:solidFill>
          <a:ln w="38100">
            <a:solidFill>
              <a:srgbClr val="CAB0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itka Text" charset="0"/>
              <a:ea typeface="汉仪楷体简" panose="02010600000101010101" charset="-122"/>
              <a:sym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84589" y="1635617"/>
            <a:ext cx="4133851" cy="3966693"/>
          </a:xfrm>
          <a:prstGeom prst="ellipse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7724775" y="2626995"/>
            <a:ext cx="29006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charset="0"/>
                <a:ea typeface="汉仪楷体简" panose="02010600000101010101" charset="-122"/>
                <a:cs typeface="Times New Roman" panose="02020603050405020304" charset="0"/>
                <a:sym typeface="Arial" panose="020B0604020202020204" pitchFamily="34" charset="0"/>
              </a:rPr>
              <a:t>chapter4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6821" y="804164"/>
            <a:ext cx="2849191" cy="213132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897275" y="1403286"/>
            <a:ext cx="3100292" cy="4431354"/>
          </a:xfrm>
          <a:prstGeom prst="rect">
            <a:avLst/>
          </a:prstGeom>
          <a:gradFill>
            <a:gsLst>
              <a:gs pos="30000">
                <a:srgbClr val="F8F5F5">
                  <a:alpha val="88000"/>
                </a:srgbClr>
              </a:gs>
              <a:gs pos="63000">
                <a:srgbClr val="F8F5F5">
                  <a:alpha val="34000"/>
                </a:srgbClr>
              </a:gs>
              <a:gs pos="100000">
                <a:srgbClr val="F8F5F5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itka Text" charset="0"/>
              <a:ea typeface="汉仪楷体简" panose="02010600000101010101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1220" y="2649855"/>
            <a:ext cx="59182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noProof="0" dirty="0">
                <a:ln>
                  <a:noFill/>
                </a:ln>
                <a:effectLst>
                  <a:outerShdw blurRad="50800" dist="254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汉仪楷体简" panose="02010600000101010101" charset="-122"/>
                <a:cs typeface="Times New Roman" panose="02020603050405020304" charset="0"/>
                <a:sym typeface="Arial" panose="020B0604020202020204" pitchFamily="34" charset="0"/>
              </a:rPr>
              <a:t>Interaction and speculation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25400" dir="2700000" algn="tl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charset="0"/>
              <a:ea typeface="汉仪楷体简" panose="02010600000101010101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25400" dir="2700000" algn="tl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charset="0"/>
              <a:ea typeface="汉仪楷体简" panose="02010600000101010101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6" grpId="0" bldLvl="0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6618"/>
          </a:xfrm>
          <a:prstGeom prst="rect">
            <a:avLst/>
          </a:prstGeom>
          <a:noFill/>
          <a:ln w="76200">
            <a:solidFill>
              <a:srgbClr val="B997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Text" charset="0"/>
              <a:ea typeface="汉仪楷体简" panose="02010600000101010101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"/>
          <a:stretch>
            <a:fillRect/>
          </a:stretch>
        </p:blipFill>
        <p:spPr>
          <a:xfrm>
            <a:off x="481473" y="261364"/>
            <a:ext cx="683650" cy="675313"/>
          </a:xfrm>
          <a:prstGeom prst="ellipse">
            <a:avLst/>
          </a:prstGeom>
          <a:ln w="28575">
            <a:solidFill>
              <a:srgbClr val="B9976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1165225" y="320675"/>
            <a:ext cx="57778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charset="0"/>
                <a:ea typeface="汉仪北魏写经W" panose="00020600040101010101" charset="-122"/>
                <a:cs typeface="Times New Roman" panose="02020603050405020304" charset="0"/>
                <a:sym typeface="Arial" panose="020B0604020202020204" pitchFamily="34" charset="0"/>
              </a:rPr>
              <a:t>The social and psychological functions of zodiac animals</a:t>
            </a:r>
          </a:p>
        </p:txBody>
      </p:sp>
      <p:sp>
        <p:nvSpPr>
          <p:cNvPr id="19" name="矩形: 圆角 18"/>
          <p:cNvSpPr>
            <a:spLocks noChangeAspect="1"/>
          </p:cNvSpPr>
          <p:nvPr/>
        </p:nvSpPr>
        <p:spPr>
          <a:xfrm>
            <a:off x="427990" y="1139190"/>
            <a:ext cx="5441950" cy="5368925"/>
          </a:xfrm>
          <a:prstGeom prst="roundRect">
            <a:avLst/>
          </a:prstGeom>
          <a:noFill/>
          <a:ln>
            <a:solidFill>
              <a:srgbClr val="B9976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AEA59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8C160A"/>
              </a:solidFill>
              <a:latin typeface="Sitka Text" charset="0"/>
              <a:ea typeface="汉仪楷体简" panose="0201060000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5810" y="1868170"/>
            <a:ext cx="477583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/>
          </a:p>
          <a:p>
            <a:r>
              <a:rPr lang="en-US" altLang="zh-CN" sz="2400"/>
              <a:t> “Now that you have your sign, let’s ponder: In a modern, individualistic society, what is the social function of such a collective identity label?”</a:t>
            </a:r>
          </a:p>
          <a:p>
            <a:endParaRPr lang="en-US" altLang="zh-CN"/>
          </a:p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18480" y="799465"/>
            <a:ext cx="6454775" cy="57080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943090" y="158750"/>
            <a:ext cx="40824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/>
              <a:t>Comparison Table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6618"/>
          </a:xfrm>
          <a:prstGeom prst="rect">
            <a:avLst/>
          </a:prstGeom>
          <a:noFill/>
          <a:ln w="76200">
            <a:solidFill>
              <a:srgbClr val="B997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Text" charset="0"/>
              <a:ea typeface="汉仪楷体简" panose="02010600000101010101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"/>
          <a:stretch>
            <a:fillRect/>
          </a:stretch>
        </p:blipFill>
        <p:spPr>
          <a:xfrm>
            <a:off x="481473" y="261364"/>
            <a:ext cx="683650" cy="675313"/>
          </a:xfrm>
          <a:prstGeom prst="ellipse">
            <a:avLst/>
          </a:prstGeom>
          <a:ln w="28575">
            <a:solidFill>
              <a:srgbClr val="B9976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6245" y="1210725"/>
            <a:ext cx="1717141" cy="153284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8750" y="1040130"/>
            <a:ext cx="7894320" cy="50196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Icebreaker &amp; Social Bonding: A low-stakes way to initiate conversation and find common ground.</a:t>
            </a:r>
          </a:p>
          <a:p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The elements related to zodiac signs are widely used in industries such as luxury goods, jewelry and alcohol.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Zodiac limited edition products are not only commodities, but also “symbolic consumption” objects endowed with cultural narrative and emotional value, effectively stimulating consumption behavior at specific time points.</a:t>
            </a:r>
          </a:p>
          <a:p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As members of a certain zodiac sign, especially in the “zodiac year”, people tend to reinforce a sense of group identity and psychological resonance through common behaviors such as 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wearing red socks.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06435" y="457835"/>
            <a:ext cx="1208405" cy="19672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14840" y="327660"/>
            <a:ext cx="1287145" cy="20974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23880" y="2105660"/>
            <a:ext cx="1468120" cy="18599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7525" y="52070"/>
            <a:ext cx="1514475" cy="19843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01985" y="3965575"/>
            <a:ext cx="1200785" cy="17653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8830" y="2425065"/>
            <a:ext cx="2305050" cy="1670050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505" y="4095115"/>
            <a:ext cx="1681480" cy="1878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53065" y="-2680935"/>
            <a:ext cx="6858000" cy="1221987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27871" y="-58338"/>
            <a:ext cx="12219871" cy="6976001"/>
            <a:chOff x="-27871" y="-58338"/>
            <a:chExt cx="12219871" cy="6976001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5332853"/>
              <a:ext cx="12192000" cy="158481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27871" y="-58338"/>
              <a:ext cx="11438821" cy="4992288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0" y="0"/>
            <a:ext cx="12192000" cy="6856618"/>
          </a:xfrm>
          <a:prstGeom prst="rect">
            <a:avLst/>
          </a:prstGeom>
          <a:noFill/>
          <a:ln w="38100">
            <a:solidFill>
              <a:srgbClr val="D2C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Text" charset="0"/>
              <a:ea typeface="汉仪楷体简" panose="02010600000101010101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15465" y="0"/>
            <a:ext cx="3876535" cy="39052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8100"/>
            <a:ext cx="4133850" cy="680085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8035412" y="-1382"/>
            <a:ext cx="1965837" cy="6859382"/>
          </a:xfrm>
          <a:prstGeom prst="rect">
            <a:avLst/>
          </a:prstGeom>
          <a:solidFill>
            <a:srgbClr val="B9976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Sitka Text" charset="0"/>
              <a:ea typeface="汉仪楷体简" panose="0201060000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951720" y="1513917"/>
            <a:ext cx="4179600" cy="4181034"/>
          </a:xfrm>
          <a:prstGeom prst="ellipse">
            <a:avLst/>
          </a:prstGeom>
          <a:solidFill>
            <a:srgbClr val="F8F5F5"/>
          </a:solidFill>
          <a:ln w="38100">
            <a:solidFill>
              <a:srgbClr val="CAB0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itka Text" charset="0"/>
              <a:ea typeface="汉仪楷体简" panose="02010600000101010101" charset="-122"/>
              <a:sym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84589" y="1635617"/>
            <a:ext cx="4133851" cy="3966693"/>
          </a:xfrm>
          <a:prstGeom prst="ellipse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8061960" y="2626995"/>
            <a:ext cx="29108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charset="0"/>
                <a:ea typeface="汉仪楷体简" panose="02010600000101010101" charset="-122"/>
                <a:cs typeface="Times New Roman" panose="02020603050405020304" charset="0"/>
                <a:sym typeface="Arial" panose="020B0604020202020204" pitchFamily="34" charset="0"/>
              </a:rPr>
              <a:t>chapter5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6821" y="804164"/>
            <a:ext cx="2849191" cy="213132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897275" y="1403286"/>
            <a:ext cx="3100292" cy="4431354"/>
          </a:xfrm>
          <a:prstGeom prst="rect">
            <a:avLst/>
          </a:prstGeom>
          <a:gradFill>
            <a:gsLst>
              <a:gs pos="30000">
                <a:srgbClr val="F8F5F5">
                  <a:alpha val="88000"/>
                </a:srgbClr>
              </a:gs>
              <a:gs pos="63000">
                <a:srgbClr val="F8F5F5">
                  <a:alpha val="34000"/>
                </a:srgbClr>
              </a:gs>
              <a:gs pos="100000">
                <a:srgbClr val="F8F5F5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itka Text" charset="0"/>
              <a:ea typeface="汉仪楷体简" panose="02010600000101010101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78330" y="2205355"/>
            <a:ext cx="3524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/>
              <a:t>conclusion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6" grpId="0" bldLvl="0" animBg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61425" y="-494030"/>
            <a:ext cx="3629025" cy="36290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6618"/>
          </a:xfrm>
          <a:prstGeom prst="rect">
            <a:avLst/>
          </a:prstGeom>
          <a:noFill/>
          <a:ln w="76200">
            <a:solidFill>
              <a:srgbClr val="B997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Text" charset="0"/>
              <a:ea typeface="汉仪楷体简" panose="02010600000101010101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"/>
          <a:stretch>
            <a:fillRect/>
          </a:stretch>
        </p:blipFill>
        <p:spPr>
          <a:xfrm>
            <a:off x="481473" y="261364"/>
            <a:ext cx="683650" cy="675313"/>
          </a:xfrm>
          <a:prstGeom prst="ellipse">
            <a:avLst/>
          </a:prstGeom>
          <a:ln w="28575">
            <a:solidFill>
              <a:srgbClr val="B99761"/>
            </a:solidFill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911840" y="2521492"/>
            <a:ext cx="4156664" cy="4156664"/>
          </a:xfrm>
          <a:prstGeom prst="rect">
            <a:avLst/>
          </a:prstGeom>
        </p:spPr>
      </p:pic>
      <p:sp>
        <p:nvSpPr>
          <p:cNvPr id="2" name="TextBox 4"/>
          <p:cNvSpPr txBox="1"/>
          <p:nvPr/>
        </p:nvSpPr>
        <p:spPr>
          <a:xfrm>
            <a:off x="0" y="5"/>
            <a:ext cx="604867" cy="12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ea typeface="华文新魏" panose="02010800040101010101" pitchFamily="2" charset="-122"/>
                <a:sym typeface="Arial" panose="020B0604020202020204" pitchFamily="34" charset="0"/>
              </a:rPr>
              <a:t>行业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ea typeface="华文新魏" panose="02010800040101010101" pitchFamily="2" charset="-122"/>
                <a:sym typeface="Arial" panose="020B0604020202020204" pitchFamily="34" charset="0"/>
              </a:rPr>
              <a:t>PPT</a:t>
            </a: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ea typeface="华文新魏" panose="02010800040101010101" pitchFamily="2" charset="-122"/>
                <a:sym typeface="Arial" panose="020B0604020202020204" pitchFamily="34" charset="0"/>
              </a:rPr>
              <a:t>模板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ea typeface="华文新魏" panose="02010800040101010101" pitchFamily="2" charset="-122"/>
                <a:sym typeface="Arial" panose="020B0604020202020204" pitchFamily="34" charset="0"/>
              </a:rPr>
              <a:t>http://www.1ppt.com/hangye/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119755" y="1442720"/>
            <a:ext cx="6232525" cy="42665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The Chinese Zodiac is not superstition, but a “Living Fossil” of ancient Chinese thought.</a:t>
            </a:r>
          </a:p>
          <a:p>
            <a:pPr algn="just"/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It encodes a holistic worldview that connects Time (cyclical calendars), Nature (animals) and Human Destiny into one coherent system.</a:t>
            </a:r>
          </a:p>
          <a:p>
            <a:pPr algn="just"/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By understanding its layers, we gain a key to decoding the deep structure of Chinese culture.</a:t>
            </a:r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53065" y="-2680935"/>
            <a:ext cx="6858000" cy="12219870"/>
          </a:xfrm>
          <a:prstGeom prst="rect">
            <a:avLst/>
          </a:prstGeom>
        </p:spPr>
      </p:pic>
      <p:grpSp>
        <p:nvGrpSpPr>
          <p:cNvPr id="59" name="组合 58"/>
          <p:cNvGrpSpPr/>
          <p:nvPr/>
        </p:nvGrpSpPr>
        <p:grpSpPr>
          <a:xfrm>
            <a:off x="18564" y="-59002"/>
            <a:ext cx="12219871" cy="6976001"/>
            <a:chOff x="-27871" y="-58338"/>
            <a:chExt cx="12219871" cy="6976001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5332853"/>
              <a:ext cx="12192000" cy="1584810"/>
            </a:xfrm>
            <a:prstGeom prst="rect">
              <a:avLst/>
            </a:prstGeom>
          </p:spPr>
        </p:pic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27871" y="-58338"/>
              <a:ext cx="12154872" cy="4992288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2370141" y="-21450"/>
            <a:ext cx="1753072" cy="6897118"/>
          </a:xfrm>
          <a:prstGeom prst="rect">
            <a:avLst/>
          </a:prstGeom>
          <a:solidFill>
            <a:srgbClr val="B9976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Text" charset="0"/>
              <a:ea typeface="汉仪楷体简" panose="0201060000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D2C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Text" charset="0"/>
              <a:ea typeface="汉仪楷体简" panose="02010600000101010101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15465" y="0"/>
            <a:ext cx="3876535" cy="39052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564" y="-380555"/>
            <a:ext cx="4133850" cy="6800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0614">
            <a:off x="1572895" y="2248535"/>
            <a:ext cx="3313430" cy="3313430"/>
          </a:xfrm>
          <a:prstGeom prst="ellipse">
            <a:avLst/>
          </a:prstGeom>
          <a:solidFill>
            <a:srgbClr val="F8F5F5"/>
          </a:solidFill>
          <a:ln w="57150">
            <a:solidFill>
              <a:srgbClr val="CAB08B"/>
            </a:solidFill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368123" y="3320986"/>
            <a:ext cx="2826095" cy="355468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83" y="4766918"/>
            <a:ext cx="1989243" cy="148804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4470" y="1171843"/>
            <a:ext cx="1976769" cy="1478715"/>
          </a:xfrm>
          <a:prstGeom prst="rect">
            <a:avLst/>
          </a:prstGeom>
        </p:spPr>
      </p:pic>
      <p:grpSp>
        <p:nvGrpSpPr>
          <p:cNvPr id="55" name="组合 54"/>
          <p:cNvGrpSpPr/>
          <p:nvPr/>
        </p:nvGrpSpPr>
        <p:grpSpPr>
          <a:xfrm>
            <a:off x="4776470" y="887730"/>
            <a:ext cx="6083300" cy="4866640"/>
            <a:chOff x="5719130" y="738986"/>
            <a:chExt cx="5030210" cy="4866875"/>
          </a:xfrm>
        </p:grpSpPr>
        <p:sp>
          <p:nvSpPr>
            <p:cNvPr id="54" name="矩形 53"/>
            <p:cNvSpPr/>
            <p:nvPr/>
          </p:nvSpPr>
          <p:spPr>
            <a:xfrm>
              <a:off x="5719130" y="738986"/>
              <a:ext cx="5030210" cy="4866875"/>
            </a:xfrm>
            <a:prstGeom prst="rect">
              <a:avLst/>
            </a:prstGeom>
            <a:gradFill flip="none" rotWithShape="1">
              <a:gsLst>
                <a:gs pos="30000">
                  <a:srgbClr val="F8F5F5">
                    <a:alpha val="88000"/>
                  </a:srgbClr>
                </a:gs>
                <a:gs pos="63000">
                  <a:srgbClr val="F8F5F5">
                    <a:alpha val="0"/>
                  </a:srgbClr>
                </a:gs>
                <a:gs pos="100000">
                  <a:srgbClr val="F8F5F5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Text" charset="0"/>
                <a:ea typeface="汉仪楷体简" panose="02010600000101010101" charset="-122"/>
                <a:sym typeface="Arial" panose="020B0604020202020204" pitchFamily="34" charset="0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6465674" y="1197600"/>
              <a:ext cx="3541393" cy="3768362"/>
              <a:chOff x="6630475" y="1165079"/>
              <a:chExt cx="3541393" cy="3768362"/>
            </a:xfrm>
          </p:grpSpPr>
          <p:pic>
            <p:nvPicPr>
              <p:cNvPr id="43" name="图片 42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30475" y="1378759"/>
                <a:ext cx="3541393" cy="3554682"/>
              </a:xfrm>
              <a:prstGeom prst="rect">
                <a:avLst/>
              </a:prstGeom>
            </p:spPr>
          </p:pic>
          <p:sp>
            <p:nvSpPr>
              <p:cNvPr id="13" name="_14"/>
              <p:cNvSpPr txBox="1">
                <a:spLocks noChangeArrowheads="1"/>
              </p:cNvSpPr>
              <p:nvPr/>
            </p:nvSpPr>
            <p:spPr bwMode="auto">
              <a:xfrm>
                <a:off x="6913550" y="1165079"/>
                <a:ext cx="2069815" cy="18025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ctr" anchorCtr="0" compatLnSpc="1"/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algn="l" rtl="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algn="l" rtl="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algn="l" rtl="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2000" b="0" i="0" u="none" strike="noStrike" kern="1200" cap="none" spc="60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Sitka Text" charset="0"/>
                  <a:ea typeface="汉仪楷体简" panose="02010600000101010101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pic>
        <p:nvPicPr>
          <p:cNvPr id="46" name="图片 4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56820" y="4778194"/>
            <a:ext cx="2134989" cy="10674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309485" y="2471420"/>
            <a:ext cx="376428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/>
              <a:t>Thanks for your listening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53065" y="-2680935"/>
            <a:ext cx="6858000" cy="12219870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0" y="-142"/>
            <a:ext cx="12219871" cy="6976001"/>
            <a:chOff x="-27871" y="-58338"/>
            <a:chExt cx="12219871" cy="6976001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5332853"/>
              <a:ext cx="12192000" cy="1584810"/>
            </a:xfrm>
            <a:prstGeom prst="rect">
              <a:avLst/>
            </a:prstGeom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27871" y="-58338"/>
              <a:ext cx="11438821" cy="4992288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0" y="0"/>
            <a:ext cx="12192000" cy="6856618"/>
          </a:xfrm>
          <a:prstGeom prst="rect">
            <a:avLst/>
          </a:prstGeom>
          <a:noFill/>
          <a:ln w="38100">
            <a:solidFill>
              <a:srgbClr val="D2C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Text" charset="0"/>
              <a:ea typeface="汉仪楷体简" panose="02010600000101010101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15465" y="0"/>
            <a:ext cx="3876535" cy="39052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8100"/>
            <a:ext cx="4133850" cy="680085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0" y="3632250"/>
            <a:ext cx="12192000" cy="1836176"/>
          </a:xfrm>
          <a:prstGeom prst="rect">
            <a:avLst/>
          </a:prstGeom>
          <a:solidFill>
            <a:srgbClr val="B9976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Text" charset="0"/>
              <a:ea typeface="汉仪楷体简" panose="02010600000101010101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>
            <p:custDataLst>
              <p:tags r:id="rId1"/>
            </p:custDataLst>
          </p:nvPr>
        </p:nvGrpSpPr>
        <p:grpSpPr>
          <a:xfrm>
            <a:off x="9824632" y="163112"/>
            <a:ext cx="2506980" cy="3863658"/>
            <a:chOff x="5601457" y="-318189"/>
            <a:chExt cx="2506980" cy="3863658"/>
          </a:xfrm>
        </p:grpSpPr>
        <p:sp>
          <p:nvSpPr>
            <p:cNvPr id="24" name="文本框 23"/>
            <p:cNvSpPr txBox="1"/>
            <p:nvPr>
              <p:custDataLst>
                <p:tags r:id="rId12"/>
              </p:custDataLst>
            </p:nvPr>
          </p:nvSpPr>
          <p:spPr>
            <a:xfrm rot="16200000">
              <a:off x="5323644" y="760676"/>
              <a:ext cx="3062605" cy="2506980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50800" dist="25400" dir="2700000" algn="tl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汉仪楷体简" panose="02010600000101010101" charset="-122"/>
                  <a:cs typeface="Times New Roman" panose="02020603050405020304" charset="0"/>
                  <a:sym typeface="Arial" panose="020B0604020202020204" pitchFamily="34" charset="0"/>
                </a:rPr>
                <a:t>Exploring from the Perspective of “Others” to “Essence”</a:t>
              </a:r>
            </a:p>
          </p:txBody>
        </p:sp>
        <p:sp>
          <p:nvSpPr>
            <p:cNvPr id="28" name="文本框 27"/>
            <p:cNvSpPr txBox="1"/>
            <p:nvPr>
              <p:custDataLst>
                <p:tags r:id="rId13"/>
              </p:custDataLst>
            </p:nvPr>
          </p:nvSpPr>
          <p:spPr>
            <a:xfrm>
              <a:off x="6288842" y="-318189"/>
              <a:ext cx="1167130" cy="5969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25400" dist="25400" dir="2700000" algn="tl">
                      <a:srgbClr val="000000">
                        <a:alpha val="20000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汉仪北魏写经W" panose="00020600040101010101" charset="-122"/>
                  <a:cs typeface="Times New Roman" panose="02020603050405020304" charset="0"/>
                  <a:sym typeface="Arial" panose="020B0604020202020204" pitchFamily="34" charset="0"/>
                </a:rPr>
                <a:t>part1</a:t>
              </a:r>
            </a:p>
          </p:txBody>
        </p:sp>
      </p:grpSp>
      <p:grpSp>
        <p:nvGrpSpPr>
          <p:cNvPr id="29" name="组合 28"/>
          <p:cNvGrpSpPr/>
          <p:nvPr>
            <p:custDataLst>
              <p:tags r:id="rId2"/>
            </p:custDataLst>
          </p:nvPr>
        </p:nvGrpSpPr>
        <p:grpSpPr>
          <a:xfrm>
            <a:off x="8390573" y="2780005"/>
            <a:ext cx="2339975" cy="3279457"/>
            <a:chOff x="5883714" y="533744"/>
            <a:chExt cx="2339973" cy="3270778"/>
          </a:xfrm>
        </p:grpSpPr>
        <p:sp>
          <p:nvSpPr>
            <p:cNvPr id="30" name="文本框 29"/>
            <p:cNvSpPr txBox="1"/>
            <p:nvPr>
              <p:custDataLst>
                <p:tags r:id="rId10"/>
              </p:custDataLst>
            </p:nvPr>
          </p:nvSpPr>
          <p:spPr>
            <a:xfrm rot="16200000">
              <a:off x="5868454" y="1449289"/>
              <a:ext cx="2618143" cy="2092323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50800" dist="25400" dir="2700000" algn="tl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汉仪楷体简" panose="02010600000101010101" charset="-122"/>
                  <a:cs typeface="Times New Roman" panose="02020603050405020304" charset="0"/>
                  <a:sym typeface="Arial" panose="020B0604020202020204" pitchFamily="34" charset="0"/>
                </a:rPr>
                <a:t>Cosmology and the Yin Yang Five Elements System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1"/>
              </p:custDataLst>
            </p:nvPr>
          </p:nvSpPr>
          <p:spPr>
            <a:xfrm>
              <a:off x="5883714" y="533744"/>
              <a:ext cx="1725929" cy="64155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25400" dist="25400" dir="2700000" algn="tl">
                      <a:srgbClr val="000000">
                        <a:alpha val="20000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汉仪北魏写经W" panose="00020600040101010101" charset="-122"/>
                  <a:cs typeface="Times New Roman" panose="02020603050405020304" charset="0"/>
                  <a:sym typeface="Arial" panose="020B0604020202020204" pitchFamily="34" charset="0"/>
                </a:rPr>
                <a:t>part2</a:t>
              </a:r>
            </a:p>
          </p:txBody>
        </p:sp>
      </p:grpSp>
      <p:grpSp>
        <p:nvGrpSpPr>
          <p:cNvPr id="35" name="组合 34"/>
          <p:cNvGrpSpPr/>
          <p:nvPr>
            <p:custDataLst>
              <p:tags r:id="rId3"/>
            </p:custDataLst>
          </p:nvPr>
        </p:nvGrpSpPr>
        <p:grpSpPr>
          <a:xfrm>
            <a:off x="3977323" y="281305"/>
            <a:ext cx="2410460" cy="2073274"/>
            <a:chOff x="5574786" y="599386"/>
            <a:chExt cx="2410460" cy="2073141"/>
          </a:xfrm>
        </p:grpSpPr>
        <p:sp>
          <p:nvSpPr>
            <p:cNvPr id="36" name="文本框 35"/>
            <p:cNvSpPr txBox="1"/>
            <p:nvPr>
              <p:custDataLst>
                <p:tags r:id="rId8"/>
              </p:custDataLst>
            </p:nvPr>
          </p:nvSpPr>
          <p:spPr>
            <a:xfrm rot="16200000">
              <a:off x="6093629" y="780910"/>
              <a:ext cx="1487074" cy="2296160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50800" dist="25400" dir="2700000" algn="tl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汉仪楷体简" panose="02010600000101010101" charset="-122"/>
                  <a:cs typeface="Times New Roman" panose="02020603050405020304" charset="0"/>
                  <a:sym typeface="Arial" panose="020B0604020202020204" pitchFamily="34" charset="0"/>
                </a:rPr>
                <a:t>conclusion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9"/>
              </p:custDataLst>
            </p:nvPr>
          </p:nvSpPr>
          <p:spPr>
            <a:xfrm>
              <a:off x="5574786" y="599386"/>
              <a:ext cx="2240915" cy="645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25400" dist="25400" dir="2700000" algn="tl">
                      <a:srgbClr val="000000">
                        <a:alpha val="20000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汉仪北魏写经W" panose="00020600040101010101" charset="-122"/>
                  <a:cs typeface="Times New Roman" panose="02020603050405020304" charset="0"/>
                  <a:sym typeface="Arial" panose="020B0604020202020204" pitchFamily="34" charset="0"/>
                </a:rPr>
                <a:t>part5</a:t>
              </a:r>
            </a:p>
          </p:txBody>
        </p:sp>
      </p:grpSp>
      <p:grpSp>
        <p:nvGrpSpPr>
          <p:cNvPr id="41" name="组合 40"/>
          <p:cNvGrpSpPr/>
          <p:nvPr>
            <p:custDataLst>
              <p:tags r:id="rId4"/>
            </p:custDataLst>
          </p:nvPr>
        </p:nvGrpSpPr>
        <p:grpSpPr>
          <a:xfrm>
            <a:off x="5487984" y="2815022"/>
            <a:ext cx="2108201" cy="3130858"/>
            <a:chOff x="5808522" y="1880181"/>
            <a:chExt cx="1965548" cy="3130748"/>
          </a:xfrm>
        </p:grpSpPr>
        <p:sp>
          <p:nvSpPr>
            <p:cNvPr id="42" name="文本框 41"/>
            <p:cNvSpPr txBox="1"/>
            <p:nvPr>
              <p:custDataLst>
                <p:tags r:id="rId6"/>
              </p:custDataLst>
            </p:nvPr>
          </p:nvSpPr>
          <p:spPr>
            <a:xfrm rot="16200000">
              <a:off x="5536262" y="2773121"/>
              <a:ext cx="2510067" cy="1965548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50800" dist="25400" dir="2700000" algn="tl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汉仪楷体简" panose="02010600000101010101" charset="-122"/>
                  <a:cs typeface="Times New Roman" panose="02020603050405020304" charset="0"/>
                  <a:sym typeface="Arial" panose="020B0604020202020204" pitchFamily="34" charset="0"/>
                </a:rPr>
                <a:t>Interaction and speculation</a:t>
              </a:r>
            </a:p>
          </p:txBody>
        </p:sp>
        <p:sp>
          <p:nvSpPr>
            <p:cNvPr id="46" name="文本框 45"/>
            <p:cNvSpPr txBox="1"/>
            <p:nvPr>
              <p:custDataLst>
                <p:tags r:id="rId7"/>
              </p:custDataLst>
            </p:nvPr>
          </p:nvSpPr>
          <p:spPr>
            <a:xfrm>
              <a:off x="5918338" y="1880181"/>
              <a:ext cx="1224915" cy="645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25400" dist="25400" dir="2700000" algn="tl">
                      <a:srgbClr val="000000">
                        <a:alpha val="20000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汉仪北魏写经W" panose="00020600040101010101" charset="-122"/>
                  <a:cs typeface="Times New Roman" panose="02020603050405020304" charset="0"/>
                  <a:sym typeface="Arial" panose="020B0604020202020204" pitchFamily="34" charset="0"/>
                </a:rPr>
                <a:t>part4</a:t>
              </a:r>
            </a:p>
          </p:txBody>
        </p:sp>
      </p:grpSp>
      <p:pic>
        <p:nvPicPr>
          <p:cNvPr id="39" name="图片 38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0614">
            <a:off x="-441289" y="2324157"/>
            <a:ext cx="4133850" cy="4133850"/>
          </a:xfrm>
          <a:prstGeom prst="ellipse">
            <a:avLst/>
          </a:prstGeom>
          <a:solidFill>
            <a:srgbClr val="F8F5F5"/>
          </a:solidFill>
          <a:ln w="57150">
            <a:solidFill>
              <a:srgbClr val="CAB08B"/>
            </a:solidFill>
          </a:ln>
        </p:spPr>
      </p:pic>
      <p:sp>
        <p:nvSpPr>
          <p:cNvPr id="52" name="_14"/>
          <p:cNvSpPr txBox="1">
            <a:spLocks noChangeArrowheads="1"/>
          </p:cNvSpPr>
          <p:nvPr/>
        </p:nvSpPr>
        <p:spPr bwMode="auto">
          <a:xfrm>
            <a:off x="0" y="-104140"/>
            <a:ext cx="4206240" cy="290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60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汉仪北魏写经W" panose="00020600040101010101" charset="-122"/>
                <a:cs typeface="Times New Roman" panose="02020603050405020304" charset="0"/>
                <a:sym typeface="Arial" panose="020B0604020202020204" pitchFamily="34" charset="0"/>
              </a:rPr>
              <a:t>Contents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573727" y="3632121"/>
            <a:ext cx="11272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rgbClr val="482B03"/>
              </a:solidFill>
              <a:effectLst/>
              <a:uLnTx/>
              <a:uFillTx/>
              <a:latin typeface="Sitka Text" charset="0"/>
              <a:ea typeface="汉仪楷体简" panose="0201060000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7261225" y="210185"/>
            <a:ext cx="1207770" cy="61531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汉仪北魏写经W" panose="00020600040101010101" charset="-122"/>
                <a:cs typeface="Times New Roman" panose="02020603050405020304" charset="0"/>
                <a:sym typeface="Arial" panose="020B0604020202020204" pitchFamily="34" charset="0"/>
              </a:rPr>
              <a:t>part3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5340" y="1073150"/>
            <a:ext cx="1882775" cy="28327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The Deep Logic of Animal Selection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52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53065" y="-2680935"/>
            <a:ext cx="6858000" cy="1221987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27871" y="-58338"/>
            <a:ext cx="12219871" cy="6976001"/>
            <a:chOff x="-27871" y="-58338"/>
            <a:chExt cx="12219871" cy="6976001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5332853"/>
              <a:ext cx="12192000" cy="158481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27871" y="-58338"/>
              <a:ext cx="11438821" cy="4992288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0" y="0"/>
            <a:ext cx="12192000" cy="6856618"/>
          </a:xfrm>
          <a:prstGeom prst="rect">
            <a:avLst/>
          </a:prstGeom>
          <a:noFill/>
          <a:ln w="38100">
            <a:solidFill>
              <a:srgbClr val="D2C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Text" charset="0"/>
              <a:ea typeface="汉仪楷体简" panose="02010600000101010101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15465" y="0"/>
            <a:ext cx="3876535" cy="39052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8100"/>
            <a:ext cx="4133850" cy="680085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8035412" y="-1382"/>
            <a:ext cx="1965837" cy="6859382"/>
          </a:xfrm>
          <a:prstGeom prst="rect">
            <a:avLst/>
          </a:prstGeom>
          <a:solidFill>
            <a:srgbClr val="B9976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Sitka Text" charset="0"/>
              <a:ea typeface="汉仪楷体简" panose="0201060000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951720" y="1513917"/>
            <a:ext cx="4179600" cy="4181034"/>
          </a:xfrm>
          <a:prstGeom prst="ellipse">
            <a:avLst/>
          </a:prstGeom>
          <a:solidFill>
            <a:srgbClr val="F8F5F5"/>
          </a:solidFill>
          <a:ln w="38100">
            <a:solidFill>
              <a:srgbClr val="CAB0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itka Text" charset="0"/>
              <a:ea typeface="汉仪楷体简" panose="02010600000101010101" charset="-122"/>
              <a:sym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84589" y="1635617"/>
            <a:ext cx="4133851" cy="3966693"/>
          </a:xfrm>
          <a:prstGeom prst="ellipse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7978140" y="2567305"/>
            <a:ext cx="32023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itka Text" charset="0"/>
                <a:ea typeface="汉仪楷体简" panose="02010600000101010101" charset="-122"/>
                <a:cs typeface="+mn-ea"/>
                <a:sym typeface="Arial" panose="020B0604020202020204" pitchFamily="34" charset="0"/>
              </a:rPr>
              <a:t>Chapter1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6821" y="804164"/>
            <a:ext cx="2849191" cy="213132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897275" y="1403286"/>
            <a:ext cx="3100292" cy="4431354"/>
          </a:xfrm>
          <a:prstGeom prst="rect">
            <a:avLst/>
          </a:prstGeom>
          <a:gradFill>
            <a:gsLst>
              <a:gs pos="30000">
                <a:srgbClr val="F8F5F5">
                  <a:alpha val="88000"/>
                </a:srgbClr>
              </a:gs>
              <a:gs pos="63000">
                <a:srgbClr val="F8F5F5">
                  <a:alpha val="34000"/>
                </a:srgbClr>
              </a:gs>
              <a:gs pos="100000">
                <a:srgbClr val="F8F5F5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itka Text" charset="0"/>
              <a:ea typeface="汉仪楷体简" panose="02010600000101010101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9365" y="2506345"/>
            <a:ext cx="486156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noProof="0">
                <a:ln>
                  <a:noFill/>
                </a:ln>
                <a:effectLst>
                  <a:outerShdw blurRad="50800" dist="254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Sitka Text" charset="0"/>
                <a:ea typeface="汉仪楷体简" panose="02010600000101010101" charset="-122"/>
                <a:cs typeface="+mn-ea"/>
                <a:sym typeface="Arial" panose="020B0604020202020204" pitchFamily="34" charset="0"/>
              </a:rPr>
              <a:t>Exploring from the Perspective of “Others” to “Essence”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50800" dist="25400" dir="2700000" algn="tl">
                  <a:srgbClr val="000000">
                    <a:alpha val="40000"/>
                  </a:srgbClr>
                </a:outerShdw>
              </a:effectLst>
              <a:uLnTx/>
              <a:uFillTx/>
              <a:latin typeface="Sitka Text" charset="0"/>
              <a:ea typeface="汉仪楷体简" panose="02010600000101010101" charset="-122"/>
              <a:cs typeface="+mn-ea"/>
              <a:sym typeface="Arial" panose="020B0604020202020204" pitchFamily="34" charset="0"/>
            </a:endParaRPr>
          </a:p>
          <a:p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50800" dist="25400" dir="2700000" algn="tl">
                  <a:srgbClr val="000000">
                    <a:alpha val="40000"/>
                  </a:srgbClr>
                </a:outerShdw>
              </a:effectLst>
              <a:uLnTx/>
              <a:uFillTx/>
              <a:latin typeface="Sitka Text" charset="0"/>
              <a:ea typeface="汉仪楷体简" panose="02010600000101010101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6" grpId="0" bldLvl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6618"/>
          </a:xfrm>
          <a:prstGeom prst="rect">
            <a:avLst/>
          </a:prstGeom>
          <a:noFill/>
          <a:ln w="76200">
            <a:solidFill>
              <a:srgbClr val="B997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Text" charset="0"/>
              <a:ea typeface="汉仪楷体简" panose="02010600000101010101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"/>
          <a:stretch>
            <a:fillRect/>
          </a:stretch>
        </p:blipFill>
        <p:spPr>
          <a:xfrm>
            <a:off x="481473" y="261364"/>
            <a:ext cx="683650" cy="675313"/>
          </a:xfrm>
          <a:prstGeom prst="ellipse">
            <a:avLst/>
          </a:prstGeom>
          <a:ln w="28575">
            <a:solidFill>
              <a:srgbClr val="B9976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57" y="1052353"/>
            <a:ext cx="4211842" cy="53353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20565" y="1089025"/>
            <a:ext cx="670496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We often see the Zodiac as a quirky folklore. Today, let’s examine it as a complex cultural system that reflects Chinese cosmology, social psychology and temporal philosophy.</a:t>
            </a:r>
          </a:p>
          <a:p>
            <a:endParaRPr lang="en-US" altLang="zh-CN"/>
          </a:p>
          <a:p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633595" y="3371850"/>
            <a:ext cx="5981065" cy="2517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/>
              <a:t>Why these 12 animals? What is the underlying logic beyond the folktale?</a:t>
            </a:r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53065" y="-2680935"/>
            <a:ext cx="6858000" cy="1221987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27871" y="-58338"/>
            <a:ext cx="12219871" cy="6976001"/>
            <a:chOff x="-27871" y="-58338"/>
            <a:chExt cx="12219871" cy="6976001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5332853"/>
              <a:ext cx="12192000" cy="158481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27871" y="-58338"/>
              <a:ext cx="11438821" cy="4992288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0" y="0"/>
            <a:ext cx="12192000" cy="6856618"/>
          </a:xfrm>
          <a:prstGeom prst="rect">
            <a:avLst/>
          </a:prstGeom>
          <a:noFill/>
          <a:ln w="38100">
            <a:solidFill>
              <a:srgbClr val="D2C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Text" charset="0"/>
              <a:ea typeface="汉仪楷体简" panose="02010600000101010101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15465" y="0"/>
            <a:ext cx="3876535" cy="39052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8100"/>
            <a:ext cx="4133850" cy="680085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8035412" y="-1382"/>
            <a:ext cx="1965837" cy="6859382"/>
          </a:xfrm>
          <a:prstGeom prst="rect">
            <a:avLst/>
          </a:prstGeom>
          <a:solidFill>
            <a:srgbClr val="B9976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Sitka Text" charset="0"/>
              <a:ea typeface="汉仪楷体简" panose="0201060000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951720" y="1513917"/>
            <a:ext cx="4179600" cy="4181034"/>
          </a:xfrm>
          <a:prstGeom prst="ellipse">
            <a:avLst/>
          </a:prstGeom>
          <a:solidFill>
            <a:srgbClr val="F8F5F5"/>
          </a:solidFill>
          <a:ln w="38100">
            <a:solidFill>
              <a:srgbClr val="CAB0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itka Text" charset="0"/>
              <a:ea typeface="汉仪楷体简" panose="02010600000101010101" charset="-122"/>
              <a:sym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84589" y="1635617"/>
            <a:ext cx="4133851" cy="3966693"/>
          </a:xfrm>
          <a:prstGeom prst="ellipse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7728585" y="2617470"/>
            <a:ext cx="31470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charset="0"/>
                <a:ea typeface="汉仪楷体简" panose="02010600000101010101" charset="-122"/>
                <a:cs typeface="Times New Roman" panose="02020603050405020304" charset="0"/>
                <a:sym typeface="Arial" panose="020B0604020202020204" pitchFamily="34" charset="0"/>
              </a:rPr>
              <a:t>Chapter2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6821" y="804164"/>
            <a:ext cx="2849191" cy="213132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69695" y="1985645"/>
            <a:ext cx="436245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noProof="0">
                <a:ln>
                  <a:noFill/>
                </a:ln>
                <a:effectLst>
                  <a:outerShdw blurRad="50800" dist="254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Sitka Text" charset="0"/>
                <a:ea typeface="汉仪楷体简" panose="02010600000101010101" charset="-122"/>
                <a:cs typeface="+mn-ea"/>
                <a:sym typeface="Arial" panose="020B0604020202020204" pitchFamily="34" charset="0"/>
              </a:rPr>
              <a:t>Cosmology and the Yin Yang Five Elements System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50800" dist="25400" dir="2700000" algn="tl">
                  <a:srgbClr val="000000">
                    <a:alpha val="40000"/>
                  </a:srgbClr>
                </a:outerShdw>
              </a:effectLst>
              <a:uLnTx/>
              <a:uFillTx/>
              <a:latin typeface="Sitka Text" charset="0"/>
              <a:ea typeface="汉仪楷体简" panose="02010600000101010101" charset="-122"/>
              <a:cs typeface="+mn-ea"/>
              <a:sym typeface="Arial" panose="020B0604020202020204" pitchFamily="34" charset="0"/>
            </a:endParaRPr>
          </a:p>
          <a:p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50800" dist="25400" dir="2700000" algn="tl">
                  <a:srgbClr val="000000">
                    <a:alpha val="40000"/>
                  </a:srgbClr>
                </a:outerShdw>
              </a:effectLst>
              <a:uLnTx/>
              <a:uFillTx/>
              <a:latin typeface="Sitka Text" charset="0"/>
              <a:ea typeface="汉仪楷体简" panose="02010600000101010101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6" grpId="0" bldLvl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6618"/>
          </a:xfrm>
          <a:prstGeom prst="rect">
            <a:avLst/>
          </a:prstGeom>
          <a:noFill/>
          <a:ln w="76200">
            <a:solidFill>
              <a:srgbClr val="B997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Text" charset="0"/>
              <a:ea typeface="汉仪楷体简" panose="02010600000101010101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"/>
          <a:stretch>
            <a:fillRect/>
          </a:stretch>
        </p:blipFill>
        <p:spPr>
          <a:xfrm>
            <a:off x="481473" y="261364"/>
            <a:ext cx="683650" cy="675313"/>
          </a:xfrm>
          <a:prstGeom prst="ellipse">
            <a:avLst/>
          </a:prstGeom>
          <a:ln w="28575">
            <a:solidFill>
              <a:srgbClr val="B9976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1165123" y="320860"/>
            <a:ext cx="1890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itka Subheading" charset="0"/>
              <a:ea typeface="汉仪北魏写经W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29710" y="561340"/>
            <a:ext cx="7473315" cy="28409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/>
              <a:t> The folk tale is a popular veneer. The deeper structure is the integration with Yin-Yang and the Five Elements (Wu Xing).</a:t>
            </a:r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982085" y="1496060"/>
            <a:ext cx="7934325" cy="49504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/>
              <a:t>Each animal has a Yin or Yang attribute (e.g., Dragon Yang, Rabbit Yin).</a:t>
            </a:r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Paired with the Five Elements (Wood, Fire, Earth, Metal, Water), the 12-animal cycle becomes a 60-year cycle (Jiazi). This creates a complex matrix for interpreting destiny and personality.</a:t>
            </a:r>
          </a:p>
          <a:p>
            <a:endParaRPr lang="en-US" altLang="zh-CN"/>
          </a:p>
          <a:p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020" y="1369695"/>
            <a:ext cx="3582035" cy="3943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53065" y="-2680935"/>
            <a:ext cx="6858000" cy="1221987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27871" y="-58338"/>
            <a:ext cx="12219871" cy="6976001"/>
            <a:chOff x="-27871" y="-58338"/>
            <a:chExt cx="12219871" cy="6976001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5332853"/>
              <a:ext cx="12192000" cy="158481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27871" y="-58338"/>
              <a:ext cx="11438821" cy="4992288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0" y="0"/>
            <a:ext cx="12192000" cy="6856618"/>
          </a:xfrm>
          <a:prstGeom prst="rect">
            <a:avLst/>
          </a:prstGeom>
          <a:noFill/>
          <a:ln w="38100">
            <a:solidFill>
              <a:srgbClr val="D2C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Text" charset="0"/>
              <a:ea typeface="汉仪楷体简" panose="02010600000101010101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15465" y="0"/>
            <a:ext cx="3876535" cy="39052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8100"/>
            <a:ext cx="4133850" cy="680085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8035412" y="-1382"/>
            <a:ext cx="1965837" cy="6859382"/>
          </a:xfrm>
          <a:prstGeom prst="rect">
            <a:avLst/>
          </a:prstGeom>
          <a:solidFill>
            <a:srgbClr val="B9976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Sitka Text" charset="0"/>
              <a:ea typeface="汉仪楷体简" panose="0201060000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951720" y="1513917"/>
            <a:ext cx="4179600" cy="4181034"/>
          </a:xfrm>
          <a:prstGeom prst="ellipse">
            <a:avLst/>
          </a:prstGeom>
          <a:solidFill>
            <a:srgbClr val="F8F5F5"/>
          </a:solidFill>
          <a:ln w="38100">
            <a:solidFill>
              <a:srgbClr val="CAB0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itka Text" charset="0"/>
              <a:ea typeface="汉仪楷体简" panose="02010600000101010101" charset="-122"/>
              <a:sym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84589" y="1635617"/>
            <a:ext cx="4133851" cy="3966693"/>
          </a:xfrm>
          <a:prstGeom prst="ellipse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7954010" y="2626995"/>
            <a:ext cx="31261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itka Text" charset="0"/>
                <a:ea typeface="汉仪楷体简" panose="02010600000101010101" charset="-122"/>
                <a:cs typeface="+mn-ea"/>
                <a:sym typeface="Arial" panose="020B0604020202020204" pitchFamily="34" charset="0"/>
              </a:rPr>
              <a:t>Chapter3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6821" y="804164"/>
            <a:ext cx="2849191" cy="213132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897275" y="1403286"/>
            <a:ext cx="3100292" cy="4431354"/>
          </a:xfrm>
          <a:prstGeom prst="rect">
            <a:avLst/>
          </a:prstGeom>
          <a:gradFill>
            <a:gsLst>
              <a:gs pos="30000">
                <a:srgbClr val="F8F5F5">
                  <a:alpha val="88000"/>
                </a:srgbClr>
              </a:gs>
              <a:gs pos="63000">
                <a:srgbClr val="F8F5F5">
                  <a:alpha val="34000"/>
                </a:srgbClr>
              </a:gs>
              <a:gs pos="100000">
                <a:srgbClr val="F8F5F5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itka Text" charset="0"/>
              <a:ea typeface="汉仪楷体简" panose="02010600000101010101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08430" y="2646045"/>
            <a:ext cx="512508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/>
              <a:t>The Deep Logic of Animal Selection</a:t>
            </a:r>
          </a:p>
          <a:p>
            <a:endParaRPr lang="en-US" altLang="zh-CN" sz="36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6" grpId="0" bldLvl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6618"/>
          </a:xfrm>
          <a:prstGeom prst="rect">
            <a:avLst/>
          </a:prstGeom>
          <a:noFill/>
          <a:ln w="76200">
            <a:solidFill>
              <a:srgbClr val="B997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Text" charset="0"/>
              <a:ea typeface="汉仪楷体简" panose="02010600000101010101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"/>
          <a:stretch>
            <a:fillRect/>
          </a:stretch>
        </p:blipFill>
        <p:spPr>
          <a:xfrm>
            <a:off x="481473" y="261364"/>
            <a:ext cx="683650" cy="675313"/>
          </a:xfrm>
          <a:prstGeom prst="ellipse">
            <a:avLst/>
          </a:prstGeom>
          <a:ln w="28575">
            <a:solidFill>
              <a:srgbClr val="B99761"/>
            </a:solidFill>
          </a:ln>
        </p:spPr>
      </p:pic>
      <p:sp>
        <p:nvSpPr>
          <p:cNvPr id="6" name="文本框 5"/>
          <p:cNvSpPr txBox="1"/>
          <p:nvPr/>
        </p:nvSpPr>
        <p:spPr>
          <a:xfrm rot="10800000" flipV="1">
            <a:off x="1189355" y="699135"/>
            <a:ext cx="5638800" cy="925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charset="0"/>
                <a:ea typeface="汉仪北魏写经W" panose="00020600040101010101" charset="-122"/>
                <a:cs typeface="Times New Roman" panose="02020603050405020304" charset="0"/>
                <a:sym typeface="Arial" panose="020B0604020202020204" pitchFamily="34" charset="0"/>
              </a:rPr>
              <a:t>Social Ecology and Symbolism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37895" y="1188085"/>
            <a:ext cx="7989570" cy="3876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/>
          </a:p>
          <a:p>
            <a:r>
              <a:rPr lang="en-US" altLang="zh-CN" sz="2400"/>
              <a:t> The selection isn’t random. It reflects the “Six Domestic Animals” and “Six Wild Animals” theory in ancient Chinese social ecology.</a:t>
            </a:r>
          </a:p>
          <a:p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Ox, Horse, Goat, Rooster, Dog, Pig -&gt; “Six Domestic Animals” (Fundamentals of agricultural society).</a:t>
            </a:r>
          </a:p>
          <a:p>
            <a:endParaRPr lang="en-US" altLang="zh-CN" sz="2400"/>
          </a:p>
          <a:p>
            <a:endParaRPr lang="en-US" altLang="zh-CN"/>
          </a:p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8225" y="83820"/>
            <a:ext cx="1905635" cy="129667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305" y="1380490"/>
            <a:ext cx="2177415" cy="136144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4725" y="2566035"/>
            <a:ext cx="1969135" cy="138176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8225" y="3829050"/>
            <a:ext cx="1806575" cy="120142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7410" y="4854575"/>
            <a:ext cx="2434590" cy="16129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02600" y="4561205"/>
            <a:ext cx="1654810" cy="2199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6070" y="1270"/>
            <a:ext cx="12192000" cy="6856618"/>
          </a:xfrm>
          <a:prstGeom prst="rect">
            <a:avLst/>
          </a:prstGeom>
          <a:noFill/>
          <a:ln w="76200">
            <a:solidFill>
              <a:srgbClr val="B997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Text" charset="0"/>
              <a:ea typeface="汉仪楷体简" panose="02010600000101010101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"/>
          <a:stretch>
            <a:fillRect/>
          </a:stretch>
        </p:blipFill>
        <p:spPr>
          <a:xfrm>
            <a:off x="481473" y="261364"/>
            <a:ext cx="683650" cy="675313"/>
          </a:xfrm>
          <a:prstGeom prst="ellipse">
            <a:avLst/>
          </a:prstGeom>
          <a:ln w="28575">
            <a:solidFill>
              <a:srgbClr val="B9976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1165225" y="320675"/>
            <a:ext cx="5944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charset="0"/>
                <a:ea typeface="汉仪北魏写经W" panose="00020600040101010101" charset="-122"/>
                <a:cs typeface="Times New Roman" panose="02020603050405020304" charset="0"/>
                <a:sym typeface="Arial" panose="020B0604020202020204" pitchFamily="34" charset="0"/>
              </a:rPr>
              <a:t>Social Ecology and Symbolism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70965" y="918210"/>
            <a:ext cx="6581140" cy="22402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altLang="zh-CN" sz="2800"/>
          </a:p>
          <a:p>
            <a:r>
              <a:rPr lang="en-US" altLang="zh-CN" sz="2800"/>
              <a:t>Rat, Tiger, Rabbit, Dragon, Snake, Monkey -&gt; “Six Wild Animals”</a:t>
            </a:r>
          </a:p>
          <a:p>
            <a:r>
              <a:rPr lang="en-US" altLang="zh-CN" sz="2800"/>
              <a:t>(Representing the unknown natural world and spiritual totems).</a:t>
            </a:r>
          </a:p>
          <a:p>
            <a:endParaRPr lang="en-US" altLang="zh-CN"/>
          </a:p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350" y="320675"/>
            <a:ext cx="2675890" cy="16306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63150" y="1769745"/>
            <a:ext cx="2534920" cy="43237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740" y="2148840"/>
            <a:ext cx="2076450" cy="15576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3749675"/>
            <a:ext cx="3063240" cy="20523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040" y="4229100"/>
            <a:ext cx="1964055" cy="14192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855" y="3706495"/>
            <a:ext cx="1682115" cy="2322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42.7569291338583,&quot;left&quot;:475.5972440944882,&quot;top&quot;:70.37881889763779,&quot;width&quot;:481.8240157480316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42.7569291338583,&quot;left&quot;:475.5972440944882,&quot;top&quot;:70.37881889763779,&quot;width&quot;:481.8240157480316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42.7569291338583,&quot;left&quot;:475.5972440944882,&quot;top&quot;:70.37881889763779,&quot;width&quot;:481.8240157480316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42.7569291338583,&quot;left&quot;:475.5972440944882,&quot;top&quot;:70.37881889763779,&quot;width&quot;:481.8240157480316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42.7569291338583,&quot;left&quot;:475.5972440944882,&quot;top&quot;:70.37881889763779,&quot;width&quot;:481.8240157480316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11.54732283464557,&quot;left&quot;:235.96653543307087,&quot;top&quot;:-38.90417322834637,&quot;width&quot;:747.533464566929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42.7569291338583,&quot;left&quot;:475.5972440944882,&quot;top&quot;:70.37881889763779,&quot;width&quot;:481.8240157480316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42.7569291338583,&quot;left&quot;:475.5972440944882,&quot;top&quot;:70.37881889763779,&quot;width&quot;:481.824015748031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42.7569291338583,&quot;left&quot;:475.5972440944882,&quot;top&quot;:70.37881889763779,&quot;width&quot;:481.8240157480316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42.7569291338583,&quot;left&quot;:475.5972440944882,&quot;top&quot;:70.37881889763779,&quot;width&quot;:481.8240157480316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42.7569291338583,&quot;left&quot;:475.5972440944882,&quot;top&quot;:70.37881889763779,&quot;width&quot;:481.8240157480316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42.7569291338583,&quot;left&quot;:475.5972440944882,&quot;top&quot;:70.37881889763779,&quot;width&quot;:481.8240157480316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42.7569291338583,&quot;left&quot;:475.5972440944882,&quot;top&quot;:70.37881889763779,&quot;width&quot;:481.8240157480316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42.7569291338583,&quot;left&quot;:475.5972440944882,&quot;top&quot;:70.37881889763779,&quot;width&quot;:481.8240157480316}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Sitka Subheading"/>
        <a:ea typeface="汉仪北魏写经W"/>
        <a:cs typeface=""/>
      </a:majorFont>
      <a:minorFont>
        <a:latin typeface="Sitka Text"/>
        <a:ea typeface="汉仪楷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">
      <a:majorFont>
        <a:latin typeface="Sitka Subheading"/>
        <a:ea typeface="汉仪北魏写经W"/>
        <a:cs typeface=""/>
      </a:majorFont>
      <a:minorFont>
        <a:latin typeface="Sitka Text"/>
        <a:ea typeface="汉仪楷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1</TotalTime>
  <Words>567</Words>
  <Application>Microsoft Office PowerPoint</Application>
  <PresentationFormat>宽屏</PresentationFormat>
  <Paragraphs>72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Times New Roman</vt:lpstr>
      <vt:lpstr>Sitka Subheading</vt:lpstr>
      <vt:lpstr>Calibri</vt:lpstr>
      <vt:lpstr>Arial</vt:lpstr>
      <vt:lpstr>微软雅黑</vt:lpstr>
      <vt:lpstr>Sitka Text</vt:lpstr>
      <vt:lpstr>等线</vt:lpstr>
      <vt:lpstr>第一PPT，www.1ppt.com</vt:lpstr>
      <vt:lpstr>第一PPT，www.1ppt.com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中国风</dc:title>
  <dc:creator>第一PPT</dc:creator>
  <cp:keywords>www.1ppt.com</cp:keywords>
  <dc:description>www.1ppt.com</dc:description>
  <cp:lastModifiedBy>mingwen qin</cp:lastModifiedBy>
  <cp:revision>57</cp:revision>
  <dcterms:created xsi:type="dcterms:W3CDTF">2021-08-11T09:57:00Z</dcterms:created>
  <dcterms:modified xsi:type="dcterms:W3CDTF">2025-11-07T14:54:40Z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9CBA00DA936C4597AD00128A250768F8_13</vt:lpwstr>
  </property>
  <property fmtid="{D5CDD505-2E9C-101B-9397-08002B2CF9AE}" pid="3" name="KSOProductBuildVer">
    <vt:lpwstr>2052-12.1.0.23125</vt:lpwstr>
  </property>
</Properties>
</file>