
<file path=[Content_Types].xml><?xml version="1.0" encoding="utf-8"?>
<Types xmlns="http://schemas.openxmlformats.org/package/2006/content-types"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</p:sldMasterIdLst>
  <p:notesMasterIdLst>
    <p:notesMasterId r:id="rId10"/>
  </p:notesMasterIdLst>
  <p:sldIdLst>
    <p:sldId id="331" r:id="rId4"/>
    <p:sldId id="332" r:id="rId5"/>
    <p:sldId id="333" r:id="rId6"/>
    <p:sldId id="334" r:id="rId7"/>
    <p:sldId id="335" r:id="rId8"/>
    <p:sldId id="337" r:id="rId9"/>
    <p:sldId id="338" r:id="rId11"/>
    <p:sldId id="339" r:id="rId12"/>
    <p:sldId id="352" r:id="rId13"/>
    <p:sldId id="353" r:id="rId14"/>
    <p:sldId id="354" r:id="rId15"/>
    <p:sldId id="355" r:id="rId16"/>
    <p:sldId id="356" r:id="rId17"/>
    <p:sldId id="295" r:id="rId18"/>
    <p:sldId id="258" r:id="rId19"/>
    <p:sldId id="307" r:id="rId20"/>
    <p:sldId id="308" r:id="rId21"/>
    <p:sldId id="304" r:id="rId22"/>
    <p:sldId id="309" r:id="rId2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9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455" name="Shape 45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Helvetica"/>
      </a:defRPr>
    </a:lvl1pPr>
    <a:lvl2pPr indent="228600" latinLnBrk="0">
      <a:defRPr sz="1200">
        <a:latin typeface="+mn-lt"/>
        <a:ea typeface="+mn-ea"/>
        <a:cs typeface="+mn-cs"/>
        <a:sym typeface="Helvetica"/>
      </a:defRPr>
    </a:lvl2pPr>
    <a:lvl3pPr indent="457200" latinLnBrk="0">
      <a:defRPr sz="1200">
        <a:latin typeface="+mn-lt"/>
        <a:ea typeface="+mn-ea"/>
        <a:cs typeface="+mn-cs"/>
        <a:sym typeface="Helvetica"/>
      </a:defRPr>
    </a:lvl3pPr>
    <a:lvl4pPr indent="685800" latinLnBrk="0">
      <a:defRPr sz="1200">
        <a:latin typeface="+mn-lt"/>
        <a:ea typeface="+mn-ea"/>
        <a:cs typeface="+mn-cs"/>
        <a:sym typeface="Helvetica"/>
      </a:defRPr>
    </a:lvl4pPr>
    <a:lvl5pPr indent="914400" latinLnBrk="0">
      <a:defRPr sz="1200">
        <a:latin typeface="+mn-lt"/>
        <a:ea typeface="+mn-ea"/>
        <a:cs typeface="+mn-cs"/>
        <a:sym typeface="Helvetica"/>
      </a:defRPr>
    </a:lvl5pPr>
    <a:lvl6pPr indent="1143000" latinLnBrk="0">
      <a:defRPr sz="1200">
        <a:latin typeface="+mn-lt"/>
        <a:ea typeface="+mn-ea"/>
        <a:cs typeface="+mn-cs"/>
        <a:sym typeface="Helvetica"/>
      </a:defRPr>
    </a:lvl6pPr>
    <a:lvl7pPr indent="1371600" latinLnBrk="0">
      <a:defRPr sz="1200">
        <a:latin typeface="+mn-lt"/>
        <a:ea typeface="+mn-ea"/>
        <a:cs typeface="+mn-cs"/>
        <a:sym typeface="Helvetica"/>
      </a:defRPr>
    </a:lvl7pPr>
    <a:lvl8pPr indent="1600200" latinLnBrk="0">
      <a:defRPr sz="1200">
        <a:latin typeface="+mn-lt"/>
        <a:ea typeface="+mn-ea"/>
        <a:cs typeface="+mn-cs"/>
        <a:sym typeface="Helvetica"/>
      </a:defRPr>
    </a:lvl8pPr>
    <a:lvl9pPr indent="1828800" latinLnBrk="0">
      <a:defRPr sz="1200">
        <a:latin typeface="+mn-lt"/>
        <a:ea typeface="+mn-ea"/>
        <a:cs typeface="+mn-cs"/>
        <a:sym typeface="Helvetica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5"/>
          <p:cNvSpPr>
            <a:spLocks noGrp="1"/>
          </p:cNvSpPr>
          <p:nvPr>
            <p:ph type="pic" sz="half" idx="13"/>
          </p:nvPr>
        </p:nvSpPr>
        <p:spPr>
          <a:xfrm>
            <a:off x="696684" y="2169886"/>
            <a:ext cx="6037945" cy="4688114"/>
          </a:xfrm>
          <a:prstGeom prst="rect">
            <a:avLst/>
          </a:prstGeom>
        </p:spPr>
        <p:txBody>
          <a:bodyPr lIns="91439" rIns="91439"/>
          <a:lstStyle/>
          <a:p/>
        </p:txBody>
      </p:sp>
      <p:sp>
        <p:nvSpPr>
          <p:cNvPr id="28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icture Placeholder 5"/>
          <p:cNvSpPr>
            <a:spLocks noGrp="1"/>
          </p:cNvSpPr>
          <p:nvPr>
            <p:ph type="pic" idx="13"/>
          </p:nvPr>
        </p:nvSpPr>
        <p:spPr>
          <a:xfrm>
            <a:off x="718782" y="764273"/>
            <a:ext cx="10754436" cy="5329452"/>
          </a:xfrm>
          <a:prstGeom prst="rect">
            <a:avLst/>
          </a:prstGeom>
        </p:spPr>
        <p:txBody>
          <a:bodyPr lIns="91439" rIns="91439"/>
          <a:lstStyle/>
          <a:p/>
        </p:txBody>
      </p:sp>
      <p:sp>
        <p:nvSpPr>
          <p:cNvPr id="358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3035618" y="1601609"/>
            <a:ext cx="3298125" cy="3913336"/>
          </a:xfrm>
          <a:prstGeom prst="rect">
            <a:avLst/>
          </a:prstGeom>
        </p:spPr>
        <p:txBody>
          <a:bodyPr lIns="91439" rIns="91439"/>
          <a:lstStyle/>
          <a:p/>
        </p:txBody>
      </p:sp>
      <p:sp>
        <p:nvSpPr>
          <p:cNvPr id="440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5"/>
          <p:cNvSpPr>
            <a:spLocks noGrp="1"/>
          </p:cNvSpPr>
          <p:nvPr>
            <p:ph type="pic" sz="half" idx="13"/>
          </p:nvPr>
        </p:nvSpPr>
        <p:spPr>
          <a:xfrm>
            <a:off x="696684" y="2169886"/>
            <a:ext cx="6037945" cy="4688114"/>
          </a:xfrm>
          <a:prstGeom prst="rect">
            <a:avLst/>
          </a:prstGeom>
        </p:spPr>
        <p:txBody>
          <a:bodyPr lIns="91439" rIns="91439"/>
          <a:lstStyle/>
          <a:p/>
        </p:txBody>
      </p:sp>
      <p:sp>
        <p:nvSpPr>
          <p:cNvPr id="28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6CB4B4D-7CA3-9044-876B-883B54F8677D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DD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文本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r>
              <a:t>标题文本</a:t>
            </a:r>
          </a:p>
        </p:txBody>
      </p:sp>
      <p:sp>
        <p:nvSpPr>
          <p:cNvPr id="3" name="正文级别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</p:spPr>
        <p:txBody>
          <a:bodyPr lIns="45719" rIns="45719"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1234440" marR="0" indent="-32004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DD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文本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r>
              <a:t>标题文本</a:t>
            </a:r>
          </a:p>
        </p:txBody>
      </p:sp>
      <p:sp>
        <p:nvSpPr>
          <p:cNvPr id="3" name="正文级别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</p:spPr>
        <p:txBody>
          <a:bodyPr lIns="45719" rIns="45719"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aramond" panose="02020404030301010803"/>
          <a:ea typeface="Garamond" panose="02020404030301010803"/>
          <a:cs typeface="Garamond" panose="02020404030301010803"/>
          <a:sym typeface="Garamond" panose="02020404030301010803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1234440" marR="0" indent="-32004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 panose="020B0604020202020204"/>
        <a:buChar char="•"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4.xml"/><Relationship Id="rId2" Type="http://schemas.openxmlformats.org/officeDocument/2006/relationships/slide" Target="slide14.xml"/><Relationship Id="rId1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hdphoto" Target="../media/image3.wdp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slide" Target="slide16.xml"/><Relationship Id="rId3" Type="http://schemas.openxmlformats.org/officeDocument/2006/relationships/slide" Target="slide17.xml"/><Relationship Id="rId2" Type="http://schemas.openxmlformats.org/officeDocument/2006/relationships/slide" Target="slide12.xml"/><Relationship Id="rId1" Type="http://schemas.openxmlformats.org/officeDocument/2006/relationships/slide" Target="slide8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slide" Target="slide17.xml"/><Relationship Id="rId1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slide" Target="slide16.xml"/><Relationship Id="rId1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microsoft.com/office/2007/relationships/hdphoto" Target="../media/image3.wdp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microsoft.com/office/2007/relationships/hdphoto" Target="../media/image3.wdp"/><Relationship Id="rId2" Type="http://schemas.openxmlformats.org/officeDocument/2006/relationships/image" Target="../media/image2.png"/><Relationship Id="rId1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microsoft.com/office/2007/relationships/hdphoto" Target="../media/image3.wdp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4.xml"/><Relationship Id="rId2" Type="http://schemas.openxmlformats.org/officeDocument/2006/relationships/slide" Target="slide10.xml"/><Relationship Id="rId1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microsoft.com/office/2007/relationships/hdphoto" Target="../media/image3.wdp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Rectangle 25"/>
          <p:cNvSpPr/>
          <p:nvPr/>
        </p:nvSpPr>
        <p:spPr>
          <a:xfrm>
            <a:off x="-1" y="0"/>
            <a:ext cx="6096912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458" name="Picture Placeholder 2" descr="Picture Placeholder 2"/>
          <p:cNvPicPr>
            <a:picLocks noGrp="1" noChangeAspect="1"/>
          </p:cNvPicPr>
          <p:nvPr>
            <p:ph type="pic" idx="13"/>
          </p:nvPr>
        </p:nvPicPr>
        <p:blipFill>
          <a:blip r:embed="rId1">
            <a:lum bright="70000" contrast="-70000"/>
          </a:blip>
          <a:stretch>
            <a:fillRect/>
          </a:stretch>
        </p:blipFill>
        <p:spPr>
          <a:xfrm>
            <a:off x="514251" y="517710"/>
            <a:ext cx="11143178" cy="58225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59" name="TextBox 11"/>
          <p:cNvSpPr txBox="1"/>
          <p:nvPr/>
        </p:nvSpPr>
        <p:spPr>
          <a:xfrm>
            <a:off x="3321050" y="1759585"/>
            <a:ext cx="4910455" cy="19367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dirty="0"/>
              <a:t>Supply Shortages</a:t>
            </a:r>
            <a:endParaRPr dirty="0"/>
          </a:p>
        </p:txBody>
      </p:sp>
      <p:sp>
        <p:nvSpPr>
          <p:cNvPr id="462" name="Isosceles Triangle 26"/>
          <p:cNvSpPr/>
          <p:nvPr/>
        </p:nvSpPr>
        <p:spPr>
          <a:xfrm rot="5400000">
            <a:off x="10944204" y="3292521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" name="文本框 1"/>
          <p:cNvSpPr txBox="1"/>
          <p:nvPr/>
        </p:nvSpPr>
        <p:spPr>
          <a:xfrm>
            <a:off x="3807460" y="4203700"/>
            <a:ext cx="39382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Presenters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宋体" panose="02010600030101010101" pitchFamily="2" charset="-122"/>
                <a:cs typeface="+mn-cs"/>
                <a:sym typeface="Helvetica"/>
              </a:rPr>
              <a:t>：陈柯汝、王沁瑜、易明霞</a:t>
            </a: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宋体" panose="02010600030101010101" pitchFamily="2" charset="-122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Rectangle 24"/>
          <p:cNvSpPr/>
          <p:nvPr/>
        </p:nvSpPr>
        <p:spPr>
          <a:xfrm>
            <a:off x="6734627" y="0"/>
            <a:ext cx="545737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7" name="Rectangle 3"/>
          <p:cNvSpPr/>
          <p:nvPr/>
        </p:nvSpPr>
        <p:spPr>
          <a:xfrm>
            <a:off x="3653850" y="0"/>
            <a:ext cx="8476346" cy="6858000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127000" dist="38100" dir="108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lang="zh-CN" altLang="en-US" dirty="0"/>
          </a:p>
        </p:txBody>
      </p:sp>
      <p:sp>
        <p:nvSpPr>
          <p:cNvPr id="478" name="TextBox 4"/>
          <p:cNvSpPr txBox="1"/>
          <p:nvPr/>
        </p:nvSpPr>
        <p:spPr>
          <a:xfrm>
            <a:off x="215959" y="0"/>
            <a:ext cx="3391829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Para. 2</a:t>
            </a: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9" name="Rectangle 5"/>
          <p:cNvSpPr/>
          <p:nvPr/>
        </p:nvSpPr>
        <p:spPr>
          <a:xfrm>
            <a:off x="-19030" y="908418"/>
            <a:ext cx="3734686" cy="45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313896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6" name="Flowchart: Process 15"/>
          <p:cNvSpPr/>
          <p:nvPr/>
        </p:nvSpPr>
        <p:spPr>
          <a:xfrm>
            <a:off x="-2" y="907515"/>
            <a:ext cx="3715657" cy="595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87" name="TextBox 16"/>
          <p:cNvSpPr txBox="1"/>
          <p:nvPr/>
        </p:nvSpPr>
        <p:spPr>
          <a:xfrm>
            <a:off x="98351" y="1136580"/>
            <a:ext cx="3499923" cy="396811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pPr algn="l"/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Topic: bottleneck relateing to supply chains</a:t>
            </a:r>
            <a:endParaRPr lang="en-US" sz="2800" b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sz="2800" b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Topic sentence: The problem of </a:t>
            </a:r>
            <a:r>
              <a:rPr lang="en-US" altLang="zh-CN" sz="2800" b="0" dirty="0"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upply chains is one of the bottlenecks caused by the boom.</a:t>
            </a:r>
            <a:endParaRPr sz="2800" b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89" name="Isosceles Triangle 23"/>
          <p:cNvSpPr/>
          <p:nvPr/>
        </p:nvSpPr>
        <p:spPr>
          <a:xfrm rot="5400000">
            <a:off x="11596751" y="5722191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" name="文本框 1"/>
          <p:cNvSpPr txBox="1"/>
          <p:nvPr/>
        </p:nvSpPr>
        <p:spPr>
          <a:xfrm>
            <a:off x="4180195" y="469983"/>
            <a:ext cx="7795846" cy="60016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The boom is creating two kinds of bottleneck. The first relates to supply chains./ </a:t>
            </a: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①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There are shortages of everything from timber to semiconductors. </a:t>
            </a: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②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The cost of shipping goods from China to America has tripled. </a:t>
            </a: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③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Companies have not reported supplier delays this severe in decades. In the past year many firms have cut their investment in logistics. Lockdowns have left some container ships stranded./ Companies are trying to go from 0 to 60 and it shows.</a:t>
            </a: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3" name="矩形: 圆角 2"/>
          <p:cNvSpPr/>
          <p:nvPr/>
        </p:nvSpPr>
        <p:spPr>
          <a:xfrm>
            <a:off x="4180194" y="819663"/>
            <a:ext cx="5648075" cy="39200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9" name="矩形: 圆角 18"/>
          <p:cNvSpPr/>
          <p:nvPr/>
        </p:nvSpPr>
        <p:spPr>
          <a:xfrm>
            <a:off x="4460584" y="1504061"/>
            <a:ext cx="1793628" cy="39200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6318250" y="5851768"/>
            <a:ext cx="1048385" cy="40528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4180194" y="5865048"/>
            <a:ext cx="1526875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823521" y="6264188"/>
            <a:ext cx="4936373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rPr>
              <a:t>Companies are trying to improve its productivity.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26" name="矩形: 圆角 25"/>
          <p:cNvSpPr/>
          <p:nvPr/>
        </p:nvSpPr>
        <p:spPr>
          <a:xfrm>
            <a:off x="7334053" y="5183925"/>
            <a:ext cx="1016013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5935980" y="5577205"/>
            <a:ext cx="463804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l"/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Leave isolated with little hope of rescue</a:t>
            </a:r>
            <a:r>
              <a:rPr lang="zh-CN" altLang="en-US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；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delaied</a:t>
            </a:r>
            <a:endParaRPr lang="en-US" altLang="zh-CN" dirty="0">
              <a:solidFill>
                <a:srgbClr val="0070C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3" name="矩形: 圆角 22"/>
          <p:cNvSpPr/>
          <p:nvPr/>
        </p:nvSpPr>
        <p:spPr>
          <a:xfrm>
            <a:off x="8350066" y="4442249"/>
            <a:ext cx="1105019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8287365" y="4856998"/>
            <a:ext cx="1400847" cy="338552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16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goods transport</a:t>
            </a:r>
            <a:endParaRPr kumimoji="0" lang="zh-CN" altLang="en-US" sz="16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24" name="矩形: 圆角 23"/>
          <p:cNvSpPr/>
          <p:nvPr/>
        </p:nvSpPr>
        <p:spPr>
          <a:xfrm>
            <a:off x="6919273" y="2975086"/>
            <a:ext cx="829559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136448" y="3429000"/>
            <a:ext cx="4395210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rPr>
              <a:t> Increased three times; tri is the prefix of three.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5279143" y="3738273"/>
            <a:ext cx="2263204" cy="1445652"/>
            <a:chOff x="5278239" y="3738273"/>
            <a:chExt cx="2263204" cy="1445652"/>
          </a:xfrm>
        </p:grpSpPr>
        <p:sp>
          <p:nvSpPr>
            <p:cNvPr id="39" name="矩形: 圆角 38"/>
            <p:cNvSpPr/>
            <p:nvPr/>
          </p:nvSpPr>
          <p:spPr>
            <a:xfrm>
              <a:off x="5278239" y="3738273"/>
              <a:ext cx="817761" cy="39200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cxnSp>
          <p:nvCxnSpPr>
            <p:cNvPr id="11" name="直接箭头连接符 10"/>
            <p:cNvCxnSpPr/>
            <p:nvPr/>
          </p:nvCxnSpPr>
          <p:spPr>
            <a:xfrm>
              <a:off x="5948313" y="4130273"/>
              <a:ext cx="1593130" cy="1053652"/>
            </a:xfrm>
            <a:prstGeom prst="straightConnector1">
              <a:avLst/>
            </a:prstGeom>
            <a:noFill/>
            <a:ln w="12700" cap="flat">
              <a:solidFill>
                <a:srgbClr val="002060"/>
              </a:solidFill>
              <a:prstDash val="solid"/>
              <a:miter lim="800000"/>
              <a:headEnd type="triangle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4" name="文本框 3"/>
          <p:cNvSpPr txBox="1"/>
          <p:nvPr/>
        </p:nvSpPr>
        <p:spPr>
          <a:xfrm>
            <a:off x="7425690" y="5927090"/>
            <a:ext cx="133350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rPr>
              <a:t>it is obvious</a:t>
            </a:r>
            <a:endParaRPr kumimoji="0" lang="en-US" altLang="zh-CN" sz="18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9188450" y="2278924"/>
            <a:ext cx="1960245" cy="2162045"/>
            <a:chOff x="9188450" y="2278924"/>
            <a:chExt cx="1960245" cy="2162045"/>
          </a:xfrm>
        </p:grpSpPr>
        <p:sp>
          <p:nvSpPr>
            <p:cNvPr id="6" name="矩形: 圆角 22"/>
            <p:cNvSpPr/>
            <p:nvPr/>
          </p:nvSpPr>
          <p:spPr>
            <a:xfrm>
              <a:off x="9188450" y="2278924"/>
              <a:ext cx="1960245" cy="406582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cxnSp>
          <p:nvCxnSpPr>
            <p:cNvPr id="7" name="直接箭头连接符 6"/>
            <p:cNvCxnSpPr/>
            <p:nvPr/>
          </p:nvCxnSpPr>
          <p:spPr>
            <a:xfrm flipV="1">
              <a:off x="9306133" y="2765850"/>
              <a:ext cx="522136" cy="1675119"/>
            </a:xfrm>
            <a:prstGeom prst="straightConnector1">
              <a:avLst/>
            </a:prstGeom>
            <a:noFill/>
            <a:ln w="12700" cap="flat">
              <a:solidFill>
                <a:srgbClr val="002060"/>
              </a:solidFill>
              <a:prstDash val="solid"/>
              <a:miter lim="800000"/>
              <a:headEnd type="triangle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52" name="文本框 51"/>
          <p:cNvSpPr txBox="1"/>
          <p:nvPr/>
        </p:nvSpPr>
        <p:spPr>
          <a:xfrm>
            <a:off x="10916384" y="6353000"/>
            <a:ext cx="97527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p>
            <a:r>
              <a:rPr lang="en-US" altLang="zh-CN" dirty="0">
                <a:solidFill>
                  <a:schemeClr val="bg1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hlinkClick r:id="rId1" action="ppaction://hlinksldjump"/>
              </a:rPr>
              <a:t>Click</a:t>
            </a:r>
            <a:endParaRPr lang="en-US" altLang="zh-CN" dirty="0">
              <a:solidFill>
                <a:schemeClr val="bg1">
                  <a:lumMod val="1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" grpId="0" bldLvl="0" animBg="1"/>
      <p:bldP spid="3" grpId="0" bldLvl="0" animBg="1"/>
      <p:bldP spid="3" grpId="1" bldLvl="0" animBg="1"/>
      <p:bldP spid="19" grpId="0" bldLvl="0" animBg="1"/>
      <p:bldP spid="19" grpId="1" bldLvl="0" animBg="1"/>
      <p:bldP spid="27" grpId="0" bldLvl="0" animBg="1"/>
      <p:bldP spid="28" grpId="0" bldLvl="0" animBg="1"/>
      <p:bldP spid="32" grpId="0" bldLvl="0" animBg="1"/>
      <p:bldP spid="26" grpId="0" bldLvl="0" animBg="1"/>
      <p:bldP spid="33" grpId="0" bldLvl="0" animBg="1"/>
      <p:bldP spid="23" grpId="0" bldLvl="0" animBg="1"/>
      <p:bldP spid="34" grpId="0" bldLvl="0" animBg="1"/>
      <p:bldP spid="24" grpId="0" bldLvl="0" animBg="1"/>
      <p:bldP spid="35" grpId="0" bldLvl="0" animBg="1"/>
      <p:bldP spid="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owchart: Process 15"/>
          <p:cNvSpPr/>
          <p:nvPr/>
        </p:nvSpPr>
        <p:spPr>
          <a:xfrm>
            <a:off x="-3" y="907515"/>
            <a:ext cx="3715657" cy="595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6" name="Rectangle 24"/>
          <p:cNvSpPr/>
          <p:nvPr/>
        </p:nvSpPr>
        <p:spPr>
          <a:xfrm>
            <a:off x="6734627" y="0"/>
            <a:ext cx="545737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7" name="Rectangle 3"/>
          <p:cNvSpPr/>
          <p:nvPr/>
        </p:nvSpPr>
        <p:spPr>
          <a:xfrm>
            <a:off x="3715654" y="-81280"/>
            <a:ext cx="8476346" cy="6858000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127000" dist="38100" dir="108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lang="zh-CN" altLang="en-US" dirty="0"/>
          </a:p>
        </p:txBody>
      </p:sp>
      <p:sp>
        <p:nvSpPr>
          <p:cNvPr id="478" name="TextBox 4"/>
          <p:cNvSpPr txBox="1"/>
          <p:nvPr/>
        </p:nvSpPr>
        <p:spPr>
          <a:xfrm>
            <a:off x="215959" y="0"/>
            <a:ext cx="3391829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Para. 3</a:t>
            </a: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9" name="Rectangle 5"/>
          <p:cNvSpPr/>
          <p:nvPr/>
        </p:nvSpPr>
        <p:spPr>
          <a:xfrm>
            <a:off x="-19030" y="908418"/>
            <a:ext cx="3734686" cy="45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313896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6" name="Flowchart: Process 15"/>
          <p:cNvSpPr/>
          <p:nvPr/>
        </p:nvSpPr>
        <p:spPr>
          <a:xfrm>
            <a:off x="-2" y="907515"/>
            <a:ext cx="3715657" cy="595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89" name="Isosceles Triangle 23"/>
          <p:cNvSpPr/>
          <p:nvPr/>
        </p:nvSpPr>
        <p:spPr>
          <a:xfrm rot="5400000">
            <a:off x="11596751" y="5722191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" name="文本框 1"/>
          <p:cNvSpPr txBox="1"/>
          <p:nvPr/>
        </p:nvSpPr>
        <p:spPr>
          <a:xfrm>
            <a:off x="4180195" y="469983"/>
            <a:ext cx="7913454" cy="60016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The second kind of bottleneck is in </a:t>
            </a:r>
            <a:r>
              <a:rPr lang="en-US" altLang="zh-CN" sz="2400" kern="100" dirty="0" err="1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labour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markets. 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/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In April</a:t>
            </a:r>
            <a:endParaRPr lang="en-US" altLang="zh-CN" sz="2400" kern="100" dirty="0">
              <a:solidFill>
                <a:srgbClr val="333333"/>
              </a:solidFill>
              <a:effectLst/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America created only 266,000 jobs, many fewer than the 1m or more that had been expected. Yet job vacancies are at all-time highs, and so firms are struggling to fill positions./</a:t>
            </a:r>
            <a:endParaRPr lang="en-US" altLang="zh-CN" sz="2400" kern="100" dirty="0">
              <a:solidFill>
                <a:srgbClr val="333333"/>
              </a:solidFill>
              <a:effectLst/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①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Economists argue over whether generous unemployment benefits are giving people a reason not to look for work. </a:t>
            </a: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②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It also takes time for people to move from dying industries to growing ones.</a:t>
            </a: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15" name="矩形: 圆角 14"/>
          <p:cNvSpPr/>
          <p:nvPr/>
        </p:nvSpPr>
        <p:spPr>
          <a:xfrm>
            <a:off x="4180193" y="758138"/>
            <a:ext cx="6303851" cy="39200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98351" y="1136580"/>
            <a:ext cx="3499923" cy="397031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pPr algn="l"/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Topic: </a:t>
            </a:r>
            <a:r>
              <a:rPr lang="en-US" altLang="zh-CN" sz="2800" b="0" dirty="0">
                <a:latin typeface="Times New Roman" panose="02020603050405020304" charset="0"/>
                <a:cs typeface="Times New Roman" panose="02020603050405020304" charset="0"/>
              </a:rPr>
              <a:t>bottleneck in </a:t>
            </a:r>
            <a:r>
              <a:rPr lang="en-US" sz="2800" b="0" dirty="0" err="1">
                <a:latin typeface="Times New Roman" panose="02020603050405020304" charset="0"/>
                <a:cs typeface="Times New Roman" panose="02020603050405020304" charset="0"/>
              </a:rPr>
              <a:t>labour</a:t>
            </a:r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 markets</a:t>
            </a:r>
            <a:endParaRPr lang="en-US" sz="2800" b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sz="2800" b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Topic Sentence: </a:t>
            </a:r>
            <a:r>
              <a:rPr lang="en-US" altLang="zh-CN" sz="2800" b="0" dirty="0">
                <a:latin typeface="Times New Roman" panose="02020603050405020304" charset="0"/>
                <a:cs typeface="Times New Roman" panose="02020603050405020304" charset="0"/>
              </a:rPr>
              <a:t>The problem in </a:t>
            </a:r>
            <a:r>
              <a:rPr lang="en-US" altLang="zh-CN" sz="2800" b="0" dirty="0" err="1">
                <a:latin typeface="Times New Roman" panose="02020603050405020304" charset="0"/>
                <a:cs typeface="Times New Roman" panose="02020603050405020304" charset="0"/>
              </a:rPr>
              <a:t>l</a:t>
            </a:r>
            <a:r>
              <a:rPr lang="en-US" sz="2800" b="0" dirty="0" err="1">
                <a:latin typeface="Times New Roman" panose="02020603050405020304" charset="0"/>
                <a:cs typeface="Times New Roman" panose="02020603050405020304" charset="0"/>
              </a:rPr>
              <a:t>abour</a:t>
            </a:r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 markets </a:t>
            </a:r>
            <a:r>
              <a:rPr lang="en-US" altLang="zh-CN" sz="2800" b="0" dirty="0">
                <a:latin typeface="Times New Roman" panose="02020603050405020304" charset="0"/>
                <a:cs typeface="Times New Roman" panose="02020603050405020304" charset="0"/>
              </a:rPr>
              <a:t>is another bottleneck </a:t>
            </a:r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caused by the boom.</a:t>
            </a:r>
            <a:endParaRPr lang="en-US" sz="2800" b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sz="2800" b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矩形: 圆角 23"/>
          <p:cNvSpPr/>
          <p:nvPr/>
        </p:nvSpPr>
        <p:spPr>
          <a:xfrm>
            <a:off x="8800311" y="2228336"/>
            <a:ext cx="1249679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6" name="矩形: 圆角 25"/>
          <p:cNvSpPr/>
          <p:nvPr/>
        </p:nvSpPr>
        <p:spPr>
          <a:xfrm>
            <a:off x="4180193" y="4405367"/>
            <a:ext cx="1042047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7071360" y="2620336"/>
            <a:ext cx="3220720" cy="712061"/>
            <a:chOff x="7071360" y="2620336"/>
            <a:chExt cx="3220720" cy="712061"/>
          </a:xfrm>
        </p:grpSpPr>
        <p:sp>
          <p:nvSpPr>
            <p:cNvPr id="20" name="矩形: 圆角 19"/>
            <p:cNvSpPr/>
            <p:nvPr/>
          </p:nvSpPr>
          <p:spPr>
            <a:xfrm>
              <a:off x="7071360" y="2940397"/>
              <a:ext cx="3220720" cy="39200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>
              <a:off x="9144000" y="2620336"/>
              <a:ext cx="0" cy="320061"/>
            </a:xfrm>
            <a:prstGeom prst="straightConnector1">
              <a:avLst/>
            </a:prstGeom>
            <a:noFill/>
            <a:ln w="12700" cap="flat">
              <a:solidFill>
                <a:srgbClr val="002060"/>
              </a:solidFill>
              <a:prstDash val="solid"/>
              <a:miter lim="800000"/>
              <a:headEnd type="triangle"/>
              <a:tailEnd type="triangle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31" name="文本框 30"/>
          <p:cNvSpPr txBox="1"/>
          <p:nvPr/>
        </p:nvSpPr>
        <p:spPr>
          <a:xfrm>
            <a:off x="9425151" y="2585656"/>
            <a:ext cx="208055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rPr>
              <a:t>unfilled positions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993874" y="4799491"/>
            <a:ext cx="3391829" cy="64632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financial assistance in time of need</a:t>
            </a:r>
            <a:endParaRPr lang="en-US" altLang="zh-CN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5" grpId="1" bldLvl="0" animBg="1"/>
      <p:bldP spid="23" grpId="0" bldLvl="0" animBg="1"/>
      <p:bldP spid="24" grpId="0" bldLvl="0" animBg="1"/>
      <p:bldP spid="26" grpId="0" bldLvl="0" animBg="1"/>
      <p:bldP spid="31" grpId="0" bldLvl="0" animBg="1"/>
      <p:bldP spid="8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Rectangle 24"/>
          <p:cNvSpPr/>
          <p:nvPr/>
        </p:nvSpPr>
        <p:spPr>
          <a:xfrm>
            <a:off x="6734627" y="0"/>
            <a:ext cx="545737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7" name="Rectangle 3"/>
          <p:cNvSpPr/>
          <p:nvPr/>
        </p:nvSpPr>
        <p:spPr>
          <a:xfrm>
            <a:off x="3715654" y="-291901"/>
            <a:ext cx="8476346" cy="6858000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127000" dist="38100" dir="108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altLang="zh-CN" dirty="0"/>
              <a:t>v</a:t>
            </a:r>
            <a:endParaRPr lang="zh-CN" altLang="en-US" dirty="0"/>
          </a:p>
        </p:txBody>
      </p:sp>
      <p:sp>
        <p:nvSpPr>
          <p:cNvPr id="478" name="TextBox 4"/>
          <p:cNvSpPr txBox="1"/>
          <p:nvPr/>
        </p:nvSpPr>
        <p:spPr>
          <a:xfrm>
            <a:off x="215959" y="0"/>
            <a:ext cx="3391829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Para. 4</a:t>
            </a: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9" name="Rectangle 5"/>
          <p:cNvSpPr/>
          <p:nvPr/>
        </p:nvSpPr>
        <p:spPr>
          <a:xfrm>
            <a:off x="-19030" y="908418"/>
            <a:ext cx="3734686" cy="45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313896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6" name="Flowchart: Process 15"/>
          <p:cNvSpPr/>
          <p:nvPr/>
        </p:nvSpPr>
        <p:spPr>
          <a:xfrm>
            <a:off x="-2" y="907515"/>
            <a:ext cx="3715657" cy="595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9" name="Isosceles Triangle 23">
            <a:hlinkClick r:id="rId1" action="ppaction://hlinksldjump"/>
          </p:cNvPr>
          <p:cNvSpPr/>
          <p:nvPr/>
        </p:nvSpPr>
        <p:spPr>
          <a:xfrm rot="5400000">
            <a:off x="11758570" y="5936082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" name="文本框 1"/>
          <p:cNvSpPr txBox="1"/>
          <p:nvPr/>
        </p:nvSpPr>
        <p:spPr>
          <a:xfrm>
            <a:off x="4180195" y="469983"/>
            <a:ext cx="7795846" cy="52629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　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As booming demand runs up against tight supply, inflation is in the spotlight. 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/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In April American consumer prices rose by 4.2% year on year, up from 2.6% in March./</a:t>
            </a: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①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This partly reflects “base effects”: 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  <a:hlinkClick r:id="" action="ppaction://hlinkshowjump?jump=nextslide"/>
              </a:rPr>
              <a:t>oil prices are only as high as they were in 2019, but 272% higher than in April 2020. </a:t>
            </a:r>
            <a:r>
              <a:rPr lang="zh-CN" altLang="en-US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②</a:t>
            </a:r>
            <a:r>
              <a:rPr lang="en-US" altLang="zh-CN" sz="2400" kern="10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It also reflects a genuine underlying rise in global prices. China’s factory-gate prices are rising at the fastest rate in over three years.</a:t>
            </a: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4376033" y="4425643"/>
            <a:ext cx="1081342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98351" y="1136580"/>
            <a:ext cx="3499923" cy="26776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pPr algn="l"/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Topic: inflation</a:t>
            </a:r>
            <a:endParaRPr lang="en-US" sz="2800" b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altLang="zh-CN" sz="2800" b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altLang="zh-CN" sz="2800" b="0" dirty="0">
                <a:latin typeface="Times New Roman" panose="02020603050405020304" charset="0"/>
                <a:cs typeface="Times New Roman" panose="02020603050405020304" charset="0"/>
              </a:rPr>
              <a:t>Topic sentence</a:t>
            </a:r>
            <a:r>
              <a:rPr lang="en-US" sz="2800" b="0" dirty="0">
                <a:latin typeface="Times New Roman" panose="02020603050405020304" charset="0"/>
                <a:cs typeface="Times New Roman" panose="02020603050405020304" charset="0"/>
              </a:rPr>
              <a:t>: As booming demand meets tight supply, inflation is in the spotlight.</a:t>
            </a:r>
            <a:endParaRPr sz="2800" b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矩形: 圆角 24"/>
          <p:cNvSpPr/>
          <p:nvPr/>
        </p:nvSpPr>
        <p:spPr>
          <a:xfrm>
            <a:off x="4167857" y="1520789"/>
            <a:ext cx="2248674" cy="39200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6" name="矩形: 圆角 25"/>
          <p:cNvSpPr/>
          <p:nvPr/>
        </p:nvSpPr>
        <p:spPr>
          <a:xfrm>
            <a:off x="4543932" y="733040"/>
            <a:ext cx="7211133" cy="39200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4899566" y="2253829"/>
            <a:ext cx="1586266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1" name="矩形: 圆角 30"/>
          <p:cNvSpPr/>
          <p:nvPr/>
        </p:nvSpPr>
        <p:spPr>
          <a:xfrm>
            <a:off x="10444481" y="4425643"/>
            <a:ext cx="1447063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2" name="矩形: 圆角 31"/>
          <p:cNvSpPr/>
          <p:nvPr/>
        </p:nvSpPr>
        <p:spPr>
          <a:xfrm>
            <a:off x="5469712" y="4425643"/>
            <a:ext cx="1337487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3" name="矩形: 圆角 32"/>
          <p:cNvSpPr/>
          <p:nvPr/>
        </p:nvSpPr>
        <p:spPr>
          <a:xfrm>
            <a:off x="5178840" y="2960618"/>
            <a:ext cx="1729960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19037" y="3395818"/>
            <a:ext cx="4749916" cy="52247"/>
          </a:xfrm>
          <a:prstGeom prst="rect">
            <a:avLst/>
          </a:prstGeom>
          <a:solidFill>
            <a:srgbClr val="00B0F0"/>
          </a:solidFill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4223567" y="4118759"/>
            <a:ext cx="5458913" cy="45719"/>
          </a:xfrm>
          <a:prstGeom prst="rect">
            <a:avLst/>
          </a:prstGeom>
          <a:solidFill>
            <a:srgbClr val="00B0F0"/>
          </a:solidFill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9" name="矩形: 圆角 38"/>
          <p:cNvSpPr/>
          <p:nvPr/>
        </p:nvSpPr>
        <p:spPr>
          <a:xfrm>
            <a:off x="4194135" y="5184163"/>
            <a:ext cx="786435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4710048" y="2614463"/>
            <a:ext cx="2295101" cy="64632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compared with last year</a:t>
            </a:r>
            <a:endParaRPr lang="en-US" altLang="zh-CN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4161684" y="5619722"/>
            <a:ext cx="3391829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cost prices and factory profits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4505451" y="4812471"/>
            <a:ext cx="839863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adj. real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5453180" y="4829620"/>
            <a:ext cx="3391829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adj. lie under something; potential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4160517" y="5923549"/>
            <a:ext cx="739049" cy="30777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kumimoji="0" lang="zh-CN" altLang="en-US" sz="14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Helvetica"/>
              </a:rPr>
              <a:t>出厂价</a:t>
            </a:r>
            <a:endParaRPr kumimoji="0" lang="zh-CN" altLang="en-US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6" name="矩形: 圆角 45"/>
          <p:cNvSpPr/>
          <p:nvPr/>
        </p:nvSpPr>
        <p:spPr>
          <a:xfrm>
            <a:off x="7153708" y="748692"/>
            <a:ext cx="1888692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7769107" y="1151459"/>
            <a:ext cx="657893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Helvetica"/>
              </a:rPr>
              <a:t>meets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9468396" y="4861295"/>
            <a:ext cx="2519983" cy="50544"/>
          </a:xfrm>
          <a:prstGeom prst="rect">
            <a:avLst/>
          </a:prstGeom>
          <a:solidFill>
            <a:srgbClr val="00B0F0"/>
          </a:solidFill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9" name="矩形 48"/>
          <p:cNvSpPr/>
          <p:nvPr/>
        </p:nvSpPr>
        <p:spPr>
          <a:xfrm flipV="1">
            <a:off x="4160517" y="5595071"/>
            <a:ext cx="6518286" cy="45719"/>
          </a:xfrm>
          <a:prstGeom prst="rect">
            <a:avLst/>
          </a:prstGeom>
          <a:solidFill>
            <a:srgbClr val="00B0F0"/>
          </a:solidFill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7532100" y="5644373"/>
            <a:ext cx="4086487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Inflation in China is genuine and the worst.</a:t>
            </a:r>
            <a:endParaRPr lang="en-US" altLang="zh-CN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11177369" y="6279975"/>
            <a:ext cx="97527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chemeClr val="bg1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hlinkClick r:id="rId2" action="ppaction://hlinksldjump"/>
              </a:rPr>
              <a:t>Click</a:t>
            </a:r>
            <a:endParaRPr lang="en-US" altLang="zh-CN" dirty="0">
              <a:solidFill>
                <a:schemeClr val="bg1">
                  <a:lumMod val="1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22" grpId="0" bldLvl="0" animBg="1"/>
      <p:bldP spid="25" grpId="0" bldLvl="0" animBg="1"/>
      <p:bldP spid="25" grpId="1" bldLvl="0" animBg="1"/>
      <p:bldP spid="26" grpId="0" bldLvl="0" animBg="1"/>
      <p:bldP spid="26" grpId="1" bldLvl="0" animBg="1"/>
      <p:bldP spid="30" grpId="0" bldLvl="0" animBg="1"/>
      <p:bldP spid="31" grpId="0" bldLvl="0" animBg="1"/>
      <p:bldP spid="32" grpId="0" bldLvl="0" animBg="1"/>
      <p:bldP spid="33" grpId="0" bldLvl="0" animBg="1"/>
      <p:bldP spid="4" grpId="0" bldLvl="0" animBg="1"/>
      <p:bldP spid="34" grpId="0" bldLvl="0" animBg="1"/>
      <p:bldP spid="39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49" grpId="0" bldLvl="0" animBg="1"/>
      <p:bldP spid="50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23">
            <a:hlinkClick r:id="" tooltip="back" action="ppaction://hlinkshowjump?jump=previousslide"/>
          </p:cNvPr>
          <p:cNvSpPr/>
          <p:nvPr/>
        </p:nvSpPr>
        <p:spPr>
          <a:xfrm rot="5400000">
            <a:off x="11627231" y="5833952"/>
            <a:ext cx="316629" cy="272956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7" name="图片占位符 16"/>
          <p:cNvPicPr>
            <a:picLocks noGrp="1" noChangeAspect="1"/>
          </p:cNvPicPr>
          <p:nvPr>
            <p:ph type="pic" idx="13"/>
          </p:nvPr>
        </p:nvPicPr>
        <p:blipFill>
          <a:blip r:embed="rId1"/>
          <a:srcRect t="4218" b="4218"/>
          <a:stretch>
            <a:fillRect/>
          </a:stretch>
        </p:blipFill>
        <p:spPr>
          <a:xfrm>
            <a:off x="367827" y="1742264"/>
            <a:ext cx="6126896" cy="3373471"/>
          </a:xfrm>
          <a:prstGeom prst="rect">
            <a:avLst/>
          </a:prstGeom>
        </p:spPr>
      </p:pic>
      <p:sp>
        <p:nvSpPr>
          <p:cNvPr id="18" name="椭圆 17"/>
          <p:cNvSpPr/>
          <p:nvPr/>
        </p:nvSpPr>
        <p:spPr>
          <a:xfrm>
            <a:off x="3356043" y="3822969"/>
            <a:ext cx="496111" cy="318041"/>
          </a:xfrm>
          <a:prstGeom prst="ellipse">
            <a:avLst/>
          </a:prstGeom>
          <a:noFill/>
          <a:ln w="12700" cap="flat">
            <a:solidFill>
              <a:srgbClr val="FF0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solidFill>
                  <a:srgbClr val="FF0000"/>
                </a:solidFill>
              </a:ln>
              <a:noFill/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714033" y="2386686"/>
            <a:ext cx="3842426" cy="2000546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“base effect”</a:t>
            </a:r>
            <a:endParaRPr lang="en-US" altLang="zh-CN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rPr>
              <a:t>If the price in previous year was too low, even a small rise in price will show a high rate of inflation.</a:t>
            </a:r>
            <a:endParaRPr kumimoji="0" lang="en-US" altLang="zh-CN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rPr>
              <a:t>And this indicates that these inflations in America will not have severe influence. 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  <a:hlinkClick r:id="" action="ppaction://hlinkshowjump?jump=previousslide"/>
              </a:rPr>
              <a:t>(Click)</a:t>
            </a:r>
            <a:endParaRPr kumimoji="0" lang="en-US" altLang="zh-CN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19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Flowchart: Process 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900" name="Picture Placeholder 2" descr="Picture Placeholder 2"/>
          <p:cNvPicPr>
            <a:picLocks noGrp="1" noChangeAspect="1"/>
          </p:cNvPicPr>
          <p:nvPr>
            <p:ph type="pic" idx="13"/>
          </p:nvPr>
        </p:nvPicPr>
        <p:blipFill>
          <a:blip r:embed="rId1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01" name="Rectangle 10"/>
          <p:cNvSpPr/>
          <p:nvPr/>
        </p:nvSpPr>
        <p:spPr>
          <a:xfrm flipV="1">
            <a:off x="2568048" y="3372579"/>
            <a:ext cx="2626842" cy="564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2" name="TextBox 11"/>
          <p:cNvSpPr txBox="1"/>
          <p:nvPr/>
        </p:nvSpPr>
        <p:spPr>
          <a:xfrm>
            <a:off x="2867315" y="2314163"/>
            <a:ext cx="2869294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/>
              <a:t>Part 3</a:t>
            </a:r>
            <a:endParaRPr dirty="0"/>
          </a:p>
        </p:txBody>
      </p:sp>
      <p:sp>
        <p:nvSpPr>
          <p:cNvPr id="904" name="Rectangle 13"/>
          <p:cNvSpPr/>
          <p:nvPr/>
        </p:nvSpPr>
        <p:spPr>
          <a:xfrm>
            <a:off x="6096000" y="1766619"/>
            <a:ext cx="4712677" cy="3159269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203200" dist="38100" dir="81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just"/>
            <a:endParaRPr lang="zh-CN" altLang="zh-CN" sz="1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1137862" y="3594911"/>
            <a:ext cx="2869294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endParaRPr dirty="0"/>
          </a:p>
        </p:txBody>
      </p:sp>
      <p:sp>
        <p:nvSpPr>
          <p:cNvPr id="10" name="TextBox 11"/>
          <p:cNvSpPr txBox="1"/>
          <p:nvPr/>
        </p:nvSpPr>
        <p:spPr>
          <a:xfrm>
            <a:off x="2931900" y="3528175"/>
            <a:ext cx="2869294" cy="646331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sz="3600" dirty="0"/>
              <a:t>P</a:t>
            </a:r>
            <a:r>
              <a:rPr lang="en-US" altLang="zh-CN" sz="3600" dirty="0"/>
              <a:t>aras. 5-7</a:t>
            </a:r>
            <a:endParaRPr sz="3600" dirty="0"/>
          </a:p>
        </p:txBody>
      </p:sp>
      <p:sp>
        <p:nvSpPr>
          <p:cNvPr id="2" name="文本框 1"/>
          <p:cNvSpPr txBox="1"/>
          <p:nvPr/>
        </p:nvSpPr>
        <p:spPr>
          <a:xfrm>
            <a:off x="6240402" y="2563860"/>
            <a:ext cx="4423873" cy="20621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32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Central banks’ maximal stimulus may cause two dangers.</a:t>
            </a:r>
            <a:endParaRPr lang="zh-CN" altLang="zh-CN" sz="32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Rectangle 24"/>
          <p:cNvSpPr/>
          <p:nvPr/>
        </p:nvSpPr>
        <p:spPr>
          <a:xfrm>
            <a:off x="6734627" y="0"/>
            <a:ext cx="545737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7" name="Rectangle 3"/>
          <p:cNvSpPr/>
          <p:nvPr/>
        </p:nvSpPr>
        <p:spPr>
          <a:xfrm>
            <a:off x="3715654" y="0"/>
            <a:ext cx="8476346" cy="6858000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127000" dist="38100" dir="108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lang="zh-CN" altLang="en-US" dirty="0"/>
          </a:p>
        </p:txBody>
      </p:sp>
      <p:sp>
        <p:nvSpPr>
          <p:cNvPr id="478" name="TextBox 4"/>
          <p:cNvSpPr txBox="1"/>
          <p:nvPr/>
        </p:nvSpPr>
        <p:spPr>
          <a:xfrm>
            <a:off x="215959" y="0"/>
            <a:ext cx="3391829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Para</a:t>
            </a:r>
            <a:r>
              <a:rPr lang="en-US" dirty="0"/>
              <a:t>. 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5</a:t>
            </a: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9" name="Rectangle 5"/>
          <p:cNvSpPr/>
          <p:nvPr/>
        </p:nvSpPr>
        <p:spPr>
          <a:xfrm>
            <a:off x="-19030" y="908418"/>
            <a:ext cx="3734686" cy="45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313896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6" name="Flowchart: Process 15"/>
          <p:cNvSpPr/>
          <p:nvPr/>
        </p:nvSpPr>
        <p:spPr>
          <a:xfrm>
            <a:off x="-2" y="907515"/>
            <a:ext cx="3715657" cy="595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9" name="Isosceles Triangle 23"/>
          <p:cNvSpPr/>
          <p:nvPr/>
        </p:nvSpPr>
        <p:spPr>
          <a:xfrm rot="5400000">
            <a:off x="11596751" y="5722191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" name="文本框 1"/>
          <p:cNvSpPr txBox="1"/>
          <p:nvPr/>
        </p:nvSpPr>
        <p:spPr>
          <a:xfrm>
            <a:off x="4123146" y="469983"/>
            <a:ext cx="7795846" cy="67403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Central banks insist that their maximal stimulus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must continue for fear of </a:t>
            </a:r>
            <a:r>
              <a:rPr lang="en-US" altLang="zh-CN" sz="2400" kern="100" dirty="0" err="1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jeopardising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the nascent recovery. Lael Brainard, a </a:t>
            </a:r>
            <a:r>
              <a:rPr lang="en-US" altLang="zh-CN" sz="2400" kern="100" dirty="0">
                <a:solidFill>
                  <a:schemeClr val="tx1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governor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of the Federal Reserve, has said that the inflation spike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as the economy reopens will be “largely transitory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”. Jerome Powell, the chairman, sees little reason to worry. The Fed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will tolerate somewhat above-target inflation for a bit, in part because it expects prices soon to fall back.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So do many forecasters.</a:t>
            </a:r>
            <a:r>
              <a:rPr lang="zh-CN" altLang="zh-CN" sz="2400" dirty="0"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kern="100" dirty="0">
                <a:solidFill>
                  <a:schemeClr val="tx1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</a:t>
            </a:r>
            <a:endParaRPr lang="zh-CN" altLang="zh-CN" sz="2400" kern="100" dirty="0">
              <a:solidFill>
                <a:schemeClr val="tx1"/>
              </a:solidFill>
              <a:effectLst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marR="0" indent="0" algn="l" defTabSz="914400" rtl="0" fontAlgn="auto" latinLnBrk="0" hangingPunc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4142473" y="769841"/>
            <a:ext cx="7495166" cy="4801547"/>
            <a:chOff x="4142473" y="769841"/>
            <a:chExt cx="7495166" cy="4801547"/>
          </a:xfrm>
        </p:grpSpPr>
        <p:sp>
          <p:nvSpPr>
            <p:cNvPr id="15" name="矩形: 圆角 14"/>
            <p:cNvSpPr/>
            <p:nvPr/>
          </p:nvSpPr>
          <p:spPr>
            <a:xfrm>
              <a:off x="8163505" y="2212306"/>
              <a:ext cx="1086893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17" name="矩形: 圆角 16"/>
            <p:cNvSpPr/>
            <p:nvPr/>
          </p:nvSpPr>
          <p:spPr>
            <a:xfrm>
              <a:off x="4171872" y="3697606"/>
              <a:ext cx="1924128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18" name="矩形: 圆角 17"/>
            <p:cNvSpPr/>
            <p:nvPr/>
          </p:nvSpPr>
          <p:spPr>
            <a:xfrm>
              <a:off x="7697165" y="3697606"/>
              <a:ext cx="681160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19" name="矩形: 圆角 18"/>
            <p:cNvSpPr/>
            <p:nvPr/>
          </p:nvSpPr>
          <p:spPr>
            <a:xfrm>
              <a:off x="11074931" y="3667394"/>
              <a:ext cx="562708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20" name="矩形: 圆角 19"/>
            <p:cNvSpPr/>
            <p:nvPr/>
          </p:nvSpPr>
          <p:spPr>
            <a:xfrm>
              <a:off x="4142473" y="4370635"/>
              <a:ext cx="1135583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21" name="矩形: 圆角 20"/>
            <p:cNvSpPr/>
            <p:nvPr/>
          </p:nvSpPr>
          <p:spPr>
            <a:xfrm>
              <a:off x="9988062" y="5110984"/>
              <a:ext cx="811118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22" name="矩形: 圆角 21"/>
            <p:cNvSpPr/>
            <p:nvPr/>
          </p:nvSpPr>
          <p:spPr>
            <a:xfrm>
              <a:off x="5977180" y="5179388"/>
              <a:ext cx="948976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23" name="矩形: 圆角 22"/>
            <p:cNvSpPr/>
            <p:nvPr/>
          </p:nvSpPr>
          <p:spPr>
            <a:xfrm>
              <a:off x="9721067" y="1490370"/>
              <a:ext cx="1761019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24" name="矩形: 圆角 23"/>
            <p:cNvSpPr/>
            <p:nvPr/>
          </p:nvSpPr>
          <p:spPr>
            <a:xfrm>
              <a:off x="4164650" y="769841"/>
              <a:ext cx="2462109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cxnSp>
          <p:nvCxnSpPr>
            <p:cNvPr id="5" name="直接连接符 4"/>
            <p:cNvCxnSpPr/>
            <p:nvPr/>
          </p:nvCxnSpPr>
          <p:spPr>
            <a:xfrm flipH="1">
              <a:off x="9595945" y="1280160"/>
              <a:ext cx="271955" cy="6934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矩形: 圆角 32"/>
          <p:cNvSpPr/>
          <p:nvPr/>
        </p:nvSpPr>
        <p:spPr>
          <a:xfrm>
            <a:off x="7801029" y="758138"/>
            <a:ext cx="2187033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4" name="矩形: 圆角 33">
            <a:hlinkClick r:id="rId1" action="ppaction://hlinksldjump"/>
          </p:cNvPr>
          <p:cNvSpPr/>
          <p:nvPr/>
        </p:nvSpPr>
        <p:spPr>
          <a:xfrm>
            <a:off x="7026895" y="1490370"/>
            <a:ext cx="2569049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grpSp>
        <p:nvGrpSpPr>
          <p:cNvPr id="458" name="组合 457"/>
          <p:cNvGrpSpPr/>
          <p:nvPr/>
        </p:nvGrpSpPr>
        <p:grpSpPr>
          <a:xfrm>
            <a:off x="4132815" y="2222602"/>
            <a:ext cx="7259339" cy="1152322"/>
            <a:chOff x="4132815" y="2222602"/>
            <a:chExt cx="7259339" cy="1152322"/>
          </a:xfrm>
        </p:grpSpPr>
        <p:sp>
          <p:nvSpPr>
            <p:cNvPr id="35" name="矩形: 圆角 34">
              <a:hlinkClick r:id="rId2" action="ppaction://hlinksldjump"/>
            </p:cNvPr>
            <p:cNvSpPr/>
            <p:nvPr/>
          </p:nvSpPr>
          <p:spPr>
            <a:xfrm>
              <a:off x="9792461" y="2222602"/>
              <a:ext cx="1599693" cy="40862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36" name="矩形: 圆角 35"/>
            <p:cNvSpPr/>
            <p:nvPr/>
          </p:nvSpPr>
          <p:spPr>
            <a:xfrm>
              <a:off x="4132815" y="2966304"/>
              <a:ext cx="705404" cy="40862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</p:grpSp>
      <p:sp>
        <p:nvSpPr>
          <p:cNvPr id="37" name="矩形: 圆角 36"/>
          <p:cNvSpPr/>
          <p:nvPr/>
        </p:nvSpPr>
        <p:spPr>
          <a:xfrm>
            <a:off x="8894545" y="2944538"/>
            <a:ext cx="2390771" cy="40862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grpSp>
        <p:nvGrpSpPr>
          <p:cNvPr id="462" name="组合 461"/>
          <p:cNvGrpSpPr/>
          <p:nvPr/>
        </p:nvGrpSpPr>
        <p:grpSpPr>
          <a:xfrm>
            <a:off x="4767027" y="4779108"/>
            <a:ext cx="2159129" cy="810438"/>
            <a:chOff x="4767027" y="4779108"/>
            <a:chExt cx="2159129" cy="810438"/>
          </a:xfrm>
        </p:grpSpPr>
        <p:cxnSp>
          <p:nvCxnSpPr>
            <p:cNvPr id="38" name="直接连接符 37"/>
            <p:cNvCxnSpPr/>
            <p:nvPr/>
          </p:nvCxnSpPr>
          <p:spPr>
            <a:xfrm flipH="1">
              <a:off x="4767027" y="4779108"/>
              <a:ext cx="1494877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 flipV="1">
              <a:off x="4838219" y="5582723"/>
              <a:ext cx="2087937" cy="68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63" name="组合 462"/>
          <p:cNvGrpSpPr/>
          <p:nvPr/>
        </p:nvGrpSpPr>
        <p:grpSpPr>
          <a:xfrm>
            <a:off x="6172558" y="4755295"/>
            <a:ext cx="948976" cy="1257028"/>
            <a:chOff x="6172558" y="4755295"/>
            <a:chExt cx="948976" cy="1257028"/>
          </a:xfrm>
        </p:grpSpPr>
        <p:sp>
          <p:nvSpPr>
            <p:cNvPr id="27" name="文本框 26"/>
            <p:cNvSpPr txBox="1"/>
            <p:nvPr/>
          </p:nvSpPr>
          <p:spPr>
            <a:xfrm>
              <a:off x="6172558" y="4755295"/>
              <a:ext cx="948976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r>
                <a:rPr kumimoji="0" lang="en-US" altLang="zh-CN" sz="2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Times New Roman" panose="02020603050405020304" charset="0"/>
                  <a:cs typeface="Times New Roman" panose="02020603050405020304" charset="0"/>
                  <a:sym typeface="Helvetica"/>
                </a:rPr>
                <a:t>effect</a:t>
              </a:r>
              <a:endPara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6188628" y="5612215"/>
              <a:ext cx="838267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r>
                <a:rPr lang="en-US" altLang="zh-CN" sz="2000" dirty="0">
                  <a:latin typeface="Times New Roman" panose="02020603050405020304" charset="0"/>
                  <a:cs typeface="Times New Roman" panose="02020603050405020304" charset="0"/>
                </a:rPr>
                <a:t>cause</a:t>
              </a:r>
              <a:endPara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endParaRPr>
            </a:p>
          </p:txBody>
        </p:sp>
      </p:grpSp>
      <p:cxnSp>
        <p:nvCxnSpPr>
          <p:cNvPr id="448" name="直接箭头连接符 447"/>
          <p:cNvCxnSpPr/>
          <p:nvPr/>
        </p:nvCxnSpPr>
        <p:spPr>
          <a:xfrm>
            <a:off x="7546100" y="2627202"/>
            <a:ext cx="3408595" cy="1066384"/>
          </a:xfrm>
          <a:prstGeom prst="straightConnector1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464" name="组合 463"/>
          <p:cNvGrpSpPr/>
          <p:nvPr/>
        </p:nvGrpSpPr>
        <p:grpSpPr>
          <a:xfrm>
            <a:off x="4143898" y="2546143"/>
            <a:ext cx="7481984" cy="2232965"/>
            <a:chOff x="4143898" y="2546143"/>
            <a:chExt cx="7481984" cy="2232965"/>
          </a:xfrm>
        </p:grpSpPr>
        <p:grpSp>
          <p:nvGrpSpPr>
            <p:cNvPr id="461" name="组合 460"/>
            <p:cNvGrpSpPr/>
            <p:nvPr/>
          </p:nvGrpSpPr>
          <p:grpSpPr>
            <a:xfrm>
              <a:off x="4143898" y="4089605"/>
              <a:ext cx="7481984" cy="689503"/>
              <a:chOff x="4143898" y="4089605"/>
              <a:chExt cx="7481984" cy="689503"/>
            </a:xfrm>
          </p:grpSpPr>
          <p:cxnSp>
            <p:nvCxnSpPr>
              <p:cNvPr id="46" name="直接连接符 45"/>
              <p:cNvCxnSpPr/>
              <p:nvPr/>
            </p:nvCxnSpPr>
            <p:spPr>
              <a:xfrm flipH="1">
                <a:off x="11074931" y="4089605"/>
                <a:ext cx="550951" cy="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/>
              <p:nvPr/>
            </p:nvCxnSpPr>
            <p:spPr>
              <a:xfrm flipH="1">
                <a:off x="4143898" y="4779107"/>
                <a:ext cx="550951" cy="1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直接连接符 51"/>
            <p:cNvCxnSpPr/>
            <p:nvPr/>
          </p:nvCxnSpPr>
          <p:spPr>
            <a:xfrm flipH="1">
              <a:off x="5685635" y="2546143"/>
              <a:ext cx="2352110" cy="1273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文本框 54"/>
          <p:cNvSpPr txBox="1"/>
          <p:nvPr/>
        </p:nvSpPr>
        <p:spPr>
          <a:xfrm>
            <a:off x="7339162" y="1742612"/>
            <a:ext cx="202042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beginning</a:t>
            </a: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9867900" y="3201711"/>
            <a:ext cx="202042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rPr>
              <a:t>tempor</a:t>
            </a:r>
            <a:r>
              <a:rPr lang="en-US" altLang="zh-CN" sz="24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ary</a:t>
            </a: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cxnSp>
        <p:nvCxnSpPr>
          <p:cNvPr id="452" name="直接箭头连接符 451"/>
          <p:cNvCxnSpPr/>
          <p:nvPr/>
        </p:nvCxnSpPr>
        <p:spPr>
          <a:xfrm flipV="1">
            <a:off x="8086000" y="3504843"/>
            <a:ext cx="1706461" cy="1665808"/>
          </a:xfrm>
          <a:prstGeom prst="straightConnector1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直接连接符 59"/>
          <p:cNvCxnSpPr/>
          <p:nvPr/>
        </p:nvCxnSpPr>
        <p:spPr>
          <a:xfrm flipH="1" flipV="1">
            <a:off x="7839219" y="5569690"/>
            <a:ext cx="1953242" cy="815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文本框 63"/>
          <p:cNvSpPr txBox="1"/>
          <p:nvPr/>
        </p:nvSpPr>
        <p:spPr>
          <a:xfrm>
            <a:off x="4041290" y="3229684"/>
            <a:ext cx="3759739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rPr>
              <a:t>a sudden large increase.</a:t>
            </a:r>
            <a:endParaRPr lang="en-US" altLang="zh-CN" sz="2400" kern="100" dirty="0">
              <a:solidFill>
                <a:srgbClr val="0070C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74" name="TextBox 16"/>
          <p:cNvSpPr txBox="1"/>
          <p:nvPr/>
        </p:nvSpPr>
        <p:spPr>
          <a:xfrm>
            <a:off x="44864" y="1228397"/>
            <a:ext cx="3808834" cy="440120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pPr marL="266700" algn="just"/>
            <a:r>
              <a:rPr lang="en-US" altLang="zh-CN" sz="28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Topic: </a:t>
            </a:r>
            <a:endParaRPr lang="en-US" altLang="zh-CN" sz="2800" b="1" kern="100" dirty="0">
              <a:effectLst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opinions towards maximal stimulus</a:t>
            </a:r>
            <a:endParaRPr lang="en-US" altLang="zh-CN" sz="2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just"/>
            <a:endParaRPr lang="zh-CN" altLang="zh-CN" sz="2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Topic sentence: </a:t>
            </a:r>
            <a:endParaRPr lang="en-US" altLang="zh-CN" sz="2800" b="1" kern="100" dirty="0">
              <a:effectLst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</a:t>
            </a:r>
            <a:r>
              <a:rPr lang="en-US" altLang="zh-CN" sz="28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ome support the approach of maximal stimulus to recover the economy.</a:t>
            </a:r>
            <a:endParaRPr lang="zh-CN" altLang="zh-CN" sz="2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endParaRPr sz="2800" dirty="0"/>
          </a:p>
        </p:txBody>
      </p:sp>
      <p:sp>
        <p:nvSpPr>
          <p:cNvPr id="75" name="Isosceles Triangle 23">
            <a:hlinkClick r:id="rId3" action="ppaction://hlinksldjump"/>
          </p:cNvPr>
          <p:cNvSpPr/>
          <p:nvPr/>
        </p:nvSpPr>
        <p:spPr>
          <a:xfrm rot="5400000">
            <a:off x="11615802" y="5730325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7" name="矩形: 圆角 46"/>
          <p:cNvSpPr/>
          <p:nvPr/>
        </p:nvSpPr>
        <p:spPr>
          <a:xfrm>
            <a:off x="5703366" y="5177690"/>
            <a:ext cx="273813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48" name="直接箭头连接符 47"/>
          <p:cNvCxnSpPr/>
          <p:nvPr/>
        </p:nvCxnSpPr>
        <p:spPr>
          <a:xfrm flipH="1" flipV="1">
            <a:off x="4457833" y="4864293"/>
            <a:ext cx="1189825" cy="306358"/>
          </a:xfrm>
          <a:prstGeom prst="straightConnector1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0" name="Isosceles Triangle 23">
            <a:hlinkClick r:id="rId4" action="ppaction://hlinksldjump"/>
          </p:cNvPr>
          <p:cNvSpPr/>
          <p:nvPr/>
        </p:nvSpPr>
        <p:spPr>
          <a:xfrm rot="5400000">
            <a:off x="11615802" y="5748155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7" grpId="0" animBg="1"/>
      <p:bldP spid="55" grpId="0"/>
      <p:bldP spid="64" grpId="0"/>
      <p:bldP spid="74" grpId="0"/>
      <p:bldP spid="4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TextBox 4"/>
          <p:cNvSpPr txBox="1"/>
          <p:nvPr/>
        </p:nvSpPr>
        <p:spPr>
          <a:xfrm>
            <a:off x="215959" y="0"/>
            <a:ext cx="3391829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Para</a:t>
            </a:r>
            <a:r>
              <a:rPr lang="en-US" dirty="0"/>
              <a:t>. 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9" name="Rectangle 5"/>
          <p:cNvSpPr/>
          <p:nvPr/>
        </p:nvSpPr>
        <p:spPr>
          <a:xfrm>
            <a:off x="-19030" y="908417"/>
            <a:ext cx="3598316" cy="10724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189934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6" name="Flowchart: Process 15"/>
          <p:cNvSpPr/>
          <p:nvPr/>
        </p:nvSpPr>
        <p:spPr>
          <a:xfrm>
            <a:off x="-1" y="907515"/>
            <a:ext cx="3591695" cy="595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9" name="Isosceles Triangle 23"/>
          <p:cNvSpPr/>
          <p:nvPr/>
        </p:nvSpPr>
        <p:spPr>
          <a:xfrm rot="5400000">
            <a:off x="11596751" y="5722191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3" name="文本框 42"/>
          <p:cNvSpPr txBox="1"/>
          <p:nvPr/>
        </p:nvSpPr>
        <p:spPr>
          <a:xfrm>
            <a:off x="3712590" y="-4725"/>
            <a:ext cx="8415393" cy="66349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R="0" lv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kern="100" spc="0" dirty="0">
                <a:solidFill>
                  <a:srgbClr val="FF0000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 Yet</a:t>
            </a:r>
            <a:r>
              <a:rPr lang="en-US" altLang="zh-CN" sz="24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this approach carries dangers.</a:t>
            </a:r>
            <a:r>
              <a:rPr lang="en-US" altLang="zh-CN" sz="2400" kern="100" spc="0" dirty="0">
                <a:solidFill>
                  <a:srgbClr val="FF000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/</a:t>
            </a:r>
            <a:r>
              <a:rPr lang="en-US" altLang="zh-CN" sz="2400" kern="100" spc="0" dirty="0">
                <a:solidFill>
                  <a:srgbClr val="FF0000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</a:t>
            </a:r>
            <a:r>
              <a:rPr lang="en-US" altLang="zh-CN" sz="24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One is that inflation fades slowly. </a:t>
            </a:r>
            <a:r>
              <a:rPr lang="en-US" altLang="zh-CN" sz="2400" kern="100" spc="0" dirty="0">
                <a:solidFill>
                  <a:srgbClr val="FF0000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/</a:t>
            </a:r>
            <a:r>
              <a:rPr lang="en-US" altLang="zh-CN" sz="24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The supply bottlenecks of the early phase of the pandemic in 2020 cleared fast, but there is no guarantee this will happen now.</a:t>
            </a:r>
            <a:r>
              <a:rPr lang="en-US" altLang="zh-CN" sz="2400" kern="100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altLang="zh-CN" sz="24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Inflation expectations may also rise if people come to believe that central banks will act slowly and too late. </a:t>
            </a:r>
            <a:r>
              <a:rPr lang="en-US" altLang="zh-CN" sz="2400" kern="100" spc="0" dirty="0">
                <a:solidFill>
                  <a:srgbClr val="FF000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/</a:t>
            </a:r>
            <a:r>
              <a:rPr lang="en-US" altLang="zh-CN" sz="24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Many companies are now discussing inflation with their investors. Bond-market traders think the Fed will be forced to act sooner than it wants. Bill Dudley, a former governor, worries that the Fed will have to raise interest rates to as high as 4.5% to cool the economy.</a:t>
            </a:r>
            <a:endParaRPr lang="en-US" altLang="zh-CN" sz="24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45" name="矩形: 圆角 44">
            <a:hlinkClick r:id="rId1" action="ppaction://hlinksldjump"/>
          </p:cNvPr>
          <p:cNvSpPr/>
          <p:nvPr/>
        </p:nvSpPr>
        <p:spPr>
          <a:xfrm>
            <a:off x="4487118" y="265673"/>
            <a:ext cx="1751635" cy="40862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3696497" y="3246621"/>
            <a:ext cx="8417362" cy="2536983"/>
            <a:chOff x="3696497" y="3246621"/>
            <a:chExt cx="8417362" cy="2536983"/>
          </a:xfrm>
        </p:grpSpPr>
        <p:sp>
          <p:nvSpPr>
            <p:cNvPr id="48" name="矩形: 圆角 47"/>
            <p:cNvSpPr/>
            <p:nvPr/>
          </p:nvSpPr>
          <p:spPr>
            <a:xfrm>
              <a:off x="9429436" y="3246621"/>
              <a:ext cx="2189151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50" name="矩形: 圆角 49"/>
            <p:cNvSpPr/>
            <p:nvPr/>
          </p:nvSpPr>
          <p:spPr>
            <a:xfrm>
              <a:off x="9429435" y="3882757"/>
              <a:ext cx="2608236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51" name="矩形: 圆角 50"/>
            <p:cNvSpPr/>
            <p:nvPr/>
          </p:nvSpPr>
          <p:spPr>
            <a:xfrm>
              <a:off x="3795148" y="4663857"/>
              <a:ext cx="707404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53" name="矩形: 圆角 52"/>
            <p:cNvSpPr/>
            <p:nvPr/>
          </p:nvSpPr>
          <p:spPr>
            <a:xfrm>
              <a:off x="3696497" y="3932125"/>
              <a:ext cx="2046802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54" name="矩形: 圆角 53"/>
            <p:cNvSpPr/>
            <p:nvPr/>
          </p:nvSpPr>
          <p:spPr>
            <a:xfrm>
              <a:off x="11514261" y="4631540"/>
              <a:ext cx="599598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57" name="矩形: 圆角 56"/>
            <p:cNvSpPr/>
            <p:nvPr/>
          </p:nvSpPr>
          <p:spPr>
            <a:xfrm>
              <a:off x="3761512" y="5391604"/>
              <a:ext cx="4444642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</p:grpSp>
      <p:sp>
        <p:nvSpPr>
          <p:cNvPr id="58" name="矩形: 圆角 57"/>
          <p:cNvSpPr/>
          <p:nvPr/>
        </p:nvSpPr>
        <p:spPr>
          <a:xfrm>
            <a:off x="4719898" y="1730886"/>
            <a:ext cx="1023401" cy="40862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62" name="直接箭头连接符 61"/>
          <p:cNvCxnSpPr/>
          <p:nvPr/>
        </p:nvCxnSpPr>
        <p:spPr>
          <a:xfrm flipH="1">
            <a:off x="5531421" y="708935"/>
            <a:ext cx="5982840" cy="1172796"/>
          </a:xfrm>
          <a:prstGeom prst="straightConnector1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9" name="组合 28"/>
          <p:cNvGrpSpPr/>
          <p:nvPr/>
        </p:nvGrpSpPr>
        <p:grpSpPr>
          <a:xfrm>
            <a:off x="3795148" y="674293"/>
            <a:ext cx="8242524" cy="1499855"/>
            <a:chOff x="3795148" y="674293"/>
            <a:chExt cx="8242524" cy="1499855"/>
          </a:xfrm>
        </p:grpSpPr>
        <p:cxnSp>
          <p:nvCxnSpPr>
            <p:cNvPr id="59" name="直接连接符 58"/>
            <p:cNvCxnSpPr/>
            <p:nvPr/>
          </p:nvCxnSpPr>
          <p:spPr>
            <a:xfrm flipH="1">
              <a:off x="4780976" y="2174148"/>
              <a:ext cx="1457777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8" name="组合 27"/>
            <p:cNvGrpSpPr/>
            <p:nvPr/>
          </p:nvGrpSpPr>
          <p:grpSpPr>
            <a:xfrm>
              <a:off x="3795148" y="674293"/>
              <a:ext cx="8242524" cy="726833"/>
              <a:chOff x="3795148" y="674293"/>
              <a:chExt cx="8242524" cy="726833"/>
            </a:xfrm>
          </p:grpSpPr>
          <p:cxnSp>
            <p:nvCxnSpPr>
              <p:cNvPr id="63" name="直接连接符 62"/>
              <p:cNvCxnSpPr/>
              <p:nvPr/>
            </p:nvCxnSpPr>
            <p:spPr>
              <a:xfrm flipH="1">
                <a:off x="10243595" y="674293"/>
                <a:ext cx="1794077" cy="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直接连接符 64"/>
              <p:cNvCxnSpPr/>
              <p:nvPr/>
            </p:nvCxnSpPr>
            <p:spPr>
              <a:xfrm flipH="1">
                <a:off x="3795148" y="1401126"/>
                <a:ext cx="811522" cy="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1" name="矩形: 圆角 70"/>
          <p:cNvSpPr/>
          <p:nvPr/>
        </p:nvSpPr>
        <p:spPr>
          <a:xfrm>
            <a:off x="9429435" y="3884425"/>
            <a:ext cx="1716985" cy="39200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4487118" y="4243431"/>
            <a:ext cx="8771986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rPr>
              <a:t>(a company will pay you interest on the money you have lent)</a:t>
            </a:r>
            <a:endParaRPr lang="en-US" altLang="zh-CN" sz="2400" kern="100" dirty="0">
              <a:solidFill>
                <a:srgbClr val="0070C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73" name="TextBox 16"/>
          <p:cNvSpPr txBox="1"/>
          <p:nvPr/>
        </p:nvSpPr>
        <p:spPr>
          <a:xfrm>
            <a:off x="-234950" y="1457325"/>
            <a:ext cx="4030980" cy="439864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Topic: </a:t>
            </a:r>
            <a:endParaRPr lang="en-US" altLang="zh-CN" sz="2800" kern="1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sluggish disappearance of inflation</a:t>
            </a:r>
            <a:endParaRPr lang="en-US" altLang="zh-CN" sz="2800" kern="1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endParaRPr lang="zh-CN" altLang="zh-CN" sz="2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Topic sentence: </a:t>
            </a:r>
            <a:endParaRPr lang="en-US" altLang="zh-CN" sz="2800" b="1" kern="100" dirty="0">
              <a:effectLst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Sluggish disappearance of inflation is one danger of this approach</a:t>
            </a:r>
            <a:r>
              <a:rPr lang="en-US" altLang="zh-CN" sz="28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</a:t>
            </a:r>
            <a:endParaRPr lang="zh-CN" altLang="zh-CN" sz="2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algn="l"/>
            <a:endParaRPr sz="2800" dirty="0"/>
          </a:p>
        </p:txBody>
      </p:sp>
      <p:sp>
        <p:nvSpPr>
          <p:cNvPr id="31" name="Isosceles Triangle 23">
            <a:hlinkClick r:id="rId2" action="ppaction://hlinksldjump"/>
          </p:cNvPr>
          <p:cNvSpPr/>
          <p:nvPr/>
        </p:nvSpPr>
        <p:spPr>
          <a:xfrm rot="5400000">
            <a:off x="11590461" y="5722192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8" grpId="0" animBg="1"/>
      <p:bldP spid="71" grpId="0" animBg="1"/>
      <p:bldP spid="72" grpId="0"/>
      <p:bldP spid="73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TextBox 4"/>
          <p:cNvSpPr txBox="1"/>
          <p:nvPr/>
        </p:nvSpPr>
        <p:spPr>
          <a:xfrm>
            <a:off x="215959" y="0"/>
            <a:ext cx="3391829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Para</a:t>
            </a:r>
            <a:r>
              <a:rPr lang="en-US" dirty="0"/>
              <a:t>. 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7</a:t>
            </a: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9" name="Rectangle 5"/>
          <p:cNvSpPr/>
          <p:nvPr/>
        </p:nvSpPr>
        <p:spPr>
          <a:xfrm>
            <a:off x="-19030" y="908417"/>
            <a:ext cx="3598316" cy="10724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189934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6" name="Flowchart: Process 15"/>
          <p:cNvSpPr/>
          <p:nvPr/>
        </p:nvSpPr>
        <p:spPr>
          <a:xfrm>
            <a:off x="-1" y="907515"/>
            <a:ext cx="3591694" cy="5950485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9" name="Isosceles Triangle 23"/>
          <p:cNvSpPr/>
          <p:nvPr/>
        </p:nvSpPr>
        <p:spPr>
          <a:xfrm rot="5400000">
            <a:off x="11596751" y="5722191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" name="文本框 28"/>
          <p:cNvSpPr txBox="1"/>
          <p:nvPr/>
        </p:nvSpPr>
        <p:spPr>
          <a:xfrm>
            <a:off x="4011108" y="341525"/>
            <a:ext cx="7447829" cy="58891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R="0" lv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</a:rPr>
              <a:t>  This points to the danger that sharp rate rises rock markets.</a:t>
            </a:r>
            <a:r>
              <a:rPr lang="en-US" altLang="zh-CN" sz="2400" kern="1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/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</a:rPr>
              <a:t> So far the main event has been a sell-off in tech stocks, which is manageable. Banks are well </a:t>
            </a:r>
            <a:r>
              <a:rPr lang="en-US" altLang="zh-CN" sz="2400" kern="100" dirty="0" err="1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</a:rPr>
              <a:t>capitalised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zh-CN" sz="2400" kern="1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/ 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  <a:hlinkClick r:id="rId1" action="ppaction://hlinksldjump"/>
              </a:rPr>
              <a:t>Yet the recent implosions of </a:t>
            </a:r>
            <a:r>
              <a:rPr lang="en-US" altLang="zh-CN" sz="2400" kern="100" dirty="0" err="1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  <a:hlinkClick r:id="rId1" action="ppaction://hlinksldjump"/>
              </a:rPr>
              <a:t>Archegos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  <a:hlinkClick r:id="rId1" action="ppaction://hlinksldjump"/>
              </a:rPr>
              <a:t>, a hedge fund, and </a:t>
            </a:r>
            <a:r>
              <a:rPr lang="en-US" altLang="zh-CN" sz="2400" kern="100" dirty="0" err="1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  <a:hlinkClick r:id="rId1" action="ppaction://hlinksldjump"/>
              </a:rPr>
              <a:t>Greensill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  <a:hlinkClick r:id="rId1" action="ppaction://hlinksldjump"/>
              </a:rPr>
              <a:t> Capital, a finance firm, are a reminder of the hidden leverage in a financial system that has come to depend on low interest rates.</a:t>
            </a:r>
            <a:r>
              <a:rPr lang="en-US" altLang="zh-CN" sz="2400" kern="100" dirty="0">
                <a:solidFill>
                  <a:srgbClr val="333333"/>
                </a:solidFill>
                <a:latin typeface="Times New Roman" panose="02020603050405020304" charset="0"/>
                <a:cs typeface="Times New Roman" panose="02020603050405020304" charset="0"/>
              </a:rPr>
              <a:t> The post-pandemic boom may not always be exciting for the right reasons.</a:t>
            </a:r>
            <a:endParaRPr lang="en-US" altLang="zh-CN" sz="2400" kern="100" dirty="0">
              <a:solidFill>
                <a:srgbClr val="333333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4049198" y="592106"/>
            <a:ext cx="3685824" cy="2609274"/>
            <a:chOff x="4049198" y="592106"/>
            <a:chExt cx="3685824" cy="2609274"/>
          </a:xfrm>
        </p:grpSpPr>
        <p:sp>
          <p:nvSpPr>
            <p:cNvPr id="32" name="矩形: 圆角 31"/>
            <p:cNvSpPr/>
            <p:nvPr/>
          </p:nvSpPr>
          <p:spPr>
            <a:xfrm>
              <a:off x="4049198" y="2809380"/>
              <a:ext cx="545951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33" name="矩形: 圆角 32"/>
            <p:cNvSpPr/>
            <p:nvPr/>
          </p:nvSpPr>
          <p:spPr>
            <a:xfrm>
              <a:off x="6331352" y="592106"/>
              <a:ext cx="1403670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34" name="矩形: 圆角 33"/>
            <p:cNvSpPr/>
            <p:nvPr/>
          </p:nvSpPr>
          <p:spPr>
            <a:xfrm>
              <a:off x="5291559" y="1352098"/>
              <a:ext cx="804441" cy="39200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4049198" y="1352098"/>
            <a:ext cx="7317141" cy="1105030"/>
            <a:chOff x="4049198" y="1352098"/>
            <a:chExt cx="7317141" cy="1105030"/>
          </a:xfrm>
        </p:grpSpPr>
        <p:sp>
          <p:nvSpPr>
            <p:cNvPr id="36" name="矩形: 圆角 35"/>
            <p:cNvSpPr/>
            <p:nvPr/>
          </p:nvSpPr>
          <p:spPr>
            <a:xfrm>
              <a:off x="9221164" y="1352098"/>
              <a:ext cx="2145175" cy="40862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37" name="矩形: 圆角 36"/>
            <p:cNvSpPr/>
            <p:nvPr/>
          </p:nvSpPr>
          <p:spPr>
            <a:xfrm>
              <a:off x="4049198" y="2048508"/>
              <a:ext cx="904767" cy="40862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5787343" y="1693967"/>
            <a:ext cx="7135688" cy="8286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rPr>
              <a:t>the sale of a large number of technology stocks</a:t>
            </a:r>
            <a:endParaRPr lang="en-US" altLang="zh-CN" sz="2400" kern="100" dirty="0">
              <a:solidFill>
                <a:srgbClr val="0070C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39" name="矩形: 圆角 38"/>
          <p:cNvSpPr/>
          <p:nvPr/>
        </p:nvSpPr>
        <p:spPr>
          <a:xfrm>
            <a:off x="9848126" y="2071151"/>
            <a:ext cx="1518213" cy="40862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7367729" y="2460162"/>
            <a:ext cx="7997220" cy="156718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rPr>
              <a:t>capital—a large amount of money, </a:t>
            </a:r>
            <a:endParaRPr lang="en-US" altLang="zh-CN" sz="2400" kern="100" dirty="0">
              <a:solidFill>
                <a:srgbClr val="0070C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zh-CN" sz="2400" kern="100" dirty="0">
              <a:solidFill>
                <a:srgbClr val="0070C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r>
              <a: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rPr>
              <a:t>capitalized—owning enough money</a:t>
            </a:r>
            <a:endParaRPr lang="en-US" altLang="zh-CN" sz="2400" kern="100" dirty="0">
              <a:solidFill>
                <a:srgbClr val="0070C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41" name="矩形: 圆角 40"/>
          <p:cNvSpPr/>
          <p:nvPr/>
        </p:nvSpPr>
        <p:spPr>
          <a:xfrm>
            <a:off x="6096000" y="5700354"/>
            <a:ext cx="1381246" cy="40862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5653320" y="6100977"/>
            <a:ext cx="7135688" cy="8286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make people excited</a:t>
            </a:r>
            <a:endParaRPr lang="en-US" altLang="zh-CN" sz="2400" kern="100" dirty="0">
              <a:solidFill>
                <a:srgbClr val="0070C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cxnSp>
        <p:nvCxnSpPr>
          <p:cNvPr id="44" name="直接连接符 43"/>
          <p:cNvCxnSpPr/>
          <p:nvPr/>
        </p:nvCxnSpPr>
        <p:spPr>
          <a:xfrm flipH="1">
            <a:off x="7998106" y="6089305"/>
            <a:ext cx="1960744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-185195" y="1457465"/>
            <a:ext cx="3980343" cy="396811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Topic: </a:t>
            </a:r>
            <a:endParaRPr lang="en-US" altLang="zh-CN" sz="2800" kern="1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sharp rate rises</a:t>
            </a:r>
            <a:endParaRPr lang="en-US" altLang="zh-CN" sz="2800" kern="1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endParaRPr lang="en-US" altLang="zh-CN" sz="2800" kern="1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endParaRPr lang="zh-CN" altLang="zh-CN" sz="2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Topic sentence: </a:t>
            </a:r>
            <a:endParaRPr lang="en-US" altLang="zh-CN" sz="2800" b="1" kern="100" dirty="0">
              <a:effectLst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6700" algn="l"/>
            <a:r>
              <a:rPr lang="en-US" altLang="zh-CN" sz="2800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Sharp rate rises rock markets is another danger.</a:t>
            </a:r>
            <a:endParaRPr lang="en-US" altLang="zh-CN" sz="2800" kern="1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algn="l"/>
            <a:endParaRPr sz="2800" dirty="0"/>
          </a:p>
        </p:txBody>
      </p:sp>
      <p:sp>
        <p:nvSpPr>
          <p:cNvPr id="49" name="矩形: 圆角 48">
            <a:hlinkClick r:id="rId2" action="ppaction://hlinksldjump"/>
          </p:cNvPr>
          <p:cNvSpPr/>
          <p:nvPr/>
        </p:nvSpPr>
        <p:spPr>
          <a:xfrm>
            <a:off x="4218971" y="607042"/>
            <a:ext cx="734994" cy="408620"/>
          </a:xfrm>
          <a:prstGeom prst="roundRect">
            <a:avLst/>
          </a:prstGeom>
          <a:solidFill>
            <a:srgbClr val="00B0F0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bldLvl="0" animBg="1"/>
      <p:bldP spid="41" grpId="0" animBg="1"/>
      <p:bldP spid="42" grpId="0" bldLvl="0" animBg="1"/>
      <p:bldP spid="47" grpId="0" bldLvl="0" animBg="1"/>
      <p:bldP spid="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Isosceles Triangle 15"/>
          <p:cNvSpPr/>
          <p:nvPr/>
        </p:nvSpPr>
        <p:spPr>
          <a:xfrm rot="5400000">
            <a:off x="11590493" y="3292523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9" name="Picture Placeholder 2" descr="Picture Placeholder 2"/>
          <p:cNvPicPr>
            <a:picLocks noGrp="1" noChangeAspect="1"/>
          </p:cNvPicPr>
          <p:nvPr>
            <p:ph type="pic" idx="13"/>
          </p:nvPr>
        </p:nvPicPr>
        <p:blipFill>
          <a:blip r:embed="rId1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718780" y="605960"/>
            <a:ext cx="10754436" cy="53294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文本框 19"/>
          <p:cNvSpPr txBox="1"/>
          <p:nvPr/>
        </p:nvSpPr>
        <p:spPr>
          <a:xfrm>
            <a:off x="1787323" y="1562462"/>
            <a:ext cx="8363673" cy="34081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Yet the recent implosions of </a:t>
            </a:r>
            <a:r>
              <a:rPr lang="en-US" altLang="zh-CN" sz="2800" kern="100" spc="0" dirty="0" err="1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Archegos</a:t>
            </a:r>
            <a:r>
              <a:rPr lang="en-US" altLang="zh-CN" sz="28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, a hedge fund, and </a:t>
            </a:r>
            <a:r>
              <a:rPr lang="en-US" altLang="zh-CN" sz="2800" kern="100" spc="0" dirty="0" err="1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Greensill</a:t>
            </a:r>
            <a:r>
              <a:rPr lang="en-US" altLang="zh-CN" sz="28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Capital, a finance firm, are a reminder of the hidden leverage in a financial system that has come to depend on low interest rates.</a:t>
            </a:r>
            <a:endParaRPr lang="en-US" altLang="zh-CN" sz="2800" kern="100" spc="0" dirty="0">
              <a:solidFill>
                <a:srgbClr val="333333"/>
              </a:solidFill>
              <a:effectLst/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</a:endParaRPr>
          </a:p>
        </p:txBody>
      </p:sp>
      <p:sp>
        <p:nvSpPr>
          <p:cNvPr id="21" name="Rectangle 6"/>
          <p:cNvSpPr/>
          <p:nvPr/>
        </p:nvSpPr>
        <p:spPr>
          <a:xfrm rot="16200000">
            <a:off x="6040441" y="-4286885"/>
            <a:ext cx="111121" cy="1075443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2" name="矩形: 圆角 21"/>
          <p:cNvSpPr/>
          <p:nvPr/>
        </p:nvSpPr>
        <p:spPr>
          <a:xfrm>
            <a:off x="2388557" y="1929705"/>
            <a:ext cx="3155715" cy="39200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3" name="矩形: 圆角 22"/>
          <p:cNvSpPr/>
          <p:nvPr/>
        </p:nvSpPr>
        <p:spPr>
          <a:xfrm>
            <a:off x="6770893" y="2774479"/>
            <a:ext cx="645002" cy="39200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084949" y="2314442"/>
            <a:ext cx="884210" cy="8286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7030A0"/>
                </a:solidFill>
                <a:latin typeface="Times New Roman" panose="02020603050405020304" charset="0"/>
                <a:ea typeface="宋体" panose="02010600030101010101" pitchFamily="2" charset="-122"/>
              </a:rPr>
              <a:t>Sub</a:t>
            </a:r>
            <a:endParaRPr lang="en-US" altLang="zh-CN" sz="2400" kern="100" dirty="0">
              <a:solidFill>
                <a:srgbClr val="7030A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854184" y="3133854"/>
            <a:ext cx="884210" cy="8286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7030A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rPr>
              <a:t>Pre</a:t>
            </a:r>
            <a:endParaRPr lang="en-US" altLang="zh-CN" sz="2400" kern="100" dirty="0">
              <a:solidFill>
                <a:srgbClr val="7030A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1843787" y="1947598"/>
            <a:ext cx="5572108" cy="1278367"/>
            <a:chOff x="1843787" y="1947598"/>
            <a:chExt cx="5572108" cy="1278367"/>
          </a:xfrm>
        </p:grpSpPr>
        <p:sp>
          <p:nvSpPr>
            <p:cNvPr id="26" name="矩形: 圆角 25"/>
            <p:cNvSpPr/>
            <p:nvPr/>
          </p:nvSpPr>
          <p:spPr>
            <a:xfrm>
              <a:off x="5611301" y="1947598"/>
              <a:ext cx="1804594" cy="39200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27" name="矩形: 圆角 26"/>
            <p:cNvSpPr/>
            <p:nvPr/>
          </p:nvSpPr>
          <p:spPr>
            <a:xfrm>
              <a:off x="1843787" y="2833965"/>
              <a:ext cx="2514504" cy="392000"/>
            </a:xfrm>
            <a:prstGeom prst="roundRect">
              <a:avLst/>
            </a:prstGeom>
            <a:solidFill>
              <a:srgbClr val="00B0F0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616833" y="2314442"/>
            <a:ext cx="4855026" cy="855992"/>
            <a:chOff x="4616833" y="2314442"/>
            <a:chExt cx="4855026" cy="855992"/>
          </a:xfrm>
        </p:grpSpPr>
        <p:cxnSp>
          <p:nvCxnSpPr>
            <p:cNvPr id="28" name="直接连接符 27"/>
            <p:cNvCxnSpPr/>
            <p:nvPr/>
          </p:nvCxnSpPr>
          <p:spPr>
            <a:xfrm flipH="1">
              <a:off x="7482924" y="2314442"/>
              <a:ext cx="1988935" cy="395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>
              <a:off x="4616833" y="3166479"/>
              <a:ext cx="1988935" cy="3955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组合 13"/>
          <p:cNvGrpSpPr/>
          <p:nvPr/>
        </p:nvGrpSpPr>
        <p:grpSpPr>
          <a:xfrm>
            <a:off x="1893626" y="3998261"/>
            <a:ext cx="8164774" cy="871826"/>
            <a:chOff x="1893626" y="3998261"/>
            <a:chExt cx="8164774" cy="871826"/>
          </a:xfrm>
        </p:grpSpPr>
        <p:cxnSp>
          <p:nvCxnSpPr>
            <p:cNvPr id="32" name="直接连接符 31"/>
            <p:cNvCxnSpPr/>
            <p:nvPr/>
          </p:nvCxnSpPr>
          <p:spPr>
            <a:xfrm flipH="1">
              <a:off x="7643574" y="3998261"/>
              <a:ext cx="2414826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>
              <a:off x="1893626" y="4870087"/>
              <a:ext cx="3974739" cy="0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文本框 35"/>
          <p:cNvSpPr txBox="1"/>
          <p:nvPr/>
        </p:nvSpPr>
        <p:spPr>
          <a:xfrm>
            <a:off x="7664765" y="3964849"/>
            <a:ext cx="1975472" cy="11976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rPr>
              <a:t>Attributive cla</a:t>
            </a:r>
            <a:r>
              <a:rPr lang="en-US" altLang="zh-CN" sz="2400" kern="100" dirty="0">
                <a:solidFill>
                  <a:srgbClr val="0070C0"/>
                </a:solidFill>
                <a:latin typeface="Times New Roman" panose="02020603050405020304" charset="0"/>
                <a:ea typeface="宋体" panose="02010600030101010101" pitchFamily="2" charset="-122"/>
              </a:rPr>
              <a:t>use</a:t>
            </a:r>
            <a:endParaRPr lang="en-US" altLang="zh-CN" sz="2400" kern="100" dirty="0">
              <a:solidFill>
                <a:srgbClr val="0070C0"/>
              </a:solidFill>
              <a:effectLst/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4629842" y="2291426"/>
            <a:ext cx="5236714" cy="1725716"/>
            <a:chOff x="4592895" y="2405762"/>
            <a:chExt cx="5236714" cy="1725716"/>
          </a:xfrm>
        </p:grpSpPr>
        <p:sp>
          <p:nvSpPr>
            <p:cNvPr id="37" name="文本框 36"/>
            <p:cNvSpPr txBox="1"/>
            <p:nvPr/>
          </p:nvSpPr>
          <p:spPr>
            <a:xfrm>
              <a:off x="7414783" y="2405762"/>
              <a:ext cx="2414826" cy="8286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r>
                <a:rPr lang="en-US" altLang="zh-CN" sz="2400" kern="100" dirty="0">
                  <a:solidFill>
                    <a:srgbClr val="0070C0"/>
                  </a:solidFill>
                  <a:effectLst/>
                  <a:latin typeface="Times New Roman" panose="02020603050405020304" charset="0"/>
                  <a:ea typeface="宋体" panose="02010600030101010101" pitchFamily="2" charset="-122"/>
                </a:rPr>
                <a:t>Parenthesis</a:t>
              </a:r>
              <a:endPara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endParaRPr>
            </a:p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endParaRP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592895" y="3302803"/>
              <a:ext cx="2414826" cy="8286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r>
                <a:rPr lang="en-US" altLang="zh-CN" sz="2400" kern="100" dirty="0">
                  <a:solidFill>
                    <a:srgbClr val="0070C0"/>
                  </a:solidFill>
                  <a:effectLst/>
                  <a:latin typeface="Times New Roman" panose="02020603050405020304" charset="0"/>
                  <a:ea typeface="宋体" panose="02010600030101010101" pitchFamily="2" charset="-122"/>
                </a:rPr>
                <a:t>Parenthesis</a:t>
              </a:r>
              <a:endParaRPr lang="en-US" altLang="zh-CN" sz="2400" kern="100" dirty="0">
                <a:solidFill>
                  <a:srgbClr val="0070C0"/>
                </a:solidFill>
                <a:effectLst/>
                <a:latin typeface="Times New Roman" panose="02020603050405020304" charset="0"/>
                <a:ea typeface="宋体" panose="02010600030101010101" pitchFamily="2" charset="-122"/>
              </a:endParaRPr>
            </a:p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cs typeface="Times New Roman" panose="02020603050405020304" charset="0"/>
                <a:sym typeface="Helvetica"/>
              </a:endParaRPr>
            </a:p>
          </p:txBody>
        </p:sp>
      </p:grpSp>
      <p:cxnSp>
        <p:nvCxnSpPr>
          <p:cNvPr id="39" name="直接连接符 38"/>
          <p:cNvCxnSpPr/>
          <p:nvPr/>
        </p:nvCxnSpPr>
        <p:spPr>
          <a:xfrm flipH="1">
            <a:off x="1843789" y="3998261"/>
            <a:ext cx="5572106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1975922" y="3983111"/>
            <a:ext cx="5178084" cy="459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kumimoji="0" lang="en-US" altLang="zh-CN" sz="2400" b="0" i="0" u="none" strike="noStrike" kern="100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Helvetica"/>
              </a:rPr>
              <a:t>the management in a financial system</a:t>
            </a:r>
            <a:endParaRPr kumimoji="0" lang="zh-CN" alt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bldLvl="0" animBg="1"/>
      <p:bldP spid="25" grpId="0" bldLvl="0" animBg="1"/>
      <p:bldP spid="41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Isosceles Triangle 15">
            <a:hlinkClick r:id="rId1" action="ppaction://hlinksldjump"/>
          </p:cNvPr>
          <p:cNvSpPr/>
          <p:nvPr/>
        </p:nvSpPr>
        <p:spPr>
          <a:xfrm rot="5400000">
            <a:off x="11590493" y="3292523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9" name="Picture Placeholder 2" descr="Picture Placeholder 2"/>
          <p:cNvPicPr>
            <a:picLocks noGrp="1" noChangeAspect="1"/>
          </p:cNvPicPr>
          <p:nvPr>
            <p:ph type="pic" idx="13"/>
          </p:nvPr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718780" y="605960"/>
            <a:ext cx="10754436" cy="53294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" name="Rectangle 6"/>
          <p:cNvSpPr/>
          <p:nvPr/>
        </p:nvSpPr>
        <p:spPr>
          <a:xfrm rot="16200000">
            <a:off x="6040441" y="-4286885"/>
            <a:ext cx="111121" cy="1075443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" name="文本框 28"/>
          <p:cNvSpPr txBox="1"/>
          <p:nvPr/>
        </p:nvSpPr>
        <p:spPr>
          <a:xfrm>
            <a:off x="2077576" y="1643253"/>
            <a:ext cx="7610433" cy="32548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1. Recently, </a:t>
            </a:r>
            <a:r>
              <a:rPr lang="en-US" altLang="zh-CN" sz="2800" kern="100" spc="0" dirty="0" err="1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Archegos</a:t>
            </a:r>
            <a:r>
              <a:rPr lang="en-US" altLang="zh-CN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, a hedge fund, and </a:t>
            </a:r>
            <a:r>
              <a:rPr lang="en-US" altLang="zh-CN" sz="2800" kern="100" dirty="0" err="1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Greensill</a:t>
            </a:r>
            <a:r>
              <a:rPr lang="en-US" altLang="zh-CN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Capital, a finance system, are collapsed.</a:t>
            </a:r>
            <a:endParaRPr lang="en-US" altLang="zh-CN" sz="2800" kern="100" dirty="0">
              <a:solidFill>
                <a:srgbClr val="333333"/>
              </a:solidFill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2. It</a:t>
            </a:r>
            <a:r>
              <a:rPr lang="zh-CN" altLang="en-US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</a:t>
            </a:r>
            <a:r>
              <a:rPr lang="en-US" altLang="zh-CN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reminds</a:t>
            </a:r>
            <a:r>
              <a:rPr lang="zh-CN" altLang="en-US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</a:t>
            </a:r>
            <a:r>
              <a:rPr lang="en-US" altLang="zh-CN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something.</a:t>
            </a:r>
            <a:endParaRPr lang="en-US" altLang="zh-CN" sz="2800" kern="100" dirty="0">
              <a:solidFill>
                <a:srgbClr val="333333"/>
              </a:solidFill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3. The managemen</a:t>
            </a:r>
            <a:r>
              <a:rPr lang="en-US" altLang="zh-CN" sz="28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t in a financial system depends on low interest rates.</a:t>
            </a:r>
            <a:r>
              <a:rPr lang="en-US" altLang="zh-CN" sz="2800" kern="100" spc="0" dirty="0">
                <a:solidFill>
                  <a:srgbClr val="333333"/>
                </a:solidFill>
                <a:effectLst/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 </a:t>
            </a:r>
            <a:endParaRPr lang="en-US" altLang="zh-CN" sz="2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Rectangle 16"/>
          <p:cNvSpPr/>
          <p:nvPr/>
        </p:nvSpPr>
        <p:spPr>
          <a:xfrm>
            <a:off x="17737" y="0"/>
            <a:ext cx="3915635" cy="3429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01" name="Rectangle 5"/>
          <p:cNvSpPr/>
          <p:nvPr/>
        </p:nvSpPr>
        <p:spPr>
          <a:xfrm>
            <a:off x="219033" y="2316749"/>
            <a:ext cx="3513180" cy="5448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02" name="TextBox 6"/>
          <p:cNvSpPr txBox="1"/>
          <p:nvPr/>
        </p:nvSpPr>
        <p:spPr>
          <a:xfrm>
            <a:off x="288664" y="1206982"/>
            <a:ext cx="3566892" cy="101473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/>
              <a:t>Contents</a:t>
            </a:r>
            <a:endParaRPr lang="en-US"/>
          </a:p>
        </p:txBody>
      </p:sp>
      <p:sp>
        <p:nvSpPr>
          <p:cNvPr id="1008" name="TextBox 12"/>
          <p:cNvSpPr txBox="1"/>
          <p:nvPr/>
        </p:nvSpPr>
        <p:spPr>
          <a:xfrm>
            <a:off x="6340475" y="680720"/>
            <a:ext cx="5680710" cy="92202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lnSpc>
                <a:spcPct val="150000"/>
              </a:lnSpc>
              <a:defRPr sz="1200"/>
            </a:lvl1pPr>
          </a:lstStyle>
          <a:p>
            <a:pPr lvl="0" algn="l"/>
            <a:r>
              <a:rPr lang="en-US" sz="3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3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title</a:t>
            </a:r>
            <a:endParaRPr lang="en-US" sz="36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9" name="TextBox 13"/>
          <p:cNvSpPr txBox="1"/>
          <p:nvPr/>
        </p:nvSpPr>
        <p:spPr>
          <a:xfrm>
            <a:off x="6266180" y="2221865"/>
            <a:ext cx="4589780" cy="92202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lnSpc>
                <a:spcPct val="150000"/>
              </a:lnSpc>
              <a:defRPr sz="1200"/>
            </a:lvl1pPr>
          </a:lstStyle>
          <a:p>
            <a:pPr lvl="0" algn="l"/>
            <a:r>
              <a:rPr lang="en-US" sz="3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36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structure</a:t>
            </a:r>
            <a:endParaRPr lang="en-US" sz="36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10" name="TextBox 14"/>
          <p:cNvSpPr txBox="1"/>
          <p:nvPr/>
        </p:nvSpPr>
        <p:spPr>
          <a:xfrm>
            <a:off x="6266180" y="3698240"/>
            <a:ext cx="5119370" cy="92202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lnSpc>
                <a:spcPct val="150000"/>
              </a:lnSpc>
              <a:defRPr sz="1200"/>
            </a:lvl1pPr>
          </a:lstStyle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Details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11" name="Isosceles Triangle 15"/>
          <p:cNvSpPr/>
          <p:nvPr/>
        </p:nvSpPr>
        <p:spPr>
          <a:xfrm rot="5400000">
            <a:off x="5262718" y="1089073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" name="Isosceles Triangle 15"/>
          <p:cNvSpPr/>
          <p:nvPr/>
        </p:nvSpPr>
        <p:spPr>
          <a:xfrm rot="5400000">
            <a:off x="5262718" y="2565448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Isosceles Triangle 15"/>
          <p:cNvSpPr/>
          <p:nvPr/>
        </p:nvSpPr>
        <p:spPr>
          <a:xfrm rot="5400000">
            <a:off x="5262718" y="4041188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TextBox 11"/>
          <p:cNvSpPr txBox="1"/>
          <p:nvPr/>
        </p:nvSpPr>
        <p:spPr>
          <a:xfrm>
            <a:off x="2678430" y="2104390"/>
            <a:ext cx="7551420" cy="10134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 algn="ctr"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dirty="0"/>
              <a:t>Supply Shortages</a:t>
            </a:r>
            <a:endParaRPr dirty="0"/>
          </a:p>
        </p:txBody>
      </p:sp>
      <p:sp>
        <p:nvSpPr>
          <p:cNvPr id="4" name="文本框 3"/>
          <p:cNvSpPr txBox="1"/>
          <p:nvPr/>
        </p:nvSpPr>
        <p:spPr>
          <a:xfrm>
            <a:off x="2326005" y="3244215"/>
            <a:ext cx="9801225" cy="1383665"/>
          </a:xfrm>
          <a:prstGeom prst="rect">
            <a:avLst/>
          </a:prstGeom>
          <a:ln w="12700">
            <a:miter lim="400000"/>
          </a:ln>
        </p:spPr>
        <p:txBody>
          <a:bodyPr rot="0" vert="horz" wrap="square" lIns="45719" tIns="45720" rIns="45719" bIns="45720" numCol="1" spcCol="0" rtlCol="0" anchor="t" forceAA="0">
            <a:spAutoFit/>
          </a:bodyPr>
          <a:lstStyle>
            <a:lvl1pPr>
              <a:lnSpc>
                <a:spcPct val="150000"/>
              </a:lnSpc>
              <a:defRPr sz="1200"/>
            </a:lvl1pPr>
          </a:lstStyle>
          <a:p>
            <a:pPr lvl="0" algn="l"/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Helvetica"/>
              </a:rPr>
              <a:t>The bottleneck economy</a:t>
            </a:r>
            <a:endParaRPr lang="en-US" sz="2800"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  <a:p>
            <a:pPr lvl="0" algn="l"/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Helvetica"/>
              </a:rPr>
              <a:t>America’s boom is increasing worries about an inflation scare</a:t>
            </a:r>
            <a:endParaRPr lang="en-US" sz="2800">
              <a:latin typeface="Times New Roman" panose="02020603050405020304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8" name="矩形: 圆角 2"/>
          <p:cNvSpPr/>
          <p:nvPr/>
        </p:nvSpPr>
        <p:spPr>
          <a:xfrm>
            <a:off x="3081655" y="3468852"/>
            <a:ext cx="1440180" cy="406706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55545" y="5045710"/>
            <a:ext cx="823277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Helvetica"/>
              </a:rPr>
              <a:t>bottleneck: anything that delays development or progress</a:t>
            </a:r>
            <a:endParaRPr kumimoji="0" lang="en-US" altLang="zh-CN" sz="2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Helvetica"/>
            </a:endParaRPr>
          </a:p>
        </p:txBody>
      </p:sp>
      <p:sp>
        <p:nvSpPr>
          <p:cNvPr id="998" name="Rectangle 16"/>
          <p:cNvSpPr/>
          <p:nvPr/>
        </p:nvSpPr>
        <p:spPr>
          <a:xfrm>
            <a:off x="0" y="0"/>
            <a:ext cx="3474085" cy="1047115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0" name="组合 9"/>
          <p:cNvGrpSpPr/>
          <p:nvPr/>
        </p:nvGrpSpPr>
        <p:grpSpPr>
          <a:xfrm>
            <a:off x="688340" y="0"/>
            <a:ext cx="6212205" cy="829945"/>
            <a:chOff x="707" y="342"/>
            <a:chExt cx="9783" cy="1307"/>
          </a:xfrm>
        </p:grpSpPr>
        <p:sp>
          <p:nvSpPr>
            <p:cNvPr id="7" name="TextBox 12"/>
            <p:cNvSpPr txBox="1"/>
            <p:nvPr/>
          </p:nvSpPr>
          <p:spPr>
            <a:xfrm>
              <a:off x="1544" y="342"/>
              <a:ext cx="8946" cy="1307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9" rIns="45719">
              <a:spAutoFit/>
            </a:bodyPr>
            <a:lstStyle>
              <a:lvl1pPr>
                <a:lnSpc>
                  <a:spcPct val="150000"/>
                </a:lnSpc>
                <a:defRPr sz="1200"/>
              </a:lvl1pPr>
            </a:lstStyle>
            <a:p>
              <a:pPr lvl="0" algn="l"/>
              <a:r>
                <a:rPr lang="en-US" sz="3600"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Title</a:t>
              </a:r>
              <a:endParaRPr lang="en-US" sz="3600">
                <a:latin typeface="Times New Roman" panose="02020603050405020304" charset="0"/>
                <a:cs typeface="Times New Roman" panose="02020603050405020304" charset="0"/>
                <a:sym typeface="+mn-ea"/>
              </a:endParaRPr>
            </a:p>
          </p:txBody>
        </p:sp>
        <p:sp>
          <p:nvSpPr>
            <p:cNvPr id="9" name="Isosceles Triangle 15"/>
            <p:cNvSpPr/>
            <p:nvPr/>
          </p:nvSpPr>
          <p:spPr>
            <a:xfrm rot="5400000">
              <a:off x="673" y="981"/>
              <a:ext cx="499" cy="430"/>
            </a:xfrm>
            <a:prstGeom prst="triangl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8" grpId="1" animBg="1"/>
      <p:bldP spid="6" grpId="0" bldLvl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TextBox 9"/>
          <p:cNvSpPr txBox="1"/>
          <p:nvPr/>
        </p:nvSpPr>
        <p:spPr>
          <a:xfrm>
            <a:off x="3957955" y="495935"/>
            <a:ext cx="2013585" cy="101473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r">
              <a:defRPr sz="60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>
                <a:latin typeface="Times New Roman" panose="02020603050405020304" charset="0"/>
                <a:cs typeface="Times New Roman" panose="02020603050405020304" charset="0"/>
              </a:rPr>
              <a:t>Part1</a:t>
            </a:r>
            <a:endParaRPr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6" name="TextBox 10"/>
          <p:cNvSpPr txBox="1"/>
          <p:nvPr/>
        </p:nvSpPr>
        <p:spPr>
          <a:xfrm>
            <a:off x="4302760" y="2718435"/>
            <a:ext cx="1820545" cy="101473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r">
              <a:defRPr sz="60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>
                <a:latin typeface="Times New Roman" panose="02020603050405020304" charset="0"/>
                <a:cs typeface="Times New Roman" panose="02020603050405020304" charset="0"/>
              </a:rPr>
              <a:t>Part2</a:t>
            </a:r>
            <a:endParaRPr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7" name="TextBox 11"/>
          <p:cNvSpPr txBox="1"/>
          <p:nvPr/>
        </p:nvSpPr>
        <p:spPr>
          <a:xfrm>
            <a:off x="4302760" y="4876165"/>
            <a:ext cx="1842770" cy="101473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r">
              <a:defRPr sz="60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>
                <a:latin typeface="Times New Roman" panose="02020603050405020304" charset="0"/>
                <a:cs typeface="Times New Roman" panose="02020603050405020304" charset="0"/>
              </a:rPr>
              <a:t>Part3</a:t>
            </a:r>
            <a:endParaRPr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8" name="TextBox 12"/>
          <p:cNvSpPr txBox="1"/>
          <p:nvPr/>
        </p:nvSpPr>
        <p:spPr>
          <a:xfrm>
            <a:off x="6340475" y="680720"/>
            <a:ext cx="5680710" cy="101473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lnSpc>
                <a:spcPct val="150000"/>
              </a:lnSpc>
              <a:defRPr sz="1200"/>
            </a:lvl1pPr>
          </a:lstStyle>
          <a:p>
            <a:r>
              <a:rPr lang="en-US" sz="2000">
                <a:latin typeface="Times New Roman" panose="02020603050405020304" charset="0"/>
                <a:cs typeface="Times New Roman" panose="02020603050405020304" charset="0"/>
              </a:rPr>
              <a:t>I</a:t>
            </a:r>
            <a:r>
              <a:rPr sz="2000">
                <a:latin typeface="Times New Roman" panose="02020603050405020304" charset="0"/>
                <a:cs typeface="Times New Roman" panose="02020603050405020304" charset="0"/>
              </a:rPr>
              <a:t>nsufficient supply </a:t>
            </a:r>
            <a:r>
              <a:rPr lang="en-US" sz="2000">
                <a:latin typeface="Times New Roman" panose="02020603050405020304" charset="0"/>
                <a:cs typeface="Times New Roman" panose="02020603050405020304" charset="0"/>
              </a:rPr>
              <a:t>is</a:t>
            </a:r>
            <a:r>
              <a:rPr sz="2000">
                <a:latin typeface="Times New Roman" panose="02020603050405020304" charset="0"/>
                <a:cs typeface="Times New Roman" panose="02020603050405020304" charset="0"/>
              </a:rPr>
              <a:t> emerging in global economy, especially in America.</a:t>
            </a:r>
            <a:endParaRPr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09" name="TextBox 13"/>
          <p:cNvSpPr txBox="1"/>
          <p:nvPr/>
        </p:nvSpPr>
        <p:spPr>
          <a:xfrm>
            <a:off x="6492875" y="3041650"/>
            <a:ext cx="4589780" cy="55308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lnSpc>
                <a:spcPct val="150000"/>
              </a:lnSpc>
              <a:defRPr sz="1200"/>
            </a:lvl1pPr>
          </a:lstStyle>
          <a:p>
            <a:r>
              <a:rPr sz="2000">
                <a:latin typeface="Times New Roman" panose="02020603050405020304" charset="0"/>
                <a:cs typeface="Times New Roman" panose="02020603050405020304" charset="0"/>
              </a:rPr>
              <a:t>The boom results in bad outcomes.</a:t>
            </a:r>
            <a:endParaRPr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10" name="TextBox 14"/>
          <p:cNvSpPr txBox="1"/>
          <p:nvPr/>
        </p:nvSpPr>
        <p:spPr>
          <a:xfrm>
            <a:off x="6492875" y="5060950"/>
            <a:ext cx="5119370" cy="1014730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lnSpc>
                <a:spcPct val="150000"/>
              </a:lnSpc>
              <a:defRPr sz="1200"/>
            </a:lvl1pPr>
          </a:lstStyle>
          <a:p>
            <a:r>
              <a:rPr sz="2000">
                <a:latin typeface="Times New Roman" panose="02020603050405020304" charset="0"/>
                <a:cs typeface="Times New Roman" panose="02020603050405020304" charset="0"/>
              </a:rPr>
              <a:t>Central banks’ maximal stimulus may cause two dangers.</a:t>
            </a:r>
            <a:endParaRPr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11" name="Isosceles Triangle 15"/>
          <p:cNvSpPr/>
          <p:nvPr/>
        </p:nvSpPr>
        <p:spPr>
          <a:xfrm rot="5400000">
            <a:off x="11590493" y="3333164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0" name="文本框 99"/>
          <p:cNvSpPr txBox="1"/>
          <p:nvPr/>
        </p:nvSpPr>
        <p:spPr>
          <a:xfrm>
            <a:off x="4493895" y="1389062"/>
            <a:ext cx="50800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000">
                <a:latin typeface="Times New Roman" panose="02020603050405020304" charset="0"/>
                <a:cs typeface="Times New Roman" panose="02020603050405020304" charset="0"/>
              </a:rPr>
              <a:t>(para. 1)</a:t>
            </a:r>
            <a:endParaRPr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93895" y="3504882"/>
            <a:ext cx="50800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000">
                <a:latin typeface="Times New Roman" panose="02020603050405020304" charset="0"/>
                <a:cs typeface="Times New Roman" panose="02020603050405020304" charset="0"/>
              </a:rPr>
              <a:t>(paras. 2-4)</a:t>
            </a:r>
            <a:endParaRPr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93895" y="5686107"/>
            <a:ext cx="50800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000">
                <a:latin typeface="Times New Roman" panose="02020603050405020304" charset="0"/>
                <a:cs typeface="Times New Roman" panose="02020603050405020304" charset="0"/>
              </a:rPr>
              <a:t> (paras. 5-7)</a:t>
            </a:r>
            <a:endParaRPr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Rectangle 16"/>
          <p:cNvSpPr/>
          <p:nvPr/>
        </p:nvSpPr>
        <p:spPr>
          <a:xfrm>
            <a:off x="0" y="-40640"/>
            <a:ext cx="3474085" cy="1047115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0" name="组合 9"/>
          <p:cNvGrpSpPr/>
          <p:nvPr/>
        </p:nvGrpSpPr>
        <p:grpSpPr>
          <a:xfrm>
            <a:off x="688975" y="0"/>
            <a:ext cx="6211570" cy="922020"/>
            <a:chOff x="708" y="342"/>
            <a:chExt cx="9782" cy="1452"/>
          </a:xfrm>
        </p:grpSpPr>
        <p:sp>
          <p:nvSpPr>
            <p:cNvPr id="7" name="TextBox 12"/>
            <p:cNvSpPr txBox="1"/>
            <p:nvPr/>
          </p:nvSpPr>
          <p:spPr>
            <a:xfrm>
              <a:off x="1544" y="342"/>
              <a:ext cx="8946" cy="1452"/>
            </a:xfrm>
            <a:prstGeom prst="rect">
              <a:avLst/>
            </a:prstGeom>
            <a:ln w="12700">
              <a:miter lim="400000"/>
            </a:ln>
          </p:spPr>
          <p:txBody>
            <a:bodyPr wrap="square" lIns="45719" rIns="45719">
              <a:spAutoFit/>
            </a:bodyPr>
            <a:lstStyle>
              <a:lvl1pPr>
                <a:lnSpc>
                  <a:spcPct val="150000"/>
                </a:lnSpc>
                <a:defRPr sz="1200"/>
              </a:lvl1pPr>
            </a:lstStyle>
            <a:p>
              <a:pPr lvl="0" algn="l"/>
              <a:r>
                <a:rPr lang="en-US" sz="3600"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Structure</a:t>
              </a:r>
              <a:endParaRPr lang="en-US" sz="3600">
                <a:latin typeface="Times New Roman" panose="02020603050405020304" charset="0"/>
                <a:cs typeface="Times New Roman" panose="02020603050405020304" charset="0"/>
                <a:sym typeface="+mn-ea"/>
              </a:endParaRPr>
            </a:p>
          </p:txBody>
        </p:sp>
        <p:sp>
          <p:nvSpPr>
            <p:cNvPr id="9" name="Isosceles Triangle 15"/>
            <p:cNvSpPr/>
            <p:nvPr/>
          </p:nvSpPr>
          <p:spPr>
            <a:xfrm rot="5400000">
              <a:off x="673" y="981"/>
              <a:ext cx="499" cy="430"/>
            </a:xfrm>
            <a:prstGeom prst="triangl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Flowchart: Process 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900" name="Picture Placeholder 2" descr="Picture Placeholder 2"/>
          <p:cNvPicPr>
            <a:picLocks noGrp="1" noChangeAspect="1"/>
          </p:cNvPicPr>
          <p:nvPr>
            <p:ph type="pic" idx="13"/>
          </p:nvPr>
        </p:nvPicPr>
        <p:blipFill>
          <a:blip r:embed="rId1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01" name="Rectangle 10"/>
          <p:cNvSpPr/>
          <p:nvPr/>
        </p:nvSpPr>
        <p:spPr>
          <a:xfrm flipV="1">
            <a:off x="2568048" y="3372579"/>
            <a:ext cx="2626842" cy="564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2" name="TextBox 11"/>
          <p:cNvSpPr txBox="1"/>
          <p:nvPr/>
        </p:nvSpPr>
        <p:spPr>
          <a:xfrm>
            <a:off x="2867315" y="2314163"/>
            <a:ext cx="2869294" cy="101473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/>
              <a:t>Part 1</a:t>
            </a:r>
            <a:endParaRPr dirty="0"/>
          </a:p>
        </p:txBody>
      </p:sp>
      <p:sp>
        <p:nvSpPr>
          <p:cNvPr id="904" name="Rectangle 13"/>
          <p:cNvSpPr/>
          <p:nvPr/>
        </p:nvSpPr>
        <p:spPr>
          <a:xfrm>
            <a:off x="5756910" y="1766570"/>
            <a:ext cx="5402580" cy="2407285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203200" dist="38100" dir="81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just"/>
            <a:endParaRPr lang="zh-CN" altLang="zh-CN" sz="1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1137862" y="3594911"/>
            <a:ext cx="2869294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endParaRPr dirty="0"/>
          </a:p>
        </p:txBody>
      </p:sp>
      <p:sp>
        <p:nvSpPr>
          <p:cNvPr id="10" name="TextBox 11"/>
          <p:cNvSpPr txBox="1"/>
          <p:nvPr/>
        </p:nvSpPr>
        <p:spPr>
          <a:xfrm>
            <a:off x="2931900" y="3528175"/>
            <a:ext cx="2869294" cy="64516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sz="3600" dirty="0"/>
              <a:t>P</a:t>
            </a:r>
            <a:r>
              <a:rPr lang="en-US" altLang="zh-CN" sz="3600" dirty="0"/>
              <a:t>ara.1</a:t>
            </a:r>
            <a:endParaRPr sz="3600" dirty="0"/>
          </a:p>
        </p:txBody>
      </p:sp>
      <p:sp>
        <p:nvSpPr>
          <p:cNvPr id="2" name="文本框 1"/>
          <p:cNvSpPr txBox="1"/>
          <p:nvPr/>
        </p:nvSpPr>
        <p:spPr>
          <a:xfrm>
            <a:off x="5908040" y="2313940"/>
            <a:ext cx="5231130" cy="20599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3200" b="1" kern="10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Insufficient supply is emerging in global economy, especially in America.</a:t>
            </a:r>
            <a:endParaRPr lang="en-US" altLang="zh-CN" sz="3200" b="1" kern="10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altLang="zh-CN" sz="3200" b="1" i="0" u="none" strike="noStrike" kern="100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Rectangle 3"/>
          <p:cNvSpPr/>
          <p:nvPr/>
        </p:nvSpPr>
        <p:spPr>
          <a:xfrm>
            <a:off x="3715654" y="203883"/>
            <a:ext cx="8476346" cy="6450234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127000" dist="38100" dir="108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 eaLnBrk="1">
              <a:lnSpc>
                <a:spcPct val="200000"/>
              </a:lnSpc>
              <a:defRPr>
                <a:solidFill>
                  <a:srgbClr val="FFFFFF"/>
                </a:solidFill>
              </a:defRPr>
            </a:pPr>
            <a:r>
              <a:rPr lang="en-US" altLang="zh-CN" sz="20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①　The global economy is entering unfamiliar territory. After a decade of worries about inadequate demand and spending power in the aftermath of the global financial crisis, signs of insufficient supply are now emerging. /A lack of goods, services and people means that red-hot demand is increasingly met slowly or not at all. There are already signs that supply bottlenecks may lead to nasty surprises which could upset the post-pandemic recovery. /Nowhere are shortages more acute than in America, where a boom is under way. Consumer spending is growing by over 10% at an annual rate, as people put to work the $2trn-plus of extra savings accumulated in the past year. More stimulus is still being doled out.</a:t>
            </a:r>
            <a:endParaRPr lang="en-US" altLang="zh-CN" sz="2000" kern="100" dirty="0">
              <a:solidFill>
                <a:srgbClr val="333333"/>
              </a:solidFill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</a:endParaRPr>
          </a:p>
          <a:p>
            <a:pPr algn="ctr" eaLnBrk="1">
              <a:lnSpc>
                <a:spcPct val="200000"/>
              </a:lnSpc>
              <a:defRPr>
                <a:solidFill>
                  <a:srgbClr val="FFFFFF"/>
                </a:solidFill>
              </a:defRPr>
            </a:pPr>
            <a:endParaRPr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8" name="TextBox 4"/>
          <p:cNvSpPr txBox="1"/>
          <p:nvPr/>
        </p:nvSpPr>
        <p:spPr>
          <a:xfrm>
            <a:off x="215959" y="0"/>
            <a:ext cx="3391829" cy="101473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/>
              <a:t>Para.1</a:t>
            </a:r>
            <a:endParaRPr lang="en-US" dirty="0"/>
          </a:p>
        </p:txBody>
      </p:sp>
      <p:sp>
        <p:nvSpPr>
          <p:cNvPr id="479" name="Rectangle 5"/>
          <p:cNvSpPr/>
          <p:nvPr/>
        </p:nvSpPr>
        <p:spPr>
          <a:xfrm>
            <a:off x="-19030" y="908418"/>
            <a:ext cx="3734686" cy="45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313896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488" name="Group 17"/>
          <p:cNvGrpSpPr/>
          <p:nvPr/>
        </p:nvGrpSpPr>
        <p:grpSpPr>
          <a:xfrm>
            <a:off x="-2" y="907515"/>
            <a:ext cx="3715657" cy="5746602"/>
            <a:chOff x="-1" y="0"/>
            <a:chExt cx="3715655" cy="794982"/>
          </a:xfrm>
        </p:grpSpPr>
        <p:sp>
          <p:nvSpPr>
            <p:cNvPr id="486" name="Flowchart: Process 15"/>
            <p:cNvSpPr/>
            <p:nvPr/>
          </p:nvSpPr>
          <p:spPr>
            <a:xfrm>
              <a:off x="-1" y="0"/>
              <a:ext cx="3715655" cy="794982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7" name="TextBox 16"/>
            <p:cNvSpPr txBox="1"/>
            <p:nvPr/>
          </p:nvSpPr>
          <p:spPr>
            <a:xfrm>
              <a:off x="148853" y="55870"/>
              <a:ext cx="3253103" cy="5616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b="1">
                  <a:solidFill>
                    <a:srgbClr val="FFFFFF"/>
                  </a:solidFill>
                  <a:latin typeface="Garamond" panose="02020404030301010803"/>
                  <a:ea typeface="Garamond" panose="02020404030301010803"/>
                  <a:cs typeface="Garamond" panose="02020404030301010803"/>
                  <a:sym typeface="Garamond" panose="02020404030301010803"/>
                </a:defRPr>
              </a:lvl1pPr>
            </a:lstStyle>
            <a:p>
              <a:pPr algn="l"/>
              <a:endParaRPr sz="2000" dirty="0"/>
            </a:p>
            <a:p>
              <a:pPr algn="l"/>
              <a:r>
                <a:rPr sz="2000" dirty="0">
                  <a:latin typeface="Times New Roman" panose="02020603050405020304" charset="0"/>
                  <a:cs typeface="Times New Roman" panose="02020603050405020304" charset="0"/>
                </a:rPr>
                <a:t>Topic:</a:t>
              </a:r>
              <a:r>
                <a:rPr lang="en-US" sz="2000" dirty="0">
                  <a:latin typeface="Times New Roman" panose="02020603050405020304" charset="0"/>
                  <a:cs typeface="Times New Roman" panose="02020603050405020304" charset="0"/>
                </a:rPr>
                <a:t> </a:t>
              </a:r>
              <a:r>
                <a:rPr lang="en-US" dirty="0">
                  <a:latin typeface="Times New Roman" panose="02020603050405020304" charset="0"/>
                  <a:cs typeface="Times New Roman" panose="02020603050405020304" charset="0"/>
                </a:rPr>
                <a:t> </a:t>
              </a:r>
              <a:endParaRPr lang="en-US"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r>
                <a:rPr lang="en-US" dirty="0">
                  <a:latin typeface="Times New Roman" panose="02020603050405020304" charset="0"/>
                  <a:cs typeface="Times New Roman" panose="02020603050405020304" charset="0"/>
                </a:rPr>
                <a:t>I</a:t>
              </a:r>
              <a:r>
                <a:rPr dirty="0">
                  <a:latin typeface="Times New Roman" panose="02020603050405020304" charset="0"/>
                  <a:cs typeface="Times New Roman" panose="02020603050405020304" charset="0"/>
                </a:rPr>
                <a:t>nsufficient supply</a:t>
              </a:r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r>
                <a:rPr sz="2000" dirty="0">
                  <a:latin typeface="Times New Roman" panose="02020603050405020304" charset="0"/>
                  <a:cs typeface="Times New Roman" panose="02020603050405020304" charset="0"/>
                </a:rPr>
                <a:t>Topic </a:t>
              </a:r>
              <a:r>
                <a:rPr lang="en-US" sz="2000" dirty="0">
                  <a:latin typeface="Times New Roman" panose="02020603050405020304" charset="0"/>
                  <a:cs typeface="Times New Roman" panose="02020603050405020304" charset="0"/>
                </a:rPr>
                <a:t>S</a:t>
              </a:r>
              <a:r>
                <a:rPr sz="2000" dirty="0">
                  <a:latin typeface="Times New Roman" panose="02020603050405020304" charset="0"/>
                  <a:cs typeface="Times New Roman" panose="02020603050405020304" charset="0"/>
                </a:rPr>
                <a:t>entence:</a:t>
              </a:r>
              <a:endParaRPr sz="2000"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r>
                <a:rPr dirty="0">
                  <a:latin typeface="Times New Roman" panose="02020603050405020304" charset="0"/>
                  <a:cs typeface="Times New Roman" panose="02020603050405020304" charset="0"/>
                </a:rPr>
                <a:t>Insufficient supply are emerging in global economy, especially in America.</a:t>
              </a:r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5" name="矩形: 圆角 2"/>
          <p:cNvSpPr/>
          <p:nvPr/>
        </p:nvSpPr>
        <p:spPr>
          <a:xfrm>
            <a:off x="7771130" y="2398613"/>
            <a:ext cx="823595" cy="406598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5453380" y="1532255"/>
            <a:ext cx="4064000" cy="1079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直接连接符 13"/>
          <p:cNvCxnSpPr/>
          <p:nvPr/>
        </p:nvCxnSpPr>
        <p:spPr>
          <a:xfrm>
            <a:off x="7047230" y="2172970"/>
            <a:ext cx="1812925" cy="2540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直接连接符 15"/>
          <p:cNvCxnSpPr/>
          <p:nvPr/>
        </p:nvCxnSpPr>
        <p:spPr>
          <a:xfrm flipV="1">
            <a:off x="10994390" y="1828165"/>
            <a:ext cx="96520" cy="34480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直接连接符 16"/>
          <p:cNvCxnSpPr/>
          <p:nvPr/>
        </p:nvCxnSpPr>
        <p:spPr>
          <a:xfrm flipV="1">
            <a:off x="9645650" y="3608705"/>
            <a:ext cx="96520" cy="34480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直接连接符 17"/>
          <p:cNvCxnSpPr/>
          <p:nvPr/>
        </p:nvCxnSpPr>
        <p:spPr>
          <a:xfrm>
            <a:off x="6529070" y="2726690"/>
            <a:ext cx="1242060" cy="952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直接连接符 19"/>
          <p:cNvCxnSpPr/>
          <p:nvPr/>
        </p:nvCxnSpPr>
        <p:spPr>
          <a:xfrm flipV="1">
            <a:off x="9713595" y="4233545"/>
            <a:ext cx="96520" cy="34480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直接连接符 20"/>
          <p:cNvCxnSpPr/>
          <p:nvPr/>
        </p:nvCxnSpPr>
        <p:spPr>
          <a:xfrm>
            <a:off x="5491480" y="4565015"/>
            <a:ext cx="1209040" cy="1333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文本框 22"/>
          <p:cNvSpPr txBox="1"/>
          <p:nvPr/>
        </p:nvSpPr>
        <p:spPr>
          <a:xfrm>
            <a:off x="4084955" y="5874385"/>
            <a:ext cx="2171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altLang="zh-CN" sz="1800" b="0" i="0" u="none" strike="noStrike" kern="100" cap="none" spc="0" normalizeH="0" baseline="0" dirty="0">
              <a:ln>
                <a:noFill/>
              </a:ln>
              <a:solidFill>
                <a:srgbClr val="00B0F0"/>
              </a:solidFill>
              <a:effectLst/>
              <a:uFillTx/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552055" y="2805430"/>
            <a:ext cx="10426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B0F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adequate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00B0F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6" name="曲线连接符 5"/>
          <p:cNvCxnSpPr/>
          <p:nvPr/>
        </p:nvCxnSpPr>
        <p:spPr>
          <a:xfrm>
            <a:off x="6250940" y="1560830"/>
            <a:ext cx="1498600" cy="797560"/>
          </a:xfrm>
          <a:prstGeom prst="curvedConnector3">
            <a:avLst>
              <a:gd name="adj1" fmla="val 52203"/>
            </a:avLst>
          </a:prstGeom>
          <a:noFill/>
          <a:ln w="12700" cap="flat">
            <a:solidFill>
              <a:schemeClr val="accent1"/>
            </a:solidFill>
            <a:prstDash val="solid"/>
            <a:miter lim="800000"/>
            <a:tailEnd type="arrow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直接连接符 10"/>
          <p:cNvCxnSpPr/>
          <p:nvPr/>
        </p:nvCxnSpPr>
        <p:spPr>
          <a:xfrm>
            <a:off x="10558145" y="3353435"/>
            <a:ext cx="777875" cy="952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直接连接符 28"/>
          <p:cNvCxnSpPr/>
          <p:nvPr/>
        </p:nvCxnSpPr>
        <p:spPr>
          <a:xfrm>
            <a:off x="8232775" y="5793105"/>
            <a:ext cx="1480820" cy="1206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文本框 1"/>
          <p:cNvSpPr txBox="1"/>
          <p:nvPr/>
        </p:nvSpPr>
        <p:spPr>
          <a:xfrm>
            <a:off x="4821555" y="272415"/>
            <a:ext cx="35572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Helvetica"/>
              </a:rPr>
              <a:t>the introduction of insufficient supply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Helvetic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19220" y="2726690"/>
            <a:ext cx="30365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Helvetica"/>
              </a:rPr>
              <a:t>the results of insufficient supply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Helvetic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84955" y="3961130"/>
            <a:ext cx="32143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Helvetica"/>
              </a:rPr>
              <a:t>the insufficient supply in America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Helvetic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50940" y="5882640"/>
            <a:ext cx="360172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Helvetica"/>
              </a:rPr>
              <a:t>the solutions of the insufficient supply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Helvetica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3782060" y="1756410"/>
            <a:ext cx="8286115" cy="2889250"/>
            <a:chOff x="5956" y="2766"/>
            <a:chExt cx="13049" cy="4550"/>
          </a:xfrm>
        </p:grpSpPr>
        <p:sp>
          <p:nvSpPr>
            <p:cNvPr id="8" name="矩形: 圆角 2"/>
            <p:cNvSpPr/>
            <p:nvPr/>
          </p:nvSpPr>
          <p:spPr>
            <a:xfrm>
              <a:off x="9801" y="2766"/>
              <a:ext cx="7513" cy="64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9" name="矩形: 圆角 2"/>
            <p:cNvSpPr/>
            <p:nvPr/>
          </p:nvSpPr>
          <p:spPr>
            <a:xfrm>
              <a:off x="15297" y="5830"/>
              <a:ext cx="3708" cy="64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  <p:sp>
          <p:nvSpPr>
            <p:cNvPr id="10" name="矩形: 圆角 2"/>
            <p:cNvSpPr/>
            <p:nvPr/>
          </p:nvSpPr>
          <p:spPr>
            <a:xfrm>
              <a:off x="5956" y="6676"/>
              <a:ext cx="4698" cy="640"/>
            </a:xfrm>
            <a:prstGeom prst="roundRect">
              <a:avLst/>
            </a:prstGeom>
            <a:solidFill>
              <a:srgbClr val="D79DCD">
                <a:alpha val="40000"/>
              </a:srgbClr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endParaRPr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10641330" y="5874385"/>
            <a:ext cx="14617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B0F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put into effect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00B0F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" grpId="0" animBg="1"/>
      <p:bldP spid="477" grpId="1" animBg="1"/>
      <p:bldP spid="5" grpId="0" bldLvl="0" animBg="1"/>
      <p:bldP spid="5" grpId="1" animBg="1"/>
      <p:bldP spid="25" grpId="0" bldLvl="0" animBg="1"/>
      <p:bldP spid="25" grpId="1" animBg="1"/>
      <p:bldP spid="2" grpId="0" animBg="1"/>
      <p:bldP spid="3" grpId="0" animBg="1"/>
      <p:bldP spid="4" grpId="0" animBg="1"/>
      <p:bldP spid="7" grpId="0" animBg="1"/>
      <p:bldP spid="2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5655" y="991870"/>
            <a:ext cx="5215890" cy="1475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algn="l" eaLnBrk="1">
              <a:lnSpc>
                <a:spcPct val="150000"/>
              </a:lnSpc>
              <a:defRPr>
                <a:solidFill>
                  <a:srgbClr val="FFFFFF"/>
                </a:solidFill>
              </a:defRPr>
            </a:pPr>
            <a:r>
              <a:rPr lang="en-US" altLang="zh-CN" sz="20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  <a:sym typeface="+mn-ea"/>
              </a:rPr>
              <a:t>A lack of goods, services and people means that red-hot demand is increasingly met slowly or not at all. </a:t>
            </a:r>
            <a:endParaRPr kumimoji="0" lang="zh-CN" altLang="en-US" sz="2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95655" y="1812290"/>
            <a:ext cx="10426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B0F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adequate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00B0F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4245" y="3776980"/>
            <a:ext cx="4807585" cy="162877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kern="100" dirty="0">
                <a:solidFill>
                  <a:schemeClr val="tx1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  <a:sym typeface="+mn-ea"/>
              </a:rPr>
              <a:t>A lack of goods, services and people means that </a:t>
            </a:r>
            <a:r>
              <a:rPr lang="en-US" altLang="zh-CN" sz="2000" kern="100" dirty="0">
                <a:solidFill>
                  <a:schemeClr val="tx1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  <a:sym typeface="Helvetica"/>
              </a:rPr>
              <a:t>the insufficient supply met adequate demand slowly or not at all; </a:t>
            </a:r>
            <a:endParaRPr lang="en-US" altLang="zh-CN" sz="2000" kern="100" dirty="0">
              <a:solidFill>
                <a:schemeClr val="tx1"/>
              </a:solidFill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  <a:sym typeface="Helvetic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zh-CN" sz="2000" kern="100" dirty="0">
              <a:solidFill>
                <a:schemeClr val="tx1"/>
              </a:solidFill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  <a:sym typeface="Helvetica"/>
            </a:endParaRP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</a:pPr>
            <a:endParaRPr kumimoji="0" lang="en-US" altLang="zh-CN" sz="2000" b="0" i="0" u="none" strike="noStrike" kern="100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7" name="太阳形 6"/>
          <p:cNvSpPr/>
          <p:nvPr/>
        </p:nvSpPr>
        <p:spPr>
          <a:xfrm>
            <a:off x="307340" y="1127125"/>
            <a:ext cx="358140" cy="388620"/>
          </a:xfrm>
          <a:prstGeom prst="sun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3263265" y="2607310"/>
            <a:ext cx="169545" cy="766445"/>
          </a:xfrm>
          <a:prstGeom prst="downArrow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47750" y="5099685"/>
            <a:ext cx="3326130" cy="7054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000" kern="100" dirty="0">
                <a:solidFill>
                  <a:schemeClr val="tx1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  <a:sym typeface="Helvetica"/>
              </a:rPr>
              <a:t>this situation was worsening.</a:t>
            </a:r>
            <a:endParaRPr kumimoji="0" lang="en-US" altLang="zh-CN" sz="2000" b="0" i="0" u="none" strike="noStrike" kern="100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  <a:sym typeface="Helvetica"/>
            </a:endParaRP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</a:pPr>
            <a:endParaRPr kumimoji="0" lang="zh-CN" altLang="en-US" sz="2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1" animBg="1"/>
      <p:bldP spid="6" grpId="0" bldLvl="0" animBg="1"/>
      <p:bldP spid="6" grpId="1" animBg="1"/>
      <p:bldP spid="9" grpId="0" bldLvl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Rectangle 3"/>
          <p:cNvSpPr/>
          <p:nvPr/>
        </p:nvSpPr>
        <p:spPr>
          <a:xfrm>
            <a:off x="3715654" y="203883"/>
            <a:ext cx="8476346" cy="6450234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127000" dist="38100" dir="108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 eaLnBrk="1">
              <a:lnSpc>
                <a:spcPct val="200000"/>
              </a:lnSpc>
              <a:defRPr>
                <a:solidFill>
                  <a:srgbClr val="FFFFFF"/>
                </a:solidFill>
              </a:defRPr>
            </a:pPr>
            <a:r>
              <a:rPr lang="en-US" altLang="zh-CN" sz="2000" kern="100" dirty="0">
                <a:solidFill>
                  <a:srgbClr val="333333"/>
                </a:solidFill>
                <a:latin typeface="Times New Roman" panose="02020603050405020304" charset="0"/>
                <a:ea typeface="Georgia" panose="02040502050405020303" pitchFamily="18" charset="0"/>
                <a:cs typeface="Times New Roman" panose="02020603050405020304" charset="0"/>
              </a:rPr>
              <a:t>①　The global economy is entering unfamiliar territory. After a decade of worries about inadequate demand and spending power in the aftermath of the global financial crisis, signs of insufficient supply are now emerging. /A lack of goods, services and people means that red-hot demand is increasingly met slowly or not at all. There are already signs that supply bottlenecks may lead to nasty surprises which could upset the post-pandemic recovery. /Nowhere are shortages more acute than in America, where a boom is under way. Consumer spending is growing by over 10% at an annual rate, as people put to work the $2trn-plus of extra savings accumulated in the past year. More stimulus is still being doled out.</a:t>
            </a:r>
            <a:endParaRPr lang="en-US" altLang="zh-CN" sz="2000" kern="100" dirty="0">
              <a:solidFill>
                <a:srgbClr val="333333"/>
              </a:solidFill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</a:endParaRPr>
          </a:p>
          <a:p>
            <a:pPr algn="ctr" eaLnBrk="1">
              <a:lnSpc>
                <a:spcPct val="200000"/>
              </a:lnSpc>
              <a:defRPr>
                <a:solidFill>
                  <a:srgbClr val="FFFFFF"/>
                </a:solidFill>
              </a:defRPr>
            </a:pPr>
            <a:endParaRPr sz="20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78" name="TextBox 4"/>
          <p:cNvSpPr txBox="1"/>
          <p:nvPr/>
        </p:nvSpPr>
        <p:spPr>
          <a:xfrm>
            <a:off x="215959" y="0"/>
            <a:ext cx="3391829" cy="101473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 spc="300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/>
              <a:t>Para.1</a:t>
            </a:r>
            <a:endParaRPr lang="en-US" dirty="0"/>
          </a:p>
        </p:txBody>
      </p:sp>
      <p:sp>
        <p:nvSpPr>
          <p:cNvPr id="479" name="Rectangle 5"/>
          <p:cNvSpPr/>
          <p:nvPr/>
        </p:nvSpPr>
        <p:spPr>
          <a:xfrm>
            <a:off x="-19030" y="908418"/>
            <a:ext cx="3734686" cy="45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80" name="Rectangle 6"/>
          <p:cNvSpPr/>
          <p:nvPr/>
        </p:nvSpPr>
        <p:spPr>
          <a:xfrm>
            <a:off x="3401760" y="-4725"/>
            <a:ext cx="313896" cy="94941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488" name="Group 17"/>
          <p:cNvGrpSpPr/>
          <p:nvPr/>
        </p:nvGrpSpPr>
        <p:grpSpPr>
          <a:xfrm>
            <a:off x="-2" y="907515"/>
            <a:ext cx="3715657" cy="5746602"/>
            <a:chOff x="-1" y="0"/>
            <a:chExt cx="3715655" cy="794982"/>
          </a:xfrm>
        </p:grpSpPr>
        <p:sp>
          <p:nvSpPr>
            <p:cNvPr id="486" name="Flowchart: Process 15"/>
            <p:cNvSpPr/>
            <p:nvPr/>
          </p:nvSpPr>
          <p:spPr>
            <a:xfrm>
              <a:off x="-1" y="0"/>
              <a:ext cx="3715655" cy="794982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7" name="TextBox 16"/>
            <p:cNvSpPr txBox="1"/>
            <p:nvPr/>
          </p:nvSpPr>
          <p:spPr>
            <a:xfrm>
              <a:off x="148853" y="55870"/>
              <a:ext cx="3253103" cy="5616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b="1">
                  <a:solidFill>
                    <a:srgbClr val="FFFFFF"/>
                  </a:solidFill>
                  <a:latin typeface="Garamond" panose="02020404030301010803"/>
                  <a:ea typeface="Garamond" panose="02020404030301010803"/>
                  <a:cs typeface="Garamond" panose="02020404030301010803"/>
                  <a:sym typeface="Garamond" panose="02020404030301010803"/>
                </a:defRPr>
              </a:lvl1pPr>
            </a:lstStyle>
            <a:p>
              <a:pPr algn="l"/>
              <a:endParaRPr sz="2000" dirty="0"/>
            </a:p>
            <a:p>
              <a:pPr algn="l"/>
              <a:r>
                <a:rPr sz="2000" dirty="0">
                  <a:latin typeface="Times New Roman" panose="02020603050405020304" charset="0"/>
                  <a:cs typeface="Times New Roman" panose="02020603050405020304" charset="0"/>
                </a:rPr>
                <a:t>Topic:</a:t>
              </a:r>
              <a:r>
                <a:rPr lang="en-US" sz="2000" dirty="0">
                  <a:latin typeface="Times New Roman" panose="02020603050405020304" charset="0"/>
                  <a:cs typeface="Times New Roman" panose="02020603050405020304" charset="0"/>
                </a:rPr>
                <a:t> </a:t>
              </a:r>
              <a:r>
                <a:rPr lang="en-US" dirty="0">
                  <a:latin typeface="Times New Roman" panose="02020603050405020304" charset="0"/>
                  <a:cs typeface="Times New Roman" panose="02020603050405020304" charset="0"/>
                </a:rPr>
                <a:t> </a:t>
              </a:r>
              <a:endParaRPr lang="en-US"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r>
                <a:rPr lang="en-US" dirty="0">
                  <a:latin typeface="Times New Roman" panose="02020603050405020304" charset="0"/>
                  <a:cs typeface="Times New Roman" panose="02020603050405020304" charset="0"/>
                </a:rPr>
                <a:t>i</a:t>
              </a:r>
              <a:r>
                <a:rPr dirty="0">
                  <a:latin typeface="Times New Roman" panose="02020603050405020304" charset="0"/>
                  <a:cs typeface="Times New Roman" panose="02020603050405020304" charset="0"/>
                </a:rPr>
                <a:t>nsufficient supply</a:t>
              </a:r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r>
                <a:rPr sz="2000" dirty="0">
                  <a:latin typeface="Times New Roman" panose="02020603050405020304" charset="0"/>
                  <a:cs typeface="Times New Roman" panose="02020603050405020304" charset="0"/>
                </a:rPr>
                <a:t>Topic </a:t>
              </a:r>
              <a:r>
                <a:rPr lang="en-US" sz="2000" dirty="0">
                  <a:latin typeface="Times New Roman" panose="02020603050405020304" charset="0"/>
                  <a:cs typeface="Times New Roman" panose="02020603050405020304" charset="0"/>
                </a:rPr>
                <a:t>S</a:t>
              </a:r>
              <a:r>
                <a:rPr sz="2000" dirty="0">
                  <a:latin typeface="Times New Roman" panose="02020603050405020304" charset="0"/>
                  <a:cs typeface="Times New Roman" panose="02020603050405020304" charset="0"/>
                </a:rPr>
                <a:t>entence:</a:t>
              </a:r>
              <a:endParaRPr sz="2000"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r>
                <a:rPr dirty="0">
                  <a:latin typeface="Times New Roman" panose="02020603050405020304" charset="0"/>
                  <a:cs typeface="Times New Roman" panose="02020603050405020304" charset="0"/>
                </a:rPr>
                <a:t>Insufficient supply are emerging in global economy, especially in America.</a:t>
              </a:r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  <a:p>
              <a:pPr algn="l"/>
              <a:endParaRPr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5" name="矩形: 圆角 2"/>
          <p:cNvSpPr/>
          <p:nvPr/>
        </p:nvSpPr>
        <p:spPr>
          <a:xfrm>
            <a:off x="7771130" y="2398613"/>
            <a:ext cx="823595" cy="406598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5453380" y="1532255"/>
            <a:ext cx="4064000" cy="1079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直接连接符 13"/>
          <p:cNvCxnSpPr/>
          <p:nvPr/>
        </p:nvCxnSpPr>
        <p:spPr>
          <a:xfrm>
            <a:off x="7047230" y="2172970"/>
            <a:ext cx="1812925" cy="2540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直接连接符 15"/>
          <p:cNvCxnSpPr/>
          <p:nvPr/>
        </p:nvCxnSpPr>
        <p:spPr>
          <a:xfrm flipV="1">
            <a:off x="10994390" y="1828165"/>
            <a:ext cx="96520" cy="34480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直接连接符 16"/>
          <p:cNvCxnSpPr/>
          <p:nvPr/>
        </p:nvCxnSpPr>
        <p:spPr>
          <a:xfrm flipV="1">
            <a:off x="9645650" y="3608705"/>
            <a:ext cx="96520" cy="34480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直接连接符 17"/>
          <p:cNvCxnSpPr/>
          <p:nvPr/>
        </p:nvCxnSpPr>
        <p:spPr>
          <a:xfrm>
            <a:off x="6529070" y="2726690"/>
            <a:ext cx="1242060" cy="952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直接连接符 19"/>
          <p:cNvCxnSpPr/>
          <p:nvPr/>
        </p:nvCxnSpPr>
        <p:spPr>
          <a:xfrm flipV="1">
            <a:off x="9713595" y="4233545"/>
            <a:ext cx="96520" cy="34480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直接连接符 20"/>
          <p:cNvCxnSpPr/>
          <p:nvPr/>
        </p:nvCxnSpPr>
        <p:spPr>
          <a:xfrm>
            <a:off x="5491480" y="4565015"/>
            <a:ext cx="1209040" cy="1333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文本框 22"/>
          <p:cNvSpPr txBox="1"/>
          <p:nvPr/>
        </p:nvSpPr>
        <p:spPr>
          <a:xfrm>
            <a:off x="4084955" y="5874385"/>
            <a:ext cx="2171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altLang="zh-CN" sz="1800" b="0" i="0" u="none" strike="noStrike" kern="100" cap="none" spc="0" normalizeH="0" baseline="0" dirty="0">
              <a:ln>
                <a:noFill/>
              </a:ln>
              <a:solidFill>
                <a:srgbClr val="00B0F0"/>
              </a:solidFill>
              <a:effectLst/>
              <a:uFillTx/>
              <a:latin typeface="Times New Roman" panose="02020603050405020304" charset="0"/>
              <a:ea typeface="Georgia" panose="02040502050405020303" pitchFamily="18" charset="0"/>
              <a:cs typeface="Times New Roman" panose="02020603050405020304" charset="0"/>
              <a:sym typeface="Helvetic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552055" y="2805430"/>
            <a:ext cx="10426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B0F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adequate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00B0F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6" name="曲线连接符 5"/>
          <p:cNvCxnSpPr/>
          <p:nvPr/>
        </p:nvCxnSpPr>
        <p:spPr>
          <a:xfrm>
            <a:off x="6250940" y="1560830"/>
            <a:ext cx="1498600" cy="797560"/>
          </a:xfrm>
          <a:prstGeom prst="curvedConnector3">
            <a:avLst>
              <a:gd name="adj1" fmla="val 52203"/>
            </a:avLst>
          </a:prstGeom>
          <a:noFill/>
          <a:ln w="12700" cap="flat">
            <a:solidFill>
              <a:schemeClr val="accent1"/>
            </a:solidFill>
            <a:prstDash val="solid"/>
            <a:miter lim="800000"/>
            <a:tailEnd type="arrow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直接连接符 10"/>
          <p:cNvCxnSpPr/>
          <p:nvPr/>
        </p:nvCxnSpPr>
        <p:spPr>
          <a:xfrm>
            <a:off x="10558145" y="3353435"/>
            <a:ext cx="777875" cy="952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直接连接符 28"/>
          <p:cNvCxnSpPr/>
          <p:nvPr/>
        </p:nvCxnSpPr>
        <p:spPr>
          <a:xfrm>
            <a:off x="8232775" y="5793105"/>
            <a:ext cx="1480820" cy="1206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矩形: 圆角 2"/>
          <p:cNvSpPr/>
          <p:nvPr/>
        </p:nvSpPr>
        <p:spPr>
          <a:xfrm>
            <a:off x="3789045" y="3673718"/>
            <a:ext cx="1007110" cy="405280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15900" y="4919980"/>
            <a:ext cx="2579370" cy="11976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algn="l"/>
            <a:r>
              <a:rPr lang="en-US" b="1" dirty="0">
                <a:solidFill>
                  <a:srgbClr val="FFFFFF"/>
                </a:solidFill>
                <a:latin typeface="Times New Roman" panose="02020603050405020304" charset="0"/>
                <a:ea typeface="Garamond" panose="02020404030301010803"/>
                <a:cs typeface="Times New Roman" panose="02020603050405020304" charset="0"/>
              </a:rPr>
              <a:t>How to analyze noun:</a:t>
            </a:r>
            <a:endParaRPr b="1" dirty="0">
              <a:solidFill>
                <a:srgbClr val="FFFFFF"/>
              </a:solidFill>
              <a:latin typeface="Times New Roman" panose="02020603050405020304" charset="0"/>
              <a:ea typeface="Garamond" panose="02020404030301010803"/>
              <a:cs typeface="Times New Roman" panose="02020603050405020304" charset="0"/>
            </a:endParaRPr>
          </a:p>
          <a:p>
            <a:pPr algn="l"/>
            <a:r>
              <a:rPr b="1" dirty="0">
                <a:solidFill>
                  <a:srgbClr val="FFFFFF"/>
                </a:solidFill>
                <a:latin typeface="Times New Roman" panose="02020603050405020304" charset="0"/>
                <a:ea typeface="Garamond" panose="02020404030301010803"/>
                <a:cs typeface="Times New Roman" panose="02020603050405020304" charset="0"/>
                <a:sym typeface="+mn-ea"/>
              </a:rPr>
              <a:t>countable or uncountable</a:t>
            </a:r>
            <a:endParaRPr b="1" dirty="0">
              <a:solidFill>
                <a:srgbClr val="FFFFFF"/>
              </a:solidFill>
              <a:latin typeface="Times New Roman" panose="02020603050405020304" charset="0"/>
              <a:ea typeface="Garamond" panose="02020404030301010803"/>
              <a:cs typeface="Times New Roman" panose="02020603050405020304" charset="0"/>
            </a:endParaRPr>
          </a:p>
          <a:p>
            <a:pPr algn="l"/>
            <a:r>
              <a:rPr b="1" dirty="0">
                <a:solidFill>
                  <a:srgbClr val="FFFFFF"/>
                </a:solidFill>
                <a:latin typeface="Times New Roman" panose="02020603050405020304" charset="0"/>
                <a:ea typeface="Garamond" panose="02020404030301010803"/>
                <a:cs typeface="Times New Roman" panose="02020603050405020304" charset="0"/>
                <a:sym typeface="+mn-ea"/>
              </a:rPr>
              <a:t>plural or singular</a:t>
            </a:r>
            <a:endParaRPr b="1" dirty="0">
              <a:solidFill>
                <a:srgbClr val="FFFFFF"/>
              </a:solidFill>
              <a:latin typeface="Times New Roman" panose="02020603050405020304" charset="0"/>
              <a:ea typeface="Garamond" panose="02020404030301010803"/>
              <a:cs typeface="Times New Roman" panose="0202060305040502030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873500" y="3305810"/>
            <a:ext cx="26555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B0F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events that are surprising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00B0F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" name="矩形: 圆角 2"/>
          <p:cNvSpPr/>
          <p:nvPr/>
        </p:nvSpPr>
        <p:spPr>
          <a:xfrm>
            <a:off x="8107045" y="3145952"/>
            <a:ext cx="1991995" cy="390836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3" name="曲线连接符 2"/>
          <p:cNvCxnSpPr/>
          <p:nvPr/>
        </p:nvCxnSpPr>
        <p:spPr>
          <a:xfrm rot="5400000" flipV="1">
            <a:off x="8336915" y="2460625"/>
            <a:ext cx="873125" cy="172085"/>
          </a:xfrm>
          <a:prstGeom prst="curvedConnector3">
            <a:avLst>
              <a:gd name="adj1" fmla="val 50036"/>
            </a:avLst>
          </a:prstGeom>
          <a:noFill/>
          <a:ln w="12700" cap="flat">
            <a:solidFill>
              <a:schemeClr val="accent1"/>
            </a:solidFill>
            <a:prstDash val="solid"/>
            <a:miter lim="800000"/>
            <a:tailEnd type="arrow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" name="曲线连接符 3"/>
          <p:cNvCxnSpPr/>
          <p:nvPr/>
        </p:nvCxnSpPr>
        <p:spPr>
          <a:xfrm rot="10800000">
            <a:off x="10120630" y="3382010"/>
            <a:ext cx="1035685" cy="229235"/>
          </a:xfrm>
          <a:prstGeom prst="curvedConnector3">
            <a:avLst>
              <a:gd name="adj1" fmla="val 49969"/>
            </a:avLst>
          </a:prstGeom>
          <a:noFill/>
          <a:ln w="12700" cap="flat">
            <a:solidFill>
              <a:schemeClr val="accent1"/>
            </a:solidFill>
            <a:prstDash val="solid"/>
            <a:miter lim="800000"/>
            <a:tailEnd type="arrow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文本框 8"/>
          <p:cNvSpPr txBox="1"/>
          <p:nvPr/>
        </p:nvSpPr>
        <p:spPr>
          <a:xfrm>
            <a:off x="6687185" y="3425190"/>
            <a:ext cx="36842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B0F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supply shortages/insufficient supply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00B0F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7" name="矩形: 圆角 2"/>
          <p:cNvSpPr/>
          <p:nvPr/>
        </p:nvSpPr>
        <p:spPr>
          <a:xfrm>
            <a:off x="9002395" y="4851705"/>
            <a:ext cx="1230630" cy="405156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0641330" y="5874385"/>
            <a:ext cx="146177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B0F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put into effect</a:t>
            </a:r>
            <a:endParaRPr kumimoji="0" lang="en-US" altLang="zh-CN" sz="1800" b="0" i="0" u="none" strike="noStrike" cap="none" spc="0" normalizeH="0" baseline="0">
              <a:ln>
                <a:noFill/>
              </a:ln>
              <a:solidFill>
                <a:srgbClr val="00B0F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0" name="矩形: 圆角 2"/>
          <p:cNvSpPr/>
          <p:nvPr/>
        </p:nvSpPr>
        <p:spPr>
          <a:xfrm>
            <a:off x="10994390" y="5468467"/>
            <a:ext cx="1108710" cy="406706"/>
          </a:xfrm>
          <a:prstGeom prst="roundRect">
            <a:avLst/>
          </a:prstGeom>
          <a:solidFill>
            <a:srgbClr val="D79DCD">
              <a:alpha val="40000"/>
            </a:srgbClr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cxnSp>
        <p:nvCxnSpPr>
          <p:cNvPr id="32" name="直接连接符 31"/>
          <p:cNvCxnSpPr/>
          <p:nvPr/>
        </p:nvCxnSpPr>
        <p:spPr>
          <a:xfrm>
            <a:off x="10638472" y="5246852"/>
            <a:ext cx="1337628" cy="10009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直接连接符 33"/>
          <p:cNvCxnSpPr/>
          <p:nvPr/>
        </p:nvCxnSpPr>
        <p:spPr>
          <a:xfrm>
            <a:off x="3837122" y="5860513"/>
            <a:ext cx="1242060" cy="9525"/>
          </a:xfrm>
          <a:prstGeom prst="line">
            <a:avLst/>
          </a:prstGeom>
          <a:noFill/>
          <a:ln w="12700" cap="flat">
            <a:solidFill>
              <a:srgbClr val="00B0F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曲线连接符 5"/>
          <p:cNvCxnSpPr/>
          <p:nvPr/>
        </p:nvCxnSpPr>
        <p:spPr>
          <a:xfrm rot="10800000" flipV="1">
            <a:off x="9617711" y="5297169"/>
            <a:ext cx="1376679" cy="240503"/>
          </a:xfrm>
          <a:prstGeom prst="curvedConnector3">
            <a:avLst>
              <a:gd name="adj1" fmla="val 50000"/>
            </a:avLst>
          </a:prstGeom>
          <a:noFill/>
          <a:ln w="12700" cap="flat">
            <a:solidFill>
              <a:schemeClr val="accent1"/>
            </a:solidFill>
            <a:prstDash val="solid"/>
            <a:miter lim="800000"/>
            <a:tailEnd type="arrow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6" name="Isosceles Triangle 15">
            <a:hlinkClick r:id="rId1" action="ppaction://hlinksldjump"/>
          </p:cNvPr>
          <p:cNvSpPr/>
          <p:nvPr/>
        </p:nvSpPr>
        <p:spPr>
          <a:xfrm rot="5400000">
            <a:off x="3997807" y="6125600"/>
            <a:ext cx="316629" cy="272956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2" name="文本框 51"/>
          <p:cNvSpPr txBox="1"/>
          <p:nvPr/>
        </p:nvSpPr>
        <p:spPr>
          <a:xfrm>
            <a:off x="11177369" y="6279975"/>
            <a:ext cx="97527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altLang="zh-CN" dirty="0">
                <a:solidFill>
                  <a:schemeClr val="bg1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hlinkClick r:id="rId2" action="ppaction://hlinksldjump"/>
              </a:rPr>
              <a:t>Click</a:t>
            </a:r>
            <a:endParaRPr lang="en-US" altLang="zh-CN" dirty="0">
              <a:solidFill>
                <a:schemeClr val="bg1">
                  <a:lumMod val="1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" grpId="0" animBg="1"/>
      <p:bldP spid="477" grpId="1" animBg="1"/>
      <p:bldP spid="5" grpId="1" animBg="1"/>
      <p:bldP spid="25" grpId="1" animBg="1"/>
      <p:bldP spid="8" grpId="1" animBg="1"/>
      <p:bldP spid="8" grpId="2" bldLvl="0" animBg="1"/>
      <p:bldP spid="30" grpId="1" animBg="1"/>
      <p:bldP spid="30" grpId="2" bldLvl="0" animBg="1"/>
      <p:bldP spid="27" grpId="1" animBg="1"/>
      <p:bldP spid="27" grpId="2" bldLvl="0" animBg="1"/>
      <p:bldP spid="2" grpId="0" bldLvl="0" animBg="1"/>
      <p:bldP spid="9" grpId="0" bldLvl="0" animBg="1"/>
      <p:bldP spid="7" grpId="0" bldLvl="0" animBg="1"/>
      <p:bldP spid="10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Flowchart: Process 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900" name="Picture Placeholder 2" descr="Picture Placeholder 2"/>
          <p:cNvPicPr>
            <a:picLocks noGrp="1" noChangeAspect="1"/>
          </p:cNvPicPr>
          <p:nvPr>
            <p:ph type="pic" idx="13"/>
          </p:nvPr>
        </p:nvPicPr>
        <p:blipFill>
          <a:blip r:embed="rId1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01" name="Rectangle 10"/>
          <p:cNvSpPr/>
          <p:nvPr/>
        </p:nvSpPr>
        <p:spPr>
          <a:xfrm flipV="1">
            <a:off x="2568048" y="3372579"/>
            <a:ext cx="2626842" cy="564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2" name="TextBox 11"/>
          <p:cNvSpPr txBox="1"/>
          <p:nvPr/>
        </p:nvSpPr>
        <p:spPr>
          <a:xfrm>
            <a:off x="2867315" y="2314163"/>
            <a:ext cx="2869294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  <p:sp>
        <p:nvSpPr>
          <p:cNvPr id="904" name="Rectangle 13"/>
          <p:cNvSpPr/>
          <p:nvPr/>
        </p:nvSpPr>
        <p:spPr>
          <a:xfrm>
            <a:off x="6096000" y="1766619"/>
            <a:ext cx="4712677" cy="3159269"/>
          </a:xfrm>
          <a:prstGeom prst="rect">
            <a:avLst/>
          </a:prstGeom>
          <a:solidFill>
            <a:srgbClr val="DEDDD7"/>
          </a:solidFill>
          <a:ln w="12700">
            <a:miter lim="400000"/>
          </a:ln>
          <a:effectLst>
            <a:outerShdw blurRad="203200" dist="38100" dir="81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just"/>
            <a:endParaRPr lang="zh-CN" altLang="zh-CN" sz="18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1137862" y="3594911"/>
            <a:ext cx="2869294" cy="1015663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endParaRPr dirty="0"/>
          </a:p>
        </p:txBody>
      </p:sp>
      <p:sp>
        <p:nvSpPr>
          <p:cNvPr id="10" name="TextBox 11"/>
          <p:cNvSpPr txBox="1"/>
          <p:nvPr/>
        </p:nvSpPr>
        <p:spPr>
          <a:xfrm>
            <a:off x="2931900" y="3528175"/>
            <a:ext cx="2869294" cy="646331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>
              <a:defRPr sz="6000" b="1">
                <a:solidFill>
                  <a:schemeClr val="accent1"/>
                </a:solidFill>
                <a:latin typeface="Garamond" panose="02020404030301010803"/>
                <a:ea typeface="Garamond" panose="02020404030301010803"/>
                <a:cs typeface="Garamond" panose="02020404030301010803"/>
                <a:sym typeface="Garamond" panose="02020404030301010803"/>
              </a:defRPr>
            </a:lvl1pPr>
          </a:lstStyle>
          <a:p>
            <a:r>
              <a:rPr lang="en-US" sz="3600" dirty="0"/>
              <a:t>P</a:t>
            </a:r>
            <a:r>
              <a:rPr lang="en-US" altLang="zh-CN" sz="3600" dirty="0"/>
              <a:t>aras. 2-4</a:t>
            </a:r>
            <a:endParaRPr sz="3600" dirty="0"/>
          </a:p>
        </p:txBody>
      </p:sp>
      <p:sp>
        <p:nvSpPr>
          <p:cNvPr id="2" name="文本框 1"/>
          <p:cNvSpPr txBox="1"/>
          <p:nvPr/>
        </p:nvSpPr>
        <p:spPr>
          <a:xfrm>
            <a:off x="6240402" y="2563860"/>
            <a:ext cx="4423873" cy="15696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altLang="zh-CN" sz="3200" b="1" kern="100" dirty="0">
                <a:effectLst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The boom results in bad outcomes.</a:t>
            </a:r>
            <a:endParaRPr lang="zh-CN" altLang="zh-CN" sz="3200" kern="100" dirty="0">
              <a:effectLst/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DEDDD7"/>
      </a:lt1>
      <a:dk2>
        <a:srgbClr val="A7A7A7"/>
      </a:dk2>
      <a:lt2>
        <a:srgbClr val="535353"/>
      </a:lt2>
      <a:accent1>
        <a:srgbClr val="504E42"/>
      </a:accent1>
      <a:accent2>
        <a:srgbClr val="7C8F97"/>
      </a:accent2>
      <a:accent3>
        <a:srgbClr val="667559"/>
      </a:accent3>
      <a:accent4>
        <a:srgbClr val="BAD6AD"/>
      </a:accent4>
      <a:accent5>
        <a:srgbClr val="C4775C"/>
      </a:accent5>
      <a:accent6>
        <a:srgbClr val="9C5238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DEDDD7"/>
      </a:lt1>
      <a:dk2>
        <a:srgbClr val="A7A7A7"/>
      </a:dk2>
      <a:lt2>
        <a:srgbClr val="535353"/>
      </a:lt2>
      <a:accent1>
        <a:srgbClr val="504E42"/>
      </a:accent1>
      <a:accent2>
        <a:srgbClr val="7C8F97"/>
      </a:accent2>
      <a:accent3>
        <a:srgbClr val="667559"/>
      </a:accent3>
      <a:accent4>
        <a:srgbClr val="BAD6AD"/>
      </a:accent4>
      <a:accent5>
        <a:srgbClr val="C4775C"/>
      </a:accent5>
      <a:accent6>
        <a:srgbClr val="9C5238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04E42"/>
      </a:accent1>
      <a:accent2>
        <a:srgbClr val="7C8F97"/>
      </a:accent2>
      <a:accent3>
        <a:srgbClr val="667559"/>
      </a:accent3>
      <a:accent4>
        <a:srgbClr val="BAD6AD"/>
      </a:accent4>
      <a:accent5>
        <a:srgbClr val="C4775C"/>
      </a:accent5>
      <a:accent6>
        <a:srgbClr val="9C5238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7741</Words>
  <Application>WPS 演示</Application>
  <PresentationFormat>宽屏</PresentationFormat>
  <Paragraphs>284</Paragraphs>
  <Slides>19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32" baseType="lpstr">
      <vt:lpstr>Arial</vt:lpstr>
      <vt:lpstr>宋体</vt:lpstr>
      <vt:lpstr>Wingdings</vt:lpstr>
      <vt:lpstr>Helvetica</vt:lpstr>
      <vt:lpstr>Garamond</vt:lpstr>
      <vt:lpstr>Arial</vt:lpstr>
      <vt:lpstr>Times New Roman</vt:lpstr>
      <vt:lpstr>Calibri</vt:lpstr>
      <vt:lpstr>Georgia</vt:lpstr>
      <vt:lpstr>微软雅黑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侦探柯</cp:lastModifiedBy>
  <cp:revision>57</cp:revision>
  <dcterms:created xsi:type="dcterms:W3CDTF">2021-05-24T04:56:00Z</dcterms:created>
  <dcterms:modified xsi:type="dcterms:W3CDTF">2021-05-24T13:46:55Z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E854A9A0E0354D3994B8E9601C4637DB</vt:lpwstr>
  </property>
  <property fmtid="{D5CDD505-2E9C-101B-9397-08002B2CF9AE}" pid="3" name="KSOProductBuildVer">
    <vt:lpwstr>2052-11.1.0.10495</vt:lpwstr>
  </property>
</Properties>
</file>