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1.svg" ContentType="image/svg+xml"/>
  <Override PartName="/ppt/media/image2.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60" r:id="rId5"/>
    <p:sldId id="261" r:id="rId6"/>
    <p:sldId id="267" r:id="rId7"/>
    <p:sldId id="279" r:id="rId8"/>
    <p:sldId id="292" r:id="rId9"/>
    <p:sldId id="293" r:id="rId10"/>
    <p:sldId id="270" r:id="rId11"/>
    <p:sldId id="272" r:id="rId12"/>
    <p:sldId id="310" r:id="rId13"/>
    <p:sldId id="271" r:id="rId14"/>
    <p:sldId id="273" r:id="rId15"/>
    <p:sldId id="280" r:id="rId16"/>
    <p:sldId id="315"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D9231"/>
    <a:srgbClr val="E7B268"/>
    <a:srgbClr val="D08822"/>
    <a:srgbClr val="E9BB79"/>
    <a:srgbClr val="F1F1F1"/>
    <a:srgbClr val="F2D7AF"/>
    <a:srgbClr val="EEEEEE"/>
    <a:srgbClr val="F3F3F3"/>
    <a:srgbClr val="8B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4.png"/><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svg"/><Relationship Id="rId2" Type="http://schemas.openxmlformats.org/officeDocument/2006/relationships/image" Target="../media/image4.pn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svg"/><Relationship Id="rId2" Type="http://schemas.openxmlformats.org/officeDocument/2006/relationships/image" Target="../media/image4.pn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svg"/><Relationship Id="rId2" Type="http://schemas.openxmlformats.org/officeDocument/2006/relationships/image" Target="../media/image4.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635" y="0"/>
            <a:ext cx="12192000" cy="6863715"/>
          </a:xfrm>
          <a:prstGeom prst="rect">
            <a:avLst/>
          </a:prstGeom>
        </p:spPr>
      </p:pic>
      <p:sp>
        <p:nvSpPr>
          <p:cNvPr id="44" name="矩形 43"/>
          <p:cNvSpPr/>
          <p:nvPr/>
        </p:nvSpPr>
        <p:spPr>
          <a:xfrm>
            <a:off x="495300" y="1895475"/>
            <a:ext cx="10803255" cy="1223010"/>
          </a:xfrm>
          <a:prstGeom prst="rect">
            <a:avLst/>
          </a:prstGeom>
          <a:noFill/>
          <a:ln>
            <a:noFill/>
          </a:ln>
        </p:spPr>
        <p:txBody>
          <a:bodyPr wrap="square" anchor="ctr">
            <a:noAutofit/>
          </a:bodyPr>
          <a:p>
            <a:pPr algn="ctr">
              <a:lnSpc>
                <a:spcPct val="120000"/>
              </a:lnSpc>
            </a:pPr>
            <a:r>
              <a:rPr lang="zh-CN" altLang="en-US" sz="4800" b="1">
                <a:latin typeface="Times New Roman" panose="02020603050405020304" pitchFamily="18" charset="0"/>
                <a:cs typeface="Times New Roman" panose="02020603050405020304" pitchFamily="18" charset="0"/>
                <a:sym typeface="+mn-ea"/>
              </a:rPr>
              <a:t>Skopos Theory </a:t>
            </a:r>
            <a:r>
              <a:rPr lang="en-US" altLang="zh-CN" sz="4800" b="1">
                <a:latin typeface="Times New Roman" panose="02020603050405020304" pitchFamily="18" charset="0"/>
                <a:cs typeface="Times New Roman" panose="02020603050405020304" pitchFamily="18" charset="0"/>
                <a:sym typeface="+mn-ea"/>
              </a:rPr>
              <a:t>a</a:t>
            </a:r>
            <a:r>
              <a:rPr lang="zh-CN" altLang="en-US" sz="4800" b="1">
                <a:latin typeface="Times New Roman" panose="02020603050405020304" pitchFamily="18" charset="0"/>
                <a:cs typeface="Times New Roman" panose="02020603050405020304" pitchFamily="18" charset="0"/>
                <a:sym typeface="+mn-ea"/>
              </a:rPr>
              <a:t>nd </a:t>
            </a:r>
            <a:r>
              <a:rPr lang="en-US" altLang="zh-CN" sz="4800" b="1">
                <a:latin typeface="Times New Roman" panose="02020603050405020304" pitchFamily="18" charset="0"/>
                <a:cs typeface="Times New Roman" panose="02020603050405020304" pitchFamily="18" charset="0"/>
                <a:sym typeface="+mn-ea"/>
              </a:rPr>
              <a:t>i</a:t>
            </a:r>
            <a:r>
              <a:rPr lang="zh-CN" altLang="en-US" sz="4800" b="1">
                <a:latin typeface="Times New Roman" panose="02020603050405020304" pitchFamily="18" charset="0"/>
                <a:cs typeface="Times New Roman" panose="02020603050405020304" pitchFamily="18" charset="0"/>
                <a:sym typeface="+mn-ea"/>
              </a:rPr>
              <a:t>ts Applications</a:t>
            </a:r>
            <a:endParaRPr lang="zh-CN" altLang="en-US" sz="4800" b="1">
              <a:solidFill>
                <a:schemeClr val="tx1"/>
              </a:solidFill>
              <a:uFillTx/>
              <a:latin typeface="Times New Roman" panose="02020603050405020304" pitchFamily="18" charset="0"/>
              <a:ea typeface="+mj-ea"/>
              <a:cs typeface="Times New Roman" panose="02020603050405020304" pitchFamily="18" charset="0"/>
              <a:sym typeface="+mn-ea"/>
            </a:endParaRPr>
          </a:p>
        </p:txBody>
      </p:sp>
      <p:sp>
        <p:nvSpPr>
          <p:cNvPr id="17" name="矩形 16"/>
          <p:cNvSpPr/>
          <p:nvPr/>
        </p:nvSpPr>
        <p:spPr>
          <a:xfrm>
            <a:off x="3339465" y="3757295"/>
            <a:ext cx="5114925" cy="1059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400" b="1">
                <a:solidFill>
                  <a:schemeClr val="tx1"/>
                </a:solidFill>
                <a:latin typeface="Times New Roman" panose="02020603050405020304" pitchFamily="18" charset="0"/>
                <a:cs typeface="Times New Roman" panose="02020603050405020304" pitchFamily="18" charset="0"/>
                <a:sym typeface="+mn-ea"/>
              </a:rPr>
              <a:t>By </a:t>
            </a:r>
            <a:r>
              <a:rPr lang="zh-CN" altLang="en-US" sz="2400" b="1">
                <a:solidFill>
                  <a:schemeClr val="tx1"/>
                </a:solidFill>
                <a:latin typeface="Times New Roman" panose="02020603050405020304" pitchFamily="18" charset="0"/>
                <a:cs typeface="Times New Roman" panose="02020603050405020304" pitchFamily="18" charset="0"/>
                <a:sym typeface="+mn-ea"/>
              </a:rPr>
              <a:t>Wang Meiling</a:t>
            </a:r>
            <a:endParaRPr lang="zh-CN" altLang="en-US" sz="2400" b="1">
              <a:solidFill>
                <a:schemeClr val="tx1"/>
              </a:solidFill>
              <a:latin typeface="Times New Roman" panose="02020603050405020304" pitchFamily="18" charset="0"/>
              <a:cs typeface="Times New Roman" panose="02020603050405020304" pitchFamily="18" charset="0"/>
              <a:sym typeface="+mn-ea"/>
            </a:endParaRPr>
          </a:p>
          <a:p>
            <a:pPr algn="ctr"/>
            <a:r>
              <a:rPr lang="zh-CN" altLang="en-US" sz="2400" b="1">
                <a:solidFill>
                  <a:schemeClr val="tx1"/>
                </a:solidFill>
                <a:latin typeface="Times New Roman" panose="02020603050405020304" pitchFamily="18" charset="0"/>
                <a:cs typeface="Times New Roman" panose="02020603050405020304" pitchFamily="18" charset="0"/>
                <a:sym typeface="+mn-ea"/>
              </a:rPr>
              <a:t>Tang Bei</a:t>
            </a:r>
            <a:endParaRPr lang="zh-CN" altLang="en-US" sz="2400" b="1" dirty="0" smtClean="0">
              <a:solidFill>
                <a:schemeClr val="tx1"/>
              </a:solidFill>
              <a:latin typeface="Times New Roman" panose="02020603050405020304" pitchFamily="18" charset="0"/>
              <a:ea typeface="+mj-ea"/>
              <a:cs typeface="Times New Roman" panose="02020603050405020304" pitchFamily="18" charset="0"/>
              <a:sym typeface="+mn-ea"/>
            </a:endParaRPr>
          </a:p>
        </p:txBody>
      </p:sp>
      <p:cxnSp>
        <p:nvCxnSpPr>
          <p:cNvPr id="3" name="直接连接符 2"/>
          <p:cNvCxnSpPr/>
          <p:nvPr/>
        </p:nvCxnSpPr>
        <p:spPr>
          <a:xfrm>
            <a:off x="4902835" y="4650740"/>
            <a:ext cx="2387600" cy="0"/>
          </a:xfrm>
          <a:prstGeom prst="line">
            <a:avLst/>
          </a:prstGeom>
          <a:ln w="3175">
            <a:solidFill>
              <a:schemeClr val="tx1">
                <a:alpha val="37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to="" calcmode="lin" valueType="num">
                                      <p:cBhvr>
                                        <p:cTn id="7" dur="1" fill="hold"/>
                                        <p:tgtEl>
                                          <p:spTgt spid="44"/>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to="" calcmode="lin" valueType="num">
                                      <p:cBhvr>
                                        <p:cTn id="12" dur="1" fill="hold"/>
                                        <p:tgtEl>
                                          <p:spTgt spid="17"/>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4" grpId="1"/>
      <p:bldP spid="17" grpId="0" bldLvl="0" animBg="1"/>
      <p:bldP spid="17"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6" name="组合 45"/>
          <p:cNvGrpSpPr/>
          <p:nvPr/>
        </p:nvGrpSpPr>
        <p:grpSpPr>
          <a:xfrm>
            <a:off x="2239645" y="1671955"/>
            <a:ext cx="10568305" cy="3750945"/>
            <a:chOff x="1158" y="2572"/>
            <a:chExt cx="16643" cy="5907"/>
          </a:xfrm>
        </p:grpSpPr>
        <p:grpSp>
          <p:nvGrpSpPr>
            <p:cNvPr id="21" name="组合 20"/>
            <p:cNvGrpSpPr/>
            <p:nvPr/>
          </p:nvGrpSpPr>
          <p:grpSpPr>
            <a:xfrm>
              <a:off x="1158" y="2572"/>
              <a:ext cx="6121" cy="5867"/>
              <a:chOff x="718" y="2572"/>
              <a:chExt cx="6121" cy="5867"/>
            </a:xfrm>
          </p:grpSpPr>
          <p:sp>
            <p:nvSpPr>
              <p:cNvPr id="22" name="任意多边形 21"/>
              <p:cNvSpPr/>
              <p:nvPr/>
            </p:nvSpPr>
            <p:spPr>
              <a:xfrm>
                <a:off x="847" y="3573"/>
                <a:ext cx="5992" cy="4866"/>
              </a:xfrm>
              <a:custGeom>
                <a:avLst/>
                <a:gdLst/>
                <a:ahLst/>
                <a:cxnLst>
                  <a:cxn ang="3">
                    <a:pos x="hc" y="t"/>
                  </a:cxn>
                  <a:cxn ang="cd2">
                    <a:pos x="l" y="vc"/>
                  </a:cxn>
                  <a:cxn ang="cd4">
                    <a:pos x="hc" y="b"/>
                  </a:cxn>
                  <a:cxn ang="0">
                    <a:pos x="r" y="vc"/>
                  </a:cxn>
                </a:cxnLst>
                <a:rect l="l" t="t" r="r" b="b"/>
                <a:pathLst>
                  <a:path w="6628" h="5533">
                    <a:moveTo>
                      <a:pt x="0" y="0"/>
                    </a:moveTo>
                    <a:lnTo>
                      <a:pt x="5588" y="0"/>
                    </a:lnTo>
                    <a:lnTo>
                      <a:pt x="5588" y="1"/>
                    </a:lnTo>
                    <a:lnTo>
                      <a:pt x="6628" y="2767"/>
                    </a:lnTo>
                    <a:lnTo>
                      <a:pt x="5588" y="5533"/>
                    </a:lnTo>
                    <a:lnTo>
                      <a:pt x="5588" y="5533"/>
                    </a:lnTo>
                    <a:lnTo>
                      <a:pt x="0" y="5533"/>
                    </a:lnTo>
                    <a:lnTo>
                      <a:pt x="0" y="5530"/>
                    </a:lnTo>
                    <a:lnTo>
                      <a:pt x="1040" y="2765"/>
                    </a:lnTo>
                    <a:lnTo>
                      <a:pt x="0" y="1"/>
                    </a:lnTo>
                    <a:lnTo>
                      <a:pt x="0" y="0"/>
                    </a:lnTo>
                    <a:close/>
                  </a:path>
                </a:pathLst>
              </a:custGeom>
              <a:noFill/>
              <a:ln w="25400">
                <a:solidFill>
                  <a:srgbClr val="8B8B8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chemeClr val="tx1"/>
                  </a:solidFill>
                  <a:latin typeface="Times New Roman" panose="02020603050405020304" pitchFamily="18" charset="0"/>
                  <a:cs typeface="Times New Roman" panose="02020603050405020304" pitchFamily="18" charset="0"/>
                </a:endParaRPr>
              </a:p>
            </p:txBody>
          </p:sp>
          <p:sp>
            <p:nvSpPr>
              <p:cNvPr id="23" name="矩形 22"/>
              <p:cNvSpPr/>
              <p:nvPr/>
            </p:nvSpPr>
            <p:spPr>
              <a:xfrm>
                <a:off x="718" y="2572"/>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b="1">
                  <a:solidFill>
                    <a:schemeClr val="tx1"/>
                  </a:solidFill>
                  <a:latin typeface="Times New Roman" panose="02020603050405020304" pitchFamily="18" charset="0"/>
                  <a:cs typeface="Times New Roman" panose="02020603050405020304" pitchFamily="18" charset="0"/>
                </a:endParaRPr>
              </a:p>
            </p:txBody>
          </p:sp>
          <p:cxnSp>
            <p:nvCxnSpPr>
              <p:cNvPr id="24" name="直接连接符 23"/>
              <p:cNvCxnSpPr/>
              <p:nvPr/>
            </p:nvCxnSpPr>
            <p:spPr>
              <a:xfrm>
                <a:off x="847" y="3603"/>
                <a:ext cx="4819" cy="0"/>
              </a:xfrm>
              <a:prstGeom prst="line">
                <a:avLst/>
              </a:prstGeom>
              <a:ln w="25400">
                <a:solidFill>
                  <a:srgbClr val="8B8B8B"/>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6435" y="2634"/>
              <a:ext cx="6121" cy="5845"/>
              <a:chOff x="718" y="2634"/>
              <a:chExt cx="6121" cy="5845"/>
            </a:xfrm>
          </p:grpSpPr>
          <p:sp>
            <p:nvSpPr>
              <p:cNvPr id="26" name="任意多边形 25"/>
              <p:cNvSpPr/>
              <p:nvPr/>
            </p:nvSpPr>
            <p:spPr>
              <a:xfrm>
                <a:off x="847" y="3613"/>
                <a:ext cx="5992" cy="4866"/>
              </a:xfrm>
              <a:custGeom>
                <a:avLst/>
                <a:gdLst/>
                <a:ahLst/>
                <a:cxnLst>
                  <a:cxn ang="3">
                    <a:pos x="hc" y="t"/>
                  </a:cxn>
                  <a:cxn ang="cd2">
                    <a:pos x="l" y="vc"/>
                  </a:cxn>
                  <a:cxn ang="cd4">
                    <a:pos x="hc" y="b"/>
                  </a:cxn>
                  <a:cxn ang="0">
                    <a:pos x="r" y="vc"/>
                  </a:cxn>
                </a:cxnLst>
                <a:rect l="l" t="t" r="r" b="b"/>
                <a:pathLst>
                  <a:path w="6628" h="5533">
                    <a:moveTo>
                      <a:pt x="0" y="0"/>
                    </a:moveTo>
                    <a:lnTo>
                      <a:pt x="5588" y="0"/>
                    </a:lnTo>
                    <a:lnTo>
                      <a:pt x="5588" y="1"/>
                    </a:lnTo>
                    <a:lnTo>
                      <a:pt x="6628" y="2767"/>
                    </a:lnTo>
                    <a:lnTo>
                      <a:pt x="5588" y="5533"/>
                    </a:lnTo>
                    <a:lnTo>
                      <a:pt x="5588" y="5533"/>
                    </a:lnTo>
                    <a:lnTo>
                      <a:pt x="0" y="5533"/>
                    </a:lnTo>
                    <a:lnTo>
                      <a:pt x="0" y="5530"/>
                    </a:lnTo>
                    <a:lnTo>
                      <a:pt x="1040" y="2765"/>
                    </a:lnTo>
                    <a:lnTo>
                      <a:pt x="0" y="1"/>
                    </a:lnTo>
                    <a:lnTo>
                      <a:pt x="0" y="0"/>
                    </a:lnTo>
                    <a:close/>
                  </a:path>
                </a:pathLst>
              </a:custGeom>
              <a:noFill/>
              <a:ln w="25400">
                <a:solidFill>
                  <a:srgbClr val="E7B268"/>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solidFill>
                    <a:schemeClr val="tx1"/>
                  </a:solidFill>
                  <a:latin typeface="Times New Roman" panose="02020603050405020304" pitchFamily="18" charset="0"/>
                  <a:cs typeface="Times New Roman" panose="02020603050405020304" pitchFamily="18" charset="0"/>
                </a:endParaRPr>
              </a:p>
            </p:txBody>
          </p:sp>
          <p:sp>
            <p:nvSpPr>
              <p:cNvPr id="27" name="矩形 26"/>
              <p:cNvSpPr/>
              <p:nvPr/>
            </p:nvSpPr>
            <p:spPr>
              <a:xfrm>
                <a:off x="718" y="2634"/>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b="1">
                  <a:solidFill>
                    <a:schemeClr val="tx1"/>
                  </a:solidFill>
                  <a:latin typeface="Times New Roman" panose="02020603050405020304" pitchFamily="18" charset="0"/>
                  <a:cs typeface="Times New Roman" panose="02020603050405020304" pitchFamily="18" charset="0"/>
                </a:endParaRPr>
              </a:p>
            </p:txBody>
          </p:sp>
          <p:cxnSp>
            <p:nvCxnSpPr>
              <p:cNvPr id="28" name="直接连接符 27"/>
              <p:cNvCxnSpPr/>
              <p:nvPr/>
            </p:nvCxnSpPr>
            <p:spPr>
              <a:xfrm>
                <a:off x="908" y="3633"/>
                <a:ext cx="4819" cy="0"/>
              </a:xfrm>
              <a:prstGeom prst="line">
                <a:avLst/>
              </a:prstGeom>
              <a:ln w="25400">
                <a:solidFill>
                  <a:srgbClr val="E7B268"/>
                </a:solidFill>
                <a:tailEnd type="triangle"/>
              </a:ln>
            </p:spPr>
            <p:style>
              <a:lnRef idx="1">
                <a:schemeClr val="accent1"/>
              </a:lnRef>
              <a:fillRef idx="0">
                <a:schemeClr val="accent1"/>
              </a:fillRef>
              <a:effectRef idx="0">
                <a:schemeClr val="accent1"/>
              </a:effectRef>
              <a:fontRef idx="minor">
                <a:schemeClr val="tx1"/>
              </a:fontRef>
            </p:style>
          </p:cxnSp>
        </p:grpSp>
        <p:sp>
          <p:nvSpPr>
            <p:cNvPr id="31" name="矩形 30"/>
            <p:cNvSpPr/>
            <p:nvPr/>
          </p:nvSpPr>
          <p:spPr>
            <a:xfrm>
              <a:off x="11680" y="2602"/>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b="1">
                <a:solidFill>
                  <a:schemeClr val="tx1"/>
                </a:solidFill>
                <a:latin typeface="Times New Roman" panose="02020603050405020304" pitchFamily="18" charset="0"/>
                <a:cs typeface="Times New Roman" panose="02020603050405020304" pitchFamily="18" charset="0"/>
              </a:endParaRPr>
            </a:p>
          </p:txBody>
        </p:sp>
        <p:grpSp>
          <p:nvGrpSpPr>
            <p:cNvPr id="33" name="组合 32"/>
            <p:cNvGrpSpPr/>
            <p:nvPr/>
          </p:nvGrpSpPr>
          <p:grpSpPr>
            <a:xfrm>
              <a:off x="2096" y="4219"/>
              <a:ext cx="5204" cy="2170"/>
              <a:chOff x="2096" y="4216"/>
              <a:chExt cx="5204" cy="2170"/>
            </a:xfrm>
          </p:grpSpPr>
          <p:sp>
            <p:nvSpPr>
              <p:cNvPr id="86" name="文本框 85"/>
              <p:cNvSpPr txBox="1"/>
              <p:nvPr/>
            </p:nvSpPr>
            <p:spPr>
              <a:xfrm>
                <a:off x="2096" y="4216"/>
                <a:ext cx="4848" cy="1016"/>
              </a:xfrm>
              <a:prstGeom prst="rect">
                <a:avLst/>
              </a:prstGeom>
              <a:noFill/>
            </p:spPr>
            <p:txBody>
              <a:bodyPr wrap="square" rtlCol="0">
                <a:spAutoFit/>
                <a:scene3d>
                  <a:camera prst="orthographicFront"/>
                  <a:lightRig rig="threePt" dir="t"/>
                </a:scene3d>
                <a:sp3d contourW="12700"/>
              </a:bodyPr>
              <a:p>
                <a:pPr algn="ctr"/>
                <a:r>
                  <a:rPr lang="en-US" altLang="zh-CN" sz="3600" b="1" dirty="0">
                    <a:solidFill>
                      <a:schemeClr val="tx1"/>
                    </a:solidFill>
                    <a:latin typeface="Times New Roman" panose="02020603050405020304" pitchFamily="18" charset="0"/>
                    <a:ea typeface="方正粗楷简体" panose="02000000000000000000" charset="-122"/>
                    <a:cs typeface="+mn-lt"/>
                  </a:rPr>
                  <a:t>《大秦帝国》</a:t>
                </a:r>
                <a:endParaRPr lang="en-US" altLang="zh-CN" sz="3600" b="1" dirty="0">
                  <a:solidFill>
                    <a:schemeClr val="tx1"/>
                  </a:solidFill>
                  <a:latin typeface="Times New Roman" panose="02020603050405020304" pitchFamily="18" charset="0"/>
                  <a:ea typeface="方正粗楷简体" panose="02000000000000000000" charset="-122"/>
                  <a:cs typeface="+mn-lt"/>
                </a:endParaRPr>
              </a:p>
            </p:txBody>
          </p:sp>
          <p:sp>
            <p:nvSpPr>
              <p:cNvPr id="87" name="文本框 86"/>
              <p:cNvSpPr txBox="1"/>
              <p:nvPr/>
            </p:nvSpPr>
            <p:spPr>
              <a:xfrm>
                <a:off x="2096" y="5564"/>
                <a:ext cx="5204" cy="822"/>
              </a:xfrm>
              <a:prstGeom prst="rect">
                <a:avLst/>
              </a:prstGeom>
              <a:noFill/>
            </p:spPr>
            <p:txBody>
              <a:bodyPr wrap="square" rtlCol="0">
                <a:spAutoFit/>
                <a:scene3d>
                  <a:camera prst="orthographicFront"/>
                  <a:lightRig rig="threePt" dir="t"/>
                </a:scene3d>
                <a:sp3d contourW="12700"/>
              </a:bodyPr>
              <a:p>
                <a:pPr algn="ctr"/>
                <a:r>
                  <a:rPr sz="2800" b="1" i="1" spc="140">
                    <a:solidFill>
                      <a:schemeClr val="tx1"/>
                    </a:solidFill>
                    <a:uFillTx/>
                    <a:latin typeface="Times New Roman" panose="02020603050405020304" pitchFamily="18" charset="0"/>
                    <a:cs typeface="Times New Roman" panose="02020603050405020304" pitchFamily="18" charset="0"/>
                    <a:sym typeface="+mn-ea"/>
                  </a:rPr>
                  <a:t>The Chin Empire</a:t>
                </a:r>
                <a:endParaRPr sz="2800" b="1" i="1" spc="140">
                  <a:solidFill>
                    <a:schemeClr val="tx1"/>
                  </a:solidFill>
                  <a:uFillTx/>
                  <a:latin typeface="Times New Roman" panose="02020603050405020304" pitchFamily="18" charset="0"/>
                  <a:cs typeface="Times New Roman" panose="02020603050405020304" pitchFamily="18" charset="0"/>
                  <a:sym typeface="+mn-ea"/>
                </a:endParaRPr>
              </a:p>
            </p:txBody>
          </p:sp>
        </p:grpSp>
        <p:grpSp>
          <p:nvGrpSpPr>
            <p:cNvPr id="34" name="组合 33"/>
            <p:cNvGrpSpPr/>
            <p:nvPr/>
          </p:nvGrpSpPr>
          <p:grpSpPr>
            <a:xfrm>
              <a:off x="7451" y="4219"/>
              <a:ext cx="5277" cy="2849"/>
              <a:chOff x="2333" y="4216"/>
              <a:chExt cx="5277" cy="2849"/>
            </a:xfrm>
          </p:grpSpPr>
          <p:sp>
            <p:nvSpPr>
              <p:cNvPr id="35" name="文本框 34"/>
              <p:cNvSpPr txBox="1"/>
              <p:nvPr/>
            </p:nvSpPr>
            <p:spPr>
              <a:xfrm>
                <a:off x="2836" y="4216"/>
                <a:ext cx="3726" cy="1016"/>
              </a:xfrm>
              <a:prstGeom prst="rect">
                <a:avLst/>
              </a:prstGeom>
              <a:noFill/>
            </p:spPr>
            <p:txBody>
              <a:bodyPr wrap="square" rtlCol="0">
                <a:spAutoFit/>
                <a:scene3d>
                  <a:camera prst="orthographicFront"/>
                  <a:lightRig rig="threePt" dir="t"/>
                </a:scene3d>
                <a:sp3d contourW="12700"/>
              </a:bodyPr>
              <a:p>
                <a:pPr algn="ctr">
                  <a:buClrTx/>
                  <a:buSzTx/>
                  <a:buFontTx/>
                </a:pPr>
                <a:r>
                  <a:rPr lang="zh-CN" altLang="en-US" sz="3600" b="1" dirty="0">
                    <a:solidFill>
                      <a:schemeClr val="tx1"/>
                    </a:solidFill>
                    <a:latin typeface="Times New Roman" panose="02020603050405020304" pitchFamily="18" charset="0"/>
                    <a:ea typeface="方正粗楷简体" panose="02000000000000000000" charset="-122"/>
                    <a:cs typeface="+mn-lt"/>
                  </a:rPr>
                  <a:t>《</a:t>
                </a:r>
                <a:r>
                  <a:rPr lang="en-US" altLang="zh-CN" sz="3600" b="1" dirty="0">
                    <a:solidFill>
                      <a:schemeClr val="tx1"/>
                    </a:solidFill>
                    <a:latin typeface="Times New Roman" panose="02020603050405020304" pitchFamily="18" charset="0"/>
                    <a:ea typeface="方正粗楷简体" panose="02000000000000000000" charset="-122"/>
                    <a:cs typeface="+mn-lt"/>
                  </a:rPr>
                  <a:t>芈月传》</a:t>
                </a:r>
                <a:endParaRPr lang="en-US" altLang="zh-CN" sz="3600" b="1" dirty="0">
                  <a:solidFill>
                    <a:schemeClr val="tx1"/>
                  </a:solidFill>
                  <a:latin typeface="Times New Roman" panose="02020603050405020304" pitchFamily="18" charset="0"/>
                  <a:ea typeface="方正粗楷简体" panose="02000000000000000000" charset="-122"/>
                  <a:cs typeface="+mn-lt"/>
                </a:endParaRPr>
              </a:p>
            </p:txBody>
          </p:sp>
          <p:sp>
            <p:nvSpPr>
              <p:cNvPr id="36" name="文本框 35"/>
              <p:cNvSpPr txBox="1"/>
              <p:nvPr/>
            </p:nvSpPr>
            <p:spPr>
              <a:xfrm>
                <a:off x="2333" y="5564"/>
                <a:ext cx="5277" cy="1501"/>
              </a:xfrm>
              <a:prstGeom prst="rect">
                <a:avLst/>
              </a:prstGeom>
              <a:noFill/>
            </p:spPr>
            <p:txBody>
              <a:bodyPr wrap="square" rtlCol="0">
                <a:spAutoFit/>
                <a:scene3d>
                  <a:camera prst="orthographicFront"/>
                  <a:lightRig rig="threePt" dir="t"/>
                </a:scene3d>
                <a:sp3d contourW="12700"/>
              </a:bodyPr>
              <a:p>
                <a:pPr algn="ctr"/>
                <a:r>
                  <a:rPr sz="2800" b="1" i="1" spc="140">
                    <a:solidFill>
                      <a:schemeClr val="tx1"/>
                    </a:solidFill>
                    <a:uFillTx/>
                    <a:latin typeface="Times New Roman" panose="02020603050405020304" pitchFamily="18" charset="0"/>
                    <a:cs typeface="Times New Roman" panose="02020603050405020304" pitchFamily="18" charset="0"/>
                    <a:sym typeface="+mn-ea"/>
                  </a:rPr>
                  <a:t>The Legend of Miyue</a:t>
                </a:r>
                <a:endParaRPr sz="2800" b="1" i="1" spc="140">
                  <a:solidFill>
                    <a:schemeClr val="tx1"/>
                  </a:solidFill>
                  <a:uFillTx/>
                  <a:latin typeface="Times New Roman" panose="02020603050405020304" pitchFamily="18" charset="0"/>
                  <a:cs typeface="Times New Roman" panose="02020603050405020304" pitchFamily="18" charset="0"/>
                  <a:sym typeface="+mn-ea"/>
                </a:endParaRPr>
              </a:p>
            </p:txBody>
          </p:sp>
        </p:grpSp>
      </p:grpSp>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614680" y="293370"/>
            <a:ext cx="5412105" cy="58356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3.1 </a:t>
            </a:r>
            <a:r>
              <a:rPr lang="zh-CN" alt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Literal </a:t>
            </a:r>
            <a:r>
              <a:rPr lang="en-US" altLang="zh-CN"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T</a:t>
            </a:r>
            <a:r>
              <a:rPr lang="zh-CN" alt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ranslation</a:t>
            </a:r>
            <a:endParaRPr lang="zh-CN" alt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 to="" calcmode="lin" valueType="num">
                                      <p:cBhvr>
                                        <p:cTn id="7" dur="1" fill="hold"/>
                                        <p:tgtEl>
                                          <p:spTgt spid="4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6" name="组合 45"/>
          <p:cNvGrpSpPr/>
          <p:nvPr/>
        </p:nvGrpSpPr>
        <p:grpSpPr>
          <a:xfrm>
            <a:off x="379730" y="1724025"/>
            <a:ext cx="10568305" cy="3763645"/>
            <a:chOff x="1158" y="2572"/>
            <a:chExt cx="16643" cy="5927"/>
          </a:xfrm>
        </p:grpSpPr>
        <p:sp>
          <p:nvSpPr>
            <p:cNvPr id="23" name="矩形 22"/>
            <p:cNvSpPr/>
            <p:nvPr/>
          </p:nvSpPr>
          <p:spPr>
            <a:xfrm>
              <a:off x="1158" y="2572"/>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Times New Roman" panose="02020603050405020304" pitchFamily="18" charset="0"/>
                <a:cs typeface="Times New Roman" panose="02020603050405020304" pitchFamily="18" charset="0"/>
              </a:endParaRPr>
            </a:p>
          </p:txBody>
        </p:sp>
        <p:grpSp>
          <p:nvGrpSpPr>
            <p:cNvPr id="25" name="组合 24"/>
            <p:cNvGrpSpPr/>
            <p:nvPr/>
          </p:nvGrpSpPr>
          <p:grpSpPr>
            <a:xfrm>
              <a:off x="1882" y="2634"/>
              <a:ext cx="10674" cy="5865"/>
              <a:chOff x="-3835" y="2634"/>
              <a:chExt cx="10674" cy="5865"/>
            </a:xfrm>
          </p:grpSpPr>
          <p:sp>
            <p:nvSpPr>
              <p:cNvPr id="26" name="任意多边形 25"/>
              <p:cNvSpPr/>
              <p:nvPr/>
            </p:nvSpPr>
            <p:spPr>
              <a:xfrm>
                <a:off x="-3835" y="3633"/>
                <a:ext cx="8259" cy="4866"/>
              </a:xfrm>
              <a:custGeom>
                <a:avLst/>
                <a:gdLst/>
                <a:ahLst/>
                <a:cxnLst>
                  <a:cxn ang="3">
                    <a:pos x="hc" y="t"/>
                  </a:cxn>
                  <a:cxn ang="cd2">
                    <a:pos x="l" y="vc"/>
                  </a:cxn>
                  <a:cxn ang="cd4">
                    <a:pos x="hc" y="b"/>
                  </a:cxn>
                  <a:cxn ang="0">
                    <a:pos x="r" y="vc"/>
                  </a:cxn>
                </a:cxnLst>
                <a:rect l="l" t="t" r="r" b="b"/>
                <a:pathLst>
                  <a:path w="6628" h="5533">
                    <a:moveTo>
                      <a:pt x="0" y="0"/>
                    </a:moveTo>
                    <a:lnTo>
                      <a:pt x="5588" y="0"/>
                    </a:lnTo>
                    <a:lnTo>
                      <a:pt x="5588" y="1"/>
                    </a:lnTo>
                    <a:lnTo>
                      <a:pt x="6628" y="2767"/>
                    </a:lnTo>
                    <a:lnTo>
                      <a:pt x="5588" y="5533"/>
                    </a:lnTo>
                    <a:lnTo>
                      <a:pt x="5588" y="5533"/>
                    </a:lnTo>
                    <a:lnTo>
                      <a:pt x="0" y="5533"/>
                    </a:lnTo>
                    <a:lnTo>
                      <a:pt x="0" y="5530"/>
                    </a:lnTo>
                    <a:lnTo>
                      <a:pt x="1040" y="2765"/>
                    </a:lnTo>
                    <a:lnTo>
                      <a:pt x="0" y="1"/>
                    </a:lnTo>
                    <a:lnTo>
                      <a:pt x="0" y="0"/>
                    </a:lnTo>
                    <a:close/>
                  </a:path>
                </a:pathLst>
              </a:custGeom>
              <a:noFill/>
              <a:ln w="25400">
                <a:solidFill>
                  <a:srgbClr val="E7B268"/>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solidFill>
                  <a:latin typeface="Times New Roman" panose="02020603050405020304" pitchFamily="18" charset="0"/>
                  <a:cs typeface="Times New Roman" panose="02020603050405020304" pitchFamily="18" charset="0"/>
                </a:endParaRPr>
              </a:p>
            </p:txBody>
          </p:sp>
          <p:sp>
            <p:nvSpPr>
              <p:cNvPr id="27" name="矩形 26"/>
              <p:cNvSpPr/>
              <p:nvPr/>
            </p:nvSpPr>
            <p:spPr>
              <a:xfrm>
                <a:off x="718" y="2634"/>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Times New Roman" panose="02020603050405020304" pitchFamily="18" charset="0"/>
                  <a:cs typeface="Times New Roman" panose="02020603050405020304" pitchFamily="18" charset="0"/>
                </a:endParaRPr>
              </a:p>
            </p:txBody>
          </p:sp>
          <p:cxnSp>
            <p:nvCxnSpPr>
              <p:cNvPr id="28" name="直接连接符 27"/>
              <p:cNvCxnSpPr/>
              <p:nvPr/>
            </p:nvCxnSpPr>
            <p:spPr>
              <a:xfrm>
                <a:off x="-1318" y="3603"/>
                <a:ext cx="4819" cy="0"/>
              </a:xfrm>
              <a:prstGeom prst="line">
                <a:avLst/>
              </a:prstGeom>
              <a:ln w="25400">
                <a:solidFill>
                  <a:srgbClr val="E7B268"/>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9" name="组合 28"/>
            <p:cNvGrpSpPr/>
            <p:nvPr/>
          </p:nvGrpSpPr>
          <p:grpSpPr>
            <a:xfrm>
              <a:off x="9366" y="2602"/>
              <a:ext cx="8435" cy="5867"/>
              <a:chOff x="-1596" y="2572"/>
              <a:chExt cx="8435" cy="5867"/>
            </a:xfrm>
          </p:grpSpPr>
          <p:sp>
            <p:nvSpPr>
              <p:cNvPr id="30" name="任意多边形 29"/>
              <p:cNvSpPr/>
              <p:nvPr/>
            </p:nvSpPr>
            <p:spPr>
              <a:xfrm>
                <a:off x="-1596" y="3573"/>
                <a:ext cx="8244" cy="4866"/>
              </a:xfrm>
              <a:custGeom>
                <a:avLst/>
                <a:gdLst/>
                <a:ahLst/>
                <a:cxnLst>
                  <a:cxn ang="3">
                    <a:pos x="hc" y="t"/>
                  </a:cxn>
                  <a:cxn ang="cd2">
                    <a:pos x="l" y="vc"/>
                  </a:cxn>
                  <a:cxn ang="cd4">
                    <a:pos x="hc" y="b"/>
                  </a:cxn>
                  <a:cxn ang="0">
                    <a:pos x="r" y="vc"/>
                  </a:cxn>
                </a:cxnLst>
                <a:rect l="l" t="t" r="r" b="b"/>
                <a:pathLst>
                  <a:path w="6628" h="5533">
                    <a:moveTo>
                      <a:pt x="0" y="0"/>
                    </a:moveTo>
                    <a:lnTo>
                      <a:pt x="5588" y="0"/>
                    </a:lnTo>
                    <a:lnTo>
                      <a:pt x="5588" y="1"/>
                    </a:lnTo>
                    <a:lnTo>
                      <a:pt x="6628" y="2767"/>
                    </a:lnTo>
                    <a:lnTo>
                      <a:pt x="5588" y="5533"/>
                    </a:lnTo>
                    <a:lnTo>
                      <a:pt x="5588" y="5533"/>
                    </a:lnTo>
                    <a:lnTo>
                      <a:pt x="0" y="5533"/>
                    </a:lnTo>
                    <a:lnTo>
                      <a:pt x="0" y="5530"/>
                    </a:lnTo>
                    <a:lnTo>
                      <a:pt x="1040" y="2765"/>
                    </a:lnTo>
                    <a:lnTo>
                      <a:pt x="0" y="1"/>
                    </a:lnTo>
                    <a:lnTo>
                      <a:pt x="0" y="0"/>
                    </a:lnTo>
                    <a:close/>
                  </a:path>
                </a:pathLst>
              </a:custGeom>
              <a:noFill/>
              <a:ln w="25400">
                <a:solidFill>
                  <a:srgbClr val="8B8B8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tx1"/>
                  </a:solidFill>
                  <a:latin typeface="Times New Roman" panose="02020603050405020304" pitchFamily="18" charset="0"/>
                  <a:cs typeface="Times New Roman" panose="02020603050405020304" pitchFamily="18" charset="0"/>
                </a:endParaRPr>
              </a:p>
            </p:txBody>
          </p:sp>
          <p:sp>
            <p:nvSpPr>
              <p:cNvPr id="31" name="矩形 30"/>
              <p:cNvSpPr/>
              <p:nvPr/>
            </p:nvSpPr>
            <p:spPr>
              <a:xfrm>
                <a:off x="718" y="2572"/>
                <a:ext cx="6121" cy="10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Times New Roman" panose="02020603050405020304" pitchFamily="18" charset="0"/>
                  <a:cs typeface="Times New Roman" panose="02020603050405020304" pitchFamily="18" charset="0"/>
                </a:endParaRPr>
              </a:p>
            </p:txBody>
          </p:sp>
          <p:cxnSp>
            <p:nvCxnSpPr>
              <p:cNvPr id="32" name="直接连接符 31"/>
              <p:cNvCxnSpPr/>
              <p:nvPr/>
            </p:nvCxnSpPr>
            <p:spPr>
              <a:xfrm>
                <a:off x="-911" y="3573"/>
                <a:ext cx="4819" cy="0"/>
              </a:xfrm>
              <a:prstGeom prst="line">
                <a:avLst/>
              </a:prstGeom>
              <a:ln w="25400">
                <a:solidFill>
                  <a:srgbClr val="8B8B8B"/>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4" name="组合 33"/>
            <p:cNvGrpSpPr/>
            <p:nvPr/>
          </p:nvGrpSpPr>
          <p:grpSpPr>
            <a:xfrm>
              <a:off x="2472" y="3950"/>
              <a:ext cx="6746" cy="3513"/>
              <a:chOff x="-2646" y="3947"/>
              <a:chExt cx="6746" cy="3513"/>
            </a:xfrm>
          </p:grpSpPr>
          <p:sp>
            <p:nvSpPr>
              <p:cNvPr id="35" name="文本框 34"/>
              <p:cNvSpPr txBox="1"/>
              <p:nvPr/>
            </p:nvSpPr>
            <p:spPr>
              <a:xfrm>
                <a:off x="-2646" y="3947"/>
                <a:ext cx="6746" cy="1501"/>
              </a:xfrm>
              <a:prstGeom prst="rect">
                <a:avLst/>
              </a:prstGeom>
              <a:noFill/>
            </p:spPr>
            <p:txBody>
              <a:bodyPr wrap="square" rtlCol="0">
                <a:spAutoFit/>
                <a:scene3d>
                  <a:camera prst="orthographicFront"/>
                  <a:lightRig rig="threePt" dir="t"/>
                </a:scene3d>
                <a:sp3d contourW="12700"/>
              </a:bodyPr>
              <a:p>
                <a:pPr algn="ctr">
                  <a:buClrTx/>
                  <a:buSzTx/>
                  <a:buFontTx/>
                </a:pPr>
                <a:r>
                  <a:rPr lang="en-US" altLang="zh-CN" sz="2800" b="1" dirty="0">
                    <a:solidFill>
                      <a:schemeClr val="tx1"/>
                    </a:solidFill>
                    <a:latin typeface="Times New Roman" panose="02020603050405020304" pitchFamily="18" charset="0"/>
                    <a:ea typeface="方正粗楷简体" panose="02000000000000000000" charset="-122"/>
                    <a:cs typeface="Times New Roman" panose="02020603050405020304" pitchFamily="18" charset="0"/>
                  </a:rPr>
                  <a:t>Lexus: The relentless pursuit of perfection</a:t>
                </a:r>
                <a:endParaRPr lang="en-US" altLang="zh-CN" sz="2800" b="1" dirty="0">
                  <a:solidFill>
                    <a:schemeClr val="tx1"/>
                  </a:solidFill>
                  <a:latin typeface="Times New Roman" panose="02020603050405020304" pitchFamily="18" charset="0"/>
                  <a:ea typeface="方正粗楷简体" panose="02000000000000000000" charset="-122"/>
                  <a:cs typeface="Times New Roman" panose="02020603050405020304" pitchFamily="18" charset="0"/>
                </a:endParaRPr>
              </a:p>
            </p:txBody>
          </p:sp>
          <p:sp>
            <p:nvSpPr>
              <p:cNvPr id="36" name="文本框 35"/>
              <p:cNvSpPr txBox="1"/>
              <p:nvPr/>
            </p:nvSpPr>
            <p:spPr>
              <a:xfrm>
                <a:off x="-1769" y="6003"/>
                <a:ext cx="5869" cy="1457"/>
              </a:xfrm>
              <a:prstGeom prst="rect">
                <a:avLst/>
              </a:prstGeom>
              <a:noFill/>
            </p:spPr>
            <p:txBody>
              <a:bodyPr wrap="square" rtlCol="0">
                <a:spAutoFit/>
                <a:scene3d>
                  <a:camera prst="orthographicFront"/>
                  <a:lightRig rig="threePt" dir="t"/>
                </a:scene3d>
                <a:sp3d contourW="12700"/>
              </a:bodyPr>
              <a:p>
                <a:pPr algn="ctr"/>
                <a:r>
                  <a:rPr sz="2800" b="1" spc="140">
                    <a:solidFill>
                      <a:schemeClr val="tx1"/>
                    </a:solidFill>
                    <a:uFillTx/>
                    <a:latin typeface="Times New Roman" panose="02020603050405020304" pitchFamily="18" charset="0"/>
                    <a:cs typeface="Times New Roman" panose="02020603050405020304" pitchFamily="18" charset="0"/>
                    <a:sym typeface="+mn-ea"/>
                  </a:rPr>
                  <a:t>雷克萨斯:追逐完美，永无止境</a:t>
                </a:r>
                <a:endParaRPr sz="2800" b="1" spc="140">
                  <a:solidFill>
                    <a:schemeClr val="tx1"/>
                  </a:solidFill>
                  <a:uFillTx/>
                  <a:latin typeface="Times New Roman" panose="02020603050405020304" pitchFamily="18" charset="0"/>
                  <a:cs typeface="Times New Roman" panose="02020603050405020304" pitchFamily="18" charset="0"/>
                  <a:sym typeface="+mn-ea"/>
                </a:endParaRPr>
              </a:p>
            </p:txBody>
          </p:sp>
        </p:grpSp>
        <p:grpSp>
          <p:nvGrpSpPr>
            <p:cNvPr id="43" name="组合 42"/>
            <p:cNvGrpSpPr/>
            <p:nvPr/>
          </p:nvGrpSpPr>
          <p:grpSpPr>
            <a:xfrm>
              <a:off x="10140" y="3950"/>
              <a:ext cx="6746" cy="3874"/>
              <a:chOff x="-282" y="4037"/>
              <a:chExt cx="6746" cy="3874"/>
            </a:xfrm>
          </p:grpSpPr>
          <p:sp>
            <p:nvSpPr>
              <p:cNvPr id="44" name="文本框 43"/>
              <p:cNvSpPr txBox="1"/>
              <p:nvPr/>
            </p:nvSpPr>
            <p:spPr>
              <a:xfrm>
                <a:off x="-281" y="4037"/>
                <a:ext cx="6235" cy="919"/>
              </a:xfrm>
              <a:prstGeom prst="rect">
                <a:avLst/>
              </a:prstGeom>
              <a:noFill/>
            </p:spPr>
            <p:txBody>
              <a:bodyPr wrap="square" rtlCol="0">
                <a:spAutoFit/>
                <a:scene3d>
                  <a:camera prst="orthographicFront"/>
                  <a:lightRig rig="threePt" dir="t"/>
                </a:scene3d>
                <a:sp3d contourW="12700"/>
              </a:bodyPr>
              <a:p>
                <a:pPr algn="ctr"/>
                <a:r>
                  <a:rPr lang="en-US" altLang="zh-CN" sz="3200" b="1" dirty="0">
                    <a:solidFill>
                      <a:schemeClr val="tx1"/>
                    </a:solidFill>
                    <a:latin typeface="Times New Roman" panose="02020603050405020304" pitchFamily="18" charset="0"/>
                    <a:ea typeface="方正粗楷简体" panose="02000000000000000000" charset="-122"/>
                    <a:cs typeface="+mn-lt"/>
                  </a:rPr>
                  <a:t>让权力在阳光下运行</a:t>
                </a:r>
                <a:endParaRPr lang="en-US" altLang="zh-CN" sz="3200" b="1" dirty="0">
                  <a:solidFill>
                    <a:schemeClr val="tx1"/>
                  </a:solidFill>
                  <a:latin typeface="Times New Roman" panose="02020603050405020304" pitchFamily="18" charset="0"/>
                  <a:ea typeface="方正粗楷简体" panose="02000000000000000000" charset="-122"/>
                  <a:cs typeface="+mn-lt"/>
                </a:endParaRPr>
              </a:p>
            </p:txBody>
          </p:sp>
          <p:sp>
            <p:nvSpPr>
              <p:cNvPr id="45" name="文本框 44"/>
              <p:cNvSpPr txBox="1"/>
              <p:nvPr/>
            </p:nvSpPr>
            <p:spPr>
              <a:xfrm>
                <a:off x="-282" y="5732"/>
                <a:ext cx="6746" cy="2179"/>
              </a:xfrm>
              <a:prstGeom prst="rect">
                <a:avLst/>
              </a:prstGeom>
              <a:noFill/>
            </p:spPr>
            <p:txBody>
              <a:bodyPr wrap="square" rtlCol="0">
                <a:spAutoFit/>
                <a:scene3d>
                  <a:camera prst="orthographicFront"/>
                  <a:lightRig rig="threePt" dir="t"/>
                </a:scene3d>
                <a:sp3d contourW="12700"/>
              </a:bodyPr>
              <a:p>
                <a:pPr algn="ctr"/>
                <a:r>
                  <a:rPr sz="2800" b="1" spc="140">
                    <a:solidFill>
                      <a:schemeClr val="tx1"/>
                    </a:solidFill>
                    <a:uFillTx/>
                    <a:latin typeface="Times New Roman" panose="02020603050405020304" pitchFamily="18" charset="0"/>
                    <a:cs typeface="Times New Roman" panose="02020603050405020304" pitchFamily="18" charset="0"/>
                    <a:sym typeface="+mn-ea"/>
                  </a:rPr>
                  <a:t>so that power is exercised with transparency</a:t>
                </a:r>
                <a:endParaRPr sz="2800" b="1" spc="140">
                  <a:solidFill>
                    <a:schemeClr val="tx1"/>
                  </a:solidFill>
                  <a:uFillTx/>
                  <a:latin typeface="Times New Roman" panose="02020603050405020304" pitchFamily="18" charset="0"/>
                  <a:cs typeface="Times New Roman" panose="02020603050405020304" pitchFamily="18" charset="0"/>
                  <a:sym typeface="+mn-ea"/>
                </a:endParaRPr>
              </a:p>
            </p:txBody>
          </p:sp>
        </p:grpSp>
      </p:grpSp>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614680" y="293370"/>
            <a:ext cx="5412105" cy="58356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3.2  </a:t>
            </a: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Free Translation</a:t>
            </a:r>
            <a:endPar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 to="" calcmode="lin" valueType="num">
                                      <p:cBhvr>
                                        <p:cTn id="7" dur="1" fill="hold"/>
                                        <p:tgtEl>
                                          <p:spTgt spid="46"/>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482600" y="93980"/>
            <a:ext cx="5412105" cy="107632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endParaRPr sz="3200" b="1" noProof="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defRPr/>
            </a:pPr>
            <a:r>
              <a:rPr sz="3200" b="1" noProof="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3.3 Transliteration</a:t>
            </a:r>
            <a:endParaRPr sz="3200" b="1" noProof="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文本框 1"/>
          <p:cNvSpPr txBox="1"/>
          <p:nvPr/>
        </p:nvSpPr>
        <p:spPr>
          <a:xfrm>
            <a:off x="1027430" y="2023745"/>
            <a:ext cx="7797800" cy="2338070"/>
          </a:xfrm>
          <a:prstGeom prst="rect">
            <a:avLst/>
          </a:prstGeom>
          <a:noFill/>
        </p:spPr>
        <p:txBody>
          <a:bodyPr wrap="square" rtlCol="0">
            <a:spAutoFit/>
          </a:bodyPr>
          <a:p>
            <a:r>
              <a:rPr lang="zh-CN" altLang="en-US" sz="3200" b="1">
                <a:latin typeface="Times New Roman" panose="02020603050405020304" pitchFamily="18" charset="0"/>
                <a:ea typeface="宋体" panose="02010600030101010101" pitchFamily="2" charset="-122"/>
                <a:cs typeface="Times New Roman" panose="02020603050405020304" pitchFamily="18" charset="0"/>
              </a:rPr>
              <a:t>上官婉儿              </a:t>
            </a:r>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ShangguanWaner</a:t>
            </a:r>
            <a:endParaRPr lang="zh-CN" altLang="en-US" sz="3200" b="1">
              <a:latin typeface="Times New Roman" panose="02020603050405020304" pitchFamily="18" charset="0"/>
              <a:ea typeface="宋体" panose="02010600030101010101" pitchFamily="2" charset="-122"/>
              <a:cs typeface="Times New Roman" panose="02020603050405020304" pitchFamily="18" charset="0"/>
            </a:endParaRPr>
          </a:p>
          <a:p>
            <a:r>
              <a:rPr lang="zh-CN" altLang="en-US" sz="3200" b="1">
                <a:latin typeface="Times New Roman" panose="02020603050405020304" pitchFamily="18" charset="0"/>
                <a:ea typeface="宋体" panose="02010600030101010101" pitchFamily="2" charset="-122"/>
                <a:cs typeface="Times New Roman" panose="02020603050405020304" pitchFamily="18" charset="0"/>
              </a:rPr>
              <a:t>王昭君                     </a:t>
            </a:r>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Wang Zhaojun</a:t>
            </a:r>
            <a:endParaRPr lang="zh-CN" altLang="en-US" sz="3200" b="1">
              <a:latin typeface="Times New Roman" panose="02020603050405020304" pitchFamily="18" charset="0"/>
              <a:ea typeface="宋体" panose="02010600030101010101" pitchFamily="2" charset="-122"/>
              <a:cs typeface="Times New Roman" panose="02020603050405020304" pitchFamily="18" charset="0"/>
            </a:endParaRPr>
          </a:p>
          <a:p>
            <a:r>
              <a:rPr lang="zh-CN" altLang="en-US" sz="3200" b="1">
                <a:latin typeface="Times New Roman" panose="02020603050405020304" pitchFamily="18" charset="0"/>
                <a:ea typeface="宋体" panose="02010600030101010101" pitchFamily="2" charset="-122"/>
                <a:cs typeface="Times New Roman" panose="02020603050405020304" pitchFamily="18" charset="0"/>
              </a:rPr>
              <a:t>姜子牙                       </a:t>
            </a:r>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Jiang Ziya</a:t>
            </a:r>
            <a:endPar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endParaRPr>
          </a:p>
          <a:p>
            <a:r>
              <a:rPr lang="zh-CN" altLang="en-US" sz="3200" b="1">
                <a:latin typeface="Times New Roman" panose="02020603050405020304" pitchFamily="18" charset="0"/>
                <a:ea typeface="宋体" panose="02010600030101010101" pitchFamily="2" charset="-122"/>
                <a:cs typeface="Times New Roman" panose="02020603050405020304" pitchFamily="18" charset="0"/>
              </a:rPr>
              <a:t>诸葛亮                      </a:t>
            </a:r>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Zhuge Liang</a:t>
            </a:r>
            <a:endPar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endParaRPr>
          </a:p>
          <a:p>
            <a:r>
              <a:rPr lang="zh-CN" altLang="en-US" b="1">
                <a:latin typeface="Times New Roman" panose="02020603050405020304" pitchFamily="18" charset="0"/>
                <a:ea typeface="宋体" panose="02010600030101010101" pitchFamily="2" charset="-122"/>
                <a:cs typeface="Times New Roman" panose="02020603050405020304" pitchFamily="18" charset="0"/>
              </a:rPr>
              <a:t> </a:t>
            </a:r>
            <a:endParaRPr lang="zh-CN" altLang="en-US"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nvSpPr>
        <p:spPr>
          <a:xfrm>
            <a:off x="1027430" y="4361815"/>
            <a:ext cx="6374765" cy="1076325"/>
          </a:xfrm>
          <a:prstGeom prst="rect">
            <a:avLst/>
          </a:prstGeom>
          <a:noFill/>
        </p:spPr>
        <p:txBody>
          <a:bodyPr wrap="square" rtlCol="0">
            <a:spAutoFit/>
          </a:bodyPr>
          <a:p>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马可波罗                   Marco Polo</a:t>
            </a:r>
            <a:endParaRPr lang="zh-CN" altLang="en-US" sz="3200" b="1">
              <a:latin typeface="Times New Roman" panose="02020603050405020304" pitchFamily="18" charset="0"/>
              <a:ea typeface="宋体" panose="02010600030101010101" pitchFamily="2" charset="-122"/>
              <a:cs typeface="Times New Roman" panose="02020603050405020304" pitchFamily="18" charset="0"/>
            </a:endParaRPr>
          </a:p>
          <a:p>
            <a:r>
              <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rPr>
              <a:t> 雅典娜                        Athena</a:t>
            </a:r>
            <a:endParaRPr lang="zh-CN" altLang="en-US" sz="3200" b="1">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5" name="文本框 4"/>
          <p:cNvSpPr txBox="1"/>
          <p:nvPr/>
        </p:nvSpPr>
        <p:spPr>
          <a:xfrm>
            <a:off x="744855" y="1304925"/>
            <a:ext cx="6939915" cy="583565"/>
          </a:xfrm>
          <a:prstGeom prst="rect">
            <a:avLst/>
          </a:prstGeom>
          <a:noFill/>
        </p:spPr>
        <p:txBody>
          <a:bodyPr wrap="square" rtlCol="0">
            <a:spAutoFit/>
            <a:scene3d>
              <a:camera prst="orthographicFront"/>
              <a:lightRig rig="threePt" dir="t"/>
            </a:scene3d>
          </a:bodyPr>
          <a:p>
            <a:r>
              <a:rPr lang="en-US" altLang="zh-CN" sz="3200" b="1">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宋体" panose="02010600030101010101" pitchFamily="2" charset="-122"/>
                <a:cs typeface="Times New Roman" panose="02020603050405020304" pitchFamily="18" charset="0"/>
              </a:rPr>
              <a:t>character names of the Arena of Valor</a:t>
            </a:r>
            <a:endParaRPr lang="en-US" altLang="zh-CN" sz="3200" b="1">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8021320" y="2251075"/>
            <a:ext cx="3126105" cy="31261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to="" calcmode="lin" valueType="num">
                                      <p:cBhvr>
                                        <p:cTn id="22" dur="1" fill="hold"/>
                                        <p:tgtEl>
                                          <p:spTgt spid="3"/>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2" grpId="0"/>
      <p:bldP spid="2" grpId="1"/>
      <p:bldP spid="3" grpId="0"/>
      <p:bldP spid="3"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0" y="0"/>
            <a:ext cx="12192000" cy="6863715"/>
          </a:xfrm>
          <a:prstGeom prst="rect">
            <a:avLst/>
          </a:prstGeom>
        </p:spPr>
      </p:pic>
      <p:sp>
        <p:nvSpPr>
          <p:cNvPr id="44" name="矩形 43"/>
          <p:cNvSpPr/>
          <p:nvPr/>
        </p:nvSpPr>
        <p:spPr>
          <a:xfrm>
            <a:off x="2852738" y="2613025"/>
            <a:ext cx="6486525" cy="1223010"/>
          </a:xfrm>
          <a:prstGeom prst="rect">
            <a:avLst/>
          </a:prstGeom>
          <a:noFill/>
          <a:ln>
            <a:noFill/>
          </a:ln>
        </p:spPr>
        <p:txBody>
          <a:bodyPr wrap="square" anchor="ctr">
            <a:noAutofit/>
          </a:bodyPr>
          <a:p>
            <a:pPr algn="ctr">
              <a:lnSpc>
                <a:spcPct val="120000"/>
              </a:lnSpc>
            </a:pPr>
            <a:r>
              <a:rPr lang="zh-CN" altLang="en-US" sz="48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Conclusion</a:t>
            </a:r>
            <a:endParaRPr lang="zh-CN" altLang="en-US" sz="48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9" name="文本框 8"/>
          <p:cNvSpPr txBox="1"/>
          <p:nvPr/>
        </p:nvSpPr>
        <p:spPr>
          <a:xfrm>
            <a:off x="5196205" y="1167765"/>
            <a:ext cx="1832610" cy="1445260"/>
          </a:xfrm>
          <a:prstGeom prst="rect">
            <a:avLst/>
          </a:prstGeom>
          <a:noFill/>
        </p:spPr>
        <p:txBody>
          <a:bodyPr wrap="square" rtlCol="0">
            <a:spAutoFit/>
          </a:bodyPr>
          <a:p>
            <a:pPr algn="ctr"/>
            <a:r>
              <a:rPr lang="en-US" altLang="zh-CN" sz="8800">
                <a:solidFill>
                  <a:schemeClr val="tx1"/>
                </a:solidFill>
                <a:latin typeface="Times New Roman" panose="02020603050405020304" pitchFamily="18" charset="0"/>
                <a:cs typeface="Times New Roman" panose="02020603050405020304" pitchFamily="18" charset="0"/>
              </a:rPr>
              <a:t>4</a:t>
            </a:r>
            <a:endParaRPr lang="en-US" altLang="zh-CN" sz="8800">
              <a:solidFill>
                <a:schemeClr val="tx1"/>
              </a:solidFill>
              <a:latin typeface="Times New Roman" panose="02020603050405020304" pitchFamily="18" charset="0"/>
              <a:cs typeface="Times New Roman" panose="02020603050405020304" pitchFamily="18" charset="0"/>
            </a:endParaRPr>
          </a:p>
        </p:txBody>
      </p:sp>
      <p:cxnSp>
        <p:nvCxnSpPr>
          <p:cNvPr id="3" name="直接连接符 2"/>
          <p:cNvCxnSpPr/>
          <p:nvPr/>
        </p:nvCxnSpPr>
        <p:spPr>
          <a:xfrm>
            <a:off x="5196000" y="2663190"/>
            <a:ext cx="18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0" name="组合 59"/>
          <p:cNvGrpSpPr/>
          <p:nvPr/>
        </p:nvGrpSpPr>
        <p:grpSpPr>
          <a:xfrm>
            <a:off x="0" y="0"/>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244475" y="400050"/>
            <a:ext cx="5412105" cy="755650"/>
          </a:xfrm>
          <a:prstGeom prst="rect">
            <a:avLst/>
          </a:prstGeom>
        </p:spPr>
        <p:txBody>
          <a:bodyPr wrap="square">
            <a:spAutoFit/>
          </a:bodyPr>
          <a:p>
            <a:pPr algn="ctr">
              <a:lnSpc>
                <a:spcPct val="120000"/>
              </a:lnSpc>
            </a:pPr>
            <a:r>
              <a:rPr lang="zh-CN" altLang="en-US" sz="3600" b="1" noProof="0" dirty="0">
                <a:latin typeface="Times New Roman" panose="02020603050405020304" pitchFamily="18" charset="0"/>
                <a:ea typeface="微软雅黑" panose="020B0503020204020204" charset="-122"/>
                <a:cs typeface="Times New Roman" panose="02020603050405020304" pitchFamily="18" charset="0"/>
                <a:sym typeface="+mn-ea"/>
              </a:rPr>
              <a:t>Conclusion</a:t>
            </a:r>
            <a:endParaRPr lang="zh-CN" altLang="en-US" sz="36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4" name="文本框 3"/>
          <p:cNvSpPr txBox="1"/>
          <p:nvPr/>
        </p:nvSpPr>
        <p:spPr>
          <a:xfrm>
            <a:off x="1263015" y="1906270"/>
            <a:ext cx="10024110" cy="3046095"/>
          </a:xfrm>
          <a:prstGeom prst="rect">
            <a:avLst/>
          </a:prstGeom>
          <a:noFill/>
        </p:spPr>
        <p:txBody>
          <a:bodyPr wrap="square" rtlCol="0" anchor="t">
            <a:spAutoFit/>
          </a:bodyPr>
          <a:p>
            <a:pPr fontAlgn="auto">
              <a:lnSpc>
                <a:spcPts val="2560"/>
              </a:lnSpc>
            </a:pPr>
            <a:r>
              <a:rPr lang="en-US" altLang="zh-CN" sz="2800">
                <a:solidFill>
                  <a:schemeClr val="tx1"/>
                </a:solidFill>
                <a:latin typeface="Times New Roman" panose="02020603050405020304" pitchFamily="18" charset="0"/>
                <a:ea typeface="+mj-ea"/>
                <a:cs typeface="Times New Roman" panose="02020603050405020304" pitchFamily="18" charset="0"/>
              </a:rPr>
              <a:t>  I</a:t>
            </a:r>
            <a:r>
              <a:rPr lang="zh-CN" altLang="en-US" sz="2800">
                <a:solidFill>
                  <a:schemeClr val="tx1"/>
                </a:solidFill>
                <a:latin typeface="Times New Roman" panose="02020603050405020304" pitchFamily="18" charset="0"/>
                <a:ea typeface="+mj-ea"/>
                <a:cs typeface="Times New Roman" panose="02020603050405020304" pitchFamily="18" charset="0"/>
              </a:rPr>
              <a:t>n a translation process, the translator should comprehensively understand the original text, meanwhile, he need</a:t>
            </a:r>
            <a:r>
              <a:rPr lang="en-US" altLang="zh-CN" sz="2800">
                <a:solidFill>
                  <a:schemeClr val="tx1"/>
                </a:solidFill>
                <a:latin typeface="Times New Roman" panose="02020603050405020304" pitchFamily="18" charset="0"/>
                <a:ea typeface="+mj-ea"/>
                <a:cs typeface="Times New Roman" panose="02020603050405020304" pitchFamily="18" charset="0"/>
              </a:rPr>
              <a:t>s</a:t>
            </a:r>
            <a:r>
              <a:rPr lang="zh-CN" altLang="en-US" sz="2800">
                <a:solidFill>
                  <a:schemeClr val="tx1"/>
                </a:solidFill>
                <a:latin typeface="Times New Roman" panose="02020603050405020304" pitchFamily="18" charset="0"/>
                <a:ea typeface="+mj-ea"/>
                <a:cs typeface="Times New Roman" panose="02020603050405020304" pitchFamily="18" charset="0"/>
              </a:rPr>
              <a:t> to consider the cultural background of the target reader as well as language thinking and reading habits, and then deliver</a:t>
            </a:r>
            <a:r>
              <a:rPr lang="en-US" altLang="zh-CN" sz="2800">
                <a:solidFill>
                  <a:schemeClr val="tx1"/>
                </a:solidFill>
                <a:latin typeface="Times New Roman" panose="02020603050405020304" pitchFamily="18" charset="0"/>
                <a:ea typeface="+mj-ea"/>
                <a:cs typeface="Times New Roman" panose="02020603050405020304" pitchFamily="18" charset="0"/>
              </a:rPr>
              <a:t>s</a:t>
            </a:r>
            <a:r>
              <a:rPr lang="zh-CN" altLang="en-US" sz="2800">
                <a:solidFill>
                  <a:schemeClr val="tx1"/>
                </a:solidFill>
                <a:latin typeface="Times New Roman" panose="02020603050405020304" pitchFamily="18" charset="0"/>
                <a:ea typeface="+mj-ea"/>
                <a:cs typeface="Times New Roman" panose="02020603050405020304" pitchFamily="18" charset="0"/>
              </a:rPr>
              <a:t> accurate information and make the translation bearing readability and acceptance for targeted readers. </a:t>
            </a:r>
            <a:endParaRPr lang="zh-CN" altLang="en-US" sz="2800">
              <a:solidFill>
                <a:schemeClr val="tx1"/>
              </a:solidFill>
              <a:latin typeface="Times New Roman" panose="02020603050405020304" pitchFamily="18" charset="0"/>
              <a:ea typeface="+mj-ea"/>
              <a:cs typeface="Times New Roman" panose="02020603050405020304" pitchFamily="18" charset="0"/>
            </a:endParaRPr>
          </a:p>
          <a:p>
            <a:pPr fontAlgn="auto">
              <a:lnSpc>
                <a:spcPts val="2560"/>
              </a:lnSpc>
            </a:pPr>
            <a:endParaRPr lang="zh-CN" altLang="en-US" sz="2800">
              <a:solidFill>
                <a:schemeClr val="tx1"/>
              </a:solidFill>
              <a:latin typeface="Times New Roman" panose="02020603050405020304" pitchFamily="18" charset="0"/>
              <a:ea typeface="+mj-ea"/>
              <a:cs typeface="Times New Roman" panose="02020603050405020304" pitchFamily="18" charset="0"/>
            </a:endParaRPr>
          </a:p>
          <a:p>
            <a:pPr fontAlgn="auto">
              <a:lnSpc>
                <a:spcPts val="2560"/>
              </a:lnSpc>
            </a:pPr>
            <a:r>
              <a:rPr lang="zh-CN" altLang="en-US" sz="2800">
                <a:solidFill>
                  <a:schemeClr val="tx1"/>
                </a:solidFill>
                <a:latin typeface="Times New Roman" panose="02020603050405020304" pitchFamily="18" charset="0"/>
                <a:ea typeface="+mj-ea"/>
                <a:cs typeface="Times New Roman" panose="02020603050405020304" pitchFamily="18" charset="0"/>
              </a:rPr>
              <a:t>In fact, what matters is not what kinds of methods </a:t>
            </a:r>
            <a:r>
              <a:rPr lang="zh-CN" altLang="en-US" sz="2800">
                <a:latin typeface="Times New Roman" panose="02020603050405020304" pitchFamily="18" charset="0"/>
                <a:ea typeface="+mj-ea"/>
                <a:cs typeface="Times New Roman" panose="02020603050405020304" pitchFamily="18" charset="0"/>
                <a:sym typeface="+mn-ea"/>
              </a:rPr>
              <a:t>we choose</a:t>
            </a:r>
            <a:r>
              <a:rPr lang="zh-CN" altLang="en-US" sz="2800">
                <a:solidFill>
                  <a:schemeClr val="tx1"/>
                </a:solidFill>
                <a:latin typeface="Times New Roman" panose="02020603050405020304" pitchFamily="18" charset="0"/>
                <a:ea typeface="+mj-ea"/>
                <a:cs typeface="Times New Roman" panose="02020603050405020304" pitchFamily="18" charset="0"/>
              </a:rPr>
              <a:t>, </a:t>
            </a:r>
            <a:r>
              <a:rPr lang="en-US" altLang="zh-CN" sz="2800">
                <a:solidFill>
                  <a:schemeClr val="tx1"/>
                </a:solidFill>
                <a:latin typeface="Times New Roman" panose="02020603050405020304" pitchFamily="18" charset="0"/>
                <a:ea typeface="+mj-ea"/>
                <a:cs typeface="Times New Roman" panose="02020603050405020304" pitchFamily="18" charset="0"/>
              </a:rPr>
              <a:t>but</a:t>
            </a:r>
            <a:r>
              <a:rPr lang="zh-CN" altLang="en-US" sz="2800">
                <a:solidFill>
                  <a:schemeClr val="tx1"/>
                </a:solidFill>
                <a:latin typeface="Times New Roman" panose="02020603050405020304" pitchFamily="18" charset="0"/>
                <a:ea typeface="+mj-ea"/>
                <a:cs typeface="Times New Roman" panose="02020603050405020304" pitchFamily="18" charset="0"/>
              </a:rPr>
              <a:t> to achieve the effectiveness of communication across the world.</a:t>
            </a:r>
            <a:endParaRPr lang="zh-CN" altLang="en-US" sz="2800">
              <a:solidFill>
                <a:schemeClr val="tx1"/>
              </a:solidFill>
              <a:latin typeface="Times New Roman" panose="02020603050405020304" pitchFamily="18" charset="0"/>
              <a:ea typeface="+mj-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0" y="0"/>
            <a:ext cx="12192000" cy="6863715"/>
          </a:xfrm>
          <a:prstGeom prst="rect">
            <a:avLst/>
          </a:prstGeom>
        </p:spPr>
      </p:pic>
      <p:sp>
        <p:nvSpPr>
          <p:cNvPr id="44" name="矩形 43"/>
          <p:cNvSpPr/>
          <p:nvPr/>
        </p:nvSpPr>
        <p:spPr>
          <a:xfrm>
            <a:off x="2852738" y="2403475"/>
            <a:ext cx="6486525" cy="1223010"/>
          </a:xfrm>
          <a:prstGeom prst="rect">
            <a:avLst/>
          </a:prstGeom>
          <a:noFill/>
          <a:ln>
            <a:noFill/>
          </a:ln>
        </p:spPr>
        <p:txBody>
          <a:bodyPr wrap="square" anchor="ctr">
            <a:noAutofit/>
          </a:bodyPr>
          <a:p>
            <a:pPr algn="ctr">
              <a:lnSpc>
                <a:spcPct val="120000"/>
              </a:lnSpc>
            </a:pPr>
            <a:r>
              <a:rPr lang="en-US" altLang="zh-CN" sz="48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Thank You!</a:t>
            </a:r>
            <a:endParaRPr lang="en-US" altLang="zh-CN" sz="48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1035050" y="785495"/>
            <a:ext cx="2444115" cy="3463290"/>
          </a:xfrm>
          <a:prstGeom prst="rect">
            <a:avLst/>
          </a:prstGeom>
          <a:noFill/>
          <a:ln>
            <a:solidFill>
              <a:srgbClr val="8B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40" name="组合 39"/>
          <p:cNvGrpSpPr/>
          <p:nvPr/>
        </p:nvGrpSpPr>
        <p:grpSpPr>
          <a:xfrm>
            <a:off x="5083810" y="633730"/>
            <a:ext cx="5666740" cy="838835"/>
            <a:chOff x="9056" y="2498"/>
            <a:chExt cx="8924" cy="1321"/>
          </a:xfrm>
        </p:grpSpPr>
        <p:grpSp>
          <p:nvGrpSpPr>
            <p:cNvPr id="32" name="组合 31"/>
            <p:cNvGrpSpPr/>
            <p:nvPr/>
          </p:nvGrpSpPr>
          <p:grpSpPr>
            <a:xfrm>
              <a:off x="10775" y="2622"/>
              <a:ext cx="7205" cy="1197"/>
              <a:chOff x="10775" y="2622"/>
              <a:chExt cx="7205" cy="1197"/>
            </a:xfrm>
          </p:grpSpPr>
          <p:sp>
            <p:nvSpPr>
              <p:cNvPr id="12" name="矩形 11"/>
              <p:cNvSpPr/>
              <p:nvPr/>
            </p:nvSpPr>
            <p:spPr>
              <a:xfrm>
                <a:off x="10775" y="2622"/>
                <a:ext cx="3648" cy="725"/>
              </a:xfrm>
              <a:prstGeom prst="rect">
                <a:avLst/>
              </a:prstGeom>
            </p:spPr>
            <p:txBody>
              <a:bodyPr wrap="none">
                <a:spAutoFit/>
              </a:bodyPr>
              <a:p>
                <a:pPr marL="0" marR="0" lvl="0" indent="0"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微软雅黑" panose="020B0503020204020204" charset="-122"/>
                    <a:ea typeface="微软雅黑" panose="020B0503020204020204" charset="-122"/>
                  </a:rPr>
                  <a:t>选</a:t>
                </a:r>
                <a:r>
                  <a:rPr lang="zh-CN" altLang="en-US" sz="2400" b="1" noProof="0" dirty="0" smtClean="0">
                    <a:solidFill>
                      <a:schemeClr val="tx1"/>
                    </a:solidFill>
                    <a:latin typeface="微软雅黑" panose="020B0503020204020204" charset="-122"/>
                    <a:ea typeface="微软雅黑" panose="020B0503020204020204" charset="-122"/>
                  </a:rPr>
                  <a:t>题背景和意义</a:t>
                </a:r>
                <a:endParaRPr lang="zh-CN" altLang="en-US" sz="2400" b="1" noProof="0" dirty="0" smtClean="0">
                  <a:solidFill>
                    <a:schemeClr val="tx1"/>
                  </a:solidFill>
                  <a:latin typeface="微软雅黑" panose="020B0503020204020204" charset="-122"/>
                  <a:ea typeface="微软雅黑" panose="020B0503020204020204" charset="-122"/>
                </a:endParaRPr>
              </a:p>
            </p:txBody>
          </p:sp>
          <p:sp>
            <p:nvSpPr>
              <p:cNvPr id="14" name="矩形 13"/>
              <p:cNvSpPr/>
              <p:nvPr/>
            </p:nvSpPr>
            <p:spPr>
              <a:xfrm>
                <a:off x="10775" y="3288"/>
                <a:ext cx="7205" cy="531"/>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zh-CN" altLang="en-US" sz="1600" dirty="0">
                    <a:solidFill>
                      <a:schemeClr val="tx1"/>
                    </a:solidFill>
                  </a:rPr>
                  <a:t>Background and significance of topic selection</a:t>
                </a:r>
                <a:endParaRPr lang="zh-CN" altLang="en-US" sz="1600" dirty="0">
                  <a:solidFill>
                    <a:schemeClr val="tx1"/>
                  </a:solidFill>
                </a:endParaRPr>
              </a:p>
            </p:txBody>
          </p:sp>
        </p:grpSp>
        <p:sp>
          <p:nvSpPr>
            <p:cNvPr id="15" name="文本框 14"/>
            <p:cNvSpPr txBox="1"/>
            <p:nvPr/>
          </p:nvSpPr>
          <p:spPr>
            <a:xfrm>
              <a:off x="9056" y="2498"/>
              <a:ext cx="1129" cy="1113"/>
            </a:xfrm>
            <a:prstGeom prst="rect">
              <a:avLst/>
            </a:prstGeom>
            <a:noFill/>
          </p:spPr>
          <p:txBody>
            <a:bodyPr wrap="square" rtlCol="0">
              <a:spAutoFit/>
            </a:bodyPr>
            <a:p>
              <a:r>
                <a:rPr lang="en-US" altLang="zh-CN" sz="4000">
                  <a:solidFill>
                    <a:schemeClr val="tx1"/>
                  </a:solidFill>
                  <a:latin typeface="Impact" panose="020B0806030902050204" charset="0"/>
                  <a:cs typeface="Impact" panose="020B0806030902050204" charset="0"/>
                </a:rPr>
                <a:t>01</a:t>
              </a:r>
              <a:endParaRPr lang="en-US" altLang="zh-CN" sz="4000">
                <a:solidFill>
                  <a:schemeClr val="tx1"/>
                </a:solidFill>
                <a:latin typeface="Impact" panose="020B0806030902050204" charset="0"/>
                <a:cs typeface="Impact" panose="020B0806030902050204" charset="0"/>
              </a:endParaRPr>
            </a:p>
          </p:txBody>
        </p:sp>
      </p:grpSp>
      <p:grpSp>
        <p:nvGrpSpPr>
          <p:cNvPr id="41" name="组合 40"/>
          <p:cNvGrpSpPr/>
          <p:nvPr/>
        </p:nvGrpSpPr>
        <p:grpSpPr>
          <a:xfrm>
            <a:off x="5083810" y="1643380"/>
            <a:ext cx="5666740" cy="838835"/>
            <a:chOff x="9056" y="3878"/>
            <a:chExt cx="8924" cy="1321"/>
          </a:xfrm>
        </p:grpSpPr>
        <p:grpSp>
          <p:nvGrpSpPr>
            <p:cNvPr id="33" name="组合 32"/>
            <p:cNvGrpSpPr/>
            <p:nvPr/>
          </p:nvGrpSpPr>
          <p:grpSpPr>
            <a:xfrm>
              <a:off x="10775" y="4002"/>
              <a:ext cx="7205" cy="1197"/>
              <a:chOff x="10775" y="4002"/>
              <a:chExt cx="7205" cy="1197"/>
            </a:xfrm>
          </p:grpSpPr>
          <p:sp>
            <p:nvSpPr>
              <p:cNvPr id="18" name="矩形 17"/>
              <p:cNvSpPr/>
              <p:nvPr/>
            </p:nvSpPr>
            <p:spPr>
              <a:xfrm>
                <a:off x="10775" y="4002"/>
                <a:ext cx="3648" cy="725"/>
              </a:xfrm>
              <a:prstGeom prst="rect">
                <a:avLst/>
              </a:prstGeom>
            </p:spPr>
            <p:txBody>
              <a:bodyPr wrap="none">
                <a:spAutoFit/>
              </a:bodyPr>
              <a:p>
                <a:pPr marL="0" marR="0" lvl="0" indent="0"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微软雅黑" panose="020B0503020204020204" charset="-122"/>
                    <a:ea typeface="微软雅黑" panose="020B0503020204020204" charset="-122"/>
                  </a:rPr>
                  <a:t>研究思路和方法</a:t>
                </a:r>
                <a:endParaRPr lang="zh-CN" altLang="en-US" sz="2400" b="1" noProof="0" dirty="0">
                  <a:solidFill>
                    <a:schemeClr val="tx1"/>
                  </a:solidFill>
                  <a:latin typeface="微软雅黑" panose="020B0503020204020204" charset="-122"/>
                  <a:ea typeface="微软雅黑" panose="020B0503020204020204" charset="-122"/>
                </a:endParaRPr>
              </a:p>
            </p:txBody>
          </p:sp>
          <p:sp>
            <p:nvSpPr>
              <p:cNvPr id="19" name="矩形 18"/>
              <p:cNvSpPr/>
              <p:nvPr/>
            </p:nvSpPr>
            <p:spPr>
              <a:xfrm>
                <a:off x="10775" y="4668"/>
                <a:ext cx="7205" cy="531"/>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zh-CN" sz="1600" dirty="0">
                    <a:solidFill>
                      <a:schemeClr val="tx1"/>
                    </a:solidFill>
                    <a:sym typeface="+mn-ea"/>
                  </a:rPr>
                  <a:t>Research methods and processes </a:t>
                </a:r>
                <a:endParaRPr lang="en-US" altLang="zh-CN" sz="1600" dirty="0">
                  <a:solidFill>
                    <a:schemeClr val="tx1"/>
                  </a:solidFill>
                  <a:sym typeface="+mn-ea"/>
                </a:endParaRPr>
              </a:p>
            </p:txBody>
          </p:sp>
        </p:grpSp>
        <p:sp>
          <p:nvSpPr>
            <p:cNvPr id="20" name="文本框 19"/>
            <p:cNvSpPr txBox="1"/>
            <p:nvPr/>
          </p:nvSpPr>
          <p:spPr>
            <a:xfrm>
              <a:off x="9056" y="3878"/>
              <a:ext cx="1523" cy="1113"/>
            </a:xfrm>
            <a:prstGeom prst="rect">
              <a:avLst/>
            </a:prstGeom>
            <a:noFill/>
          </p:spPr>
          <p:txBody>
            <a:bodyPr wrap="square" rtlCol="0">
              <a:spAutoFit/>
            </a:bodyPr>
            <a:p>
              <a:r>
                <a:rPr lang="en-US" altLang="zh-CN" sz="4000">
                  <a:solidFill>
                    <a:schemeClr val="tx1"/>
                  </a:solidFill>
                  <a:latin typeface="Impact" panose="020B0806030902050204" charset="0"/>
                  <a:cs typeface="Impact" panose="020B0806030902050204" charset="0"/>
                </a:rPr>
                <a:t>02</a:t>
              </a:r>
              <a:endParaRPr lang="en-US" altLang="zh-CN" sz="4000">
                <a:solidFill>
                  <a:schemeClr val="tx1"/>
                </a:solidFill>
                <a:latin typeface="Impact" panose="020B0806030902050204" charset="0"/>
                <a:cs typeface="Impact" panose="020B0806030902050204" charset="0"/>
              </a:endParaRPr>
            </a:p>
          </p:txBody>
        </p:sp>
      </p:grpSp>
      <p:grpSp>
        <p:nvGrpSpPr>
          <p:cNvPr id="42" name="组合 41"/>
          <p:cNvGrpSpPr/>
          <p:nvPr/>
        </p:nvGrpSpPr>
        <p:grpSpPr>
          <a:xfrm>
            <a:off x="5083810" y="2592705"/>
            <a:ext cx="5666740" cy="838835"/>
            <a:chOff x="9056" y="5283"/>
            <a:chExt cx="8924" cy="1321"/>
          </a:xfrm>
        </p:grpSpPr>
        <p:grpSp>
          <p:nvGrpSpPr>
            <p:cNvPr id="34" name="组合 33"/>
            <p:cNvGrpSpPr/>
            <p:nvPr/>
          </p:nvGrpSpPr>
          <p:grpSpPr>
            <a:xfrm>
              <a:off x="10775" y="5407"/>
              <a:ext cx="7205" cy="1197"/>
              <a:chOff x="10775" y="5407"/>
              <a:chExt cx="7205" cy="1197"/>
            </a:xfrm>
          </p:grpSpPr>
          <p:sp>
            <p:nvSpPr>
              <p:cNvPr id="22" name="矩形 21"/>
              <p:cNvSpPr/>
              <p:nvPr/>
            </p:nvSpPr>
            <p:spPr>
              <a:xfrm>
                <a:off x="10775" y="5407"/>
                <a:ext cx="3648" cy="725"/>
              </a:xfrm>
              <a:prstGeom prst="rect">
                <a:avLst/>
              </a:prstGeom>
            </p:spPr>
            <p:txBody>
              <a:bodyPr wrap="none">
                <a:spAutoFit/>
              </a:bodyPr>
              <a:p>
                <a:pPr marL="0" marR="0" lvl="0" indent="0"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微软雅黑" panose="020B0503020204020204" charset="-122"/>
                    <a:ea typeface="微软雅黑" panose="020B0503020204020204" charset="-122"/>
                  </a:rPr>
                  <a:t>研究成果和应用</a:t>
                </a:r>
                <a:endParaRPr lang="zh-CN" altLang="en-US" sz="2400" b="1" noProof="0" dirty="0">
                  <a:solidFill>
                    <a:schemeClr val="tx1"/>
                  </a:solidFill>
                  <a:latin typeface="微软雅黑" panose="020B0503020204020204" charset="-122"/>
                  <a:ea typeface="微软雅黑" panose="020B0503020204020204" charset="-122"/>
                </a:endParaRPr>
              </a:p>
            </p:txBody>
          </p:sp>
          <p:sp>
            <p:nvSpPr>
              <p:cNvPr id="23" name="矩形 22"/>
              <p:cNvSpPr/>
              <p:nvPr/>
            </p:nvSpPr>
            <p:spPr>
              <a:xfrm>
                <a:off x="10775" y="6073"/>
                <a:ext cx="7205" cy="531"/>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zh-CN" sz="1600" dirty="0">
                    <a:solidFill>
                      <a:schemeClr val="tx1"/>
                    </a:solidFill>
                    <a:sym typeface="+mn-ea"/>
                  </a:rPr>
                  <a:t>Display and application of research results </a:t>
                </a:r>
                <a:endParaRPr lang="en-US" altLang="zh-CN" sz="1600" dirty="0">
                  <a:solidFill>
                    <a:schemeClr val="tx1"/>
                  </a:solidFill>
                  <a:sym typeface="+mn-ea"/>
                </a:endParaRPr>
              </a:p>
            </p:txBody>
          </p:sp>
        </p:grpSp>
        <p:sp>
          <p:nvSpPr>
            <p:cNvPr id="24" name="文本框 23"/>
            <p:cNvSpPr txBox="1"/>
            <p:nvPr/>
          </p:nvSpPr>
          <p:spPr>
            <a:xfrm>
              <a:off x="9056" y="5283"/>
              <a:ext cx="1359" cy="1113"/>
            </a:xfrm>
            <a:prstGeom prst="rect">
              <a:avLst/>
            </a:prstGeom>
            <a:noFill/>
          </p:spPr>
          <p:txBody>
            <a:bodyPr wrap="square" rtlCol="0">
              <a:spAutoFit/>
            </a:bodyPr>
            <a:p>
              <a:r>
                <a:rPr lang="en-US" altLang="zh-CN" sz="4000">
                  <a:solidFill>
                    <a:schemeClr val="tx1"/>
                  </a:solidFill>
                  <a:latin typeface="Impact" panose="020B0806030902050204" charset="0"/>
                  <a:cs typeface="Impact" panose="020B0806030902050204" charset="0"/>
                </a:rPr>
                <a:t>03</a:t>
              </a:r>
              <a:endParaRPr lang="en-US" altLang="zh-CN" sz="4000">
                <a:solidFill>
                  <a:schemeClr val="tx1"/>
                </a:solidFill>
                <a:latin typeface="Impact" panose="020B0806030902050204" charset="0"/>
                <a:cs typeface="Impact" panose="020B0806030902050204" charset="0"/>
              </a:endParaRPr>
            </a:p>
          </p:txBody>
        </p:sp>
      </p:grpSp>
      <p:grpSp>
        <p:nvGrpSpPr>
          <p:cNvPr id="3" name="组合 2"/>
          <p:cNvGrpSpPr/>
          <p:nvPr/>
        </p:nvGrpSpPr>
        <p:grpSpPr>
          <a:xfrm>
            <a:off x="5083810" y="3580130"/>
            <a:ext cx="5666740" cy="819785"/>
            <a:chOff x="9056" y="6748"/>
            <a:chExt cx="8924" cy="1291"/>
          </a:xfrm>
        </p:grpSpPr>
        <p:grpSp>
          <p:nvGrpSpPr>
            <p:cNvPr id="35" name="组合 34"/>
            <p:cNvGrpSpPr/>
            <p:nvPr/>
          </p:nvGrpSpPr>
          <p:grpSpPr>
            <a:xfrm>
              <a:off x="10775" y="6872"/>
              <a:ext cx="7205" cy="1167"/>
              <a:chOff x="10775" y="6872"/>
              <a:chExt cx="7205" cy="1167"/>
            </a:xfrm>
          </p:grpSpPr>
          <p:sp>
            <p:nvSpPr>
              <p:cNvPr id="26" name="矩形 25"/>
              <p:cNvSpPr/>
              <p:nvPr/>
            </p:nvSpPr>
            <p:spPr>
              <a:xfrm>
                <a:off x="10775" y="6872"/>
                <a:ext cx="2208" cy="725"/>
              </a:xfrm>
              <a:prstGeom prst="rect">
                <a:avLst/>
              </a:prstGeom>
            </p:spPr>
            <p:txBody>
              <a:bodyPr wrap="none">
                <a:spAutoFit/>
              </a:bodyPr>
              <a:p>
                <a:pPr marL="0" marR="0" lvl="0" indent="0"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微软雅黑" panose="020B0503020204020204" charset="-122"/>
                    <a:ea typeface="微软雅黑" panose="020B0503020204020204" charset="-122"/>
                  </a:rPr>
                  <a:t>论文小结</a:t>
                </a:r>
                <a:endParaRPr lang="zh-CN" altLang="en-US" sz="2400" b="1" noProof="0" dirty="0">
                  <a:solidFill>
                    <a:schemeClr val="tx1"/>
                  </a:solidFill>
                  <a:latin typeface="微软雅黑" panose="020B0503020204020204" charset="-122"/>
                  <a:ea typeface="微软雅黑" panose="020B0503020204020204" charset="-122"/>
                </a:endParaRPr>
              </a:p>
            </p:txBody>
          </p:sp>
          <p:sp>
            <p:nvSpPr>
              <p:cNvPr id="27" name="矩形 26"/>
              <p:cNvSpPr/>
              <p:nvPr/>
            </p:nvSpPr>
            <p:spPr>
              <a:xfrm>
                <a:off x="10775" y="7508"/>
                <a:ext cx="7205" cy="531"/>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zh-CN" sz="1600" dirty="0">
                    <a:solidFill>
                      <a:schemeClr val="tx1"/>
                    </a:solidFill>
                    <a:sym typeface="+mn-ea"/>
                  </a:rPr>
                  <a:t>The conclusion of this study</a:t>
                </a:r>
                <a:endParaRPr lang="en-US" altLang="zh-CN" sz="1600" dirty="0">
                  <a:solidFill>
                    <a:schemeClr val="tx1"/>
                  </a:solidFill>
                  <a:sym typeface="+mn-ea"/>
                </a:endParaRPr>
              </a:p>
            </p:txBody>
          </p:sp>
        </p:grpSp>
        <p:sp>
          <p:nvSpPr>
            <p:cNvPr id="28" name="文本框 27"/>
            <p:cNvSpPr txBox="1"/>
            <p:nvPr/>
          </p:nvSpPr>
          <p:spPr>
            <a:xfrm>
              <a:off x="9056" y="6748"/>
              <a:ext cx="1360" cy="1113"/>
            </a:xfrm>
            <a:prstGeom prst="rect">
              <a:avLst/>
            </a:prstGeom>
            <a:noFill/>
          </p:spPr>
          <p:txBody>
            <a:bodyPr wrap="square" rtlCol="0">
              <a:spAutoFit/>
            </a:bodyPr>
            <a:p>
              <a:r>
                <a:rPr lang="en-US" altLang="zh-CN" sz="4000">
                  <a:solidFill>
                    <a:schemeClr val="tx1"/>
                  </a:solidFill>
                  <a:latin typeface="Impact" panose="020B0806030902050204" charset="0"/>
                  <a:cs typeface="Impact" panose="020B0806030902050204" charset="0"/>
                </a:rPr>
                <a:t>04</a:t>
              </a:r>
              <a:endParaRPr lang="en-US" altLang="zh-CN" sz="4000">
                <a:solidFill>
                  <a:schemeClr val="tx1"/>
                </a:solidFill>
                <a:latin typeface="Impact" panose="020B0806030902050204" charset="0"/>
                <a:cs typeface="Impact" panose="020B0806030902050204" charset="0"/>
              </a:endParaRPr>
            </a:p>
          </p:txBody>
        </p:sp>
      </p:grpSp>
      <p:sp>
        <p:nvSpPr>
          <p:cNvPr id="78" name="矩形 77"/>
          <p:cNvSpPr/>
          <p:nvPr/>
        </p:nvSpPr>
        <p:spPr>
          <a:xfrm>
            <a:off x="1636395" y="993775"/>
            <a:ext cx="1581785" cy="2971800"/>
          </a:xfrm>
          <a:prstGeom prst="rect">
            <a:avLst/>
          </a:prstGeom>
        </p:spPr>
        <p:txBody>
          <a:bodyPr wrap="square">
            <a:spAutoFit/>
          </a:bodyPr>
          <a:p>
            <a:pPr marL="0" marR="0" lvl="0" indent="0" algn="dist" defTabSz="914400" rtl="0" fontAlgn="auto">
              <a:lnSpc>
                <a:spcPct val="130000"/>
              </a:lnSpc>
              <a:spcBef>
                <a:spcPts val="0"/>
              </a:spcBef>
              <a:spcAft>
                <a:spcPts val="0"/>
              </a:spcAft>
              <a:buClrTx/>
              <a:buSzTx/>
              <a:buFontTx/>
              <a:buNone/>
              <a:defRPr/>
            </a:pPr>
            <a:r>
              <a:rPr kumimoji="0" lang="zh-CN" altLang="en-US" sz="72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Impact" panose="020B0806030902050204" charset="0"/>
              </a:rPr>
              <a:t>目</a:t>
            </a:r>
            <a:endParaRPr kumimoji="0" lang="zh-CN" altLang="en-US" sz="72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Impact" panose="020B0806030902050204" charset="0"/>
            </a:endParaRPr>
          </a:p>
          <a:p>
            <a:pPr marL="0" marR="0" lvl="0" indent="0" algn="dist" defTabSz="914400" rtl="0" fontAlgn="auto">
              <a:lnSpc>
                <a:spcPct val="130000"/>
              </a:lnSpc>
              <a:spcBef>
                <a:spcPts val="0"/>
              </a:spcBef>
              <a:spcAft>
                <a:spcPts val="0"/>
              </a:spcAft>
              <a:buClrTx/>
              <a:buSzTx/>
              <a:buFontTx/>
              <a:buNone/>
              <a:defRPr/>
            </a:pPr>
            <a:r>
              <a:rPr kumimoji="0" lang="zh-CN" altLang="en-US" sz="72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Impact" panose="020B0806030902050204" charset="0"/>
              </a:rPr>
              <a:t>录</a:t>
            </a:r>
            <a:endParaRPr kumimoji="0" lang="zh-CN" altLang="en-US" sz="72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Impact" panose="020B0806030902050204" charset="0"/>
            </a:endParaRPr>
          </a:p>
        </p:txBody>
      </p:sp>
      <p:sp>
        <p:nvSpPr>
          <p:cNvPr id="79" name="矩形 78"/>
          <p:cNvSpPr/>
          <p:nvPr/>
        </p:nvSpPr>
        <p:spPr>
          <a:xfrm rot="5400000">
            <a:off x="2430780" y="2627630"/>
            <a:ext cx="2035175" cy="460375"/>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Arial" panose="020B0604020202020204" pitchFamily="34" charset="0"/>
              </a:rPr>
              <a:t>CONTENTS</a:t>
            </a:r>
            <a:endParaRPr kumimoji="0" lang="en-US" altLang="zh-CN" sz="24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Arial" panose="020B0604020202020204" pitchFamily="34" charset="0"/>
            </a:endParaRPr>
          </a:p>
        </p:txBody>
      </p:sp>
      <p:pic>
        <p:nvPicPr>
          <p:cNvPr id="6" name="图片 5" descr="图片1"/>
          <p:cNvPicPr>
            <a:picLocks noChangeAspect="1"/>
          </p:cNvPicPr>
          <p:nvPr/>
        </p:nvPicPr>
        <p:blipFill>
          <a:blip r:embed="rId1"/>
          <a:stretch>
            <a:fillRect/>
          </a:stretch>
        </p:blipFill>
        <p:spPr>
          <a:xfrm>
            <a:off x="0" y="-29845"/>
            <a:ext cx="12192000" cy="6866255"/>
          </a:xfrm>
          <a:prstGeom prst="rect">
            <a:avLst/>
          </a:prstGeom>
        </p:spPr>
      </p:pic>
      <p:grpSp>
        <p:nvGrpSpPr>
          <p:cNvPr id="2" name="组合 1"/>
          <p:cNvGrpSpPr/>
          <p:nvPr/>
        </p:nvGrpSpPr>
        <p:grpSpPr>
          <a:xfrm>
            <a:off x="3171825" y="1340485"/>
            <a:ext cx="3004185" cy="706586"/>
            <a:chOff x="9056" y="2498"/>
            <a:chExt cx="4423" cy="1236"/>
          </a:xfrm>
        </p:grpSpPr>
        <p:sp>
          <p:nvSpPr>
            <p:cNvPr id="7" name="矩形 6"/>
            <p:cNvSpPr/>
            <p:nvPr/>
          </p:nvSpPr>
          <p:spPr>
            <a:xfrm>
              <a:off x="10775" y="2622"/>
              <a:ext cx="2704" cy="80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rPr>
                <a:t>Definition</a:t>
              </a:r>
              <a:endPar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9" name="文本框 8"/>
            <p:cNvSpPr txBox="1"/>
            <p:nvPr/>
          </p:nvSpPr>
          <p:spPr>
            <a:xfrm>
              <a:off x="9056" y="2498"/>
              <a:ext cx="1129" cy="1236"/>
            </a:xfrm>
            <a:prstGeom prst="rect">
              <a:avLst/>
            </a:prstGeom>
            <a:noFill/>
          </p:spPr>
          <p:txBody>
            <a:bodyPr wrap="square" rtlCol="0">
              <a:spAutoFit/>
            </a:bodyPr>
            <a:p>
              <a:r>
                <a:rPr lang="en-US" altLang="zh-CN" sz="4000" b="1">
                  <a:solidFill>
                    <a:schemeClr val="tx1"/>
                  </a:solidFill>
                  <a:latin typeface="Times New Roman" panose="02020603050405020304" pitchFamily="18" charset="0"/>
                  <a:cs typeface="Times New Roman" panose="02020603050405020304" pitchFamily="18" charset="0"/>
                </a:rPr>
                <a:t>1</a:t>
              </a:r>
              <a:endParaRPr lang="en-US" altLang="zh-CN" sz="4000" b="1">
                <a:solidFill>
                  <a:schemeClr val="tx1"/>
                </a:solidFill>
                <a:latin typeface="Times New Roman" panose="02020603050405020304" pitchFamily="18" charset="0"/>
                <a:cs typeface="Times New Roman" panose="02020603050405020304" pitchFamily="18" charset="0"/>
              </a:endParaRPr>
            </a:p>
          </p:txBody>
        </p:sp>
      </p:grpSp>
      <p:grpSp>
        <p:nvGrpSpPr>
          <p:cNvPr id="10" name="组合 9"/>
          <p:cNvGrpSpPr/>
          <p:nvPr/>
        </p:nvGrpSpPr>
        <p:grpSpPr>
          <a:xfrm>
            <a:off x="3171825" y="2145030"/>
            <a:ext cx="5208905" cy="706755"/>
            <a:chOff x="9056" y="3878"/>
            <a:chExt cx="8203" cy="1113"/>
          </a:xfrm>
        </p:grpSpPr>
        <p:sp>
          <p:nvSpPr>
            <p:cNvPr id="13" name="矩形 12"/>
            <p:cNvSpPr/>
            <p:nvPr/>
          </p:nvSpPr>
          <p:spPr>
            <a:xfrm>
              <a:off x="10775" y="4002"/>
              <a:ext cx="6484" cy="725"/>
            </a:xfrm>
            <a:prstGeom prst="rect">
              <a:avLst/>
            </a:prstGeom>
          </p:spPr>
          <p:txBody>
            <a:bodyPr wrap="none">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rPr>
                <a:t>Three Rules of Skopos Theory</a:t>
              </a:r>
              <a:endPar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7" name="文本框 16"/>
            <p:cNvSpPr txBox="1"/>
            <p:nvPr/>
          </p:nvSpPr>
          <p:spPr>
            <a:xfrm>
              <a:off x="9056" y="3878"/>
              <a:ext cx="1523" cy="1113"/>
            </a:xfrm>
            <a:prstGeom prst="rect">
              <a:avLst/>
            </a:prstGeom>
            <a:noFill/>
          </p:spPr>
          <p:txBody>
            <a:bodyPr wrap="square" rtlCol="0">
              <a:spAutoFit/>
            </a:bodyPr>
            <a:p>
              <a:r>
                <a:rPr lang="en-US" altLang="zh-CN" sz="4000" b="1">
                  <a:solidFill>
                    <a:schemeClr val="tx1"/>
                  </a:solidFill>
                  <a:latin typeface="Times New Roman" panose="02020603050405020304" pitchFamily="18" charset="0"/>
                  <a:cs typeface="Times New Roman" panose="02020603050405020304" pitchFamily="18" charset="0"/>
                </a:rPr>
                <a:t>2</a:t>
              </a:r>
              <a:endParaRPr lang="en-US" altLang="zh-CN" sz="4000" b="1">
                <a:solidFill>
                  <a:schemeClr val="tx1"/>
                </a:solidFill>
                <a:latin typeface="Times New Roman" panose="02020603050405020304" pitchFamily="18" charset="0"/>
                <a:cs typeface="Times New Roman" panose="02020603050405020304" pitchFamily="18" charset="0"/>
              </a:endParaRPr>
            </a:p>
          </p:txBody>
        </p:sp>
      </p:grpSp>
      <p:grpSp>
        <p:nvGrpSpPr>
          <p:cNvPr id="21" name="组合 20"/>
          <p:cNvGrpSpPr/>
          <p:nvPr/>
        </p:nvGrpSpPr>
        <p:grpSpPr>
          <a:xfrm>
            <a:off x="3195320" y="3005455"/>
            <a:ext cx="2860675" cy="706755"/>
            <a:chOff x="9145" y="5213"/>
            <a:chExt cx="4505" cy="1113"/>
          </a:xfrm>
        </p:grpSpPr>
        <p:sp>
          <p:nvSpPr>
            <p:cNvPr id="29" name="矩形 28"/>
            <p:cNvSpPr/>
            <p:nvPr/>
          </p:nvSpPr>
          <p:spPr>
            <a:xfrm>
              <a:off x="10775" y="5407"/>
              <a:ext cx="2875" cy="725"/>
            </a:xfrm>
            <a:prstGeom prst="rect">
              <a:avLst/>
            </a:prstGeom>
          </p:spPr>
          <p:txBody>
            <a:bodyPr wrap="none">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rPr>
                <a:t>Applications</a:t>
              </a:r>
              <a:endPar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31" name="文本框 30"/>
            <p:cNvSpPr txBox="1"/>
            <p:nvPr/>
          </p:nvSpPr>
          <p:spPr>
            <a:xfrm>
              <a:off x="9145" y="5213"/>
              <a:ext cx="1359" cy="1113"/>
            </a:xfrm>
            <a:prstGeom prst="rect">
              <a:avLst/>
            </a:prstGeom>
            <a:noFill/>
          </p:spPr>
          <p:txBody>
            <a:bodyPr wrap="square" rtlCol="0">
              <a:spAutoFit/>
            </a:bodyPr>
            <a:p>
              <a:r>
                <a:rPr lang="en-US" altLang="zh-CN" sz="4000" b="1">
                  <a:solidFill>
                    <a:schemeClr val="tx1"/>
                  </a:solidFill>
                  <a:latin typeface="Times New Roman" panose="02020603050405020304" pitchFamily="18" charset="0"/>
                  <a:cs typeface="Times New Roman" panose="02020603050405020304" pitchFamily="18" charset="0"/>
                </a:rPr>
                <a:t>3</a:t>
              </a:r>
              <a:endParaRPr lang="en-US" altLang="zh-CN" sz="4000" b="1">
                <a:solidFill>
                  <a:schemeClr val="tx1"/>
                </a:solidFill>
                <a:latin typeface="Times New Roman" panose="02020603050405020304" pitchFamily="18" charset="0"/>
                <a:cs typeface="Times New Roman" panose="02020603050405020304" pitchFamily="18" charset="0"/>
              </a:endParaRPr>
            </a:p>
          </p:txBody>
        </p:sp>
      </p:grpSp>
      <p:grpSp>
        <p:nvGrpSpPr>
          <p:cNvPr id="43" name="组合 42"/>
          <p:cNvGrpSpPr/>
          <p:nvPr/>
        </p:nvGrpSpPr>
        <p:grpSpPr>
          <a:xfrm>
            <a:off x="3195168" y="3878065"/>
            <a:ext cx="3059884" cy="706565"/>
            <a:chOff x="9022" y="6532"/>
            <a:chExt cx="4521" cy="1744"/>
          </a:xfrm>
        </p:grpSpPr>
        <p:sp>
          <p:nvSpPr>
            <p:cNvPr id="37" name="矩形 36"/>
            <p:cNvSpPr/>
            <p:nvPr/>
          </p:nvSpPr>
          <p:spPr>
            <a:xfrm>
              <a:off x="10600" y="6836"/>
              <a:ext cx="2943" cy="1136"/>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rPr>
                <a:t>Conclusion</a:t>
              </a:r>
              <a:endParaRPr lang="zh-CN" altLang="en-US" sz="2400" b="1" noProof="0" dirty="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39" name="文本框 38"/>
            <p:cNvSpPr txBox="1"/>
            <p:nvPr/>
          </p:nvSpPr>
          <p:spPr>
            <a:xfrm>
              <a:off x="9022" y="6532"/>
              <a:ext cx="1360" cy="1744"/>
            </a:xfrm>
            <a:prstGeom prst="rect">
              <a:avLst/>
            </a:prstGeom>
            <a:noFill/>
          </p:spPr>
          <p:txBody>
            <a:bodyPr wrap="square" rtlCol="0">
              <a:spAutoFit/>
            </a:bodyPr>
            <a:p>
              <a:r>
                <a:rPr lang="en-US" altLang="zh-CN" sz="4000" b="1">
                  <a:solidFill>
                    <a:schemeClr val="tx1"/>
                  </a:solidFill>
                  <a:latin typeface="Times New Roman" panose="02020603050405020304" pitchFamily="18" charset="0"/>
                  <a:cs typeface="Times New Roman" panose="02020603050405020304" pitchFamily="18" charset="0"/>
                </a:rPr>
                <a:t>4</a:t>
              </a:r>
              <a:endParaRPr lang="en-US" altLang="zh-CN" sz="4000" b="1">
                <a:solidFill>
                  <a:schemeClr val="tx1"/>
                </a:solidFill>
                <a:latin typeface="Times New Roman" panose="02020603050405020304" pitchFamily="18" charset="0"/>
                <a:cs typeface="Times New Roman" panose="02020603050405020304" pitchFamily="18" charset="0"/>
              </a:endParaRPr>
            </a:p>
          </p:txBody>
        </p:sp>
      </p:grpSp>
      <p:sp>
        <p:nvSpPr>
          <p:cNvPr id="44" name="矩形 43"/>
          <p:cNvSpPr/>
          <p:nvPr/>
        </p:nvSpPr>
        <p:spPr>
          <a:xfrm>
            <a:off x="1763395" y="1135380"/>
            <a:ext cx="1581785" cy="1531620"/>
          </a:xfrm>
          <a:prstGeom prst="rect">
            <a:avLst/>
          </a:prstGeom>
        </p:spPr>
        <p:txBody>
          <a:bodyPr wrap="square">
            <a:spAutoFit/>
          </a:bodyPr>
          <a:p>
            <a:pPr marL="0" marR="0" lvl="0" indent="0" algn="dist" defTabSz="914400" rtl="0" fontAlgn="auto">
              <a:lnSpc>
                <a:spcPct val="130000"/>
              </a:lnSpc>
              <a:spcBef>
                <a:spcPts val="0"/>
              </a:spcBef>
              <a:spcAft>
                <a:spcPts val="0"/>
              </a:spcAft>
              <a:buClrTx/>
              <a:buSzTx/>
              <a:buFontTx/>
              <a:buNone/>
              <a:defRPr/>
            </a:pPr>
            <a:endParaRPr kumimoji="0" lang="zh-CN" altLang="en-US" sz="72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sym typeface="Impact" panose="020B0806030902050204" charset="0"/>
            </a:endParaRPr>
          </a:p>
        </p:txBody>
      </p:sp>
      <p:sp>
        <p:nvSpPr>
          <p:cNvPr id="49" name="文本框 48"/>
          <p:cNvSpPr txBox="1"/>
          <p:nvPr/>
        </p:nvSpPr>
        <p:spPr>
          <a:xfrm>
            <a:off x="3136265" y="163830"/>
            <a:ext cx="4242435" cy="829945"/>
          </a:xfrm>
          <a:prstGeom prst="rect">
            <a:avLst/>
          </a:prstGeom>
          <a:noFill/>
        </p:spPr>
        <p:txBody>
          <a:bodyPr wrap="square" rtlCol="0">
            <a:spAutoFit/>
          </a:bodyPr>
          <a:p>
            <a:r>
              <a:rPr lang="en-US" altLang="zh-CN" sz="4800" b="1">
                <a:latin typeface="Times New Roman" panose="02020603050405020304" pitchFamily="18" charset="0"/>
                <a:cs typeface="Times New Roman" panose="02020603050405020304" pitchFamily="18" charset="0"/>
                <a:sym typeface="+mn-ea"/>
              </a:rPr>
              <a:t>Contents</a:t>
            </a:r>
            <a:endParaRPr lang="en-US" altLang="zh-CN" sz="4800" b="1">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0" y="0"/>
            <a:ext cx="12192000" cy="6863715"/>
          </a:xfrm>
          <a:prstGeom prst="rect">
            <a:avLst/>
          </a:prstGeom>
        </p:spPr>
      </p:pic>
      <p:sp>
        <p:nvSpPr>
          <p:cNvPr id="44" name="矩形 43"/>
          <p:cNvSpPr/>
          <p:nvPr/>
        </p:nvSpPr>
        <p:spPr>
          <a:xfrm>
            <a:off x="2852738" y="2613025"/>
            <a:ext cx="6486525" cy="1223010"/>
          </a:xfrm>
          <a:prstGeom prst="rect">
            <a:avLst/>
          </a:prstGeom>
          <a:noFill/>
          <a:ln>
            <a:noFill/>
          </a:ln>
        </p:spPr>
        <p:txBody>
          <a:bodyPr wrap="square" anchor="ctr">
            <a:noAutofit/>
          </a:bodyPr>
          <a:p>
            <a:pPr algn="ctr">
              <a:lnSpc>
                <a:spcPct val="120000"/>
              </a:lnSpc>
            </a:pPr>
            <a:r>
              <a:rPr lang="en-US" altLang="zh-CN" sz="4800" b="1" noProof="0" dirty="0">
                <a:latin typeface="Times New Roman" panose="02020603050405020304" pitchFamily="18" charset="0"/>
                <a:ea typeface="微软雅黑" panose="020B0503020204020204" charset="-122"/>
                <a:cs typeface="Times New Roman" panose="02020603050405020304" pitchFamily="18" charset="0"/>
                <a:sym typeface="+mn-ea"/>
              </a:rPr>
              <a:t>Definition</a:t>
            </a:r>
            <a:endParaRPr lang="en-US" altLang="zh-CN" sz="4800" b="1" noProof="0" dirty="0">
              <a:solidFill>
                <a:schemeClr val="tx1"/>
              </a:solidFill>
              <a:uFillTx/>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9" name="文本框 8"/>
          <p:cNvSpPr txBox="1"/>
          <p:nvPr/>
        </p:nvSpPr>
        <p:spPr>
          <a:xfrm>
            <a:off x="5179695" y="1179830"/>
            <a:ext cx="1832610" cy="1445260"/>
          </a:xfrm>
          <a:prstGeom prst="rect">
            <a:avLst/>
          </a:prstGeom>
          <a:noFill/>
        </p:spPr>
        <p:txBody>
          <a:bodyPr wrap="square" rtlCol="0">
            <a:spAutoFit/>
          </a:bodyPr>
          <a:p>
            <a:pPr algn="ctr"/>
            <a:r>
              <a:rPr lang="en-US" altLang="zh-CN" sz="8800">
                <a:solidFill>
                  <a:schemeClr val="tx1"/>
                </a:solidFill>
                <a:latin typeface="Times New Roman" panose="02020603050405020304" pitchFamily="18" charset="0"/>
                <a:cs typeface="Times New Roman" panose="02020603050405020304" pitchFamily="18" charset="0"/>
              </a:rPr>
              <a:t>1</a:t>
            </a:r>
            <a:endParaRPr lang="en-US" altLang="zh-CN" sz="8800">
              <a:solidFill>
                <a:schemeClr val="tx1"/>
              </a:solidFill>
              <a:latin typeface="Times New Roman" panose="02020603050405020304" pitchFamily="18" charset="0"/>
              <a:cs typeface="Times New Roman" panose="02020603050405020304" pitchFamily="18" charset="0"/>
            </a:endParaRPr>
          </a:p>
        </p:txBody>
      </p:sp>
      <p:cxnSp>
        <p:nvCxnSpPr>
          <p:cNvPr id="3" name="直接连接符 2"/>
          <p:cNvCxnSpPr/>
          <p:nvPr/>
        </p:nvCxnSpPr>
        <p:spPr>
          <a:xfrm>
            <a:off x="5196000" y="2663190"/>
            <a:ext cx="18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 name="矩形 29"/>
          <p:cNvSpPr/>
          <p:nvPr/>
        </p:nvSpPr>
        <p:spPr>
          <a:xfrm>
            <a:off x="1397635" y="2333625"/>
            <a:ext cx="7313295" cy="2968625"/>
          </a:xfrm>
          <a:prstGeom prst="rect">
            <a:avLst/>
          </a:prstGeom>
        </p:spPr>
        <p:txBody>
          <a:bodyPr wrap="square">
            <a:spAutoFit/>
          </a:bodyPr>
          <a:p>
            <a:pPr>
              <a:lnSpc>
                <a:spcPct val="130000"/>
              </a:lnSpc>
            </a:pPr>
            <a:r>
              <a:rPr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rPr>
              <a:t>Skopos is the Greek word for ‘aim’ or purpose</a:t>
            </a:r>
            <a:r>
              <a:rPr lang="en-US"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rPr>
              <a:t>.</a:t>
            </a:r>
            <a:endParaRPr lang="en-US"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endParaRPr>
          </a:p>
          <a:p>
            <a:pPr>
              <a:lnSpc>
                <a:spcPct val="130000"/>
              </a:lnSpc>
            </a:pPr>
            <a:endParaRPr lang="en-US"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endParaRPr>
          </a:p>
          <a:p>
            <a:pPr>
              <a:lnSpc>
                <a:spcPct val="130000"/>
              </a:lnSpc>
            </a:pPr>
            <a:r>
              <a:rPr lang="en-US"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rPr>
              <a:t>It </a:t>
            </a:r>
            <a:r>
              <a:rPr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rPr>
              <a:t>was introduced into translation theory in the 1970s by Hans J. Vermeer as a technical term for the purpose of a translation and of the action of translating.</a:t>
            </a:r>
            <a:endParaRPr sz="24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endParaRPr>
          </a:p>
        </p:txBody>
      </p:sp>
      <p:pic>
        <p:nvPicPr>
          <p:cNvPr id="31" name="图片 30" descr="3643380"/>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614680" y="2941955"/>
            <a:ext cx="504000" cy="504000"/>
          </a:xfrm>
          <a:prstGeom prst="rect">
            <a:avLst/>
          </a:prstGeom>
        </p:spPr>
      </p:pic>
      <p:pic>
        <p:nvPicPr>
          <p:cNvPr id="6" name="图片 5" descr="图片1"/>
          <p:cNvPicPr>
            <a:picLocks noChangeAspect="1"/>
          </p:cNvPicPr>
          <p:nvPr/>
        </p:nvPicPr>
        <p:blipFill>
          <a:blip r:embed="rId3"/>
          <a:srcRect t="69207" b="7723"/>
          <a:stretch>
            <a:fillRect/>
          </a:stretch>
        </p:blipFill>
        <p:spPr>
          <a:xfrm flipH="1">
            <a:off x="0" y="0"/>
            <a:ext cx="12204065" cy="1155065"/>
          </a:xfrm>
          <a:prstGeom prst="rect">
            <a:avLst/>
          </a:prstGeom>
        </p:spPr>
      </p:pic>
      <p:sp>
        <p:nvSpPr>
          <p:cNvPr id="4" name="矩形 3"/>
          <p:cNvSpPr/>
          <p:nvPr/>
        </p:nvSpPr>
        <p:spPr>
          <a:xfrm flipH="1">
            <a:off x="-19050" y="14605"/>
            <a:ext cx="12242800" cy="115570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10" name="组合 9"/>
          <p:cNvGrpSpPr/>
          <p:nvPr/>
        </p:nvGrpSpPr>
        <p:grpSpPr>
          <a:xfrm>
            <a:off x="9296400" y="1536700"/>
            <a:ext cx="2895600" cy="3402330"/>
            <a:chOff x="12980" y="3701"/>
            <a:chExt cx="4560" cy="5358"/>
          </a:xfrm>
        </p:grpSpPr>
        <p:sp>
          <p:nvSpPr>
            <p:cNvPr id="5" name="圆角矩形 4"/>
            <p:cNvSpPr/>
            <p:nvPr/>
          </p:nvSpPr>
          <p:spPr>
            <a:xfrm>
              <a:off x="12980" y="3701"/>
              <a:ext cx="4560" cy="5359"/>
            </a:xfrm>
            <a:prstGeom prst="roundRect">
              <a:avLst>
                <a:gd name="adj" fmla="val 12280"/>
              </a:avLst>
            </a:prstGeom>
            <a:solidFill>
              <a:schemeClr val="tx1">
                <a:lumMod val="75000"/>
                <a:lumOff val="25000"/>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 name="图片 6" descr="4394344"/>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440" y="4423"/>
              <a:ext cx="1701" cy="1701"/>
            </a:xfrm>
            <a:prstGeom prst="rect">
              <a:avLst/>
            </a:prstGeom>
          </p:spPr>
        </p:pic>
        <p:sp>
          <p:nvSpPr>
            <p:cNvPr id="8" name="圆角矩形 7"/>
            <p:cNvSpPr/>
            <p:nvPr/>
          </p:nvSpPr>
          <p:spPr>
            <a:xfrm>
              <a:off x="13720" y="6368"/>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13720" y="7273"/>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12" name="矩形 11"/>
          <p:cNvSpPr/>
          <p:nvPr/>
        </p:nvSpPr>
        <p:spPr>
          <a:xfrm>
            <a:off x="614680" y="255270"/>
            <a:ext cx="3482340" cy="645160"/>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en-US" sz="36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Definition</a:t>
            </a:r>
            <a:endParaRPr lang="en-US" sz="36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to="" calcmode="lin" valueType="num">
                                      <p:cBhvr>
                                        <p:cTn id="7" dur="1" fill="hold"/>
                                        <p:tgtEl>
                                          <p:spTgt spid="30"/>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0" y="-5715"/>
            <a:ext cx="12192000" cy="6863715"/>
          </a:xfrm>
          <a:prstGeom prst="rect">
            <a:avLst/>
          </a:prstGeom>
        </p:spPr>
      </p:pic>
      <p:sp>
        <p:nvSpPr>
          <p:cNvPr id="44" name="矩形 43"/>
          <p:cNvSpPr/>
          <p:nvPr/>
        </p:nvSpPr>
        <p:spPr>
          <a:xfrm>
            <a:off x="1417320" y="2613025"/>
            <a:ext cx="10577195" cy="1223010"/>
          </a:xfrm>
          <a:prstGeom prst="rect">
            <a:avLst/>
          </a:prstGeom>
          <a:noFill/>
          <a:ln>
            <a:noFill/>
          </a:ln>
        </p:spPr>
        <p:txBody>
          <a:bodyPr wrap="square" anchor="ctr">
            <a:noAutofit/>
          </a:bodyPr>
          <a:p>
            <a:pPr algn="ctr">
              <a:lnSpc>
                <a:spcPct val="120000"/>
              </a:lnSpc>
            </a:pPr>
            <a:r>
              <a:rPr lang="zh-CN" altLang="en-US" sz="4800" b="1" noProof="0" dirty="0">
                <a:latin typeface="Times New Roman" panose="02020603050405020304" pitchFamily="18" charset="0"/>
                <a:ea typeface="微软雅黑" panose="020B0503020204020204" charset="-122"/>
                <a:cs typeface="Times New Roman" panose="02020603050405020304" pitchFamily="18" charset="0"/>
                <a:sym typeface="+mn-ea"/>
              </a:rPr>
              <a:t>Three Rules of Skopos Theory</a:t>
            </a:r>
            <a:endParaRPr lang="zh-CN" altLang="en-US" sz="4800" b="1" noProof="0" dirty="0">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9" name="文本框 8"/>
          <p:cNvSpPr txBox="1"/>
          <p:nvPr/>
        </p:nvSpPr>
        <p:spPr>
          <a:xfrm>
            <a:off x="5179695" y="1179830"/>
            <a:ext cx="1832610" cy="1445260"/>
          </a:xfrm>
          <a:prstGeom prst="rect">
            <a:avLst/>
          </a:prstGeom>
          <a:noFill/>
        </p:spPr>
        <p:txBody>
          <a:bodyPr wrap="square" rtlCol="0">
            <a:spAutoFit/>
          </a:bodyPr>
          <a:p>
            <a:pPr algn="ctr"/>
            <a:r>
              <a:rPr lang="en-US" altLang="zh-CN" sz="8800">
                <a:solidFill>
                  <a:schemeClr val="tx1"/>
                </a:solidFill>
                <a:latin typeface="Times New Roman" panose="02020603050405020304" pitchFamily="18" charset="0"/>
                <a:cs typeface="Times New Roman" panose="02020603050405020304" pitchFamily="18" charset="0"/>
              </a:rPr>
              <a:t>2</a:t>
            </a:r>
            <a:endParaRPr lang="en-US" altLang="zh-CN" sz="8800">
              <a:solidFill>
                <a:schemeClr val="tx1"/>
              </a:solidFill>
              <a:latin typeface="Times New Roman" panose="02020603050405020304" pitchFamily="18" charset="0"/>
              <a:cs typeface="Times New Roman" panose="02020603050405020304" pitchFamily="18" charset="0"/>
            </a:endParaRPr>
          </a:p>
        </p:txBody>
      </p:sp>
      <p:cxnSp>
        <p:nvCxnSpPr>
          <p:cNvPr id="3" name="直接连接符 2"/>
          <p:cNvCxnSpPr/>
          <p:nvPr/>
        </p:nvCxnSpPr>
        <p:spPr>
          <a:xfrm>
            <a:off x="5196000" y="2663190"/>
            <a:ext cx="18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4215130" y="1908175"/>
            <a:ext cx="7539355" cy="3783330"/>
          </a:xfrm>
          <a:prstGeom prst="rect">
            <a:avLst/>
          </a:prstGeom>
        </p:spPr>
        <p:txBody>
          <a:bodyPr wrap="square">
            <a:spAutoFit/>
          </a:bodyPr>
          <a:p>
            <a:pPr lvl="0">
              <a:lnSpc>
                <a:spcPct val="120000"/>
              </a:lnSpc>
              <a:defRPr/>
            </a:pP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    </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Skopos rule</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 primary principle determining any translation process is the purpose of the overall translation action</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endPar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endParaRPr>
          </a:p>
          <a:p>
            <a:pPr lvl="0">
              <a:lnSpc>
                <a:spcPct val="120000"/>
              </a:lnSpc>
              <a:defRPr/>
            </a:pPr>
            <a:endParaRPr lang="zh-CN" altLang="en-US" sz="800" b="1">
              <a:solidFill>
                <a:schemeClr val="tx1"/>
              </a:solidFill>
              <a:latin typeface="Times New Roman" panose="02020603050405020304" pitchFamily="18" charset="0"/>
              <a:ea typeface="微软雅黑" panose="020B0503020204020204" charset="-122"/>
              <a:cs typeface="Times New Roman" panose="02020603050405020304" pitchFamily="18" charset="0"/>
            </a:endParaRPr>
          </a:p>
          <a:p>
            <a:pPr lvl="0">
              <a:lnSpc>
                <a:spcPct val="120000"/>
              </a:lnSpc>
              <a:defRPr/>
            </a:pP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    There are various purposes relating to translation, but the purpose of the target text is what skopos means. In fact, the so-called </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Skopos</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 by functionalist is the communicative function that target text is intended to achieve for a target culture.</a:t>
            </a:r>
            <a:endPar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614680" y="293370"/>
            <a:ext cx="5412105" cy="58356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2.1  Skopos Rule</a:t>
            </a:r>
            <a:endPar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grpSp>
        <p:nvGrpSpPr>
          <p:cNvPr id="10" name="组合 9"/>
          <p:cNvGrpSpPr/>
          <p:nvPr/>
        </p:nvGrpSpPr>
        <p:grpSpPr>
          <a:xfrm>
            <a:off x="996950" y="2077085"/>
            <a:ext cx="2895600" cy="3402330"/>
            <a:chOff x="12980" y="3701"/>
            <a:chExt cx="4560" cy="5358"/>
          </a:xfrm>
        </p:grpSpPr>
        <p:sp>
          <p:nvSpPr>
            <p:cNvPr id="2" name="圆角矩形 1"/>
            <p:cNvSpPr/>
            <p:nvPr/>
          </p:nvSpPr>
          <p:spPr>
            <a:xfrm>
              <a:off x="12980" y="3701"/>
              <a:ext cx="4560" cy="5359"/>
            </a:xfrm>
            <a:prstGeom prst="roundRect">
              <a:avLst>
                <a:gd name="adj" fmla="val 12280"/>
              </a:avLst>
            </a:prstGeom>
            <a:solidFill>
              <a:schemeClr val="tx1">
                <a:lumMod val="75000"/>
                <a:lumOff val="25000"/>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 name="图片 6" descr="439434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440" y="4423"/>
              <a:ext cx="1701" cy="1701"/>
            </a:xfrm>
            <a:prstGeom prst="rect">
              <a:avLst/>
            </a:prstGeom>
          </p:spPr>
        </p:pic>
        <p:sp>
          <p:nvSpPr>
            <p:cNvPr id="8" name="圆角矩形 7"/>
            <p:cNvSpPr/>
            <p:nvPr/>
          </p:nvSpPr>
          <p:spPr>
            <a:xfrm>
              <a:off x="13720" y="6368"/>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13720" y="7273"/>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4916170" y="2461895"/>
            <a:ext cx="6715125" cy="2306320"/>
          </a:xfrm>
          <a:prstGeom prst="rect">
            <a:avLst/>
          </a:prstGeom>
        </p:spPr>
        <p:txBody>
          <a:bodyPr wrap="square">
            <a:spAutoFit/>
          </a:bodyPr>
          <a:p>
            <a:pPr lvl="0">
              <a:lnSpc>
                <a:spcPct val="120000"/>
              </a:lnSpc>
              <a:defRPr/>
            </a:pP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The coherence rule means the translation should conform to the standard of </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intra-textual coherence</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 that is to say, the translation should be sufficiently coherent with the target reader</a:t>
            </a:r>
            <a:r>
              <a:rPr lang="en-US" altLang="zh-CN"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rPr>
              <a:t>s communicative situation and culture. </a:t>
            </a:r>
            <a:endPar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614680" y="293370"/>
            <a:ext cx="5412105" cy="58356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2.</a:t>
            </a:r>
            <a:r>
              <a:rPr 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2</a:t>
            </a: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  </a:t>
            </a:r>
            <a:r>
              <a:rPr 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C</a:t>
            </a:r>
            <a:r>
              <a:rPr lang="zh-CN" altLang="en-US" sz="3200" b="1">
                <a:latin typeface="Times New Roman" panose="02020603050405020304" pitchFamily="18" charset="0"/>
                <a:ea typeface="微软雅黑" panose="020B0503020204020204" charset="-122"/>
                <a:cs typeface="Times New Roman" panose="02020603050405020304" pitchFamily="18" charset="0"/>
                <a:sym typeface="+mn-ea"/>
              </a:rPr>
              <a:t>oherence </a:t>
            </a: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 Rule</a:t>
            </a:r>
            <a:endPar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grpSp>
        <p:nvGrpSpPr>
          <p:cNvPr id="10" name="组合 9"/>
          <p:cNvGrpSpPr/>
          <p:nvPr/>
        </p:nvGrpSpPr>
        <p:grpSpPr>
          <a:xfrm>
            <a:off x="1141730" y="1813560"/>
            <a:ext cx="2895600" cy="3402330"/>
            <a:chOff x="12980" y="3701"/>
            <a:chExt cx="4560" cy="5358"/>
          </a:xfrm>
        </p:grpSpPr>
        <p:sp>
          <p:nvSpPr>
            <p:cNvPr id="2" name="圆角矩形 1"/>
            <p:cNvSpPr/>
            <p:nvPr/>
          </p:nvSpPr>
          <p:spPr>
            <a:xfrm>
              <a:off x="12980" y="3701"/>
              <a:ext cx="4560" cy="5359"/>
            </a:xfrm>
            <a:prstGeom prst="roundRect">
              <a:avLst>
                <a:gd name="adj" fmla="val 12280"/>
              </a:avLst>
            </a:prstGeom>
            <a:solidFill>
              <a:schemeClr val="tx1">
                <a:lumMod val="75000"/>
                <a:lumOff val="25000"/>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 name="图片 6" descr="439434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440" y="4423"/>
              <a:ext cx="1701" cy="1701"/>
            </a:xfrm>
            <a:prstGeom prst="rect">
              <a:avLst/>
            </a:prstGeom>
          </p:spPr>
        </p:pic>
        <p:sp>
          <p:nvSpPr>
            <p:cNvPr id="8" name="圆角矩形 7"/>
            <p:cNvSpPr/>
            <p:nvPr/>
          </p:nvSpPr>
          <p:spPr>
            <a:xfrm>
              <a:off x="13720" y="6368"/>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13720" y="7273"/>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60" name="组合 59"/>
          <p:cNvGrpSpPr/>
          <p:nvPr/>
        </p:nvGrpSpPr>
        <p:grpSpPr>
          <a:xfrm>
            <a:off x="-19050" y="14605"/>
            <a:ext cx="12242800" cy="1155700"/>
            <a:chOff x="-30" y="0"/>
            <a:chExt cx="19280" cy="1820"/>
          </a:xfrm>
        </p:grpSpPr>
        <p:pic>
          <p:nvPicPr>
            <p:cNvPr id="61" name="图片 60" descr="图片1"/>
            <p:cNvPicPr>
              <a:picLocks noChangeAspect="1"/>
            </p:cNvPicPr>
            <p:nvPr/>
          </p:nvPicPr>
          <p:blipFill>
            <a:blip r:embed="rId1"/>
            <a:srcRect t="69207" b="7723"/>
            <a:stretch>
              <a:fillRect/>
            </a:stretch>
          </p:blipFill>
          <p:spPr>
            <a:xfrm flipH="1">
              <a:off x="0" y="0"/>
              <a:ext cx="19219" cy="1819"/>
            </a:xfrm>
            <a:prstGeom prst="rect">
              <a:avLst/>
            </a:prstGeom>
          </p:spPr>
        </p:pic>
        <p:sp>
          <p:nvSpPr>
            <p:cNvPr id="62" name="矩形 61"/>
            <p:cNvSpPr/>
            <p:nvPr/>
          </p:nvSpPr>
          <p:spPr>
            <a:xfrm flipH="1">
              <a:off x="-30" y="0"/>
              <a:ext cx="19280" cy="1820"/>
            </a:xfrm>
            <a:prstGeom prst="rect">
              <a:avLst/>
            </a:prstGeom>
            <a:gradFill>
              <a:gsLst>
                <a:gs pos="0">
                  <a:srgbClr val="EEEEEE">
                    <a:alpha val="0"/>
                  </a:srgbClr>
                </a:gs>
                <a:gs pos="73000">
                  <a:srgbClr val="EEEEEE">
                    <a:alpha val="100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20" name="矩形 19"/>
          <p:cNvSpPr/>
          <p:nvPr/>
        </p:nvSpPr>
        <p:spPr>
          <a:xfrm>
            <a:off x="614680" y="293370"/>
            <a:ext cx="5412105" cy="583565"/>
          </a:xfrm>
          <a:prstGeom prst="rect">
            <a:avLst/>
          </a:prstGeom>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lang="en-US"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2.3</a:t>
            </a:r>
            <a:r>
              <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rPr>
              <a:t>  Fidelity Rule</a:t>
            </a:r>
            <a:endParaRPr sz="3200" b="1" noProof="0" dirty="0" smtClean="0">
              <a:solidFill>
                <a:schemeClr val="tx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2" name="文本框 1"/>
          <p:cNvSpPr txBox="1"/>
          <p:nvPr/>
        </p:nvSpPr>
        <p:spPr>
          <a:xfrm>
            <a:off x="4996815" y="2077085"/>
            <a:ext cx="6637655" cy="4078605"/>
          </a:xfrm>
          <a:prstGeom prst="rect">
            <a:avLst/>
          </a:prstGeom>
          <a:noFill/>
        </p:spPr>
        <p:txBody>
          <a:bodyPr wrap="square" rtlCol="0">
            <a:spAutoFit/>
          </a:bodyPr>
          <a:p>
            <a:pPr algn="l">
              <a:lnSpc>
                <a:spcPct val="120000"/>
              </a:lnSpc>
              <a:buClrTx/>
              <a:buSzTx/>
              <a:buFontTx/>
              <a:defRPr/>
            </a:pPr>
            <a:r>
              <a:rPr lang="en-US" altLang="zh-CN" sz="2400" b="1">
                <a:latin typeface="Times New Roman" panose="02020603050405020304" pitchFamily="18" charset="0"/>
                <a:ea typeface="微软雅黑" panose="020B0503020204020204" charset="-122"/>
                <a:cs typeface="Times New Roman" panose="02020603050405020304" pitchFamily="18" charset="0"/>
              </a:rPr>
              <a:t>Th</a:t>
            </a:r>
            <a:r>
              <a:rPr lang="zh-CN" altLang="en-US" sz="2400" b="1">
                <a:latin typeface="Times New Roman" panose="02020603050405020304" pitchFamily="18" charset="0"/>
                <a:ea typeface="微软雅黑" panose="020B0503020204020204" charset="-122"/>
                <a:cs typeface="Times New Roman" panose="02020603050405020304" pitchFamily="18" charset="0"/>
              </a:rPr>
              <a:t>e fidelity rule means that the information between the source text and target text is equivalent. </a:t>
            </a:r>
            <a:endParaRPr lang="zh-CN" altLang="en-US" sz="2400" b="1">
              <a:latin typeface="Times New Roman" panose="02020603050405020304" pitchFamily="18" charset="0"/>
              <a:ea typeface="微软雅黑" panose="020B0503020204020204" charset="-122"/>
              <a:cs typeface="Times New Roman" panose="02020603050405020304" pitchFamily="18" charset="0"/>
            </a:endParaRPr>
          </a:p>
          <a:p>
            <a:pPr algn="l">
              <a:lnSpc>
                <a:spcPct val="120000"/>
              </a:lnSpc>
              <a:buClrTx/>
              <a:buSzTx/>
              <a:buFontTx/>
              <a:defRPr/>
            </a:pPr>
            <a:endParaRPr lang="zh-CN" altLang="en-US" sz="2400" b="1">
              <a:latin typeface="Times New Roman" panose="02020603050405020304" pitchFamily="18" charset="0"/>
              <a:ea typeface="微软雅黑" panose="020B0503020204020204" charset="-122"/>
              <a:cs typeface="Times New Roman" panose="02020603050405020304" pitchFamily="18" charset="0"/>
            </a:endParaRPr>
          </a:p>
          <a:p>
            <a:pPr algn="l">
              <a:lnSpc>
                <a:spcPct val="120000"/>
              </a:lnSpc>
              <a:buClrTx/>
              <a:buSzTx/>
              <a:buFontTx/>
              <a:defRPr/>
            </a:pPr>
            <a:r>
              <a:rPr lang="zh-CN" altLang="en-US" sz="2400" b="1">
                <a:latin typeface="Times New Roman" panose="02020603050405020304" pitchFamily="18" charset="0"/>
                <a:ea typeface="微软雅黑" panose="020B0503020204020204" charset="-122"/>
                <a:cs typeface="Times New Roman" panose="02020603050405020304" pitchFamily="18" charset="0"/>
              </a:rPr>
              <a:t>The fidelity rule requires that translator should find the connection between source text and target text and keep its translation faithfulness rather than keep the same form with the source text. </a:t>
            </a:r>
            <a:endParaRPr lang="zh-CN" altLang="en-US" sz="2400" b="1">
              <a:latin typeface="Times New Roman" panose="02020603050405020304" pitchFamily="18" charset="0"/>
              <a:ea typeface="微软雅黑" panose="020B0503020204020204" charset="-122"/>
              <a:cs typeface="Times New Roman" panose="02020603050405020304" pitchFamily="18" charset="0"/>
            </a:endParaRPr>
          </a:p>
        </p:txBody>
      </p:sp>
      <p:grpSp>
        <p:nvGrpSpPr>
          <p:cNvPr id="10" name="组合 9"/>
          <p:cNvGrpSpPr/>
          <p:nvPr/>
        </p:nvGrpSpPr>
        <p:grpSpPr>
          <a:xfrm>
            <a:off x="996950" y="2077085"/>
            <a:ext cx="2895600" cy="3402330"/>
            <a:chOff x="12980" y="3701"/>
            <a:chExt cx="4560" cy="5358"/>
          </a:xfrm>
        </p:grpSpPr>
        <p:sp>
          <p:nvSpPr>
            <p:cNvPr id="3" name="圆角矩形 2"/>
            <p:cNvSpPr/>
            <p:nvPr/>
          </p:nvSpPr>
          <p:spPr>
            <a:xfrm>
              <a:off x="12980" y="3701"/>
              <a:ext cx="4560" cy="5359"/>
            </a:xfrm>
            <a:prstGeom prst="roundRect">
              <a:avLst>
                <a:gd name="adj" fmla="val 12280"/>
              </a:avLst>
            </a:prstGeom>
            <a:solidFill>
              <a:schemeClr val="tx1">
                <a:lumMod val="75000"/>
                <a:lumOff val="25000"/>
                <a:alpha val="8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 name="图片 6" descr="439434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440" y="4423"/>
              <a:ext cx="1701" cy="1701"/>
            </a:xfrm>
            <a:prstGeom prst="rect">
              <a:avLst/>
            </a:prstGeom>
          </p:spPr>
        </p:pic>
        <p:sp>
          <p:nvSpPr>
            <p:cNvPr id="8" name="圆角矩形 7"/>
            <p:cNvSpPr/>
            <p:nvPr/>
          </p:nvSpPr>
          <p:spPr>
            <a:xfrm>
              <a:off x="13720" y="6368"/>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圆角矩形 8"/>
            <p:cNvSpPr/>
            <p:nvPr/>
          </p:nvSpPr>
          <p:spPr>
            <a:xfrm>
              <a:off x="13720" y="7273"/>
              <a:ext cx="3080" cy="34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rcRect t="14009" b="11162"/>
          <a:stretch>
            <a:fillRect/>
          </a:stretch>
        </p:blipFill>
        <p:spPr>
          <a:xfrm>
            <a:off x="635" y="-5715"/>
            <a:ext cx="12192000" cy="6863715"/>
          </a:xfrm>
          <a:prstGeom prst="rect">
            <a:avLst/>
          </a:prstGeom>
        </p:spPr>
      </p:pic>
      <p:sp>
        <p:nvSpPr>
          <p:cNvPr id="44" name="矩形 43"/>
          <p:cNvSpPr/>
          <p:nvPr/>
        </p:nvSpPr>
        <p:spPr>
          <a:xfrm>
            <a:off x="2852738" y="2613025"/>
            <a:ext cx="6486525" cy="1223010"/>
          </a:xfrm>
          <a:prstGeom prst="rect">
            <a:avLst/>
          </a:prstGeom>
          <a:noFill/>
          <a:ln>
            <a:noFill/>
          </a:ln>
        </p:spPr>
        <p:txBody>
          <a:bodyPr wrap="square" anchor="ctr">
            <a:noAutofit/>
          </a:bodyPr>
          <a:p>
            <a:pPr algn="ctr">
              <a:lnSpc>
                <a:spcPct val="120000"/>
              </a:lnSpc>
            </a:pPr>
            <a:r>
              <a:rPr lang="zh-CN" altLang="en-US" sz="4800" b="1" noProof="0" dirty="0">
                <a:latin typeface="Times New Roman" panose="02020603050405020304" pitchFamily="18" charset="0"/>
                <a:ea typeface="微软雅黑" panose="020B0503020204020204" charset="-122"/>
                <a:cs typeface="Times New Roman" panose="02020603050405020304" pitchFamily="18" charset="0"/>
                <a:sym typeface="+mn-ea"/>
              </a:rPr>
              <a:t>Applications</a:t>
            </a:r>
            <a:endParaRPr lang="zh-CN" altLang="en-US" sz="4800" b="1" noProof="0" dirty="0">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9" name="文本框 8"/>
          <p:cNvSpPr txBox="1"/>
          <p:nvPr/>
        </p:nvSpPr>
        <p:spPr>
          <a:xfrm>
            <a:off x="5179695" y="1179830"/>
            <a:ext cx="1832610" cy="1445260"/>
          </a:xfrm>
          <a:prstGeom prst="rect">
            <a:avLst/>
          </a:prstGeom>
          <a:noFill/>
        </p:spPr>
        <p:txBody>
          <a:bodyPr wrap="square" rtlCol="0">
            <a:spAutoFit/>
          </a:bodyPr>
          <a:p>
            <a:pPr algn="ctr"/>
            <a:r>
              <a:rPr lang="en-US" altLang="zh-CN" sz="8800">
                <a:solidFill>
                  <a:schemeClr val="tx1"/>
                </a:solidFill>
                <a:latin typeface="Times New Roman" panose="02020603050405020304" pitchFamily="18" charset="0"/>
                <a:cs typeface="Times New Roman" panose="02020603050405020304" pitchFamily="18" charset="0"/>
              </a:rPr>
              <a:t>03</a:t>
            </a:r>
            <a:endParaRPr lang="en-US" altLang="zh-CN" sz="8800">
              <a:solidFill>
                <a:schemeClr val="tx1"/>
              </a:solidFill>
              <a:latin typeface="Times New Roman" panose="02020603050405020304" pitchFamily="18" charset="0"/>
              <a:cs typeface="Times New Roman" panose="02020603050405020304" pitchFamily="18" charset="0"/>
            </a:endParaRPr>
          </a:p>
        </p:txBody>
      </p:sp>
      <p:cxnSp>
        <p:nvCxnSpPr>
          <p:cNvPr id="3" name="直接连接符 2"/>
          <p:cNvCxnSpPr/>
          <p:nvPr/>
        </p:nvCxnSpPr>
        <p:spPr>
          <a:xfrm>
            <a:off x="5196000" y="2663190"/>
            <a:ext cx="18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2510</Words>
  <Application>WPS 演示</Application>
  <PresentationFormat>宽屏</PresentationFormat>
  <Paragraphs>131</Paragraphs>
  <Slides>15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宋体</vt:lpstr>
      <vt:lpstr>Wingdings</vt:lpstr>
      <vt:lpstr>微软雅黑</vt:lpstr>
      <vt:lpstr>Impact</vt:lpstr>
      <vt:lpstr>Times New Roman</vt:lpstr>
      <vt:lpstr>方正粗楷简体</vt:lpstr>
      <vt:lpstr>Calibri</vt:lpstr>
      <vt:lpstr>Arial Unicode MS</vt:lpstr>
      <vt:lpstr>Comic Sans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红果爱妈妈</dc:creator>
  <cp:lastModifiedBy>Bec</cp:lastModifiedBy>
  <cp:revision>25</cp:revision>
  <dcterms:created xsi:type="dcterms:W3CDTF">2020-04-02T11:54:00Z</dcterms:created>
  <dcterms:modified xsi:type="dcterms:W3CDTF">2020-11-30T04:46:05Z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2052-11.1.0.10024</vt:lpwstr>
  </property>
</Properties>
</file>