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5">
  <p:sldMasterIdLst>
    <p:sldMasterId id="2147483648" r:id="rId1"/>
  </p:sldMasterIdLst>
  <p:notesMasterIdLst>
    <p:notesMasterId r:id="rId72"/>
  </p:notesMasterIdLst>
  <p:sldIdLst>
    <p:sldId id="256" r:id="rId2"/>
    <p:sldId id="490" r:id="rId3"/>
    <p:sldId id="527" r:id="rId4"/>
    <p:sldId id="421" r:id="rId5"/>
    <p:sldId id="383" r:id="rId6"/>
    <p:sldId id="547" r:id="rId7"/>
    <p:sldId id="447" r:id="rId8"/>
    <p:sldId id="548" r:id="rId9"/>
    <p:sldId id="549" r:id="rId10"/>
    <p:sldId id="550" r:id="rId11"/>
    <p:sldId id="387" r:id="rId12"/>
    <p:sldId id="394" r:id="rId13"/>
    <p:sldId id="427" r:id="rId14"/>
    <p:sldId id="420" r:id="rId15"/>
    <p:sldId id="395" r:id="rId16"/>
    <p:sldId id="396" r:id="rId17"/>
    <p:sldId id="397" r:id="rId18"/>
    <p:sldId id="399" r:id="rId19"/>
    <p:sldId id="446" r:id="rId20"/>
    <p:sldId id="404" r:id="rId21"/>
    <p:sldId id="408" r:id="rId22"/>
    <p:sldId id="406" r:id="rId23"/>
    <p:sldId id="407" r:id="rId24"/>
    <p:sldId id="409" r:id="rId25"/>
    <p:sldId id="413" r:id="rId26"/>
    <p:sldId id="412" r:id="rId27"/>
    <p:sldId id="410" r:id="rId28"/>
    <p:sldId id="411" r:id="rId29"/>
    <p:sldId id="401" r:id="rId30"/>
    <p:sldId id="402" r:id="rId31"/>
    <p:sldId id="418" r:id="rId32"/>
    <p:sldId id="378" r:id="rId33"/>
    <p:sldId id="431" r:id="rId34"/>
    <p:sldId id="433" r:id="rId35"/>
    <p:sldId id="434" r:id="rId36"/>
    <p:sldId id="435" r:id="rId37"/>
    <p:sldId id="436" r:id="rId38"/>
    <p:sldId id="437" r:id="rId39"/>
    <p:sldId id="438" r:id="rId40"/>
    <p:sldId id="439" r:id="rId41"/>
    <p:sldId id="440" r:id="rId42"/>
    <p:sldId id="441" r:id="rId43"/>
    <p:sldId id="442" r:id="rId44"/>
    <p:sldId id="551" r:id="rId45"/>
    <p:sldId id="444" r:id="rId46"/>
    <p:sldId id="445" r:id="rId47"/>
    <p:sldId id="552" r:id="rId48"/>
    <p:sldId id="257" r:id="rId49"/>
    <p:sldId id="284" r:id="rId50"/>
    <p:sldId id="259" r:id="rId51"/>
    <p:sldId id="263" r:id="rId52"/>
    <p:sldId id="369" r:id="rId53"/>
    <p:sldId id="289" r:id="rId54"/>
    <p:sldId id="341" r:id="rId55"/>
    <p:sldId id="312" r:id="rId56"/>
    <p:sldId id="288" r:id="rId57"/>
    <p:sldId id="313" r:id="rId58"/>
    <p:sldId id="266" r:id="rId59"/>
    <p:sldId id="370" r:id="rId60"/>
    <p:sldId id="371" r:id="rId61"/>
    <p:sldId id="281" r:id="rId62"/>
    <p:sldId id="554" r:id="rId63"/>
    <p:sldId id="557" r:id="rId64"/>
    <p:sldId id="555" r:id="rId65"/>
    <p:sldId id="556" r:id="rId66"/>
    <p:sldId id="558" r:id="rId67"/>
    <p:sldId id="553" r:id="rId68"/>
    <p:sldId id="487" r:id="rId69"/>
    <p:sldId id="443" r:id="rId70"/>
    <p:sldId id="403" r:id="rId7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B5B"/>
    <a:srgbClr val="00FF00"/>
    <a:srgbClr val="00CC00"/>
    <a:srgbClr val="0080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642" autoAdjust="0"/>
  </p:normalViewPr>
  <p:slideViewPr>
    <p:cSldViewPr>
      <p:cViewPr varScale="1">
        <p:scale>
          <a:sx n="83" d="100"/>
          <a:sy n="83" d="100"/>
        </p:scale>
        <p:origin x="1478"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E097D3-BBD0-4D47-B58D-C84E7A17D7B9}" type="datetimeFigureOut">
              <a:rPr lang="de-DE" smtClean="0"/>
              <a:t>07.03.2022</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26A6C2-3F77-47AE-A308-E8BA5ECFF85F}" type="slidenum">
              <a:rPr lang="de-DE" smtClean="0"/>
              <a:t>‹Nr.›</a:t>
            </a:fld>
            <a:endParaRPr lang="de-DE"/>
          </a:p>
        </p:txBody>
      </p:sp>
    </p:spTree>
    <p:extLst>
      <p:ext uri="{BB962C8B-B14F-4D97-AF65-F5344CB8AC3E}">
        <p14:creationId xmlns:p14="http://schemas.microsoft.com/office/powerpoint/2010/main" val="3215102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t>55</a:t>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56</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t>57</a:t>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58</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59</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60</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61</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70</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48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50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51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52</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53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54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8916F88-D5E0-4968-AE1C-8273BB90EA00}" type="datetimeFigureOut">
              <a:rPr lang="de-DE" smtClean="0"/>
              <a:t>07.03.2022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hasCustomPrompt="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07.03.2022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hasCustomPrompt="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07.03.2022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6356351"/>
            <a:ext cx="2133600" cy="366183"/>
          </a:xfrm>
          <a:prstGeom prst="rect">
            <a:avLst/>
          </a:prstGeom>
        </p:spPr>
        <p:txBody>
          <a:bodyPr/>
          <a:lstStyle>
            <a:lvl1pPr>
              <a:defRPr/>
            </a:lvl1pPr>
          </a:lstStyle>
          <a:p>
            <a:pPr>
              <a:defRPr/>
            </a:pPr>
            <a:fld id="{AF102D13-023C-493B-946F-6334B1550202}" type="datetimeFigureOut">
              <a:rPr lang="zh-CN" altLang="en-US"/>
              <a:t>2022/3/7</a:t>
            </a:fld>
            <a:endParaRPr lang="zh-CN" altLang="en-US"/>
          </a:p>
        </p:txBody>
      </p:sp>
      <p:sp>
        <p:nvSpPr>
          <p:cNvPr id="5" name="页脚占位符 4"/>
          <p:cNvSpPr>
            <a:spLocks noGrp="1"/>
          </p:cNvSpPr>
          <p:nvPr>
            <p:ph type="ftr" sz="quarter" idx="11"/>
          </p:nvPr>
        </p:nvSpPr>
        <p:spPr>
          <a:xfrm>
            <a:off x="3124201" y="6356351"/>
            <a:ext cx="2895600" cy="366183"/>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6553201" y="6356351"/>
            <a:ext cx="2133600" cy="366183"/>
          </a:xfrm>
          <a:prstGeom prst="rect">
            <a:avLst/>
          </a:prstGeom>
        </p:spPr>
        <p:txBody>
          <a:bodyPr/>
          <a:lstStyle>
            <a:lvl1pPr>
              <a:defRPr/>
            </a:lvl1pPr>
          </a:lstStyle>
          <a:p>
            <a:pPr>
              <a:defRPr/>
            </a:pPr>
            <a:fld id="{FB027665-4685-4CFB-A4DF-574C5BBB6387}" type="slidenum">
              <a:rPr lang="zh-CN" altLang="en-US"/>
              <a:t>‹Nr.›</a:t>
            </a:fld>
            <a:endParaRPr lang="zh-CN" altLang="en-US"/>
          </a:p>
        </p:txBody>
      </p:sp>
    </p:spTree>
    <p:extLst>
      <p:ext uri="{BB962C8B-B14F-4D97-AF65-F5344CB8AC3E}">
        <p14:creationId xmlns:p14="http://schemas.microsoft.com/office/powerpoint/2010/main" val="1638619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hasCustomPrompt="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07.03.2022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E8916F88-D5E0-4968-AE1C-8273BB90EA00}" type="datetimeFigureOut">
              <a:rPr lang="de-DE" smtClean="0"/>
              <a:t>07.03.2022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8916F88-D5E0-4968-AE1C-8273BB90EA00}" type="datetimeFigureOut">
              <a:rPr lang="de-DE" smtClean="0"/>
              <a:t>07.03.2022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8916F88-D5E0-4968-AE1C-8273BB90EA00}" type="datetimeFigureOut">
              <a:rPr lang="de-DE" smtClean="0"/>
              <a:t>07.03.2022</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8916F88-D5E0-4968-AE1C-8273BB90EA00}" type="datetimeFigureOut">
              <a:rPr lang="de-DE" smtClean="0"/>
              <a:t>07.03.2022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8916F88-D5E0-4968-AE1C-8273BB90EA00}" type="datetimeFigureOut">
              <a:rPr lang="de-DE" smtClean="0"/>
              <a:t>07.03.2022</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E8916F88-D5E0-4968-AE1C-8273BB90EA00}" type="datetimeFigureOut">
              <a:rPr lang="de-DE" smtClean="0"/>
              <a:t>07.03.2022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E8916F88-D5E0-4968-AE1C-8273BB90EA00}" type="datetimeFigureOut">
              <a:rPr lang="de-DE" smtClean="0"/>
              <a:t>07.03.2022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16F88-D5E0-4968-AE1C-8273BB90EA00}" type="datetimeFigureOut">
              <a:rPr lang="de-DE" smtClean="0"/>
              <a:t>07.03.2022</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387A-7DAD-440A-A4E7-7F9B3B95A468}"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4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hyperlink" Target="https://wiki.ruhr-uni-bochum.de/uvu/index.php?title=Foundations_of_Chinese_Cultures_2022&amp;action=edit&amp;section=16" TargetMode="External"/><Relationship Id="rId3" Type="http://schemas.openxmlformats.org/officeDocument/2006/relationships/hyperlink" Target="https://wiki.ruhr-uni-bochum.de/uvu/index.php?title=Please_create_link_here.&amp;action=edit&amp;redlink=1" TargetMode="External"/><Relationship Id="rId7" Type="http://schemas.openxmlformats.org/officeDocument/2006/relationships/hyperlink" Target="https://wiki.ruhr-uni-bochum.de/uvu/index.php?title=Special:Upload&amp;wpDestFile=Architecture:Fengshui_in_Chinese_Architecture.pptx" TargetMode="External"/><Relationship Id="rId12" Type="http://schemas.openxmlformats.org/officeDocument/2006/relationships/hyperlink" Target="https://wiki.ruhr-uni-bochum.de/uvu/index.php?title=Please_list_the_homework_here.&amp;action=edit&amp;redlink=1" TargetMode="External"/><Relationship Id="rId2" Type="http://schemas.openxmlformats.org/officeDocument/2006/relationships/hyperlink" Target="https://wiki.ruhr-uni-bochum.de/uvu/index.php?title=Foundations_of_Chinese_Cultures_2022&amp;action=edit&amp;section=14" TargetMode="External"/><Relationship Id="rId1" Type="http://schemas.openxmlformats.org/officeDocument/2006/relationships/slideLayout" Target="../slideLayouts/slideLayout2.xml"/><Relationship Id="rId6" Type="http://schemas.openxmlformats.org/officeDocument/2006/relationships/hyperlink" Target="https://wiki.ruhr-uni-bochum.de/uvu/index.php?title=Foundations_of_Chinese_Cultures_2022&amp;action=edit&amp;section=15" TargetMode="External"/><Relationship Id="rId11" Type="http://schemas.openxmlformats.org/officeDocument/2006/relationships/hyperlink" Target="https://wiki.ruhr-uni-bochum.de/uvu/index.php?title=Foundations_of_Chinese_Cultures_2022&amp;action=edit&amp;section=17" TargetMode="External"/><Relationship Id="rId5" Type="http://schemas.openxmlformats.org/officeDocument/2006/relationships/hyperlink" Target="https://wiki.ruhr-uni-bochum.de/uvu/index.php?title=Please_create_quiz_and_link_it_here.&amp;action=edit&amp;redlink=1" TargetMode="External"/><Relationship Id="rId10" Type="http://schemas.openxmlformats.org/officeDocument/2006/relationships/hyperlink" Target="https://wiki.ruhr-uni-bochum.de/uvu/index.php/Quiz" TargetMode="External"/><Relationship Id="rId4" Type="http://schemas.openxmlformats.org/officeDocument/2006/relationships/hyperlink" Target="https://www.wjx.cn/vj/rCGKxuU.aspx" TargetMode="External"/><Relationship Id="rId9" Type="http://schemas.openxmlformats.org/officeDocument/2006/relationships/hyperlink" Target="https://wiki.ruhr-uni-bochum.de/uvu/index.php?title=Special:Upload&amp;wpDestFile=Architecture:The_Forbidden_City.pptx" TargetMode="External"/></Relationships>
</file>

<file path=ppt/slides/_rels/slide20.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 Target="slide4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hyperlink" Target="http://baike.baidu.com/view/392467.htm" TargetMode="External"/><Relationship Id="rId3" Type="http://schemas.openxmlformats.org/officeDocument/2006/relationships/hyperlink" Target="http://baike.baidu.com/view/11181.htm" TargetMode="External"/><Relationship Id="rId7" Type="http://schemas.openxmlformats.org/officeDocument/2006/relationships/hyperlink" Target="http://baike.baidu.com/view/266179.htm" TargetMode="External"/><Relationship Id="rId2" Type="http://schemas.openxmlformats.org/officeDocument/2006/relationships/hyperlink" Target="http://baike.baidu.com/view/61891.htm" TargetMode="External"/><Relationship Id="rId1" Type="http://schemas.openxmlformats.org/officeDocument/2006/relationships/slideLayout" Target="../slideLayouts/slideLayout2.xml"/><Relationship Id="rId6" Type="http://schemas.openxmlformats.org/officeDocument/2006/relationships/hyperlink" Target="http://baike.baidu.com/view/1907831.htm" TargetMode="External"/><Relationship Id="rId5" Type="http://schemas.openxmlformats.org/officeDocument/2006/relationships/hyperlink" Target="http://baike.baidu.com/view/8498.htm" TargetMode="External"/><Relationship Id="rId4" Type="http://schemas.openxmlformats.org/officeDocument/2006/relationships/hyperlink" Target="http://baike.baidu.com/view/4259.htm" TargetMode="External"/><Relationship Id="rId9" Type="http://schemas.openxmlformats.org/officeDocument/2006/relationships/hyperlink" Target="http://baike.baidu.com/view/861914.ht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baike.baidu.com/view/91900.htm" TargetMode="External"/><Relationship Id="rId2" Type="http://schemas.openxmlformats.org/officeDocument/2006/relationships/hyperlink" Target="http://baike.baidu.com/view/151478.ht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slide" Target="slide5.xml"/></Relationships>
</file>

<file path=ppt/slides/_rels/slide3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slide" Target="slide1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slide" Target="slide20.xml"/></Relationships>
</file>

<file path=ppt/slides/_rels/slide4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slide" Target="slide34.xml"/><Relationship Id="rId1" Type="http://schemas.openxmlformats.org/officeDocument/2006/relationships/slideLayout" Target="../slideLayouts/slideLayout2.xml"/><Relationship Id="rId5" Type="http://schemas.openxmlformats.org/officeDocument/2006/relationships/slide" Target="slide37.xml"/><Relationship Id="rId4" Type="http://schemas.openxmlformats.org/officeDocument/2006/relationships/slide" Target="slide36.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38.xml"/><Relationship Id="rId1" Type="http://schemas.openxmlformats.org/officeDocument/2006/relationships/slideLayout" Target="../slideLayouts/slideLayout2.xml"/><Relationship Id="rId4" Type="http://schemas.openxmlformats.org/officeDocument/2006/relationships/slide" Target="slide40.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136649"/>
            <a:ext cx="8352928" cy="3508375"/>
          </a:xfrm>
        </p:spPr>
        <p:txBody>
          <a:bodyPr>
            <a:noAutofit/>
          </a:bodyPr>
          <a:lstStyle/>
          <a:p>
            <a:r>
              <a:rPr lang="zh-CN" altLang="de-DE" sz="9600" b="1" dirty="0">
                <a:latin typeface="KaiTi" panose="02010609060101010101" pitchFamily="49" charset="-122"/>
                <a:ea typeface="KaiTi" panose="02010609060101010101" pitchFamily="49" charset="-122"/>
              </a:rPr>
              <a:t>中国文化基础</a:t>
            </a:r>
            <a:br>
              <a:rPr lang="de-DE" altLang="zh-CN" sz="59500" b="1" dirty="0">
                <a:latin typeface="KaiTi" panose="02010609060101010101" pitchFamily="49" charset="-122"/>
                <a:ea typeface="KaiTi" panose="02010609060101010101" pitchFamily="49" charset="-122"/>
              </a:rPr>
            </a:br>
            <a:r>
              <a:rPr lang="de-DE" altLang="zh-CN" sz="4800" b="1" i="1" dirty="0" err="1"/>
              <a:t>Foundation</a:t>
            </a:r>
            <a:r>
              <a:rPr lang="de-DE" altLang="zh-CN" sz="4800" b="1" i="1" dirty="0"/>
              <a:t> </a:t>
            </a:r>
            <a:r>
              <a:rPr lang="de-DE" altLang="zh-CN" sz="4800" b="1" i="1" dirty="0" err="1"/>
              <a:t>of</a:t>
            </a:r>
            <a:r>
              <a:rPr lang="de-DE" altLang="zh-CN" sz="4800" b="1" i="1" dirty="0"/>
              <a:t> Chinese Cultures</a:t>
            </a:r>
            <a:br>
              <a:rPr lang="de-DE" altLang="zh-CN" sz="4800" b="1" i="1" dirty="0"/>
            </a:br>
            <a:r>
              <a:rPr lang="de-DE" altLang="zh-CN" sz="2800" b="1" i="1" dirty="0" err="1"/>
              <a:t>for</a:t>
            </a:r>
            <a:r>
              <a:rPr lang="de-DE" altLang="zh-CN" sz="2800" b="1" i="1" dirty="0"/>
              <a:t> Bachelor </a:t>
            </a:r>
            <a:r>
              <a:rPr lang="de-DE" altLang="zh-CN" sz="2800" b="1" i="1" dirty="0" err="1"/>
              <a:t>Students</a:t>
            </a:r>
            <a:r>
              <a:rPr lang="de-DE" altLang="zh-CN" sz="2800" b="1" i="1" dirty="0"/>
              <a:t> </a:t>
            </a:r>
            <a:r>
              <a:rPr lang="de-DE" altLang="zh-CN" sz="2800" b="1" i="1" dirty="0" err="1"/>
              <a:t>of</a:t>
            </a:r>
            <a:r>
              <a:rPr lang="de-DE" altLang="zh-CN" sz="2800" b="1" i="1" dirty="0"/>
              <a:t> Translation Studies</a:t>
            </a:r>
            <a:endParaRPr lang="de-DE" sz="2400" b="1" dirty="0">
              <a:latin typeface="楷体" panose="02010609060101010101" pitchFamily="49" charset="-122"/>
              <a:ea typeface="楷体" panose="02010609060101010101" pitchFamily="49" charset="-122"/>
            </a:endParaRPr>
          </a:p>
        </p:txBody>
      </p:sp>
      <p:sp>
        <p:nvSpPr>
          <p:cNvPr id="3" name="Untertitel 2"/>
          <p:cNvSpPr>
            <a:spLocks noGrp="1"/>
          </p:cNvSpPr>
          <p:nvPr>
            <p:ph type="subTitle" idx="1"/>
          </p:nvPr>
        </p:nvSpPr>
        <p:spPr>
          <a:xfrm>
            <a:off x="395536" y="3717032"/>
            <a:ext cx="8280920" cy="3024336"/>
          </a:xfrm>
        </p:spPr>
        <p:txBody>
          <a:bodyPr>
            <a:noAutofit/>
          </a:bodyPr>
          <a:lstStyle/>
          <a:p>
            <a:r>
              <a:rPr lang="zh-CN" altLang="de-DE" sz="2400" dirty="0">
                <a:solidFill>
                  <a:schemeClr val="tx1"/>
                </a:solidFill>
                <a:latin typeface="楷体" panose="02010609060101010101" pitchFamily="49" charset="-122"/>
                <a:ea typeface="楷体" panose="02010609060101010101" pitchFamily="49" charset="-122"/>
              </a:rPr>
              <a:t>湖南师范大学 </a:t>
            </a:r>
            <a:r>
              <a:rPr lang="de-DE" altLang="zh-CN" sz="2400" dirty="0">
                <a:solidFill>
                  <a:schemeClr val="tx1"/>
                </a:solidFill>
                <a:latin typeface="楷体" panose="02010609060101010101" pitchFamily="49" charset="-122"/>
                <a:ea typeface="楷体" panose="02010609060101010101" pitchFamily="49" charset="-122"/>
              </a:rPr>
              <a:t>2022</a:t>
            </a:r>
            <a:r>
              <a:rPr lang="zh-CN" altLang="de-DE" sz="2400" dirty="0">
                <a:solidFill>
                  <a:schemeClr val="tx1"/>
                </a:solidFill>
                <a:latin typeface="楷体" panose="02010609060101010101" pitchFamily="49" charset="-122"/>
                <a:ea typeface="楷体" panose="02010609060101010101" pitchFamily="49" charset="-122"/>
              </a:rPr>
              <a:t>年</a:t>
            </a:r>
            <a:r>
              <a:rPr lang="de-DE" altLang="zh-CN" sz="2400" dirty="0">
                <a:solidFill>
                  <a:schemeClr val="tx1"/>
                </a:solidFill>
                <a:latin typeface="楷体" panose="02010609060101010101" pitchFamily="49" charset="-122"/>
                <a:ea typeface="楷体" panose="02010609060101010101" pitchFamily="49" charset="-122"/>
              </a:rPr>
              <a:t>2</a:t>
            </a:r>
            <a:r>
              <a:rPr lang="zh-CN" altLang="de-DE" sz="2400" dirty="0">
                <a:solidFill>
                  <a:schemeClr val="tx1"/>
                </a:solidFill>
                <a:latin typeface="楷体" panose="02010609060101010101" pitchFamily="49" charset="-122"/>
                <a:ea typeface="楷体" panose="02010609060101010101" pitchFamily="49" charset="-122"/>
              </a:rPr>
              <a:t>月</a:t>
            </a:r>
            <a:r>
              <a:rPr lang="de-DE" altLang="zh-CN" sz="2400" dirty="0">
                <a:solidFill>
                  <a:schemeClr val="tx1"/>
                </a:solidFill>
                <a:latin typeface="楷体" panose="02010609060101010101" pitchFamily="49" charset="-122"/>
                <a:ea typeface="楷体" panose="02010609060101010101" pitchFamily="49" charset="-122"/>
              </a:rPr>
              <a:t>21</a:t>
            </a:r>
            <a:r>
              <a:rPr lang="zh-CN" altLang="de-DE" sz="2400" dirty="0">
                <a:solidFill>
                  <a:schemeClr val="tx1"/>
                </a:solidFill>
                <a:latin typeface="楷体" panose="02010609060101010101" pitchFamily="49" charset="-122"/>
                <a:ea typeface="楷体" panose="02010609060101010101" pitchFamily="49" charset="-122"/>
              </a:rPr>
              <a:t>日</a:t>
            </a:r>
            <a:r>
              <a:rPr lang="de-DE" altLang="zh-CN" sz="2400" dirty="0">
                <a:solidFill>
                  <a:schemeClr val="tx1"/>
                </a:solidFill>
                <a:latin typeface="楷体" panose="02010609060101010101" pitchFamily="49" charset="-122"/>
                <a:ea typeface="楷体" panose="02010609060101010101" pitchFamily="49" charset="-122"/>
              </a:rPr>
              <a:t>-2021</a:t>
            </a:r>
            <a:r>
              <a:rPr lang="zh-CN" altLang="de-DE" sz="2400" dirty="0">
                <a:solidFill>
                  <a:schemeClr val="tx1"/>
                </a:solidFill>
                <a:latin typeface="楷体" panose="02010609060101010101" pitchFamily="49" charset="-122"/>
                <a:ea typeface="楷体" panose="02010609060101010101" pitchFamily="49" charset="-122"/>
              </a:rPr>
              <a:t>年</a:t>
            </a:r>
            <a:r>
              <a:rPr lang="de-DE" altLang="zh-CN" sz="2400" dirty="0">
                <a:solidFill>
                  <a:schemeClr val="tx1"/>
                </a:solidFill>
                <a:latin typeface="楷体" panose="02010609060101010101" pitchFamily="49" charset="-122"/>
                <a:ea typeface="楷体" panose="02010609060101010101" pitchFamily="49" charset="-122"/>
              </a:rPr>
              <a:t>6</a:t>
            </a:r>
            <a:r>
              <a:rPr lang="zh-CN" altLang="de-DE" sz="2400" dirty="0">
                <a:solidFill>
                  <a:schemeClr val="tx1"/>
                </a:solidFill>
                <a:latin typeface="楷体" panose="02010609060101010101" pitchFamily="49" charset="-122"/>
                <a:ea typeface="楷体" panose="02010609060101010101" pitchFamily="49" charset="-122"/>
              </a:rPr>
              <a:t>月</a:t>
            </a:r>
            <a:r>
              <a:rPr lang="de-DE" altLang="zh-CN" sz="2400" dirty="0">
                <a:solidFill>
                  <a:schemeClr val="tx1"/>
                </a:solidFill>
                <a:latin typeface="楷体" panose="02010609060101010101" pitchFamily="49" charset="-122"/>
                <a:ea typeface="楷体" panose="02010609060101010101" pitchFamily="49" charset="-122"/>
              </a:rPr>
              <a:t>6</a:t>
            </a:r>
            <a:r>
              <a:rPr lang="zh-CN" altLang="de-DE" sz="2400" dirty="0">
                <a:solidFill>
                  <a:schemeClr val="tx1"/>
                </a:solidFill>
                <a:latin typeface="楷体" panose="02010609060101010101" pitchFamily="49" charset="-122"/>
                <a:ea typeface="楷体" panose="02010609060101010101" pitchFamily="49" charset="-122"/>
              </a:rPr>
              <a:t>日</a:t>
            </a:r>
            <a:br>
              <a:rPr lang="de-DE" altLang="zh-CN" sz="2400" dirty="0">
                <a:solidFill>
                  <a:schemeClr val="tx1"/>
                </a:solidFill>
                <a:latin typeface="楷体" panose="02010609060101010101" pitchFamily="49" charset="-122"/>
                <a:ea typeface="楷体" panose="02010609060101010101" pitchFamily="49" charset="-122"/>
              </a:rPr>
            </a:br>
            <a:r>
              <a:rPr lang="zh-CN" altLang="de-DE" sz="2400" b="1" dirty="0">
                <a:solidFill>
                  <a:schemeClr val="tx1"/>
                </a:solidFill>
                <a:latin typeface="Arial" panose="020B0604020202020204" pitchFamily="34" charset="0"/>
                <a:cs typeface="Arial" panose="020B0604020202020204" pitchFamily="34" charset="0"/>
              </a:rPr>
              <a:t>中国文化基础 周一第七和第八节课</a:t>
            </a:r>
            <a:r>
              <a:rPr lang="de-DE" altLang="zh-CN" sz="2400" b="1" dirty="0">
                <a:solidFill>
                  <a:schemeClr val="tx1"/>
                </a:solidFill>
                <a:latin typeface="Arial" panose="020B0604020202020204" pitchFamily="34" charset="0"/>
                <a:cs typeface="Arial" panose="020B0604020202020204" pitchFamily="34" charset="0"/>
              </a:rPr>
              <a:t>14:30-16:10</a:t>
            </a:r>
            <a:r>
              <a:rPr lang="zh-CN" altLang="de-DE" sz="2400" b="1" dirty="0">
                <a:solidFill>
                  <a:schemeClr val="tx1"/>
                </a:solidFill>
                <a:latin typeface="Arial" panose="020B0604020202020204" pitchFamily="34" charset="0"/>
                <a:cs typeface="Arial" panose="020B0604020202020204" pitchFamily="34" charset="0"/>
              </a:rPr>
              <a:t>，</a:t>
            </a:r>
            <a:endParaRPr lang="de-DE" altLang="zh-CN" sz="2400" b="1" dirty="0">
              <a:solidFill>
                <a:schemeClr val="tx1"/>
              </a:solidFill>
              <a:latin typeface="Arial" panose="020B0604020202020204" pitchFamily="34" charset="0"/>
              <a:cs typeface="Arial" panose="020B0604020202020204" pitchFamily="34" charset="0"/>
            </a:endParaRPr>
          </a:p>
          <a:p>
            <a:r>
              <a:rPr lang="zh-CN" altLang="de-DE" sz="2400" b="1" dirty="0">
                <a:solidFill>
                  <a:schemeClr val="tx1"/>
                </a:solidFill>
                <a:latin typeface="Arial" panose="020B0604020202020204" pitchFamily="34" charset="0"/>
                <a:cs typeface="Arial" panose="020B0604020202020204" pitchFamily="34" charset="0"/>
              </a:rPr>
              <a:t>上课地点：</a:t>
            </a:r>
            <a:r>
              <a:rPr lang="zh-CN" altLang="de-DE" sz="2400" b="0" i="0" dirty="0">
                <a:solidFill>
                  <a:srgbClr val="000000"/>
                </a:solidFill>
                <a:effectLst/>
                <a:latin typeface="Arial" panose="020B0604020202020204" pitchFamily="34" charset="0"/>
              </a:rPr>
              <a:t>外国语学院大楼</a:t>
            </a:r>
            <a:r>
              <a:rPr lang="de-DE" altLang="zh-CN" sz="2400" b="0" i="0" dirty="0">
                <a:solidFill>
                  <a:srgbClr val="000000"/>
                </a:solidFill>
                <a:effectLst/>
                <a:latin typeface="Arial" panose="020B0604020202020204" pitchFamily="34" charset="0"/>
              </a:rPr>
              <a:t>605</a:t>
            </a:r>
            <a:r>
              <a:rPr lang="zh-CN" altLang="de-DE" sz="2400" b="0" i="0" dirty="0">
                <a:solidFill>
                  <a:srgbClr val="000000"/>
                </a:solidFill>
                <a:effectLst/>
                <a:latin typeface="Arial" panose="020B0604020202020204" pitchFamily="34" charset="0"/>
              </a:rPr>
              <a:t>机房</a:t>
            </a:r>
            <a:endParaRPr lang="de-DE" altLang="zh-CN" sz="2400" b="1" dirty="0">
              <a:solidFill>
                <a:schemeClr val="tx1"/>
              </a:solidFill>
              <a:latin typeface="Arial" panose="020B0604020202020204" pitchFamily="34" charset="0"/>
              <a:cs typeface="Arial" panose="020B0604020202020204" pitchFamily="34" charset="0"/>
            </a:endParaRPr>
          </a:p>
          <a:p>
            <a:r>
              <a:rPr lang="zh-CN" altLang="de-DE" sz="2400" dirty="0">
                <a:solidFill>
                  <a:schemeClr val="tx1"/>
                </a:solidFill>
                <a:latin typeface="Arial" panose="020B0604020202020204" pitchFamily="34" charset="0"/>
                <a:ea typeface="楷体" panose="02010609060101010101" pitchFamily="49" charset="-122"/>
                <a:cs typeface="Arial" panose="020B0604020202020204" pitchFamily="34" charset="0"/>
              </a:rPr>
              <a:t>第二周</a:t>
            </a:r>
            <a:r>
              <a:rPr lang="de-DE" altLang="zh-CN" sz="2400" dirty="0">
                <a:solidFill>
                  <a:schemeClr val="tx1"/>
                </a:solidFill>
                <a:latin typeface="Arial" panose="020B0604020202020204" pitchFamily="34" charset="0"/>
                <a:ea typeface="楷体" panose="02010609060101010101" pitchFamily="49" charset="-122"/>
                <a:cs typeface="Arial" panose="020B0604020202020204" pitchFamily="34" charset="0"/>
              </a:rPr>
              <a:t>2022</a:t>
            </a:r>
            <a:r>
              <a:rPr lang="zh-CN" altLang="de-DE" sz="2400" dirty="0">
                <a:solidFill>
                  <a:schemeClr val="tx1"/>
                </a:solidFill>
                <a:latin typeface="Arial" panose="020B0604020202020204" pitchFamily="34" charset="0"/>
                <a:ea typeface="楷体" panose="02010609060101010101" pitchFamily="49" charset="-122"/>
                <a:cs typeface="Arial" panose="020B0604020202020204" pitchFamily="34" charset="0"/>
              </a:rPr>
              <a:t>年</a:t>
            </a:r>
            <a:r>
              <a:rPr lang="de-DE" altLang="zh-CN" sz="2400" dirty="0">
                <a:solidFill>
                  <a:schemeClr val="tx1"/>
                </a:solidFill>
                <a:latin typeface="Arial" panose="020B0604020202020204" pitchFamily="34" charset="0"/>
                <a:ea typeface="楷体" panose="02010609060101010101" pitchFamily="49" charset="-122"/>
                <a:cs typeface="Arial" panose="020B0604020202020204" pitchFamily="34" charset="0"/>
              </a:rPr>
              <a:t>2</a:t>
            </a:r>
            <a:r>
              <a:rPr lang="zh-CN" altLang="de-DE" sz="2400" dirty="0">
                <a:solidFill>
                  <a:schemeClr val="tx1"/>
                </a:solidFill>
                <a:latin typeface="Arial" panose="020B0604020202020204" pitchFamily="34" charset="0"/>
                <a:ea typeface="楷体" panose="02010609060101010101" pitchFamily="49" charset="-122"/>
                <a:cs typeface="Arial" panose="020B0604020202020204" pitchFamily="34" charset="0"/>
              </a:rPr>
              <a:t>月</a:t>
            </a:r>
            <a:r>
              <a:rPr lang="de-DE" altLang="zh-CN" sz="2400" dirty="0">
                <a:solidFill>
                  <a:schemeClr val="tx1"/>
                </a:solidFill>
                <a:latin typeface="Arial" panose="020B0604020202020204" pitchFamily="34" charset="0"/>
                <a:ea typeface="楷体" panose="02010609060101010101" pitchFamily="49" charset="-122"/>
                <a:cs typeface="Arial" panose="020B0604020202020204" pitchFamily="34" charset="0"/>
              </a:rPr>
              <a:t>28</a:t>
            </a:r>
            <a:r>
              <a:rPr lang="zh-CN" altLang="de-DE" sz="2400" dirty="0">
                <a:solidFill>
                  <a:schemeClr val="tx1"/>
                </a:solidFill>
                <a:latin typeface="Arial" panose="020B0604020202020204" pitchFamily="34" charset="0"/>
                <a:ea typeface="楷体" panose="02010609060101010101" pitchFamily="49" charset="-122"/>
                <a:cs typeface="Arial" panose="020B0604020202020204" pitchFamily="34" charset="0"/>
              </a:rPr>
              <a:t>日。助教：</a:t>
            </a:r>
            <a:r>
              <a:rPr lang="de-DE" sz="2400" b="0" i="0" dirty="0">
                <a:solidFill>
                  <a:srgbClr val="000000"/>
                </a:solidFill>
                <a:effectLst/>
                <a:latin typeface="Arial" panose="020B0604020202020204" pitchFamily="34" charset="0"/>
              </a:rPr>
              <a:t>Deng Lulu </a:t>
            </a:r>
            <a:r>
              <a:rPr lang="zh-CN" altLang="de-DE" sz="2400" b="0" i="0" dirty="0">
                <a:solidFill>
                  <a:srgbClr val="000000"/>
                </a:solidFill>
                <a:effectLst/>
                <a:latin typeface="Arial" panose="020B0604020202020204" pitchFamily="34" charset="0"/>
              </a:rPr>
              <a:t>邓鲁露</a:t>
            </a:r>
            <a:endParaRPr lang="de-DE" altLang="zh-CN" sz="2400" dirty="0">
              <a:solidFill>
                <a:schemeClr val="tx1"/>
              </a:solidFill>
              <a:latin typeface="楷体" panose="02010609060101010101" pitchFamily="49" charset="-122"/>
              <a:ea typeface="楷体" panose="02010609060101010101" pitchFamily="49" charset="-122"/>
            </a:endParaRPr>
          </a:p>
          <a:p>
            <a:r>
              <a:rPr lang="zh-CN" altLang="en-US" sz="2400" dirty="0">
                <a:solidFill>
                  <a:schemeClr val="tx1"/>
                </a:solidFill>
                <a:latin typeface="楷体" panose="02010609060101010101" pitchFamily="49" charset="-122"/>
                <a:ea typeface="楷体" panose="02010609060101010101" pitchFamily="49" charset="-122"/>
              </a:rPr>
              <a:t>吴漠汀</a:t>
            </a:r>
            <a:r>
              <a:rPr lang="zh-CN" altLang="de-DE" sz="2400" dirty="0">
                <a:solidFill>
                  <a:schemeClr val="tx1"/>
                </a:solidFill>
                <a:latin typeface="楷体" panose="02010609060101010101" pitchFamily="49" charset="-122"/>
                <a:ea typeface="楷体" panose="02010609060101010101" pitchFamily="49" charset="-122"/>
              </a:rPr>
              <a:t>特聘</a:t>
            </a:r>
            <a:r>
              <a:rPr lang="zh-CN" altLang="en-US" sz="2400" dirty="0">
                <a:solidFill>
                  <a:schemeClr val="tx1"/>
                </a:solidFill>
                <a:latin typeface="楷体" panose="02010609060101010101" pitchFamily="49" charset="-122"/>
                <a:ea typeface="楷体" panose="02010609060101010101" pitchFamily="49" charset="-122"/>
              </a:rPr>
              <a:t>教授</a:t>
            </a:r>
            <a:r>
              <a:rPr lang="zh-CN" altLang="de-DE" sz="2400" dirty="0">
                <a:solidFill>
                  <a:schemeClr val="tx1"/>
                </a:solidFill>
                <a:latin typeface="Calibri" panose="020F0502020204030204" pitchFamily="34" charset="0"/>
                <a:ea typeface="楷体" panose="02010609060101010101" pitchFamily="49" charset="-122"/>
                <a:cs typeface="Calibri" panose="020F0502020204030204" pitchFamily="34" charset="0"/>
              </a:rPr>
              <a:t> </a:t>
            </a:r>
            <a:r>
              <a:rPr lang="de-DE" altLang="zh-CN" sz="2400" dirty="0" err="1">
                <a:solidFill>
                  <a:schemeClr val="tx1"/>
                </a:solidFill>
                <a:latin typeface="Calibri" panose="020F0502020204030204" pitchFamily="34" charset="0"/>
                <a:ea typeface="楷体" panose="02010609060101010101" pitchFamily="49" charset="-122"/>
                <a:cs typeface="Calibri" panose="020F0502020204030204" pitchFamily="34" charset="0"/>
              </a:rPr>
              <a:t>Distinguished</a:t>
            </a:r>
            <a:r>
              <a:rPr lang="de-DE" altLang="zh-CN" sz="2400" dirty="0">
                <a:solidFill>
                  <a:schemeClr val="tx1"/>
                </a:solidFill>
                <a:latin typeface="Calibri" panose="020F0502020204030204" pitchFamily="34" charset="0"/>
                <a:ea typeface="楷体" panose="02010609060101010101" pitchFamily="49" charset="-122"/>
                <a:cs typeface="Calibri" panose="020F0502020204030204" pitchFamily="34" charset="0"/>
              </a:rPr>
              <a:t> Professor Dr. Martin </a:t>
            </a:r>
            <a:r>
              <a:rPr lang="de-DE" altLang="zh-CN" sz="2400" dirty="0" err="1">
                <a:solidFill>
                  <a:schemeClr val="tx1"/>
                </a:solidFill>
                <a:latin typeface="Calibri" panose="020F0502020204030204" pitchFamily="34" charset="0"/>
                <a:ea typeface="楷体" panose="02010609060101010101" pitchFamily="49" charset="-122"/>
                <a:cs typeface="Calibri" panose="020F0502020204030204" pitchFamily="34" charset="0"/>
              </a:rPr>
              <a:t>Woesler</a:t>
            </a:r>
            <a:endParaRPr lang="de-DE" sz="2400" dirty="0">
              <a:solidFill>
                <a:schemeClr val="tx1"/>
              </a:solidFill>
              <a:latin typeface="Calibri" panose="020F0502020204030204" pitchFamily="34" charset="0"/>
              <a:ea typeface="楷体" panose="02010609060101010101" pitchFamily="49" charset="-122"/>
              <a:cs typeface="Calibri" panose="020F0502020204030204" pitchFamily="34" charset="0"/>
            </a:endParaRPr>
          </a:p>
          <a:p>
            <a:r>
              <a:rPr lang="zh-CN" altLang="de-DE" sz="2400" dirty="0">
                <a:solidFill>
                  <a:schemeClr val="tx1"/>
                </a:solidFill>
                <a:latin typeface="楷体" panose="02010609060101010101" pitchFamily="49" charset="-122"/>
                <a:ea typeface="楷体" panose="02010609060101010101" pitchFamily="49" charset="-122"/>
              </a:rPr>
              <a:t>湖南师范大学外国学院 </a:t>
            </a:r>
            <a:r>
              <a:rPr lang="de-DE" altLang="zh-CN" sz="1800" dirty="0" err="1">
                <a:solidFill>
                  <a:schemeClr val="tx1"/>
                </a:solidFill>
                <a:latin typeface="Calibri" panose="020F0502020204030204" pitchFamily="34" charset="0"/>
                <a:ea typeface="楷体" panose="02010609060101010101" pitchFamily="49" charset="-122"/>
                <a:cs typeface="Calibri" panose="020F0502020204030204" pitchFamily="34" charset="0"/>
              </a:rPr>
              <a:t>Foreign</a:t>
            </a:r>
            <a:r>
              <a:rPr lang="de-DE" altLang="zh-CN" sz="1800" dirty="0">
                <a:solidFill>
                  <a:schemeClr val="tx1"/>
                </a:solidFill>
                <a:latin typeface="Calibri" panose="020F0502020204030204" pitchFamily="34" charset="0"/>
                <a:ea typeface="楷体" panose="02010609060101010101" pitchFamily="49" charset="-122"/>
                <a:cs typeface="Calibri" panose="020F0502020204030204" pitchFamily="34" charset="0"/>
              </a:rPr>
              <a:t> Studies College, Hunan Normal University</a:t>
            </a:r>
            <a:endParaRPr lang="de-DE" altLang="zh-CN" sz="2400" dirty="0">
              <a:solidFill>
                <a:schemeClr val="tx1"/>
              </a:solidFill>
              <a:latin typeface="Calibri" panose="020F0502020204030204" pitchFamily="34" charset="0"/>
              <a:ea typeface="楷体" panose="02010609060101010101" pitchFamily="49" charset="-122"/>
              <a:cs typeface="Calibri" panose="020F0502020204030204" pitchFamily="34" charset="0"/>
            </a:endParaRPr>
          </a:p>
        </p:txBody>
      </p:sp>
      <p:pic>
        <p:nvPicPr>
          <p:cNvPr id="6" name="Grafik 5">
            <a:extLst>
              <a:ext uri="{FF2B5EF4-FFF2-40B4-BE49-F238E27FC236}">
                <a16:creationId xmlns:a16="http://schemas.microsoft.com/office/drawing/2014/main" id="{40C36C67-2549-44F5-AD11-07422BCBC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15616" cy="1115616"/>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100" name="Rectangle 4"/>
          <p:cNvSpPr>
            <a:spLocks noGrp="1" noChangeArrowheads="1"/>
          </p:cNvSpPr>
          <p:nvPr>
            <p:ph type="title"/>
          </p:nvPr>
        </p:nvSpPr>
        <p:spPr>
          <a:xfrm>
            <a:off x="611188" y="838200"/>
            <a:ext cx="4105275" cy="1143000"/>
          </a:xfrm>
        </p:spPr>
        <p:txBody>
          <a:bodyPr/>
          <a:lstStyle/>
          <a:p>
            <a:pPr algn="ctr"/>
            <a:r>
              <a:rPr lang="en-GB" altLang="zh-CN" sz="3200"/>
              <a:t>Buddhist pagodas</a:t>
            </a:r>
            <a:endParaRPr lang="en-US" altLang="zh-CN" sz="3200"/>
          </a:p>
        </p:txBody>
      </p:sp>
      <p:pic>
        <p:nvPicPr>
          <p:cNvPr id="1284101" name="Picture 5" descr="zhongjian2_1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981075"/>
            <a:ext cx="3770313" cy="5426075"/>
          </a:xfrm>
          <a:prstGeom prst="rect">
            <a:avLst/>
          </a:prstGeom>
          <a:noFill/>
          <a:extLst>
            <a:ext uri="{909E8E84-426E-40DD-AFC4-6F175D3DCCD1}">
              <a14:hiddenFill xmlns:a14="http://schemas.microsoft.com/office/drawing/2010/main">
                <a:solidFill>
                  <a:srgbClr val="FFFFFF"/>
                </a:solidFill>
              </a14:hiddenFill>
            </a:ext>
          </a:extLst>
        </p:spPr>
      </p:pic>
      <p:pic>
        <p:nvPicPr>
          <p:cNvPr id="1284102" name="Picture 6" descr="zhongjian2_1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133600"/>
            <a:ext cx="4176712" cy="4319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884" name="Rectangle 4"/>
          <p:cNvSpPr>
            <a:spLocks noGrp="1" noChangeArrowheads="1"/>
          </p:cNvSpPr>
          <p:nvPr>
            <p:ph type="title"/>
          </p:nvPr>
        </p:nvSpPr>
        <p:spPr>
          <a:xfrm>
            <a:off x="755650" y="838200"/>
            <a:ext cx="2160588" cy="2878138"/>
          </a:xfrm>
        </p:spPr>
        <p:txBody>
          <a:bodyPr/>
          <a:lstStyle/>
          <a:p>
            <a:r>
              <a:rPr lang="en-GB" altLang="zh-CN" sz="3200"/>
              <a:t>Decorations of Chinese pavilions</a:t>
            </a:r>
            <a:endParaRPr lang="en-US" altLang="zh-CN" sz="3200"/>
          </a:p>
        </p:txBody>
      </p:sp>
      <p:pic>
        <p:nvPicPr>
          <p:cNvPr id="1274885" name="Picture 5" descr="zhongjian2_0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908050"/>
            <a:ext cx="5497513" cy="5497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8194" name="Rectangle 2"/>
          <p:cNvSpPr>
            <a:spLocks noGrp="1" noChangeArrowheads="1"/>
          </p:cNvSpPr>
          <p:nvPr>
            <p:ph type="title"/>
          </p:nvPr>
        </p:nvSpPr>
        <p:spPr>
          <a:xfrm>
            <a:off x="1043608" y="260648"/>
            <a:ext cx="7772400" cy="647700"/>
          </a:xfrm>
        </p:spPr>
        <p:txBody>
          <a:bodyPr>
            <a:normAutofit fontScale="90000"/>
          </a:bodyPr>
          <a:lstStyle/>
          <a:p>
            <a:pPr algn="ctr"/>
            <a:r>
              <a:rPr lang="en-GB" altLang="zh-CN" sz="3200" b="1" dirty="0"/>
              <a:t>Questions Concerning Section B</a:t>
            </a:r>
            <a:br>
              <a:rPr lang="en-GB" altLang="zh-CN" sz="3200" b="1" dirty="0"/>
            </a:br>
            <a:r>
              <a:rPr lang="en-GB" altLang="zh-CN" sz="3200" b="1" dirty="0"/>
              <a:t> Gardens</a:t>
            </a:r>
            <a:endParaRPr lang="en-US" altLang="zh-CN" sz="3200" b="1" dirty="0"/>
          </a:p>
        </p:txBody>
      </p:sp>
      <p:sp>
        <p:nvSpPr>
          <p:cNvPr id="1288195" name="Rectangle 3"/>
          <p:cNvSpPr>
            <a:spLocks noGrp="1" noChangeArrowheads="1"/>
          </p:cNvSpPr>
          <p:nvPr>
            <p:ph idx="1"/>
          </p:nvPr>
        </p:nvSpPr>
        <p:spPr>
          <a:xfrm>
            <a:off x="251520" y="836712"/>
            <a:ext cx="8587680" cy="5379938"/>
          </a:xfrm>
        </p:spPr>
        <p:txBody>
          <a:bodyPr>
            <a:normAutofit/>
          </a:bodyPr>
          <a:lstStyle/>
          <a:p>
            <a:pPr marL="0" indent="0">
              <a:buNone/>
            </a:pPr>
            <a:r>
              <a:rPr lang="en-GB" altLang="zh-CN" sz="2800" dirty="0"/>
              <a:t>1. How did the Chinese garden grow into its present form? </a:t>
            </a:r>
          </a:p>
          <a:p>
            <a:pPr marL="0" indent="0">
              <a:buNone/>
            </a:pPr>
            <a:r>
              <a:rPr lang="en-GB" altLang="zh-CN" sz="2800" dirty="0">
                <a:solidFill>
                  <a:schemeClr val="accent1">
                    <a:lumMod val="75000"/>
                  </a:schemeClr>
                </a:solidFill>
              </a:rPr>
              <a:t>2. What’s the greatest difference between European gardens and Chinese ones? </a:t>
            </a:r>
          </a:p>
          <a:p>
            <a:pPr marL="0" indent="0">
              <a:buNone/>
            </a:pPr>
            <a:r>
              <a:rPr lang="en-GB" altLang="zh-CN" sz="2800" dirty="0"/>
              <a:t>3. What are the major categories of Chinese gardens? </a:t>
            </a:r>
          </a:p>
          <a:p>
            <a:pPr marL="0" indent="0">
              <a:buNone/>
            </a:pPr>
            <a:r>
              <a:rPr lang="en-GB" altLang="zh-CN" sz="2800" dirty="0">
                <a:solidFill>
                  <a:schemeClr val="tx2"/>
                </a:solidFill>
              </a:rPr>
              <a:t>4. What do you know about China’s imperial gardens? In which part of China are they located? How many of them can you name?</a:t>
            </a:r>
          </a:p>
          <a:p>
            <a:pPr marL="0" indent="0">
              <a:buNone/>
            </a:pPr>
            <a:r>
              <a:rPr lang="en-GB" altLang="zh-CN" sz="2800" dirty="0"/>
              <a:t>5. What functions do they have? </a:t>
            </a:r>
          </a:p>
          <a:p>
            <a:pPr marL="0" indent="0">
              <a:buNone/>
            </a:pPr>
            <a:r>
              <a:rPr lang="en-GB" altLang="zh-CN" sz="2800" dirty="0"/>
              <a:t>6. How are China’s imperial gardens laid out? How are they decorated?</a:t>
            </a:r>
            <a:endParaRPr lang="en-US" altLang="zh-CN" sz="2800" dirty="0"/>
          </a:p>
        </p:txBody>
      </p:sp>
      <p:sp>
        <p:nvSpPr>
          <p:cNvPr id="5" name="Action Button: Forward or Next 4">
            <a:hlinkClick r:id="rId2" action="ppaction://hlinksldjump" highlightClick="1"/>
          </p:cNvPr>
          <p:cNvSpPr/>
          <p:nvPr/>
        </p:nvSpPr>
        <p:spPr>
          <a:xfrm>
            <a:off x="4788024" y="2276872"/>
            <a:ext cx="792088" cy="356644"/>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Action Button: Forward or Next 5">
            <a:hlinkClick r:id="rId3" action="ppaction://hlinksldjump" highlightClick="1"/>
          </p:cNvPr>
          <p:cNvSpPr/>
          <p:nvPr/>
        </p:nvSpPr>
        <p:spPr>
          <a:xfrm>
            <a:off x="3635896" y="4221088"/>
            <a:ext cx="792088" cy="356644"/>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9458" name="Rectangle 2"/>
          <p:cNvSpPr>
            <a:spLocks noGrp="1" noChangeArrowheads="1"/>
          </p:cNvSpPr>
          <p:nvPr>
            <p:ph type="title"/>
          </p:nvPr>
        </p:nvSpPr>
        <p:spPr>
          <a:xfrm>
            <a:off x="683568" y="188640"/>
            <a:ext cx="7772400" cy="720725"/>
          </a:xfrm>
        </p:spPr>
        <p:txBody>
          <a:bodyPr>
            <a:normAutofit fontScale="90000"/>
          </a:bodyPr>
          <a:lstStyle/>
          <a:p>
            <a:pPr algn="ctr"/>
            <a:r>
              <a:rPr lang="en-US" altLang="zh-CN" sz="3200" dirty="0"/>
              <a:t>More </a:t>
            </a:r>
            <a:r>
              <a:rPr lang="en-GB" altLang="zh-CN" sz="3200" dirty="0"/>
              <a:t>Questions Concerning B</a:t>
            </a:r>
            <a:br>
              <a:rPr lang="en-GB" altLang="zh-CN" sz="3200" dirty="0"/>
            </a:br>
            <a:r>
              <a:rPr lang="en-GB" altLang="zh-CN" sz="3200" dirty="0"/>
              <a:t> Gardens</a:t>
            </a:r>
            <a:endParaRPr lang="en-US" altLang="zh-CN" sz="3200" b="1" dirty="0"/>
          </a:p>
        </p:txBody>
      </p:sp>
      <p:sp>
        <p:nvSpPr>
          <p:cNvPr id="1299459" name="Rectangle 3"/>
          <p:cNvSpPr>
            <a:spLocks noGrp="1" noChangeArrowheads="1"/>
          </p:cNvSpPr>
          <p:nvPr>
            <p:ph idx="1"/>
          </p:nvPr>
        </p:nvSpPr>
        <p:spPr>
          <a:xfrm>
            <a:off x="107504" y="908720"/>
            <a:ext cx="8784976" cy="5832648"/>
          </a:xfrm>
        </p:spPr>
        <p:txBody>
          <a:bodyPr>
            <a:normAutofit/>
          </a:bodyPr>
          <a:lstStyle/>
          <a:p>
            <a:pPr marL="0" indent="0">
              <a:buNone/>
            </a:pPr>
            <a:r>
              <a:rPr lang="en-GB" altLang="zh-CN" sz="2800" dirty="0"/>
              <a:t>1. In which part of China are most private gardens located? How are they laid out? </a:t>
            </a:r>
          </a:p>
          <a:p>
            <a:pPr marL="0" indent="0">
              <a:buNone/>
            </a:pPr>
            <a:r>
              <a:rPr lang="en-GB" altLang="zh-CN" sz="2800" dirty="0"/>
              <a:t>2. How are the scenes connected? </a:t>
            </a:r>
          </a:p>
          <a:p>
            <a:pPr marL="0" indent="0">
              <a:buNone/>
            </a:pPr>
            <a:r>
              <a:rPr lang="en-GB" altLang="zh-CN" sz="2800" dirty="0"/>
              <a:t>3. </a:t>
            </a:r>
            <a:r>
              <a:rPr lang="en-GB" altLang="zh-CN" sz="2800" dirty="0">
                <a:solidFill>
                  <a:schemeClr val="tx2"/>
                </a:solidFill>
              </a:rPr>
              <a:t>What do you know about the private gardens of Suzhou? What gardens there demonstrate the styles of Song, Yuan, Ming and Qing dynasties? </a:t>
            </a:r>
          </a:p>
          <a:p>
            <a:pPr marL="0" indent="0">
              <a:buNone/>
            </a:pPr>
            <a:r>
              <a:rPr lang="en-GB" altLang="zh-CN" sz="2800" dirty="0"/>
              <a:t>4. What styles do gardens in Yangzhou and Guangdong demonstrate? </a:t>
            </a:r>
          </a:p>
          <a:p>
            <a:pPr marL="0" indent="0">
              <a:buNone/>
            </a:pPr>
            <a:r>
              <a:rPr lang="en-GB" altLang="zh-CN" sz="2800" dirty="0"/>
              <a:t>5. What landscape gardens do you know? How are poets and painters related to landscape gardens?  </a:t>
            </a:r>
            <a:endParaRPr lang="en-US" altLang="zh-CN" sz="2800" dirty="0"/>
          </a:p>
        </p:txBody>
      </p:sp>
      <p:sp>
        <p:nvSpPr>
          <p:cNvPr id="4" name="Action Button: Forward or Next 3">
            <a:hlinkClick r:id="rId2" action="ppaction://hlinksldjump" highlightClick="1"/>
          </p:cNvPr>
          <p:cNvSpPr/>
          <p:nvPr/>
        </p:nvSpPr>
        <p:spPr>
          <a:xfrm>
            <a:off x="6228184" y="3429000"/>
            <a:ext cx="792088" cy="356644"/>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059546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252" name="Rectangle 4"/>
          <p:cNvSpPr>
            <a:spLocks noGrp="1" noChangeArrowheads="1"/>
          </p:cNvSpPr>
          <p:nvPr>
            <p:ph type="title"/>
          </p:nvPr>
        </p:nvSpPr>
        <p:spPr>
          <a:xfrm>
            <a:off x="1066800" y="1125538"/>
            <a:ext cx="7772400" cy="719137"/>
          </a:xfrm>
        </p:spPr>
        <p:txBody>
          <a:bodyPr/>
          <a:lstStyle/>
          <a:p>
            <a:pPr algn="ctr"/>
            <a:r>
              <a:rPr lang="en-GB" altLang="zh-CN" sz="3200" dirty="0"/>
              <a:t>Private gardens south of the Yangtze River</a:t>
            </a:r>
            <a:endParaRPr lang="en-US" altLang="zh-CN" sz="3200" dirty="0"/>
          </a:p>
        </p:txBody>
      </p:sp>
      <p:pic>
        <p:nvPicPr>
          <p:cNvPr id="1333253" name="Picture 5" descr="私家园林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205038"/>
            <a:ext cx="2947988" cy="4217987"/>
          </a:xfrm>
          <a:prstGeom prst="rect">
            <a:avLst/>
          </a:prstGeom>
          <a:noFill/>
          <a:extLst>
            <a:ext uri="{909E8E84-426E-40DD-AFC4-6F175D3DCCD1}">
              <a14:hiddenFill xmlns:a14="http://schemas.microsoft.com/office/drawing/2010/main">
                <a:solidFill>
                  <a:srgbClr val="FFFFFF"/>
                </a:solidFill>
              </a14:hiddenFill>
            </a:ext>
          </a:extLst>
        </p:spPr>
      </p:pic>
      <p:pic>
        <p:nvPicPr>
          <p:cNvPr id="1333254" name="Picture 6" descr="私家园林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2205038"/>
            <a:ext cx="3373437" cy="42021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220" name="Rectangle 4"/>
          <p:cNvSpPr>
            <a:spLocks noGrp="1" noChangeArrowheads="1"/>
          </p:cNvSpPr>
          <p:nvPr>
            <p:ph type="title"/>
          </p:nvPr>
        </p:nvSpPr>
        <p:spPr>
          <a:xfrm>
            <a:off x="539750" y="1125538"/>
            <a:ext cx="8299450" cy="855662"/>
          </a:xfrm>
        </p:spPr>
        <p:txBody>
          <a:bodyPr/>
          <a:lstStyle/>
          <a:p>
            <a:pPr algn="ctr"/>
            <a:r>
              <a:rPr lang="en-GB" altLang="zh-CN" sz="3200"/>
              <a:t>Riverside pavilions and a sightseeing veranda</a:t>
            </a:r>
            <a:endParaRPr lang="en-US" altLang="zh-CN" sz="3200"/>
          </a:p>
        </p:txBody>
      </p:sp>
      <p:pic>
        <p:nvPicPr>
          <p:cNvPr id="1289221" name="Picture 5" descr="园林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2276475"/>
            <a:ext cx="4103687" cy="3889375"/>
          </a:xfrm>
          <a:prstGeom prst="rect">
            <a:avLst/>
          </a:prstGeom>
          <a:noFill/>
          <a:extLst>
            <a:ext uri="{909E8E84-426E-40DD-AFC4-6F175D3DCCD1}">
              <a14:hiddenFill xmlns:a14="http://schemas.microsoft.com/office/drawing/2010/main">
                <a:solidFill>
                  <a:srgbClr val="FFFFFF"/>
                </a:solidFill>
              </a14:hiddenFill>
            </a:ext>
          </a:extLst>
        </p:spPr>
      </p:pic>
      <p:pic>
        <p:nvPicPr>
          <p:cNvPr id="1289222" name="Picture 6" descr="园林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276475"/>
            <a:ext cx="4032250" cy="3889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8" name="Rectangle 4"/>
          <p:cNvSpPr>
            <a:spLocks noGrp="1" noChangeArrowheads="1"/>
          </p:cNvSpPr>
          <p:nvPr>
            <p:ph type="title"/>
          </p:nvPr>
        </p:nvSpPr>
        <p:spPr>
          <a:xfrm>
            <a:off x="5435600" y="981075"/>
            <a:ext cx="3168650" cy="1800225"/>
          </a:xfrm>
        </p:spPr>
        <p:txBody>
          <a:bodyPr/>
          <a:lstStyle/>
          <a:p>
            <a:pPr algn="ctr"/>
            <a:r>
              <a:rPr lang="en-GB" altLang="zh-CN" sz="3200"/>
              <a:t>Rockery in a Chinese garden</a:t>
            </a:r>
            <a:endParaRPr lang="en-US" altLang="zh-CN" sz="3200"/>
          </a:p>
        </p:txBody>
      </p:sp>
      <p:pic>
        <p:nvPicPr>
          <p:cNvPr id="1291269" name="Picture 5" descr="园林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3213100"/>
            <a:ext cx="3311525" cy="3271838"/>
          </a:xfrm>
          <a:prstGeom prst="rect">
            <a:avLst/>
          </a:prstGeom>
          <a:noFill/>
          <a:extLst>
            <a:ext uri="{909E8E84-426E-40DD-AFC4-6F175D3DCCD1}">
              <a14:hiddenFill xmlns:a14="http://schemas.microsoft.com/office/drawing/2010/main">
                <a:solidFill>
                  <a:srgbClr val="FFFFFF"/>
                </a:solidFill>
              </a14:hiddenFill>
            </a:ext>
          </a:extLst>
        </p:spPr>
      </p:pic>
      <p:pic>
        <p:nvPicPr>
          <p:cNvPr id="1291270" name="Picture 6" descr="园林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836613"/>
            <a:ext cx="4638675" cy="4638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316" name="Rectangle 4"/>
          <p:cNvSpPr>
            <a:spLocks noGrp="1" noChangeArrowheads="1"/>
          </p:cNvSpPr>
          <p:nvPr>
            <p:ph type="title"/>
          </p:nvPr>
        </p:nvSpPr>
        <p:spPr>
          <a:xfrm>
            <a:off x="900113" y="1052513"/>
            <a:ext cx="3455987" cy="1944687"/>
          </a:xfrm>
        </p:spPr>
        <p:txBody>
          <a:bodyPr/>
          <a:lstStyle/>
          <a:p>
            <a:pPr algn="ctr"/>
            <a:r>
              <a:rPr lang="en-GB" altLang="zh-CN" sz="2800"/>
              <a:t>A flower-patterned door &amp; </a:t>
            </a:r>
            <a:br>
              <a:rPr lang="en-GB" altLang="zh-CN" sz="2800"/>
            </a:br>
            <a:r>
              <a:rPr lang="en-GB" altLang="zh-CN" sz="2800"/>
              <a:t>a one-arch roofed bridge</a:t>
            </a:r>
            <a:endParaRPr lang="en-US" altLang="zh-CN" sz="2800"/>
          </a:p>
        </p:txBody>
      </p:sp>
      <p:pic>
        <p:nvPicPr>
          <p:cNvPr id="1293317" name="Picture 5" descr="园林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141663"/>
            <a:ext cx="3240088" cy="3268662"/>
          </a:xfrm>
          <a:prstGeom prst="rect">
            <a:avLst/>
          </a:prstGeom>
          <a:noFill/>
          <a:extLst>
            <a:ext uri="{909E8E84-426E-40DD-AFC4-6F175D3DCCD1}">
              <a14:hiddenFill xmlns:a14="http://schemas.microsoft.com/office/drawing/2010/main">
                <a:solidFill>
                  <a:srgbClr val="FFFFFF"/>
                </a:solidFill>
              </a14:hiddenFill>
            </a:ext>
          </a:extLst>
        </p:spPr>
      </p:pic>
      <p:pic>
        <p:nvPicPr>
          <p:cNvPr id="1293318" name="Picture 6" descr="园林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196975"/>
            <a:ext cx="4225925" cy="4464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412" name="Rectangle 4"/>
          <p:cNvSpPr>
            <a:spLocks noGrp="1" noChangeArrowheads="1"/>
          </p:cNvSpPr>
          <p:nvPr>
            <p:ph type="title"/>
          </p:nvPr>
        </p:nvSpPr>
        <p:spPr>
          <a:xfrm>
            <a:off x="1066800" y="838200"/>
            <a:ext cx="7772400" cy="719138"/>
          </a:xfrm>
        </p:spPr>
        <p:txBody>
          <a:bodyPr/>
          <a:lstStyle/>
          <a:p>
            <a:pPr algn="ctr"/>
            <a:r>
              <a:rPr lang="en-GB" altLang="zh-CN" sz="3200"/>
              <a:t>A western garden with geometrical patterns</a:t>
            </a:r>
            <a:endParaRPr lang="en-US" altLang="zh-CN" sz="3200"/>
          </a:p>
        </p:txBody>
      </p:sp>
      <p:pic>
        <p:nvPicPr>
          <p:cNvPr id="1297413" name="Picture 5" descr="园林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628775"/>
            <a:ext cx="7326312" cy="4886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412" name="Rectangle 4"/>
          <p:cNvSpPr>
            <a:spLocks noGrp="1" noChangeArrowheads="1"/>
          </p:cNvSpPr>
          <p:nvPr>
            <p:ph type="title"/>
          </p:nvPr>
        </p:nvSpPr>
        <p:spPr>
          <a:xfrm>
            <a:off x="1066800" y="838200"/>
            <a:ext cx="7772400" cy="719138"/>
          </a:xfrm>
        </p:spPr>
        <p:txBody>
          <a:bodyPr/>
          <a:lstStyle/>
          <a:p>
            <a:pPr algn="ctr"/>
            <a:r>
              <a:rPr lang="en-GB" altLang="zh-CN" sz="3200" dirty="0"/>
              <a:t>Yuanmingyuan</a:t>
            </a:r>
            <a:endParaRPr lang="en-US" altLang="zh-CN" sz="3200" dirty="0"/>
          </a:p>
        </p:txBody>
      </p:sp>
      <p:sp>
        <p:nvSpPr>
          <p:cNvPr id="2" name="Textfeld 1">
            <a:extLst>
              <a:ext uri="{FF2B5EF4-FFF2-40B4-BE49-F238E27FC236}">
                <a16:creationId xmlns:a16="http://schemas.microsoft.com/office/drawing/2014/main" id="{9CE8FDF6-852B-45DC-AB03-A1ACBFB64FCF}"/>
              </a:ext>
            </a:extLst>
          </p:cNvPr>
          <p:cNvSpPr txBox="1"/>
          <p:nvPr/>
        </p:nvSpPr>
        <p:spPr>
          <a:xfrm>
            <a:off x="1066800" y="1988840"/>
            <a:ext cx="7772400" cy="2074414"/>
          </a:xfrm>
          <a:prstGeom prst="rect">
            <a:avLst/>
          </a:prstGeom>
          <a:noFill/>
        </p:spPr>
        <p:txBody>
          <a:bodyPr wrap="square" rtlCol="0">
            <a:spAutoFit/>
          </a:bodyPr>
          <a:lstStyle/>
          <a:p>
            <a:r>
              <a:rPr lang="de-DE" dirty="0"/>
              <a:t>Showcase </a:t>
            </a:r>
            <a:r>
              <a:rPr lang="de-DE" dirty="0" err="1"/>
              <a:t>for</a:t>
            </a:r>
            <a:r>
              <a:rPr lang="de-DE" dirty="0"/>
              <a:t> Western </a:t>
            </a:r>
            <a:r>
              <a:rPr lang="de-DE" dirty="0" err="1"/>
              <a:t>architecture</a:t>
            </a:r>
            <a:r>
              <a:rPr lang="de-DE" dirty="0"/>
              <a:t> and </a:t>
            </a:r>
            <a:r>
              <a:rPr lang="de-DE" dirty="0" err="1"/>
              <a:t>illusions</a:t>
            </a:r>
            <a:endParaRPr lang="de-DE" dirty="0"/>
          </a:p>
          <a:p>
            <a:r>
              <a:rPr lang="de-DE" dirty="0" err="1"/>
              <a:t>Combination</a:t>
            </a:r>
            <a:r>
              <a:rPr lang="de-DE" dirty="0"/>
              <a:t> </a:t>
            </a:r>
            <a:r>
              <a:rPr lang="de-DE" dirty="0" err="1"/>
              <a:t>of</a:t>
            </a:r>
            <a:r>
              <a:rPr lang="de-DE" dirty="0"/>
              <a:t> Chinese and Western </a:t>
            </a:r>
            <a:r>
              <a:rPr lang="de-DE" dirty="0" err="1"/>
              <a:t>arts</a:t>
            </a:r>
            <a:endParaRPr lang="de-DE" dirty="0"/>
          </a:p>
          <a:p>
            <a:r>
              <a:rPr lang="de-DE" dirty="0" err="1"/>
              <a:t>How</a:t>
            </a:r>
            <a:r>
              <a:rPr lang="de-DE" dirty="0"/>
              <a:t> do </a:t>
            </a:r>
            <a:r>
              <a:rPr lang="de-DE" dirty="0" err="1"/>
              <a:t>you</a:t>
            </a:r>
            <a:r>
              <a:rPr lang="de-DE" dirty="0"/>
              <a:t> </a:t>
            </a:r>
            <a:r>
              <a:rPr lang="de-DE" dirty="0" err="1"/>
              <a:t>feel</a:t>
            </a:r>
            <a:r>
              <a:rPr lang="de-DE" dirty="0"/>
              <a:t> </a:t>
            </a:r>
            <a:r>
              <a:rPr lang="de-DE" dirty="0" err="1"/>
              <a:t>about</a:t>
            </a:r>
            <a:r>
              <a:rPr lang="de-DE" dirty="0"/>
              <a:t> </a:t>
            </a:r>
            <a:r>
              <a:rPr lang="de-DE" dirty="0" err="1"/>
              <a:t>the</a:t>
            </a:r>
            <a:r>
              <a:rPr lang="de-DE" dirty="0"/>
              <a:t> </a:t>
            </a:r>
            <a:r>
              <a:rPr lang="de-DE" dirty="0" err="1"/>
              <a:t>destruction</a:t>
            </a:r>
            <a:r>
              <a:rPr lang="de-DE" dirty="0"/>
              <a:t>?</a:t>
            </a:r>
          </a:p>
          <a:p>
            <a:r>
              <a:rPr lang="de-DE" dirty="0" err="1"/>
              <a:t>Should</a:t>
            </a:r>
            <a:r>
              <a:rPr lang="de-DE" dirty="0"/>
              <a:t> </a:t>
            </a:r>
            <a:r>
              <a:rPr lang="de-DE" dirty="0" err="1"/>
              <a:t>it</a:t>
            </a:r>
            <a:r>
              <a:rPr lang="de-DE" dirty="0"/>
              <a:t> </a:t>
            </a:r>
            <a:r>
              <a:rPr lang="de-DE" dirty="0" err="1"/>
              <a:t>be</a:t>
            </a:r>
            <a:r>
              <a:rPr lang="de-DE" dirty="0"/>
              <a:t> </a:t>
            </a:r>
            <a:r>
              <a:rPr lang="de-DE" dirty="0" err="1"/>
              <a:t>rebuilt</a:t>
            </a:r>
            <a:r>
              <a:rPr lang="de-DE" dirty="0"/>
              <a:t>?</a:t>
            </a:r>
          </a:p>
        </p:txBody>
      </p:sp>
    </p:spTree>
    <p:extLst>
      <p:ext uri="{BB962C8B-B14F-4D97-AF65-F5344CB8AC3E}">
        <p14:creationId xmlns:p14="http://schemas.microsoft.com/office/powerpoint/2010/main" val="441050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lstStyle/>
          <a:p>
            <a:pPr eaLnBrk="1" hangingPunct="1"/>
            <a:r>
              <a:rPr altLang="zh-CN" dirty="0">
                <a:solidFill>
                  <a:srgbClr val="0E5772"/>
                </a:solidFill>
                <a:latin typeface="Arial" panose="020B0604020202020204" pitchFamily="34" charset="0"/>
                <a:cs typeface="Arial" panose="020B0604020202020204" pitchFamily="34" charset="0"/>
              </a:rPr>
              <a:t>Session</a:t>
            </a:r>
            <a:r>
              <a:rPr lang="zh-CN" altLang="de-DE" dirty="0">
                <a:solidFill>
                  <a:srgbClr val="0E5772"/>
                </a:solidFill>
                <a:latin typeface="Arial" panose="020B0604020202020204" pitchFamily="34" charset="0"/>
                <a:cs typeface="Arial" panose="020B0604020202020204" pitchFamily="34" charset="0"/>
              </a:rPr>
              <a:t> </a:t>
            </a:r>
            <a:r>
              <a:rPr lang="de-DE" altLang="zh-CN" dirty="0">
                <a:solidFill>
                  <a:srgbClr val="0E5772"/>
                </a:solidFill>
                <a:latin typeface="Arial" panose="020B0604020202020204" pitchFamily="34" charset="0"/>
                <a:cs typeface="Arial" panose="020B0604020202020204" pitchFamily="34" charset="0"/>
              </a:rPr>
              <a:t>3 </a:t>
            </a:r>
            <a:r>
              <a:rPr lang="zh-CN" altLang="de-DE" dirty="0">
                <a:solidFill>
                  <a:srgbClr val="0E5772"/>
                </a:solidFill>
                <a:latin typeface="Arial" panose="020B0604020202020204" pitchFamily="34" charset="0"/>
                <a:cs typeface="Arial" panose="020B0604020202020204" pitchFamily="34" charset="0"/>
              </a:rPr>
              <a:t>第三周</a:t>
            </a:r>
            <a:r>
              <a:rPr altLang="zh-CN" dirty="0">
                <a:solidFill>
                  <a:srgbClr val="0E5772"/>
                </a:solidFill>
                <a:latin typeface="Arial" panose="020B0604020202020204" pitchFamily="34" charset="0"/>
                <a:cs typeface="Arial" panose="020B0604020202020204" pitchFamily="34" charset="0"/>
              </a:rPr>
              <a:t> </a:t>
            </a:r>
            <a:endParaRPr kumimoji="1" lang="zh-CN" altLang="en-US" dirty="0">
              <a:cs typeface="Arial" panose="020B0604020202020204" pitchFamily="34" charset="0"/>
            </a:endParaRPr>
          </a:p>
        </p:txBody>
      </p:sp>
      <p:sp>
        <p:nvSpPr>
          <p:cNvPr id="7171" name="内容占位符 2"/>
          <p:cNvSpPr>
            <a:spLocks noGrp="1"/>
          </p:cNvSpPr>
          <p:nvPr>
            <p:ph idx="1"/>
          </p:nvPr>
        </p:nvSpPr>
        <p:spPr>
          <a:xfrm>
            <a:off x="457200" y="1231265"/>
            <a:ext cx="8629650" cy="5438095"/>
          </a:xfrm>
        </p:spPr>
        <p:txBody>
          <a:bodyPr>
            <a:normAutofit fontScale="92500" lnSpcReduction="10000"/>
          </a:bodyPr>
          <a:lstStyle/>
          <a:p>
            <a:pPr marL="0" indent="0" algn="l">
              <a:buNone/>
            </a:pPr>
            <a:r>
              <a:rPr lang="de-DE" sz="1800" b="0" i="0" dirty="0" err="1">
                <a:solidFill>
                  <a:srgbClr val="000000"/>
                </a:solidFill>
                <a:effectLst/>
                <a:latin typeface="Arial" panose="020B0604020202020204" pitchFamily="34" charset="0"/>
              </a:rPr>
              <a:t>Preparation</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for</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this</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session</a:t>
            </a:r>
            <a:r>
              <a:rPr lang="de-DE" sz="1800" b="0" i="0" dirty="0">
                <a:solidFill>
                  <a:srgbClr val="000000"/>
                </a:solidFill>
                <a:effectLst/>
                <a:latin typeface="Arial" panose="020B0604020202020204" pitchFamily="34" charset="0"/>
              </a:rPr>
              <a:t>[</a:t>
            </a:r>
            <a:r>
              <a:rPr lang="de-DE" sz="1800" b="0" i="0" u="none" strike="noStrike" dirty="0" err="1">
                <a:solidFill>
                  <a:srgbClr val="002BB8"/>
                </a:solidFill>
                <a:effectLst/>
                <a:latin typeface="Arial" panose="020B0604020202020204" pitchFamily="34" charset="0"/>
                <a:hlinkClick r:id="rId2" tooltip="Edit section: Preparation for this session"/>
              </a:rPr>
              <a:t>edit</a:t>
            </a:r>
            <a:r>
              <a:rPr lang="de-DE" sz="1800" b="0" i="0" dirty="0">
                <a:solidFill>
                  <a:srgbClr val="000000"/>
                </a:solidFill>
                <a:effectLst/>
                <a:latin typeface="Arial" panose="020B0604020202020204" pitchFamily="34" charset="0"/>
              </a:rPr>
              <a:t>]</a:t>
            </a:r>
          </a:p>
          <a:p>
            <a:pPr algn="l">
              <a:buFont typeface="Arial" panose="020B0604020202020204" pitchFamily="34" charset="0"/>
              <a:buChar char="•"/>
            </a:pPr>
            <a:r>
              <a:rPr lang="de-DE" sz="1800" b="0" i="0" dirty="0">
                <a:solidFill>
                  <a:srgbClr val="000000"/>
                </a:solidFill>
                <a:effectLst/>
                <a:latin typeface="Arial" panose="020B0604020202020204" pitchFamily="34" charset="0"/>
              </a:rPr>
              <a:t>Do </a:t>
            </a:r>
            <a:r>
              <a:rPr lang="de-DE" sz="1800" b="0" i="0" dirty="0" err="1">
                <a:solidFill>
                  <a:srgbClr val="000000"/>
                </a:solidFill>
                <a:effectLst/>
                <a:latin typeface="Arial" panose="020B0604020202020204" pitchFamily="34" charset="0"/>
              </a:rPr>
              <a:t>the</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translation</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homework</a:t>
            </a:r>
            <a:r>
              <a:rPr lang="de-DE" sz="1800" b="0" i="0" dirty="0">
                <a:solidFill>
                  <a:srgbClr val="000000"/>
                </a:solidFill>
                <a:effectLst/>
                <a:latin typeface="Arial" panose="020B0604020202020204" pitchFamily="34" charset="0"/>
              </a:rPr>
              <a:t>. Here </a:t>
            </a:r>
            <a:r>
              <a:rPr lang="de-DE" sz="1800" b="0" i="0" dirty="0" err="1">
                <a:solidFill>
                  <a:srgbClr val="000000"/>
                </a:solidFill>
                <a:effectLst/>
                <a:latin typeface="Arial" panose="020B0604020202020204" pitchFamily="34" charset="0"/>
              </a:rPr>
              <a:t>is</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the</a:t>
            </a:r>
            <a:r>
              <a:rPr lang="de-DE" sz="1800" b="0" i="0" dirty="0">
                <a:solidFill>
                  <a:srgbClr val="000000"/>
                </a:solidFill>
                <a:effectLst/>
                <a:latin typeface="Arial" panose="020B0604020202020204" pitchFamily="34" charset="0"/>
              </a:rPr>
              <a:t> link: </a:t>
            </a:r>
            <a:r>
              <a:rPr lang="de-DE" sz="1800" b="0" i="0" u="none" strike="noStrike" dirty="0" err="1">
                <a:solidFill>
                  <a:srgbClr val="CC2200"/>
                </a:solidFill>
                <a:effectLst/>
                <a:latin typeface="Arial" panose="020B0604020202020204" pitchFamily="34" charset="0"/>
                <a:hlinkClick r:id="rId3" tooltip="Please create link here. (page does not exist)"/>
              </a:rPr>
              <a:t>Please</a:t>
            </a:r>
            <a:r>
              <a:rPr lang="de-DE" sz="1800" b="0" i="0" u="none" strike="noStrike" dirty="0">
                <a:solidFill>
                  <a:srgbClr val="CC2200"/>
                </a:solidFill>
                <a:effectLst/>
                <a:latin typeface="Arial" panose="020B0604020202020204" pitchFamily="34" charset="0"/>
                <a:hlinkClick r:id="rId3" tooltip="Please create link here. (page does not exist)"/>
              </a:rPr>
              <a:t> </a:t>
            </a:r>
            <a:r>
              <a:rPr lang="de-DE" sz="1800" b="0" i="0" u="none" strike="noStrike" dirty="0" err="1">
                <a:solidFill>
                  <a:srgbClr val="CC2200"/>
                </a:solidFill>
                <a:effectLst/>
                <a:latin typeface="Arial" panose="020B0604020202020204" pitchFamily="34" charset="0"/>
                <a:hlinkClick r:id="rId3" tooltip="Please create link here. (page does not exist)"/>
              </a:rPr>
              <a:t>create</a:t>
            </a:r>
            <a:r>
              <a:rPr lang="de-DE" sz="1800" b="0" i="0" u="none" strike="noStrike" dirty="0">
                <a:solidFill>
                  <a:srgbClr val="CC2200"/>
                </a:solidFill>
                <a:effectLst/>
                <a:latin typeface="Arial" panose="020B0604020202020204" pitchFamily="34" charset="0"/>
                <a:hlinkClick r:id="rId3" tooltip="Please create link here. (page does not exist)"/>
              </a:rPr>
              <a:t> link </a:t>
            </a:r>
            <a:r>
              <a:rPr lang="de-DE" sz="1800" b="0" i="0" u="none" strike="noStrike" dirty="0" err="1">
                <a:solidFill>
                  <a:srgbClr val="CC2200"/>
                </a:solidFill>
                <a:effectLst/>
                <a:latin typeface="Arial" panose="020B0604020202020204" pitchFamily="34" charset="0"/>
                <a:hlinkClick r:id="rId3" tooltip="Please create link here. (page does not exist)"/>
              </a:rPr>
              <a:t>here</a:t>
            </a:r>
            <a:r>
              <a:rPr lang="de-DE" sz="1800" b="0" i="0" u="none" strike="noStrike" dirty="0">
                <a:solidFill>
                  <a:srgbClr val="CC2200"/>
                </a:solidFill>
                <a:effectLst/>
                <a:latin typeface="Arial" panose="020B0604020202020204" pitchFamily="34" charset="0"/>
                <a:hlinkClick r:id="rId3" tooltip="Please create link here. (page does not exist)"/>
              </a:rPr>
              <a:t>.</a:t>
            </a:r>
            <a:r>
              <a:rPr lang="de-DE" sz="1800" b="0" i="0" dirty="0">
                <a:solidFill>
                  <a:srgbClr val="000000"/>
                </a:solidFill>
                <a:effectLst/>
                <a:latin typeface="Arial" panose="020B0604020202020204" pitchFamily="34" charset="0"/>
              </a:rPr>
              <a:t> Here </a:t>
            </a:r>
            <a:r>
              <a:rPr lang="de-DE" sz="1800" b="0" i="0" dirty="0" err="1">
                <a:solidFill>
                  <a:srgbClr val="000000"/>
                </a:solidFill>
                <a:effectLst/>
                <a:latin typeface="Arial" panose="020B0604020202020204" pitchFamily="34" charset="0"/>
              </a:rPr>
              <a:t>is</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the</a:t>
            </a:r>
            <a:r>
              <a:rPr lang="de-DE" sz="1800" b="0" i="0" dirty="0">
                <a:solidFill>
                  <a:srgbClr val="000000"/>
                </a:solidFill>
                <a:effectLst/>
                <a:latin typeface="Arial" panose="020B0604020202020204" pitchFamily="34" charset="0"/>
              </a:rPr>
              <a:t> link </a:t>
            </a:r>
            <a:r>
              <a:rPr lang="de-DE" sz="1800" b="0" i="0" dirty="0" err="1">
                <a:solidFill>
                  <a:srgbClr val="000000"/>
                </a:solidFill>
                <a:effectLst/>
                <a:latin typeface="Arial" panose="020B0604020202020204" pitchFamily="34" charset="0"/>
              </a:rPr>
              <a:t>to</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the</a:t>
            </a:r>
            <a:r>
              <a:rPr lang="de-DE" sz="1800" b="0" i="0" dirty="0">
                <a:solidFill>
                  <a:srgbClr val="000000"/>
                </a:solidFill>
                <a:effectLst/>
                <a:latin typeface="Arial" panose="020B0604020202020204" pitchFamily="34" charset="0"/>
              </a:rPr>
              <a:t> Joint Translation Terms.</a:t>
            </a:r>
          </a:p>
          <a:p>
            <a:pPr algn="l">
              <a:buFont typeface="Arial" panose="020B0604020202020204" pitchFamily="34" charset="0"/>
              <a:buChar char="•"/>
            </a:pPr>
            <a:r>
              <a:rPr lang="de-DE" sz="1800" b="0" i="0" dirty="0">
                <a:solidFill>
                  <a:srgbClr val="000000"/>
                </a:solidFill>
                <a:effectLst/>
                <a:latin typeface="Arial" panose="020B0604020202020204" pitchFamily="34" charset="0"/>
              </a:rPr>
              <a:t>Do </a:t>
            </a:r>
            <a:r>
              <a:rPr lang="de-DE" sz="1800" b="0" i="0" dirty="0" err="1">
                <a:solidFill>
                  <a:srgbClr val="000000"/>
                </a:solidFill>
                <a:effectLst/>
                <a:latin typeface="Arial" panose="020B0604020202020204" pitchFamily="34" charset="0"/>
              </a:rPr>
              <a:t>the</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correction</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of</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the</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translation</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of</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your</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fellow</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student</a:t>
            </a:r>
            <a:r>
              <a:rPr lang="de-DE" sz="1800" b="0" i="0" dirty="0">
                <a:solidFill>
                  <a:srgbClr val="000000"/>
                </a:solidFill>
                <a:effectLst/>
                <a:latin typeface="Arial" panose="020B0604020202020204" pitchFamily="34" charset="0"/>
              </a:rPr>
              <a:t>. Here </a:t>
            </a:r>
            <a:r>
              <a:rPr lang="de-DE" sz="1800" b="0" i="0" dirty="0" err="1">
                <a:solidFill>
                  <a:srgbClr val="000000"/>
                </a:solidFill>
                <a:effectLst/>
                <a:latin typeface="Arial" panose="020B0604020202020204" pitchFamily="34" charset="0"/>
              </a:rPr>
              <a:t>is</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the</a:t>
            </a:r>
            <a:r>
              <a:rPr lang="de-DE" sz="1800" b="0" i="0" dirty="0">
                <a:solidFill>
                  <a:srgbClr val="000000"/>
                </a:solidFill>
                <a:effectLst/>
                <a:latin typeface="Arial" panose="020B0604020202020204" pitchFamily="34" charset="0"/>
              </a:rPr>
              <a:t> link: </a:t>
            </a:r>
            <a:r>
              <a:rPr lang="de-DE" sz="1800" b="0" i="0" u="none" strike="noStrike" dirty="0" err="1">
                <a:solidFill>
                  <a:srgbClr val="CC2200"/>
                </a:solidFill>
                <a:effectLst/>
                <a:latin typeface="Arial" panose="020B0604020202020204" pitchFamily="34" charset="0"/>
                <a:hlinkClick r:id="rId3" tooltip="Please create link here. (page does not exist)"/>
              </a:rPr>
              <a:t>Please</a:t>
            </a:r>
            <a:r>
              <a:rPr lang="de-DE" sz="1800" b="0" i="0" u="none" strike="noStrike" dirty="0">
                <a:solidFill>
                  <a:srgbClr val="CC2200"/>
                </a:solidFill>
                <a:effectLst/>
                <a:latin typeface="Arial" panose="020B0604020202020204" pitchFamily="34" charset="0"/>
                <a:hlinkClick r:id="rId3" tooltip="Please create link here. (page does not exist)"/>
              </a:rPr>
              <a:t> </a:t>
            </a:r>
            <a:r>
              <a:rPr lang="de-DE" sz="1800" b="0" i="0" u="none" strike="noStrike" dirty="0" err="1">
                <a:solidFill>
                  <a:srgbClr val="CC2200"/>
                </a:solidFill>
                <a:effectLst/>
                <a:latin typeface="Arial" panose="020B0604020202020204" pitchFamily="34" charset="0"/>
                <a:hlinkClick r:id="rId3" tooltip="Please create link here. (page does not exist)"/>
              </a:rPr>
              <a:t>create</a:t>
            </a:r>
            <a:r>
              <a:rPr lang="de-DE" sz="1800" b="0" i="0" u="none" strike="noStrike" dirty="0">
                <a:solidFill>
                  <a:srgbClr val="CC2200"/>
                </a:solidFill>
                <a:effectLst/>
                <a:latin typeface="Arial" panose="020B0604020202020204" pitchFamily="34" charset="0"/>
                <a:hlinkClick r:id="rId3" tooltip="Please create link here. (page does not exist)"/>
              </a:rPr>
              <a:t> link </a:t>
            </a:r>
            <a:r>
              <a:rPr lang="de-DE" sz="1800" b="0" i="0" u="none" strike="noStrike" dirty="0" err="1">
                <a:solidFill>
                  <a:srgbClr val="CC2200"/>
                </a:solidFill>
                <a:effectLst/>
                <a:latin typeface="Arial" panose="020B0604020202020204" pitchFamily="34" charset="0"/>
                <a:hlinkClick r:id="rId3" tooltip="Please create link here. (page does not exist)"/>
              </a:rPr>
              <a:t>here</a:t>
            </a:r>
            <a:r>
              <a:rPr lang="de-DE" sz="1800" b="0" i="0" u="none" strike="noStrike" dirty="0">
                <a:solidFill>
                  <a:srgbClr val="CC2200"/>
                </a:solidFill>
                <a:effectLst/>
                <a:latin typeface="Arial" panose="020B0604020202020204" pitchFamily="34" charset="0"/>
                <a:hlinkClick r:id="rId3" tooltip="Please create link here. (page does not exist)"/>
              </a:rPr>
              <a:t>.</a:t>
            </a:r>
            <a:endParaRPr lang="de-DE" sz="1800" b="0" i="0" dirty="0">
              <a:solidFill>
                <a:srgbClr val="000000"/>
              </a:solidFill>
              <a:effectLst/>
              <a:latin typeface="Arial" panose="020B0604020202020204" pitchFamily="34" charset="0"/>
            </a:endParaRPr>
          </a:p>
          <a:p>
            <a:pPr algn="l">
              <a:buFont typeface="Arial" panose="020B0604020202020204" pitchFamily="34" charset="0"/>
              <a:buChar char="•"/>
            </a:pPr>
            <a:r>
              <a:rPr lang="de-DE" sz="1800" b="0" i="0" dirty="0">
                <a:solidFill>
                  <a:srgbClr val="000000"/>
                </a:solidFill>
                <a:effectLst/>
                <a:latin typeface="Arial" panose="020B0604020202020204" pitchFamily="34" charset="0"/>
              </a:rPr>
              <a:t>Read </a:t>
            </a:r>
            <a:r>
              <a:rPr lang="de-DE" sz="1800" b="0" i="0" dirty="0" err="1">
                <a:solidFill>
                  <a:srgbClr val="000000"/>
                </a:solidFill>
                <a:effectLst/>
                <a:latin typeface="Arial" panose="020B0604020202020204" pitchFamily="34" charset="0"/>
              </a:rPr>
              <a:t>textbook</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text</a:t>
            </a:r>
            <a:r>
              <a:rPr lang="de-DE" sz="1800" b="0" i="0" dirty="0">
                <a:solidFill>
                  <a:srgbClr val="000000"/>
                </a:solidFill>
                <a:effectLst/>
                <a:latin typeface="Arial" panose="020B0604020202020204" pitchFamily="34" charset="0"/>
              </a:rPr>
              <a:t> Fengshui in Chinese Architecture</a:t>
            </a:r>
          </a:p>
          <a:p>
            <a:pPr algn="l">
              <a:buFont typeface="Arial" panose="020B0604020202020204" pitchFamily="34" charset="0"/>
              <a:buChar char="•"/>
            </a:pPr>
            <a:r>
              <a:rPr lang="de-DE" sz="1800" b="0" i="0" dirty="0">
                <a:solidFill>
                  <a:srgbClr val="000000"/>
                </a:solidFill>
                <a:effectLst/>
                <a:latin typeface="Arial" panose="020B0604020202020204" pitchFamily="34" charset="0"/>
              </a:rPr>
              <a:t>Take </a:t>
            </a:r>
            <a:r>
              <a:rPr lang="de-DE" sz="1800" b="0" i="0" dirty="0" err="1">
                <a:solidFill>
                  <a:srgbClr val="000000"/>
                </a:solidFill>
                <a:effectLst/>
                <a:latin typeface="Arial" panose="020B0604020202020204" pitchFamily="34" charset="0"/>
              </a:rPr>
              <a:t>the</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quiz</a:t>
            </a:r>
            <a:r>
              <a:rPr lang="de-DE" sz="1800" b="0" i="0" dirty="0">
                <a:solidFill>
                  <a:srgbClr val="000000"/>
                </a:solidFill>
                <a:effectLst/>
                <a:latin typeface="Arial" panose="020B0604020202020204" pitchFamily="34" charset="0"/>
              </a:rPr>
              <a:t> on Fengshui in Chinese Architecture: </a:t>
            </a:r>
            <a:r>
              <a:rPr lang="de-DE" sz="1800" b="0" i="0" u="none" strike="noStrike" dirty="0">
                <a:solidFill>
                  <a:srgbClr val="3366BB"/>
                </a:solidFill>
                <a:effectLst/>
                <a:latin typeface="Arial" panose="020B0604020202020204" pitchFamily="34" charset="0"/>
                <a:hlinkClick r:id="rId4"/>
              </a:rPr>
              <a:t>https://www.wjx.cn/vj/rCGKxuU.aspx</a:t>
            </a:r>
            <a:endParaRPr lang="de-DE" sz="1800" b="0" i="0" dirty="0">
              <a:solidFill>
                <a:srgbClr val="000000"/>
              </a:solidFill>
              <a:effectLst/>
              <a:latin typeface="Arial" panose="020B0604020202020204" pitchFamily="34" charset="0"/>
            </a:endParaRPr>
          </a:p>
          <a:p>
            <a:pPr algn="l">
              <a:buFont typeface="Arial" panose="020B0604020202020204" pitchFamily="34" charset="0"/>
              <a:buChar char="•"/>
            </a:pPr>
            <a:r>
              <a:rPr lang="de-DE" sz="1800" b="0" i="0" dirty="0">
                <a:solidFill>
                  <a:srgbClr val="000000"/>
                </a:solidFill>
                <a:effectLst/>
                <a:latin typeface="Arial" panose="020B0604020202020204" pitchFamily="34" charset="0"/>
              </a:rPr>
              <a:t>Read </a:t>
            </a:r>
            <a:r>
              <a:rPr lang="de-DE" sz="1800" b="0" i="0" dirty="0" err="1">
                <a:solidFill>
                  <a:srgbClr val="000000"/>
                </a:solidFill>
                <a:effectLst/>
                <a:latin typeface="Arial" panose="020B0604020202020204" pitchFamily="34" charset="0"/>
              </a:rPr>
              <a:t>textbook</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text</a:t>
            </a:r>
            <a:r>
              <a:rPr lang="de-DE" sz="1800" b="0" i="0" dirty="0">
                <a:solidFill>
                  <a:srgbClr val="000000"/>
                </a:solidFill>
                <a:effectLst/>
                <a:latin typeface="Arial" panose="020B0604020202020204" pitchFamily="34" charset="0"/>
              </a:rPr>
              <a:t> Architecture: The </a:t>
            </a:r>
            <a:r>
              <a:rPr lang="de-DE" sz="1800" b="0" i="0" dirty="0" err="1">
                <a:solidFill>
                  <a:srgbClr val="000000"/>
                </a:solidFill>
                <a:effectLst/>
                <a:latin typeface="Arial" panose="020B0604020202020204" pitchFamily="34" charset="0"/>
              </a:rPr>
              <a:t>Forbidden</a:t>
            </a:r>
            <a:r>
              <a:rPr lang="de-DE" sz="1800" b="0" i="0" dirty="0">
                <a:solidFill>
                  <a:srgbClr val="000000"/>
                </a:solidFill>
                <a:effectLst/>
                <a:latin typeface="Arial" panose="020B0604020202020204" pitchFamily="34" charset="0"/>
              </a:rPr>
              <a:t> City</a:t>
            </a:r>
          </a:p>
          <a:p>
            <a:pPr algn="l">
              <a:buFont typeface="Arial" panose="020B0604020202020204" pitchFamily="34" charset="0"/>
              <a:buChar char="•"/>
            </a:pPr>
            <a:r>
              <a:rPr lang="de-DE" sz="1800" b="0" i="0" dirty="0">
                <a:solidFill>
                  <a:srgbClr val="000000"/>
                </a:solidFill>
                <a:effectLst/>
                <a:latin typeface="Arial" panose="020B0604020202020204" pitchFamily="34" charset="0"/>
              </a:rPr>
              <a:t>Take </a:t>
            </a:r>
            <a:r>
              <a:rPr lang="de-DE" sz="1800" b="0" i="0" dirty="0" err="1">
                <a:solidFill>
                  <a:srgbClr val="000000"/>
                </a:solidFill>
                <a:effectLst/>
                <a:latin typeface="Arial" panose="020B0604020202020204" pitchFamily="34" charset="0"/>
              </a:rPr>
              <a:t>the</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quiz</a:t>
            </a:r>
            <a:r>
              <a:rPr lang="de-DE" sz="1800" b="0" i="0" dirty="0">
                <a:solidFill>
                  <a:srgbClr val="000000"/>
                </a:solidFill>
                <a:effectLst/>
                <a:latin typeface="Arial" panose="020B0604020202020204" pitchFamily="34" charset="0"/>
              </a:rPr>
              <a:t> on Architecture: The </a:t>
            </a:r>
            <a:r>
              <a:rPr lang="de-DE" sz="1800" b="0" i="0" dirty="0" err="1">
                <a:solidFill>
                  <a:srgbClr val="000000"/>
                </a:solidFill>
                <a:effectLst/>
                <a:latin typeface="Arial" panose="020B0604020202020204" pitchFamily="34" charset="0"/>
              </a:rPr>
              <a:t>Forbidden</a:t>
            </a:r>
            <a:r>
              <a:rPr lang="de-DE" sz="1800" b="0" i="0" dirty="0">
                <a:solidFill>
                  <a:srgbClr val="000000"/>
                </a:solidFill>
                <a:effectLst/>
                <a:latin typeface="Arial" panose="020B0604020202020204" pitchFamily="34" charset="0"/>
              </a:rPr>
              <a:t> City: </a:t>
            </a:r>
            <a:r>
              <a:rPr lang="de-DE" sz="1800" b="0" i="0" u="none" strike="noStrike" dirty="0" err="1">
                <a:solidFill>
                  <a:srgbClr val="CC2200"/>
                </a:solidFill>
                <a:effectLst/>
                <a:latin typeface="Arial" panose="020B0604020202020204" pitchFamily="34" charset="0"/>
                <a:hlinkClick r:id="rId5" tooltip="Please create quiz and link it here. (page does not exist)"/>
              </a:rPr>
              <a:t>Please</a:t>
            </a:r>
            <a:r>
              <a:rPr lang="de-DE" sz="1800" b="0" i="0" u="none" strike="noStrike" dirty="0">
                <a:solidFill>
                  <a:srgbClr val="CC2200"/>
                </a:solidFill>
                <a:effectLst/>
                <a:latin typeface="Arial" panose="020B0604020202020204" pitchFamily="34" charset="0"/>
                <a:hlinkClick r:id="rId5" tooltip="Please create quiz and link it here. (page does not exist)"/>
              </a:rPr>
              <a:t> </a:t>
            </a:r>
            <a:r>
              <a:rPr lang="de-DE" sz="1800" b="0" i="0" u="none" strike="noStrike" dirty="0" err="1">
                <a:solidFill>
                  <a:srgbClr val="CC2200"/>
                </a:solidFill>
                <a:effectLst/>
                <a:latin typeface="Arial" panose="020B0604020202020204" pitchFamily="34" charset="0"/>
                <a:hlinkClick r:id="rId5" tooltip="Please create quiz and link it here. (page does not exist)"/>
              </a:rPr>
              <a:t>create</a:t>
            </a:r>
            <a:r>
              <a:rPr lang="de-DE" sz="1800" b="0" i="0" u="none" strike="noStrike" dirty="0">
                <a:solidFill>
                  <a:srgbClr val="CC2200"/>
                </a:solidFill>
                <a:effectLst/>
                <a:latin typeface="Arial" panose="020B0604020202020204" pitchFamily="34" charset="0"/>
                <a:hlinkClick r:id="rId5" tooltip="Please create quiz and link it here. (page does not exist)"/>
              </a:rPr>
              <a:t> </a:t>
            </a:r>
            <a:r>
              <a:rPr lang="de-DE" sz="1800" b="0" i="0" u="none" strike="noStrike" dirty="0" err="1">
                <a:solidFill>
                  <a:srgbClr val="CC2200"/>
                </a:solidFill>
                <a:effectLst/>
                <a:latin typeface="Arial" panose="020B0604020202020204" pitchFamily="34" charset="0"/>
                <a:hlinkClick r:id="rId5" tooltip="Please create quiz and link it here. (page does not exist)"/>
              </a:rPr>
              <a:t>quiz</a:t>
            </a:r>
            <a:r>
              <a:rPr lang="de-DE" sz="1800" b="0" i="0" u="none" strike="noStrike" dirty="0">
                <a:solidFill>
                  <a:srgbClr val="CC2200"/>
                </a:solidFill>
                <a:effectLst/>
                <a:latin typeface="Arial" panose="020B0604020202020204" pitchFamily="34" charset="0"/>
                <a:hlinkClick r:id="rId5" tooltip="Please create quiz and link it here. (page does not exist)"/>
              </a:rPr>
              <a:t> and link </a:t>
            </a:r>
            <a:r>
              <a:rPr lang="de-DE" sz="1800" b="0" i="0" u="none" strike="noStrike" dirty="0" err="1">
                <a:solidFill>
                  <a:srgbClr val="CC2200"/>
                </a:solidFill>
                <a:effectLst/>
                <a:latin typeface="Arial" panose="020B0604020202020204" pitchFamily="34" charset="0"/>
                <a:hlinkClick r:id="rId5" tooltip="Please create quiz and link it here. (page does not exist)"/>
              </a:rPr>
              <a:t>it</a:t>
            </a:r>
            <a:r>
              <a:rPr lang="de-DE" sz="1800" b="0" i="0" u="none" strike="noStrike" dirty="0">
                <a:solidFill>
                  <a:srgbClr val="CC2200"/>
                </a:solidFill>
                <a:effectLst/>
                <a:latin typeface="Arial" panose="020B0604020202020204" pitchFamily="34" charset="0"/>
                <a:hlinkClick r:id="rId5" tooltip="Please create quiz and link it here. (page does not exist)"/>
              </a:rPr>
              <a:t> </a:t>
            </a:r>
            <a:r>
              <a:rPr lang="de-DE" sz="1800" b="0" i="0" u="none" strike="noStrike" dirty="0" err="1">
                <a:solidFill>
                  <a:srgbClr val="CC2200"/>
                </a:solidFill>
                <a:effectLst/>
                <a:latin typeface="Arial" panose="020B0604020202020204" pitchFamily="34" charset="0"/>
                <a:hlinkClick r:id="rId5" tooltip="Please create quiz and link it here. (page does not exist)"/>
              </a:rPr>
              <a:t>here</a:t>
            </a:r>
            <a:r>
              <a:rPr lang="de-DE" sz="1800" b="0" i="0" u="none" strike="noStrike" dirty="0">
                <a:solidFill>
                  <a:srgbClr val="CC2200"/>
                </a:solidFill>
                <a:effectLst/>
                <a:latin typeface="Arial" panose="020B0604020202020204" pitchFamily="34" charset="0"/>
                <a:hlinkClick r:id="rId5" tooltip="Please create quiz and link it here. (page does not exist)"/>
              </a:rPr>
              <a:t>.</a:t>
            </a:r>
            <a:endParaRPr lang="de-DE" sz="1800" b="0" i="0" dirty="0">
              <a:solidFill>
                <a:srgbClr val="000000"/>
              </a:solidFill>
              <a:effectLst/>
              <a:latin typeface="Arial" panose="020B0604020202020204" pitchFamily="34" charset="0"/>
            </a:endParaRPr>
          </a:p>
          <a:p>
            <a:pPr marL="0" indent="0" algn="l">
              <a:buNone/>
            </a:pPr>
            <a:r>
              <a:rPr lang="de-DE" sz="1800" b="0" i="0" dirty="0">
                <a:solidFill>
                  <a:srgbClr val="000000"/>
                </a:solidFill>
                <a:effectLst/>
                <a:latin typeface="Arial" panose="020B0604020202020204" pitchFamily="34" charset="0"/>
              </a:rPr>
              <a:t>Architecture: Fengshui in Chinese Architecture[</a:t>
            </a:r>
            <a:r>
              <a:rPr lang="de-DE" sz="1800" b="0" i="0" u="none" strike="noStrike" dirty="0" err="1">
                <a:solidFill>
                  <a:srgbClr val="002BB8"/>
                </a:solidFill>
                <a:effectLst/>
                <a:latin typeface="Arial" panose="020B0604020202020204" pitchFamily="34" charset="0"/>
                <a:hlinkClick r:id="rId6" tooltip="Edit section: Architecture: Fengshui in Chinese Architecture"/>
              </a:rPr>
              <a:t>edit</a:t>
            </a:r>
            <a:r>
              <a:rPr lang="de-DE" sz="1800" b="0" i="0" dirty="0">
                <a:solidFill>
                  <a:srgbClr val="000000"/>
                </a:solidFill>
                <a:effectLst/>
                <a:latin typeface="Arial" panose="020B0604020202020204" pitchFamily="34" charset="0"/>
              </a:rPr>
              <a:t>]</a:t>
            </a:r>
          </a:p>
          <a:p>
            <a:pPr algn="l"/>
            <a:r>
              <a:rPr lang="de-DE" sz="1800" b="0" i="0" dirty="0" err="1">
                <a:solidFill>
                  <a:srgbClr val="000000"/>
                </a:solidFill>
                <a:effectLst/>
                <a:latin typeface="Arial" panose="020B0604020202020204" pitchFamily="34" charset="0"/>
              </a:rPr>
              <a:t>student</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presentation</a:t>
            </a:r>
            <a:r>
              <a:rPr lang="de-DE" sz="1800" b="0" i="0" dirty="0">
                <a:solidFill>
                  <a:srgbClr val="000000"/>
                </a:solidFill>
                <a:effectLst/>
                <a:latin typeface="Arial" panose="020B0604020202020204" pitchFamily="34" charset="0"/>
              </a:rPr>
              <a:t> </a:t>
            </a:r>
            <a:r>
              <a:rPr lang="de-DE" sz="1800" b="0" i="0" u="none" strike="noStrike" dirty="0">
                <a:solidFill>
                  <a:srgbClr val="CC2200"/>
                </a:solidFill>
                <a:effectLst/>
                <a:latin typeface="Arial" panose="020B0604020202020204" pitchFamily="34" charset="0"/>
                <a:hlinkClick r:id="rId7" tooltip="Architecture:Fengshui in Chinese Architecture.pptx"/>
              </a:rPr>
              <a:t>This </a:t>
            </a:r>
            <a:r>
              <a:rPr lang="de-DE" sz="1800" b="0" i="0" u="none" strike="noStrike" dirty="0" err="1">
                <a:solidFill>
                  <a:srgbClr val="CC2200"/>
                </a:solidFill>
                <a:effectLst/>
                <a:latin typeface="Arial" panose="020B0604020202020204" pitchFamily="34" charset="0"/>
                <a:hlinkClick r:id="rId7" tooltip="Architecture:Fengshui in Chinese Architecture.pptx"/>
              </a:rPr>
              <a:t>is</a:t>
            </a:r>
            <a:r>
              <a:rPr lang="de-DE" sz="1800" b="0" i="0" u="none" strike="noStrike" dirty="0">
                <a:solidFill>
                  <a:srgbClr val="CC2200"/>
                </a:solidFill>
                <a:effectLst/>
                <a:latin typeface="Arial" panose="020B0604020202020204" pitchFamily="34" charset="0"/>
                <a:hlinkClick r:id="rId7" tooltip="Architecture:Fengshui in Chinese Architecture.pptx"/>
              </a:rPr>
              <a:t> </a:t>
            </a:r>
            <a:r>
              <a:rPr lang="de-DE" sz="1800" b="0" i="0" u="none" strike="noStrike" dirty="0" err="1">
                <a:solidFill>
                  <a:srgbClr val="CC2200"/>
                </a:solidFill>
                <a:effectLst/>
                <a:latin typeface="Arial" panose="020B0604020202020204" pitchFamily="34" charset="0"/>
                <a:hlinkClick r:id="rId7" tooltip="Architecture:Fengshui in Chinese Architecture.pptx"/>
              </a:rPr>
              <a:t>the</a:t>
            </a:r>
            <a:r>
              <a:rPr lang="de-DE" sz="1800" b="0" i="0" u="none" strike="noStrike" dirty="0">
                <a:solidFill>
                  <a:srgbClr val="CC2200"/>
                </a:solidFill>
                <a:effectLst/>
                <a:latin typeface="Arial" panose="020B0604020202020204" pitchFamily="34" charset="0"/>
                <a:hlinkClick r:id="rId7" tooltip="Architecture:Fengshui in Chinese Architecture.pptx"/>
              </a:rPr>
              <a:t> </a:t>
            </a:r>
            <a:r>
              <a:rPr lang="de-DE" sz="1800" b="0" i="0" u="none" strike="noStrike" dirty="0" err="1">
                <a:solidFill>
                  <a:srgbClr val="CC2200"/>
                </a:solidFill>
                <a:effectLst/>
                <a:latin typeface="Arial" panose="020B0604020202020204" pitchFamily="34" charset="0"/>
                <a:hlinkClick r:id="rId7" tooltip="Architecture:Fengshui in Chinese Architecture.pptx"/>
              </a:rPr>
              <a:t>ppt</a:t>
            </a:r>
            <a:r>
              <a:rPr lang="de-DE" sz="1800" b="0" i="0" u="none" strike="noStrike" dirty="0">
                <a:solidFill>
                  <a:srgbClr val="CC2200"/>
                </a:solidFill>
                <a:effectLst/>
                <a:latin typeface="Arial" panose="020B0604020202020204" pitchFamily="34" charset="0"/>
                <a:hlinkClick r:id="rId7" tooltip="Architecture:Fengshui in Chinese Architecture.pptx"/>
              </a:rPr>
              <a:t> </a:t>
            </a:r>
            <a:r>
              <a:rPr lang="de-DE" sz="1800" b="0" i="0" u="none" strike="noStrike" dirty="0" err="1">
                <a:solidFill>
                  <a:srgbClr val="CC2200"/>
                </a:solidFill>
                <a:effectLst/>
                <a:latin typeface="Arial" panose="020B0604020202020204" pitchFamily="34" charset="0"/>
                <a:hlinkClick r:id="rId7" tooltip="Architecture:Fengshui in Chinese Architecture.pptx"/>
              </a:rPr>
              <a:t>by</a:t>
            </a:r>
            <a:r>
              <a:rPr lang="de-DE" sz="1800" b="0" i="0" u="none" strike="noStrike" dirty="0">
                <a:solidFill>
                  <a:srgbClr val="CC2200"/>
                </a:solidFill>
                <a:effectLst/>
                <a:latin typeface="Arial" panose="020B0604020202020204" pitchFamily="34" charset="0"/>
                <a:hlinkClick r:id="rId7" tooltip="Architecture:Fengshui in Chinese Architecture.pptx"/>
              </a:rPr>
              <a:t> Chen Cheng </a:t>
            </a:r>
            <a:r>
              <a:rPr lang="zh-CN" altLang="de-DE" sz="1800" b="0" i="0" u="none" strike="noStrike" dirty="0">
                <a:solidFill>
                  <a:srgbClr val="CC2200"/>
                </a:solidFill>
                <a:effectLst/>
                <a:latin typeface="Arial" panose="020B0604020202020204" pitchFamily="34" charset="0"/>
                <a:hlinkClick r:id="rId7" tooltip="Architecture:Fengshui in Chinese Architecture.pptx"/>
              </a:rPr>
              <a:t>陈诚 </a:t>
            </a:r>
            <a:r>
              <a:rPr lang="de-DE" sz="1800" b="0" i="0" u="none" strike="noStrike" dirty="0">
                <a:solidFill>
                  <a:srgbClr val="CC2200"/>
                </a:solidFill>
                <a:effectLst/>
                <a:latin typeface="Arial" panose="020B0604020202020204" pitchFamily="34" charset="0"/>
                <a:hlinkClick r:id="rId7" tooltip="Architecture:Fengshui in Chinese Architecture.pptx"/>
              </a:rPr>
              <a:t>on Architecture: Fengshui in Chinese Architecture .</a:t>
            </a:r>
            <a:endParaRPr lang="de-DE" sz="1800" b="0" i="0" dirty="0">
              <a:solidFill>
                <a:srgbClr val="000000"/>
              </a:solidFill>
              <a:effectLst/>
              <a:latin typeface="Arial" panose="020B0604020202020204" pitchFamily="34" charset="0"/>
            </a:endParaRPr>
          </a:p>
          <a:p>
            <a:pPr marL="0" indent="0" algn="l">
              <a:buNone/>
            </a:pPr>
            <a:r>
              <a:rPr lang="de-DE" sz="1800" b="0" i="0" dirty="0">
                <a:solidFill>
                  <a:srgbClr val="000000"/>
                </a:solidFill>
                <a:effectLst/>
                <a:latin typeface="Arial" panose="020B0604020202020204" pitchFamily="34" charset="0"/>
              </a:rPr>
              <a:t>Architecture: The </a:t>
            </a:r>
            <a:r>
              <a:rPr lang="de-DE" sz="1800" b="0" i="0" dirty="0" err="1">
                <a:solidFill>
                  <a:srgbClr val="000000"/>
                </a:solidFill>
                <a:effectLst/>
                <a:latin typeface="Arial" panose="020B0604020202020204" pitchFamily="34" charset="0"/>
              </a:rPr>
              <a:t>Forbidden</a:t>
            </a:r>
            <a:r>
              <a:rPr lang="de-DE" sz="1800" b="0" i="0" dirty="0">
                <a:solidFill>
                  <a:srgbClr val="000000"/>
                </a:solidFill>
                <a:effectLst/>
                <a:latin typeface="Arial" panose="020B0604020202020204" pitchFamily="34" charset="0"/>
              </a:rPr>
              <a:t> City[</a:t>
            </a:r>
            <a:r>
              <a:rPr lang="de-DE" sz="1800" b="0" i="0" u="none" strike="noStrike" dirty="0" err="1">
                <a:solidFill>
                  <a:srgbClr val="002BB8"/>
                </a:solidFill>
                <a:effectLst/>
                <a:latin typeface="Arial" panose="020B0604020202020204" pitchFamily="34" charset="0"/>
                <a:hlinkClick r:id="rId8" tooltip="Edit section: Architecture: The Forbidden City"/>
              </a:rPr>
              <a:t>edit</a:t>
            </a:r>
            <a:r>
              <a:rPr lang="de-DE" sz="1800" b="0" i="0" dirty="0">
                <a:solidFill>
                  <a:srgbClr val="000000"/>
                </a:solidFill>
                <a:effectLst/>
                <a:latin typeface="Arial" panose="020B0604020202020204" pitchFamily="34" charset="0"/>
              </a:rPr>
              <a:t>]</a:t>
            </a:r>
          </a:p>
          <a:p>
            <a:pPr algn="l"/>
            <a:r>
              <a:rPr lang="de-DE" sz="1800" b="0" i="0" dirty="0" err="1">
                <a:solidFill>
                  <a:srgbClr val="000000"/>
                </a:solidFill>
                <a:effectLst/>
                <a:latin typeface="Arial" panose="020B0604020202020204" pitchFamily="34" charset="0"/>
              </a:rPr>
              <a:t>student</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presentation</a:t>
            </a:r>
            <a:r>
              <a:rPr lang="de-DE" sz="1800" b="0" i="0" dirty="0">
                <a:solidFill>
                  <a:srgbClr val="000000"/>
                </a:solidFill>
                <a:effectLst/>
                <a:latin typeface="Arial" panose="020B0604020202020204" pitchFamily="34" charset="0"/>
              </a:rPr>
              <a:t> </a:t>
            </a:r>
            <a:r>
              <a:rPr lang="de-DE" sz="1800" b="0" i="0" u="none" strike="noStrike" dirty="0">
                <a:solidFill>
                  <a:srgbClr val="CC2200"/>
                </a:solidFill>
                <a:effectLst/>
                <a:latin typeface="Arial" panose="020B0604020202020204" pitchFamily="34" charset="0"/>
                <a:hlinkClick r:id="rId9" tooltip="Architecture:The Forbidden City.pptx"/>
              </a:rPr>
              <a:t>This </a:t>
            </a:r>
            <a:r>
              <a:rPr lang="de-DE" sz="1800" b="0" i="0" u="none" strike="noStrike" dirty="0" err="1">
                <a:solidFill>
                  <a:srgbClr val="CC2200"/>
                </a:solidFill>
                <a:effectLst/>
                <a:latin typeface="Arial" panose="020B0604020202020204" pitchFamily="34" charset="0"/>
                <a:hlinkClick r:id="rId9" tooltip="Architecture:The Forbidden City.pptx"/>
              </a:rPr>
              <a:t>is</a:t>
            </a:r>
            <a:r>
              <a:rPr lang="de-DE" sz="1800" b="0" i="0" u="none" strike="noStrike" dirty="0">
                <a:solidFill>
                  <a:srgbClr val="CC2200"/>
                </a:solidFill>
                <a:effectLst/>
                <a:latin typeface="Arial" panose="020B0604020202020204" pitchFamily="34" charset="0"/>
                <a:hlinkClick r:id="rId9" tooltip="Architecture:The Forbidden City.pptx"/>
              </a:rPr>
              <a:t> </a:t>
            </a:r>
            <a:r>
              <a:rPr lang="de-DE" sz="1800" b="0" i="0" u="none" strike="noStrike" dirty="0" err="1">
                <a:solidFill>
                  <a:srgbClr val="CC2200"/>
                </a:solidFill>
                <a:effectLst/>
                <a:latin typeface="Arial" panose="020B0604020202020204" pitchFamily="34" charset="0"/>
                <a:hlinkClick r:id="rId9" tooltip="Architecture:The Forbidden City.pptx"/>
              </a:rPr>
              <a:t>the</a:t>
            </a:r>
            <a:r>
              <a:rPr lang="de-DE" sz="1800" b="0" i="0" u="none" strike="noStrike" dirty="0">
                <a:solidFill>
                  <a:srgbClr val="CC2200"/>
                </a:solidFill>
                <a:effectLst/>
                <a:latin typeface="Arial" panose="020B0604020202020204" pitchFamily="34" charset="0"/>
                <a:hlinkClick r:id="rId9" tooltip="Architecture:The Forbidden City.pptx"/>
              </a:rPr>
              <a:t> </a:t>
            </a:r>
            <a:r>
              <a:rPr lang="de-DE" sz="1800" b="0" i="0" u="none" strike="noStrike" dirty="0" err="1">
                <a:solidFill>
                  <a:srgbClr val="CC2200"/>
                </a:solidFill>
                <a:effectLst/>
                <a:latin typeface="Arial" panose="020B0604020202020204" pitchFamily="34" charset="0"/>
                <a:hlinkClick r:id="rId9" tooltip="Architecture:The Forbidden City.pptx"/>
              </a:rPr>
              <a:t>ppt</a:t>
            </a:r>
            <a:r>
              <a:rPr lang="de-DE" sz="1800" b="0" i="0" u="none" strike="noStrike" dirty="0">
                <a:solidFill>
                  <a:srgbClr val="CC2200"/>
                </a:solidFill>
                <a:effectLst/>
                <a:latin typeface="Arial" panose="020B0604020202020204" pitchFamily="34" charset="0"/>
                <a:hlinkClick r:id="rId9" tooltip="Architecture:The Forbidden City.pptx"/>
              </a:rPr>
              <a:t> </a:t>
            </a:r>
            <a:r>
              <a:rPr lang="de-DE" sz="1800" b="0" i="0" u="none" strike="noStrike" dirty="0" err="1">
                <a:solidFill>
                  <a:srgbClr val="CC2200"/>
                </a:solidFill>
                <a:effectLst/>
                <a:latin typeface="Arial" panose="020B0604020202020204" pitchFamily="34" charset="0"/>
                <a:hlinkClick r:id="rId9" tooltip="Architecture:The Forbidden City.pptx"/>
              </a:rPr>
              <a:t>by</a:t>
            </a:r>
            <a:r>
              <a:rPr lang="de-DE" sz="1800" b="0" i="0" u="none" strike="noStrike" dirty="0">
                <a:solidFill>
                  <a:srgbClr val="CC2200"/>
                </a:solidFill>
                <a:effectLst/>
                <a:latin typeface="Arial" panose="020B0604020202020204" pitchFamily="34" charset="0"/>
                <a:hlinkClick r:id="rId9" tooltip="Architecture:The Forbidden City.pptx"/>
              </a:rPr>
              <a:t> </a:t>
            </a:r>
            <a:r>
              <a:rPr lang="de-DE" sz="1800" b="0" i="0" u="none" strike="noStrike" dirty="0" err="1">
                <a:solidFill>
                  <a:srgbClr val="CC2200"/>
                </a:solidFill>
                <a:effectLst/>
                <a:latin typeface="Arial" panose="020B0604020202020204" pitchFamily="34" charset="0"/>
                <a:hlinkClick r:id="rId9" tooltip="Architecture:The Forbidden City.pptx"/>
              </a:rPr>
              <a:t>Yu</a:t>
            </a:r>
            <a:r>
              <a:rPr lang="de-DE" sz="1800" b="0" i="0" u="none" strike="noStrike" dirty="0">
                <a:solidFill>
                  <a:srgbClr val="CC2200"/>
                </a:solidFill>
                <a:effectLst/>
                <a:latin typeface="Arial" panose="020B0604020202020204" pitchFamily="34" charset="0"/>
                <a:hlinkClick r:id="rId9" tooltip="Architecture:The Forbidden City.pptx"/>
              </a:rPr>
              <a:t> </a:t>
            </a:r>
            <a:r>
              <a:rPr lang="de-DE" sz="1800" b="0" i="0" u="none" strike="noStrike" dirty="0" err="1">
                <a:solidFill>
                  <a:srgbClr val="CC2200"/>
                </a:solidFill>
                <a:effectLst/>
                <a:latin typeface="Arial" panose="020B0604020202020204" pitchFamily="34" charset="0"/>
                <a:hlinkClick r:id="rId9" tooltip="Architecture:The Forbidden City.pptx"/>
              </a:rPr>
              <a:t>Ziqi</a:t>
            </a:r>
            <a:r>
              <a:rPr lang="de-DE" sz="1800" b="0" i="0" u="none" strike="noStrike" dirty="0">
                <a:solidFill>
                  <a:srgbClr val="CC2200"/>
                </a:solidFill>
                <a:effectLst/>
                <a:latin typeface="Arial" panose="020B0604020202020204" pitchFamily="34" charset="0"/>
                <a:hlinkClick r:id="rId9" tooltip="Architecture:The Forbidden City.pptx"/>
              </a:rPr>
              <a:t> </a:t>
            </a:r>
            <a:r>
              <a:rPr lang="zh-CN" altLang="de-DE" sz="1800" b="0" i="0" u="none" strike="noStrike" dirty="0">
                <a:solidFill>
                  <a:srgbClr val="CC2200"/>
                </a:solidFill>
                <a:effectLst/>
                <a:latin typeface="Arial" panose="020B0604020202020204" pitchFamily="34" charset="0"/>
                <a:hlinkClick r:id="rId9" tooltip="Architecture:The Forbidden City.pptx"/>
              </a:rPr>
              <a:t>禹紫琪 </a:t>
            </a:r>
            <a:r>
              <a:rPr lang="de-DE" sz="1800" b="0" i="0" u="none" strike="noStrike" dirty="0">
                <a:solidFill>
                  <a:srgbClr val="CC2200"/>
                </a:solidFill>
                <a:effectLst/>
                <a:latin typeface="Arial" panose="020B0604020202020204" pitchFamily="34" charset="0"/>
                <a:hlinkClick r:id="rId9" tooltip="Architecture:The Forbidden City.pptx"/>
              </a:rPr>
              <a:t>on Architecture: The </a:t>
            </a:r>
            <a:r>
              <a:rPr lang="de-DE" sz="1800" b="0" i="0" u="none" strike="noStrike" dirty="0" err="1">
                <a:solidFill>
                  <a:srgbClr val="CC2200"/>
                </a:solidFill>
                <a:effectLst/>
                <a:latin typeface="Arial" panose="020B0604020202020204" pitchFamily="34" charset="0"/>
                <a:hlinkClick r:id="rId9" tooltip="Architecture:The Forbidden City.pptx"/>
              </a:rPr>
              <a:t>Forbidden</a:t>
            </a:r>
            <a:r>
              <a:rPr lang="de-DE" sz="1800" b="0" i="0" u="none" strike="noStrike" dirty="0">
                <a:solidFill>
                  <a:srgbClr val="CC2200"/>
                </a:solidFill>
                <a:effectLst/>
                <a:latin typeface="Arial" panose="020B0604020202020204" pitchFamily="34" charset="0"/>
                <a:hlinkClick r:id="rId9" tooltip="Architecture:The Forbidden City.pptx"/>
              </a:rPr>
              <a:t> City.</a:t>
            </a:r>
            <a:r>
              <a:rPr lang="de-DE" sz="1800" b="0" i="0" dirty="0">
                <a:solidFill>
                  <a:srgbClr val="000000"/>
                </a:solidFill>
                <a:effectLst/>
                <a:latin typeface="Arial" panose="020B0604020202020204" pitchFamily="34" charset="0"/>
              </a:rPr>
              <a:t> Here </a:t>
            </a:r>
            <a:r>
              <a:rPr lang="de-DE" sz="1800" b="0" i="0" dirty="0" err="1">
                <a:solidFill>
                  <a:srgbClr val="000000"/>
                </a:solidFill>
                <a:effectLst/>
                <a:latin typeface="Arial" panose="020B0604020202020204" pitchFamily="34" charset="0"/>
              </a:rPr>
              <a:t>is</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the</a:t>
            </a:r>
            <a:r>
              <a:rPr lang="de-DE" sz="1800" b="0" i="0" dirty="0">
                <a:solidFill>
                  <a:srgbClr val="000000"/>
                </a:solidFill>
                <a:effectLst/>
                <a:latin typeface="Arial" panose="020B0604020202020204" pitchFamily="34" charset="0"/>
              </a:rPr>
              <a:t> link </a:t>
            </a:r>
            <a:r>
              <a:rPr lang="de-DE" sz="1800" b="0" i="0" dirty="0" err="1">
                <a:solidFill>
                  <a:srgbClr val="000000"/>
                </a:solidFill>
                <a:effectLst/>
                <a:latin typeface="Arial" panose="020B0604020202020204" pitchFamily="34" charset="0"/>
              </a:rPr>
              <a:t>to</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the</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quiz</a:t>
            </a:r>
            <a:r>
              <a:rPr lang="de-DE" sz="1800" b="0" i="0" dirty="0">
                <a:solidFill>
                  <a:srgbClr val="000000"/>
                </a:solidFill>
                <a:effectLst/>
                <a:latin typeface="Arial" panose="020B0604020202020204" pitchFamily="34" charset="0"/>
              </a:rPr>
              <a:t> on </a:t>
            </a:r>
            <a:r>
              <a:rPr lang="de-DE" sz="1800" b="0" i="0" dirty="0" err="1">
                <a:solidFill>
                  <a:srgbClr val="000000"/>
                </a:solidFill>
                <a:effectLst/>
                <a:latin typeface="Arial" panose="020B0604020202020204" pitchFamily="34" charset="0"/>
              </a:rPr>
              <a:t>this</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topic:</a:t>
            </a:r>
            <a:r>
              <a:rPr lang="de-DE" sz="1800" b="0" i="0" u="none" strike="noStrike" dirty="0" err="1">
                <a:solidFill>
                  <a:srgbClr val="002BB8"/>
                </a:solidFill>
                <a:effectLst/>
                <a:latin typeface="Arial" panose="020B0604020202020204" pitchFamily="34" charset="0"/>
                <a:hlinkClick r:id="rId10" tooltip="Quiz"/>
              </a:rPr>
              <a:t>quiz</a:t>
            </a:r>
            <a:endParaRPr lang="de-DE" sz="1800" b="0" i="0" dirty="0">
              <a:solidFill>
                <a:srgbClr val="000000"/>
              </a:solidFill>
              <a:effectLst/>
              <a:latin typeface="Arial" panose="020B0604020202020204" pitchFamily="34" charset="0"/>
            </a:endParaRPr>
          </a:p>
          <a:p>
            <a:pPr marL="0" indent="0" algn="l">
              <a:buNone/>
            </a:pPr>
            <a:r>
              <a:rPr lang="de-DE" sz="1800" b="0" i="0" dirty="0" err="1">
                <a:solidFill>
                  <a:srgbClr val="000000"/>
                </a:solidFill>
                <a:effectLst/>
                <a:latin typeface="Arial" panose="020B0604020202020204" pitchFamily="34" charset="0"/>
              </a:rPr>
              <a:t>Homework</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of</a:t>
            </a:r>
            <a:r>
              <a:rPr lang="de-DE" sz="1800" b="0" i="0" dirty="0">
                <a:solidFill>
                  <a:srgbClr val="000000"/>
                </a:solidFill>
                <a:effectLst/>
                <a:latin typeface="Arial" panose="020B0604020202020204" pitchFamily="34" charset="0"/>
              </a:rPr>
              <a:t> Session 3 </a:t>
            </a:r>
            <a:r>
              <a:rPr lang="de-DE" sz="1800" b="0" i="0" dirty="0" err="1">
                <a:solidFill>
                  <a:srgbClr val="000000"/>
                </a:solidFill>
                <a:effectLst/>
                <a:latin typeface="Arial" panose="020B0604020202020204" pitchFamily="34" charset="0"/>
              </a:rPr>
              <a:t>for</a:t>
            </a:r>
            <a:r>
              <a:rPr lang="de-DE" sz="1800" b="0" i="0" dirty="0">
                <a:solidFill>
                  <a:srgbClr val="000000"/>
                </a:solidFill>
                <a:effectLst/>
                <a:latin typeface="Arial" panose="020B0604020202020204" pitchFamily="34" charset="0"/>
              </a:rPr>
              <a:t> Session 4[</a:t>
            </a:r>
            <a:r>
              <a:rPr lang="de-DE" sz="1800" b="0" i="0" u="none" strike="noStrike" dirty="0" err="1">
                <a:solidFill>
                  <a:srgbClr val="002BB8"/>
                </a:solidFill>
                <a:effectLst/>
                <a:latin typeface="Arial" panose="020B0604020202020204" pitchFamily="34" charset="0"/>
                <a:hlinkClick r:id="rId11" tooltip="Edit section: Homework of Session 3 for Session 4"/>
              </a:rPr>
              <a:t>edit</a:t>
            </a:r>
            <a:r>
              <a:rPr lang="de-DE" sz="1800" b="0" i="0" dirty="0">
                <a:solidFill>
                  <a:srgbClr val="000000"/>
                </a:solidFill>
                <a:effectLst/>
                <a:latin typeface="Arial" panose="020B0604020202020204" pitchFamily="34" charset="0"/>
              </a:rPr>
              <a:t>]</a:t>
            </a:r>
          </a:p>
          <a:p>
            <a:pPr algn="l"/>
            <a:r>
              <a:rPr lang="de-DE" sz="1800" b="0" i="0" u="none" strike="noStrike" dirty="0" err="1">
                <a:solidFill>
                  <a:srgbClr val="CC2200"/>
                </a:solidFill>
                <a:effectLst/>
                <a:latin typeface="Arial" panose="020B0604020202020204" pitchFamily="34" charset="0"/>
                <a:hlinkClick r:id="rId12" tooltip="Please list the homework here. (page does not exist)"/>
              </a:rPr>
              <a:t>Please</a:t>
            </a:r>
            <a:r>
              <a:rPr lang="de-DE" sz="1800" b="0" i="0" u="none" strike="noStrike" dirty="0">
                <a:solidFill>
                  <a:srgbClr val="CC2200"/>
                </a:solidFill>
                <a:effectLst/>
                <a:latin typeface="Arial" panose="020B0604020202020204" pitchFamily="34" charset="0"/>
                <a:hlinkClick r:id="rId12" tooltip="Please list the homework here. (page does not exist)"/>
              </a:rPr>
              <a:t> </a:t>
            </a:r>
            <a:r>
              <a:rPr lang="de-DE" sz="1800" b="0" i="0" u="none" strike="noStrike" dirty="0" err="1">
                <a:solidFill>
                  <a:srgbClr val="CC2200"/>
                </a:solidFill>
                <a:effectLst/>
                <a:latin typeface="Arial" panose="020B0604020202020204" pitchFamily="34" charset="0"/>
                <a:hlinkClick r:id="rId12" tooltip="Please list the homework here. (page does not exist)"/>
              </a:rPr>
              <a:t>list</a:t>
            </a:r>
            <a:r>
              <a:rPr lang="de-DE" sz="1800" b="0" i="0" u="none" strike="noStrike" dirty="0">
                <a:solidFill>
                  <a:srgbClr val="CC2200"/>
                </a:solidFill>
                <a:effectLst/>
                <a:latin typeface="Arial" panose="020B0604020202020204" pitchFamily="34" charset="0"/>
                <a:hlinkClick r:id="rId12" tooltip="Please list the homework here. (page does not exist)"/>
              </a:rPr>
              <a:t> </a:t>
            </a:r>
            <a:r>
              <a:rPr lang="de-DE" sz="1800" b="0" i="0" u="none" strike="noStrike" dirty="0" err="1">
                <a:solidFill>
                  <a:srgbClr val="CC2200"/>
                </a:solidFill>
                <a:effectLst/>
                <a:latin typeface="Arial" panose="020B0604020202020204" pitchFamily="34" charset="0"/>
                <a:hlinkClick r:id="rId12" tooltip="Please list the homework here. (page does not exist)"/>
              </a:rPr>
              <a:t>the</a:t>
            </a:r>
            <a:r>
              <a:rPr lang="de-DE" sz="1800" b="0" i="0" u="none" strike="noStrike" dirty="0">
                <a:solidFill>
                  <a:srgbClr val="CC2200"/>
                </a:solidFill>
                <a:effectLst/>
                <a:latin typeface="Arial" panose="020B0604020202020204" pitchFamily="34" charset="0"/>
                <a:hlinkClick r:id="rId12" tooltip="Please list the homework here. (page does not exist)"/>
              </a:rPr>
              <a:t> </a:t>
            </a:r>
            <a:r>
              <a:rPr lang="de-DE" sz="1800" b="0" i="0" u="none" strike="noStrike" dirty="0" err="1">
                <a:solidFill>
                  <a:srgbClr val="CC2200"/>
                </a:solidFill>
                <a:effectLst/>
                <a:latin typeface="Arial" panose="020B0604020202020204" pitchFamily="34" charset="0"/>
                <a:hlinkClick r:id="rId12" tooltip="Please list the homework here. (page does not exist)"/>
              </a:rPr>
              <a:t>homework</a:t>
            </a:r>
            <a:r>
              <a:rPr lang="de-DE" sz="1800" b="0" i="0" u="none" strike="noStrike" dirty="0">
                <a:solidFill>
                  <a:srgbClr val="CC2200"/>
                </a:solidFill>
                <a:effectLst/>
                <a:latin typeface="Arial" panose="020B0604020202020204" pitchFamily="34" charset="0"/>
                <a:hlinkClick r:id="rId12" tooltip="Please list the homework here. (page does not exist)"/>
              </a:rPr>
              <a:t> </a:t>
            </a:r>
            <a:r>
              <a:rPr lang="de-DE" sz="1800" b="0" i="0" u="none" strike="noStrike" dirty="0" err="1">
                <a:solidFill>
                  <a:srgbClr val="CC2200"/>
                </a:solidFill>
                <a:effectLst/>
                <a:latin typeface="Arial" panose="020B0604020202020204" pitchFamily="34" charset="0"/>
                <a:hlinkClick r:id="rId12" tooltip="Please list the homework here. (page does not exist)"/>
              </a:rPr>
              <a:t>here</a:t>
            </a:r>
            <a:r>
              <a:rPr lang="de-DE" sz="1800" b="0" i="0" u="none" strike="noStrike" dirty="0">
                <a:solidFill>
                  <a:srgbClr val="CC2200"/>
                </a:solidFill>
                <a:effectLst/>
                <a:latin typeface="Arial" panose="020B0604020202020204" pitchFamily="34" charset="0"/>
                <a:hlinkClick r:id="rId12" tooltip="Please list the homework here. (page does not exist)"/>
              </a:rPr>
              <a:t>.</a:t>
            </a:r>
            <a:endParaRPr lang="de-DE" sz="18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778693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6626" name="Rectangle 2"/>
          <p:cNvSpPr>
            <a:spLocks noGrp="1" noChangeArrowheads="1"/>
          </p:cNvSpPr>
          <p:nvPr>
            <p:ph type="title"/>
          </p:nvPr>
        </p:nvSpPr>
        <p:spPr>
          <a:xfrm>
            <a:off x="611560" y="260648"/>
            <a:ext cx="8280920" cy="720725"/>
          </a:xfrm>
        </p:spPr>
        <p:txBody>
          <a:bodyPr>
            <a:normAutofit fontScale="90000"/>
          </a:bodyPr>
          <a:lstStyle/>
          <a:p>
            <a:pPr algn="ctr"/>
            <a:r>
              <a:rPr lang="en-GB" altLang="zh-CN" sz="3200" dirty="0"/>
              <a:t>Questions Concerning Section C</a:t>
            </a:r>
            <a:br>
              <a:rPr lang="en-GB" altLang="zh-CN" sz="3200" dirty="0"/>
            </a:br>
            <a:r>
              <a:rPr lang="en-GB" altLang="zh-CN" sz="3200" dirty="0"/>
              <a:t>Summer Palace</a:t>
            </a:r>
            <a:endParaRPr lang="en-US" altLang="zh-CN" sz="3200" b="1" dirty="0"/>
          </a:p>
        </p:txBody>
      </p:sp>
      <p:sp>
        <p:nvSpPr>
          <p:cNvPr id="1306627" name="Rectangle 3"/>
          <p:cNvSpPr>
            <a:spLocks noGrp="1" noChangeArrowheads="1"/>
          </p:cNvSpPr>
          <p:nvPr>
            <p:ph idx="1"/>
          </p:nvPr>
        </p:nvSpPr>
        <p:spPr>
          <a:xfrm>
            <a:off x="611560" y="1052737"/>
            <a:ext cx="8227640" cy="5163914"/>
          </a:xfrm>
        </p:spPr>
        <p:txBody>
          <a:bodyPr>
            <a:normAutofit/>
          </a:bodyPr>
          <a:lstStyle/>
          <a:p>
            <a:pPr marL="0" indent="0">
              <a:buNone/>
            </a:pPr>
            <a:r>
              <a:rPr lang="en-GB" altLang="zh-CN" sz="2800" dirty="0"/>
              <a:t>1. </a:t>
            </a:r>
            <a:r>
              <a:rPr lang="en-GB" altLang="zh-CN" sz="2800" dirty="0">
                <a:solidFill>
                  <a:schemeClr val="tx2"/>
                </a:solidFill>
              </a:rPr>
              <a:t>What else was the Summer Palace called?  </a:t>
            </a:r>
          </a:p>
          <a:p>
            <a:pPr marL="0" indent="0">
              <a:buNone/>
            </a:pPr>
            <a:r>
              <a:rPr lang="en-GB" altLang="zh-CN" sz="2800" dirty="0"/>
              <a:t>2. </a:t>
            </a:r>
            <a:r>
              <a:rPr lang="en-GB" altLang="zh-CN" sz="2800" dirty="0">
                <a:solidFill>
                  <a:schemeClr val="tx2"/>
                </a:solidFill>
              </a:rPr>
              <a:t>What did the Anglo-French invading troops do to it in 1860? </a:t>
            </a:r>
          </a:p>
          <a:p>
            <a:pPr marL="0" indent="0">
              <a:buNone/>
            </a:pPr>
            <a:r>
              <a:rPr lang="en-GB" altLang="zh-CN" sz="2800" dirty="0"/>
              <a:t>3. How did Empress </a:t>
            </a:r>
            <a:r>
              <a:rPr lang="en-GB" altLang="zh-CN" sz="2800" dirty="0" err="1"/>
              <a:t>Cixi</a:t>
            </a:r>
            <a:r>
              <a:rPr lang="en-GB" altLang="zh-CN" sz="2800" dirty="0"/>
              <a:t> have it rebuilt? </a:t>
            </a:r>
          </a:p>
          <a:p>
            <a:pPr marL="0" indent="0">
              <a:buNone/>
            </a:pPr>
            <a:r>
              <a:rPr lang="en-GB" altLang="zh-CN" sz="2800" dirty="0"/>
              <a:t>4. How important is the park in traditional Chinese gardening? </a:t>
            </a:r>
          </a:p>
          <a:p>
            <a:pPr marL="0" indent="0">
              <a:buNone/>
            </a:pPr>
            <a:r>
              <a:rPr lang="en-GB" altLang="zh-CN" sz="2800" dirty="0"/>
              <a:t>5. What’s the general layout like?</a:t>
            </a:r>
            <a:endParaRPr lang="en-US" altLang="zh-CN" sz="2800" dirty="0"/>
          </a:p>
        </p:txBody>
      </p:sp>
      <p:sp>
        <p:nvSpPr>
          <p:cNvPr id="4" name="Action Button: Forward or Next 3">
            <a:hlinkClick r:id="rId2" action="ppaction://hlinksldjump" highlightClick="1"/>
          </p:cNvPr>
          <p:cNvSpPr/>
          <p:nvPr/>
        </p:nvSpPr>
        <p:spPr>
          <a:xfrm>
            <a:off x="7452320" y="1196752"/>
            <a:ext cx="792088" cy="356644"/>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Action Button: Forward or Next 4">
            <a:hlinkClick r:id="rId3" action="ppaction://hlinksldjump" highlightClick="1"/>
          </p:cNvPr>
          <p:cNvSpPr/>
          <p:nvPr/>
        </p:nvSpPr>
        <p:spPr>
          <a:xfrm>
            <a:off x="2627784" y="2060848"/>
            <a:ext cx="792088" cy="356644"/>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3795" name="Rectangle 3"/>
          <p:cNvSpPr>
            <a:spLocks noGrp="1" noChangeArrowheads="1"/>
          </p:cNvSpPr>
          <p:nvPr>
            <p:ph idx="1"/>
          </p:nvPr>
        </p:nvSpPr>
        <p:spPr>
          <a:xfrm>
            <a:off x="539552" y="836712"/>
            <a:ext cx="8299648" cy="5379938"/>
          </a:xfrm>
        </p:spPr>
        <p:txBody>
          <a:bodyPr>
            <a:normAutofit/>
          </a:bodyPr>
          <a:lstStyle/>
          <a:p>
            <a:pPr marL="0" indent="0">
              <a:buNone/>
            </a:pPr>
            <a:r>
              <a:rPr lang="en-GB" altLang="zh-CN" sz="2800" dirty="0"/>
              <a:t>6. What do know about the halls in the park? </a:t>
            </a:r>
          </a:p>
          <a:p>
            <a:pPr marL="0" indent="0">
              <a:buNone/>
            </a:pPr>
            <a:r>
              <a:rPr lang="en-GB" altLang="zh-CN" sz="2800" dirty="0"/>
              <a:t>7. What is the park dominated by? </a:t>
            </a:r>
          </a:p>
          <a:p>
            <a:pPr marL="0" indent="0">
              <a:buNone/>
            </a:pPr>
            <a:r>
              <a:rPr lang="en-GB" altLang="zh-CN" sz="2800" dirty="0"/>
              <a:t>8. What do you know about the Cloud-Dispelling Hall? </a:t>
            </a:r>
          </a:p>
          <a:p>
            <a:pPr marL="0" indent="0">
              <a:buNone/>
            </a:pPr>
            <a:r>
              <a:rPr lang="en-GB" altLang="zh-CN" sz="2800" dirty="0"/>
              <a:t>9. What do you know about </a:t>
            </a:r>
            <a:r>
              <a:rPr lang="en-GB" altLang="zh-CN" sz="2800" dirty="0" err="1"/>
              <a:t>Cixi’s</a:t>
            </a:r>
            <a:r>
              <a:rPr lang="en-GB" altLang="zh-CN" sz="2800" dirty="0"/>
              <a:t> 70</a:t>
            </a:r>
            <a:r>
              <a:rPr lang="en-GB" altLang="zh-CN" sz="2800" baseline="30000" dirty="0"/>
              <a:t>th</a:t>
            </a:r>
            <a:r>
              <a:rPr lang="en-GB" altLang="zh-CN" sz="2800" dirty="0"/>
              <a:t> birthday portrait? </a:t>
            </a:r>
          </a:p>
          <a:p>
            <a:pPr marL="0" indent="0">
              <a:buNone/>
            </a:pPr>
            <a:r>
              <a:rPr lang="en-GB" altLang="zh-CN" sz="2800" dirty="0"/>
              <a:t>10. </a:t>
            </a:r>
            <a:r>
              <a:rPr lang="en-GB" altLang="zh-CN" sz="2800" dirty="0">
                <a:solidFill>
                  <a:schemeClr val="tx2"/>
                </a:solidFill>
              </a:rPr>
              <a:t>What do you know about the Long Corridor? </a:t>
            </a:r>
          </a:p>
          <a:p>
            <a:pPr marL="0" indent="0">
              <a:buNone/>
            </a:pPr>
            <a:r>
              <a:rPr lang="en-GB" altLang="zh-CN" sz="2800" dirty="0"/>
              <a:t>11. What do you know about the Garden of Harmonious Delight? </a:t>
            </a:r>
          </a:p>
          <a:p>
            <a:pPr marL="0" indent="0">
              <a:buNone/>
            </a:pPr>
            <a:r>
              <a:rPr lang="en-GB" altLang="zh-CN" sz="2800" dirty="0"/>
              <a:t>12. What do you know about the Suzhou Street? </a:t>
            </a:r>
            <a:endParaRPr lang="en-US" altLang="zh-CN" sz="2800" dirty="0"/>
          </a:p>
        </p:txBody>
      </p:sp>
      <p:sp>
        <p:nvSpPr>
          <p:cNvPr id="4" name="Action Button: Forward or Next 3">
            <a:hlinkClick r:id="rId2" action="ppaction://hlinksldjump" highlightClick="1"/>
          </p:cNvPr>
          <p:cNvSpPr/>
          <p:nvPr/>
        </p:nvSpPr>
        <p:spPr>
          <a:xfrm>
            <a:off x="8172400" y="3789040"/>
            <a:ext cx="792088" cy="356644"/>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700" name="Rectangle 4"/>
          <p:cNvSpPr>
            <a:spLocks noGrp="1" noChangeArrowheads="1"/>
          </p:cNvSpPr>
          <p:nvPr>
            <p:ph type="title"/>
          </p:nvPr>
        </p:nvSpPr>
        <p:spPr>
          <a:xfrm>
            <a:off x="1066800" y="981075"/>
            <a:ext cx="7772400" cy="647700"/>
          </a:xfrm>
        </p:spPr>
        <p:txBody>
          <a:bodyPr/>
          <a:lstStyle/>
          <a:p>
            <a:pPr algn="ctr"/>
            <a:r>
              <a:rPr lang="en-GB" altLang="zh-CN" sz="3200"/>
              <a:t>The Summer Palace </a:t>
            </a:r>
            <a:endParaRPr lang="en-US" altLang="zh-CN" sz="3200"/>
          </a:p>
        </p:txBody>
      </p:sp>
      <p:pic>
        <p:nvPicPr>
          <p:cNvPr id="1309702" name="Picture 6" descr="颐和园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773238"/>
            <a:ext cx="4103687" cy="45735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748" name="Rectangle 4"/>
          <p:cNvSpPr>
            <a:spLocks noGrp="1" noChangeArrowheads="1"/>
          </p:cNvSpPr>
          <p:nvPr>
            <p:ph type="title"/>
          </p:nvPr>
        </p:nvSpPr>
        <p:spPr>
          <a:xfrm>
            <a:off x="1066800" y="981075"/>
            <a:ext cx="7772400" cy="1000125"/>
          </a:xfrm>
        </p:spPr>
        <p:txBody>
          <a:bodyPr/>
          <a:lstStyle/>
          <a:p>
            <a:pPr algn="ctr"/>
            <a:r>
              <a:rPr lang="en-GB" altLang="zh-CN" sz="2800"/>
              <a:t>Empress Cixi &amp; her eunuchs in the Summer Palace</a:t>
            </a:r>
            <a:endParaRPr lang="en-US" altLang="zh-CN" sz="2800"/>
          </a:p>
        </p:txBody>
      </p:sp>
      <p:pic>
        <p:nvPicPr>
          <p:cNvPr id="1311749" name="Picture 5" descr="颐和园19慈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2205038"/>
            <a:ext cx="4570413" cy="3306762"/>
          </a:xfrm>
          <a:prstGeom prst="rect">
            <a:avLst/>
          </a:prstGeom>
          <a:noFill/>
          <a:extLst>
            <a:ext uri="{909E8E84-426E-40DD-AFC4-6F175D3DCCD1}">
              <a14:hiddenFill xmlns:a14="http://schemas.microsoft.com/office/drawing/2010/main">
                <a:solidFill>
                  <a:srgbClr val="FFFFFF"/>
                </a:solidFill>
              </a14:hiddenFill>
            </a:ext>
          </a:extLst>
        </p:spPr>
      </p:pic>
      <p:pic>
        <p:nvPicPr>
          <p:cNvPr id="1311750" name="Picture 6" descr="颐和园21麒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852738"/>
            <a:ext cx="2728913" cy="3500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4820" name="Rectangle 4"/>
          <p:cNvSpPr>
            <a:spLocks noGrp="1" noChangeArrowheads="1"/>
          </p:cNvSpPr>
          <p:nvPr>
            <p:ph type="title"/>
          </p:nvPr>
        </p:nvSpPr>
        <p:spPr>
          <a:xfrm>
            <a:off x="1066800" y="1052513"/>
            <a:ext cx="7772400" cy="647700"/>
          </a:xfrm>
        </p:spPr>
        <p:txBody>
          <a:bodyPr/>
          <a:lstStyle/>
          <a:p>
            <a:pPr algn="ctr"/>
            <a:r>
              <a:rPr lang="en-GB" altLang="zh-CN" sz="3200"/>
              <a:t>The palace on the Longevity Hill</a:t>
            </a:r>
            <a:endParaRPr lang="en-US" altLang="zh-CN" sz="3200"/>
          </a:p>
        </p:txBody>
      </p:sp>
      <p:pic>
        <p:nvPicPr>
          <p:cNvPr id="1314821" name="Picture 5" descr="颐和园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1916113"/>
            <a:ext cx="4824413" cy="4533900"/>
          </a:xfrm>
          <a:prstGeom prst="rect">
            <a:avLst/>
          </a:prstGeom>
          <a:noFill/>
          <a:extLst>
            <a:ext uri="{909E8E84-426E-40DD-AFC4-6F175D3DCCD1}">
              <a14:hiddenFill xmlns:a14="http://schemas.microsoft.com/office/drawing/2010/main">
                <a:solidFill>
                  <a:srgbClr val="FFFFFF"/>
                </a:solidFill>
              </a14:hiddenFill>
            </a:ext>
          </a:extLst>
        </p:spPr>
      </p:pic>
      <p:pic>
        <p:nvPicPr>
          <p:cNvPr id="1314822" name="Picture 6" descr="颐和园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716338"/>
            <a:ext cx="2219325" cy="27066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12" name="Rectangle 4"/>
          <p:cNvSpPr>
            <a:spLocks noGrp="1" noChangeArrowheads="1"/>
          </p:cNvSpPr>
          <p:nvPr>
            <p:ph type="title"/>
          </p:nvPr>
        </p:nvSpPr>
        <p:spPr>
          <a:xfrm>
            <a:off x="1066800" y="1125538"/>
            <a:ext cx="7772400" cy="719137"/>
          </a:xfrm>
        </p:spPr>
        <p:txBody>
          <a:bodyPr/>
          <a:lstStyle/>
          <a:p>
            <a:pPr algn="ctr"/>
            <a:r>
              <a:rPr lang="en-GB" altLang="zh-CN" sz="3200"/>
              <a:t>Empress Cixi and Katherine Carl in 1903</a:t>
            </a:r>
            <a:endParaRPr lang="en-US" altLang="zh-CN" sz="3200"/>
          </a:p>
        </p:txBody>
      </p:sp>
      <p:pic>
        <p:nvPicPr>
          <p:cNvPr id="1323013" name="Picture 5" descr="颐和园慈禧画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133600"/>
            <a:ext cx="3279775" cy="4368800"/>
          </a:xfrm>
          <a:prstGeom prst="rect">
            <a:avLst/>
          </a:prstGeom>
          <a:noFill/>
          <a:extLst>
            <a:ext uri="{909E8E84-426E-40DD-AFC4-6F175D3DCCD1}">
              <a14:hiddenFill xmlns:a14="http://schemas.microsoft.com/office/drawing/2010/main">
                <a:solidFill>
                  <a:srgbClr val="FFFFFF"/>
                </a:solidFill>
              </a14:hiddenFill>
            </a:ext>
          </a:extLst>
        </p:spPr>
      </p:pic>
      <p:pic>
        <p:nvPicPr>
          <p:cNvPr id="1323014" name="Picture 6" descr="颐和园慈禧画像作者"/>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2133600"/>
            <a:ext cx="3024188" cy="4386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4" name="Rectangle 4"/>
          <p:cNvSpPr>
            <a:spLocks noGrp="1" noChangeArrowheads="1"/>
          </p:cNvSpPr>
          <p:nvPr>
            <p:ph type="title"/>
          </p:nvPr>
        </p:nvSpPr>
        <p:spPr>
          <a:xfrm>
            <a:off x="1066800" y="838200"/>
            <a:ext cx="7772400" cy="790575"/>
          </a:xfrm>
        </p:spPr>
        <p:txBody>
          <a:bodyPr/>
          <a:lstStyle/>
          <a:p>
            <a:pPr algn="ctr"/>
            <a:r>
              <a:rPr lang="en-GB" altLang="zh-CN" sz="3200"/>
              <a:t>The Garden of Harmonious Delight</a:t>
            </a:r>
            <a:endParaRPr lang="en-US" altLang="zh-CN" sz="3200"/>
          </a:p>
        </p:txBody>
      </p:sp>
      <p:pic>
        <p:nvPicPr>
          <p:cNvPr id="1320966" name="Picture 6" descr="10da83359492c14e谐趣园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773238"/>
            <a:ext cx="6337300" cy="4614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6868" name="Rectangle 4"/>
          <p:cNvSpPr>
            <a:spLocks noGrp="1" noChangeArrowheads="1"/>
          </p:cNvSpPr>
          <p:nvPr>
            <p:ph type="title"/>
          </p:nvPr>
        </p:nvSpPr>
        <p:spPr>
          <a:xfrm>
            <a:off x="1066800" y="1268413"/>
            <a:ext cx="7772400" cy="1223962"/>
          </a:xfrm>
        </p:spPr>
        <p:txBody>
          <a:bodyPr/>
          <a:lstStyle/>
          <a:p>
            <a:pPr algn="ctr"/>
            <a:r>
              <a:rPr lang="en-GB" altLang="zh-CN" sz="3200"/>
              <a:t>The Long Corridor, 728 m. in length, is the longest sightseeing corridor in the world.</a:t>
            </a:r>
            <a:endParaRPr lang="en-US" altLang="zh-CN" sz="3200"/>
          </a:p>
        </p:txBody>
      </p:sp>
      <p:pic>
        <p:nvPicPr>
          <p:cNvPr id="1316869" name="Picture 5" descr="颐和园10长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997200"/>
            <a:ext cx="3870325" cy="3386138"/>
          </a:xfrm>
          <a:prstGeom prst="rect">
            <a:avLst/>
          </a:prstGeom>
          <a:noFill/>
          <a:extLst>
            <a:ext uri="{909E8E84-426E-40DD-AFC4-6F175D3DCCD1}">
              <a14:hiddenFill xmlns:a14="http://schemas.microsoft.com/office/drawing/2010/main">
                <a:solidFill>
                  <a:srgbClr val="FFFFFF"/>
                </a:solidFill>
              </a14:hiddenFill>
            </a:ext>
          </a:extLst>
        </p:spPr>
      </p:pic>
      <p:pic>
        <p:nvPicPr>
          <p:cNvPr id="1316870" name="Picture 6" descr="颐和园16长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2997200"/>
            <a:ext cx="2549525" cy="340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8916" name="Rectangle 4"/>
          <p:cNvSpPr>
            <a:spLocks noGrp="1" noChangeArrowheads="1"/>
          </p:cNvSpPr>
          <p:nvPr>
            <p:ph type="title"/>
          </p:nvPr>
        </p:nvSpPr>
        <p:spPr>
          <a:xfrm>
            <a:off x="1066800" y="1052513"/>
            <a:ext cx="7772400" cy="792162"/>
          </a:xfrm>
        </p:spPr>
        <p:txBody>
          <a:bodyPr/>
          <a:lstStyle/>
          <a:p>
            <a:pPr algn="ctr"/>
            <a:r>
              <a:rPr lang="en-GB" altLang="zh-CN" sz="3200"/>
              <a:t>The Suzhou River in winter</a:t>
            </a:r>
            <a:endParaRPr lang="en-US" altLang="zh-CN" sz="3200"/>
          </a:p>
        </p:txBody>
      </p:sp>
      <p:pic>
        <p:nvPicPr>
          <p:cNvPr id="1318917" name="Picture 5" descr="颐和园17苏州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2492375"/>
            <a:ext cx="4826000" cy="3617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530" name="Rectangle 2"/>
          <p:cNvSpPr>
            <a:spLocks noGrp="1" noChangeArrowheads="1"/>
          </p:cNvSpPr>
          <p:nvPr>
            <p:ph type="title"/>
          </p:nvPr>
        </p:nvSpPr>
        <p:spPr>
          <a:xfrm>
            <a:off x="1066800" y="981075"/>
            <a:ext cx="7772400" cy="719138"/>
          </a:xfrm>
        </p:spPr>
        <p:txBody>
          <a:bodyPr/>
          <a:lstStyle/>
          <a:p>
            <a:r>
              <a:rPr lang="en-GB" altLang="zh-CN" sz="3200"/>
              <a:t>Translation exercises</a:t>
            </a:r>
            <a:endParaRPr lang="en-US" altLang="zh-CN" sz="3200"/>
          </a:p>
        </p:txBody>
      </p:sp>
      <p:sp>
        <p:nvSpPr>
          <p:cNvPr id="1302531" name="Rectangle 3"/>
          <p:cNvSpPr>
            <a:spLocks noGrp="1" noChangeArrowheads="1"/>
          </p:cNvSpPr>
          <p:nvPr>
            <p:ph idx="1"/>
          </p:nvPr>
        </p:nvSpPr>
        <p:spPr>
          <a:xfrm>
            <a:off x="755650" y="1844675"/>
            <a:ext cx="8083550" cy="4371975"/>
          </a:xfrm>
        </p:spPr>
        <p:txBody>
          <a:bodyPr/>
          <a:lstStyle/>
          <a:p>
            <a:pPr>
              <a:lnSpc>
                <a:spcPct val="90000"/>
              </a:lnSpc>
            </a:pPr>
            <a:r>
              <a:rPr lang="zh-CN" altLang="en-US" sz="2400">
                <a:hlinkClick r:id="rId2"/>
              </a:rPr>
              <a:t>中国</a:t>
            </a:r>
            <a:r>
              <a:rPr lang="zh-CN" altLang="en-US" sz="2400"/>
              <a:t>是世界</a:t>
            </a:r>
            <a:r>
              <a:rPr lang="zh-CN" altLang="en-US" sz="2400">
                <a:hlinkClick r:id="rId3"/>
              </a:rPr>
              <a:t>四大文明古国</a:t>
            </a:r>
            <a:r>
              <a:rPr lang="zh-CN" altLang="en-US" sz="2400"/>
              <a:t>之一，有着悠久的历史，劳动人民用自己的血汗和智慧创造了辉煌的中国建筑文明。中国的古建筑是世界上历史最悠久、体系最完整的建筑体系，从单体建筑到院落组合、城市规划、园林布置等在世界建筑史中都处于领先地位，中国建筑独一无二地体现了的“</a:t>
            </a:r>
            <a:r>
              <a:rPr lang="zh-CN" altLang="en-US" sz="2400">
                <a:hlinkClick r:id="rId4"/>
              </a:rPr>
              <a:t>天人合一</a:t>
            </a:r>
            <a:r>
              <a:rPr lang="zh-CN" altLang="en-US" sz="2400"/>
              <a:t>”的建筑思想。</a:t>
            </a:r>
          </a:p>
          <a:p>
            <a:pPr>
              <a:lnSpc>
                <a:spcPct val="90000"/>
              </a:lnSpc>
            </a:pPr>
            <a:r>
              <a:rPr lang="zh-CN" altLang="en-US" sz="2400"/>
              <a:t>古代世界的建筑因文化背景的不同，曾经有大约七个独立体系，其中有的早已中断，或流传不广，成就和影响也相对有限，如</a:t>
            </a:r>
            <a:r>
              <a:rPr lang="zh-CN" altLang="en-US" sz="2400">
                <a:hlinkClick r:id="rId5"/>
              </a:rPr>
              <a:t>古埃及</a:t>
            </a:r>
            <a:r>
              <a:rPr lang="zh-CN" altLang="en-US" sz="2400"/>
              <a:t>、</a:t>
            </a:r>
            <a:r>
              <a:rPr lang="zh-CN" altLang="en-US" sz="2400">
                <a:hlinkClick r:id="rId6"/>
              </a:rPr>
              <a:t>古代西亚</a:t>
            </a:r>
            <a:r>
              <a:rPr lang="zh-CN" altLang="en-US" sz="2400"/>
              <a:t>、</a:t>
            </a:r>
            <a:r>
              <a:rPr lang="zh-CN" altLang="en-US" sz="2400">
                <a:hlinkClick r:id="rId7"/>
              </a:rPr>
              <a:t>古代印度</a:t>
            </a:r>
            <a:r>
              <a:rPr lang="zh-CN" altLang="en-US" sz="2400"/>
              <a:t>和古代美洲的建筑等，只有</a:t>
            </a:r>
            <a:r>
              <a:rPr lang="zh-CN" altLang="en-US" sz="2400">
                <a:hlinkClick r:id="rId8"/>
              </a:rPr>
              <a:t>中国建筑</a:t>
            </a:r>
            <a:r>
              <a:rPr lang="zh-CN" altLang="en-US" sz="2400"/>
              <a:t>、欧洲建筑、</a:t>
            </a:r>
            <a:r>
              <a:rPr lang="zh-CN" altLang="en-US" sz="2400">
                <a:hlinkClick r:id="rId9"/>
              </a:rPr>
              <a:t>伊斯兰建筑</a:t>
            </a:r>
            <a:r>
              <a:rPr lang="zh-CN" altLang="en-US" sz="2400"/>
              <a:t>被认为是世界三大建筑体系，又以中国建筑和欧洲建筑延续时代最长，流域最广，成就也更为辉煌。</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p:txBody>
          <a:bodyPr/>
          <a:lstStyle/>
          <a:p>
            <a:pPr eaLnBrk="1" hangingPunct="1"/>
            <a:r>
              <a:rPr lang="de-DE" altLang="zh-CN" dirty="0">
                <a:solidFill>
                  <a:srgbClr val="0E5772"/>
                </a:solidFill>
                <a:latin typeface="Arial" panose="020B0604020202020204" pitchFamily="34" charset="0"/>
                <a:cs typeface="Arial" panose="020B0604020202020204" pitchFamily="34" charset="0"/>
              </a:rPr>
              <a:t>Schedule</a:t>
            </a:r>
            <a:r>
              <a:rPr altLang="zh-CN" dirty="0">
                <a:solidFill>
                  <a:srgbClr val="0E5772"/>
                </a:solidFill>
                <a:latin typeface="Arial" panose="020B0604020202020204" pitchFamily="34" charset="0"/>
                <a:cs typeface="Arial" panose="020B0604020202020204" pitchFamily="34" charset="0"/>
              </a:rPr>
              <a:t> </a:t>
            </a:r>
            <a:r>
              <a:rPr lang="zh-CN" altLang="de-DE" dirty="0">
                <a:solidFill>
                  <a:srgbClr val="0E5772"/>
                </a:solidFill>
                <a:latin typeface="Arial" panose="020B0604020202020204" pitchFamily="34" charset="0"/>
                <a:cs typeface="Arial" panose="020B0604020202020204" pitchFamily="34" charset="0"/>
              </a:rPr>
              <a:t>学期题目</a:t>
            </a:r>
            <a:endParaRPr kumimoji="1" lang="zh-CN" altLang="en-US" dirty="0">
              <a:cs typeface="Arial" panose="020B0604020202020204" pitchFamily="34" charset="0"/>
            </a:endParaRPr>
          </a:p>
        </p:txBody>
      </p:sp>
      <p:sp>
        <p:nvSpPr>
          <p:cNvPr id="8195" name="内容占位符 2"/>
          <p:cNvSpPr>
            <a:spLocks noGrp="1"/>
          </p:cNvSpPr>
          <p:nvPr>
            <p:ph idx="1"/>
          </p:nvPr>
        </p:nvSpPr>
        <p:spPr>
          <a:xfrm>
            <a:off x="323528" y="1484784"/>
            <a:ext cx="7632848" cy="4882554"/>
          </a:xfrm>
        </p:spPr>
        <p:txBody>
          <a:bodyPr>
            <a:normAutofit fontScale="90000" lnSpcReduction="10000"/>
          </a:bodyPr>
          <a:lstStyle/>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1 2.21 Organizational </a:t>
            </a:r>
            <a:r>
              <a:rPr lang="de-DE" sz="2000" dirty="0" err="1">
                <a:latin typeface="Calibri" panose="020F0502020204030204" pitchFamily="34" charset="0"/>
                <a:ea typeface="SimSun" panose="02010600030101010101" pitchFamily="2" charset="-122"/>
                <a:cs typeface="Calibri" panose="020F0502020204030204" pitchFamily="34" charset="0"/>
              </a:rPr>
              <a:t>things</a:t>
            </a:r>
            <a:r>
              <a:rPr lang="de-DE" sz="2000" dirty="0">
                <a:latin typeface="Calibri" panose="020F0502020204030204" pitchFamily="34" charset="0"/>
                <a:ea typeface="SimSun" panose="02010600030101010101" pitchFamily="2" charset="-122"/>
                <a:cs typeface="Calibri" panose="020F0502020204030204" pitchFamily="34" charset="0"/>
              </a:rPr>
              <a:t>, </a:t>
            </a:r>
            <a:r>
              <a:rPr lang="de-DE" sz="2000" dirty="0" err="1">
                <a:latin typeface="Calibri" panose="020F0502020204030204" pitchFamily="34" charset="0"/>
                <a:ea typeface="SimSun" panose="02010600030101010101" pitchFamily="2" charset="-122"/>
                <a:cs typeface="Calibri" panose="020F0502020204030204" pitchFamily="34" charset="0"/>
              </a:rPr>
              <a:t>intro</a:t>
            </a:r>
            <a:r>
              <a:rPr lang="de-DE" sz="2000" dirty="0">
                <a:latin typeface="Calibri" panose="020F0502020204030204" pitchFamily="34" charset="0"/>
                <a:ea typeface="SimSun" panose="02010600030101010101" pitchFamily="2" charset="-122"/>
                <a:cs typeface="Calibri" panose="020F0502020204030204" pitchFamily="34" charset="0"/>
              </a:rPr>
              <a:t> </a:t>
            </a:r>
            <a:r>
              <a:rPr lang="de-DE" sz="2000" dirty="0" err="1">
                <a:latin typeface="Calibri" panose="020F0502020204030204" pitchFamily="34" charset="0"/>
                <a:ea typeface="SimSun" panose="02010600030101010101" pitchFamily="2" charset="-122"/>
                <a:cs typeface="Calibri" panose="020F0502020204030204" pitchFamily="34" charset="0"/>
              </a:rPr>
              <a:t>to</a:t>
            </a:r>
            <a:r>
              <a:rPr lang="de-DE" sz="2000" dirty="0">
                <a:latin typeface="Calibri" panose="020F0502020204030204" pitchFamily="34" charset="0"/>
                <a:ea typeface="SimSun" panose="02010600030101010101" pitchFamily="2" charset="-122"/>
                <a:cs typeface="Calibri" panose="020F0502020204030204" pitchFamily="34" charset="0"/>
              </a:rPr>
              <a:t> </a:t>
            </a:r>
            <a:r>
              <a:rPr lang="de-DE" sz="2000" dirty="0" err="1">
                <a:latin typeface="Calibri" panose="020F0502020204030204" pitchFamily="34" charset="0"/>
                <a:ea typeface="SimSun" panose="02010600030101010101" pitchFamily="2" charset="-122"/>
                <a:cs typeface="Calibri" panose="020F0502020204030204" pitchFamily="34" charset="0"/>
              </a:rPr>
              <a:t>intercultural</a:t>
            </a:r>
            <a:r>
              <a:rPr lang="de-DE" sz="2000" dirty="0">
                <a:latin typeface="Calibri" panose="020F0502020204030204" pitchFamily="34" charset="0"/>
                <a:ea typeface="SimSun" panose="02010600030101010101" pitchFamily="2" charset="-122"/>
                <a:cs typeface="Calibri" panose="020F0502020204030204" pitchFamily="34" charset="0"/>
              </a:rPr>
              <a:t> </a:t>
            </a:r>
            <a:r>
              <a:rPr lang="de-DE" sz="2000" dirty="0" err="1">
                <a:latin typeface="Calibri" panose="020F0502020204030204" pitchFamily="34" charset="0"/>
                <a:ea typeface="SimSun" panose="02010600030101010101" pitchFamily="2" charset="-122"/>
                <a:cs typeface="Calibri" panose="020F0502020204030204" pitchFamily="34" charset="0"/>
              </a:rPr>
              <a:t>communication</a:t>
            </a:r>
            <a:endParaRPr lang="de-DE" sz="2000" dirty="0">
              <a:latin typeface="Calibri" panose="020F0502020204030204" pitchFamily="34" charset="0"/>
              <a:ea typeface="SimSun" panose="02010600030101010101" pitchFamily="2" charset="-122"/>
              <a:cs typeface="Calibri" panose="020F0502020204030204" pitchFamily="34" charset="0"/>
            </a:endParaRP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2 2.28</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3 3.7</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4 3.14</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5 3.21</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6 3.28</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7 4.4</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8 4.11</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9 4.18</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10 4.25</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11 5.2</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12 5.9</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13 5.16</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14 5.23</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15 5.30</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16 6.6</a:t>
            </a:r>
          </a:p>
        </p:txBody>
      </p:sp>
      <p:sp>
        <p:nvSpPr>
          <p:cNvPr id="3" name="Textfeld 2">
            <a:extLst>
              <a:ext uri="{FF2B5EF4-FFF2-40B4-BE49-F238E27FC236}">
                <a16:creationId xmlns:a16="http://schemas.microsoft.com/office/drawing/2014/main" id="{C0FF34F4-B801-4569-8C1A-31BA9EB38CC2}"/>
              </a:ext>
            </a:extLst>
          </p:cNvPr>
          <p:cNvSpPr txBox="1"/>
          <p:nvPr/>
        </p:nvSpPr>
        <p:spPr>
          <a:xfrm>
            <a:off x="1547664" y="1700808"/>
            <a:ext cx="7056784" cy="4985980"/>
          </a:xfrm>
          <a:prstGeom prst="rect">
            <a:avLst/>
          </a:prstGeom>
          <a:noFill/>
        </p:spPr>
        <p:txBody>
          <a:bodyPr wrap="square" rtlCol="0">
            <a:spAutoFit/>
          </a:bodyPr>
          <a:lstStyle/>
          <a:p>
            <a:pPr algn="l"/>
            <a:r>
              <a:rPr lang="de-DE" sz="1000" b="0" i="0" dirty="0">
                <a:solidFill>
                  <a:srgbClr val="000000"/>
                </a:solidFill>
                <a:effectLst/>
                <a:latin typeface="Arial" panose="020B0604020202020204" pitchFamily="34" charset="0"/>
              </a:rPr>
              <a:t>2 1 </a:t>
            </a:r>
            <a:r>
              <a:rPr lang="de-DE" sz="1000" b="0" i="0" dirty="0" err="1">
                <a:solidFill>
                  <a:srgbClr val="000000"/>
                </a:solidFill>
                <a:effectLst/>
                <a:latin typeface="Arial" panose="020B0604020202020204" pitchFamily="34" charset="0"/>
              </a:rPr>
              <a:t>Aesthetic</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ideals</a:t>
            </a:r>
            <a:r>
              <a:rPr lang="de-DE" sz="1000" b="0" i="0" dirty="0">
                <a:solidFill>
                  <a:srgbClr val="000000"/>
                </a:solidFill>
                <a:effectLst/>
                <a:latin typeface="Arial" panose="020B0604020202020204" pitchFamily="34" charset="0"/>
              </a:rPr>
              <a:t> and social </a:t>
            </a:r>
            <a:r>
              <a:rPr lang="de-DE" sz="1000" b="0" i="0" dirty="0" err="1">
                <a:solidFill>
                  <a:srgbClr val="000000"/>
                </a:solidFill>
                <a:effectLst/>
                <a:latin typeface="Arial" panose="020B0604020202020204" pitchFamily="34" charset="0"/>
              </a:rPr>
              <a:t>customs</a:t>
            </a:r>
            <a:r>
              <a:rPr lang="de-DE" sz="1000" b="0" i="0" dirty="0">
                <a:solidFill>
                  <a:srgbClr val="000000"/>
                </a:solidFill>
                <a:effectLst/>
                <a:latin typeface="Arial" panose="020B0604020202020204" pitchFamily="34" charset="0"/>
              </a:rPr>
              <a:t>: The </a:t>
            </a:r>
            <a:r>
              <a:rPr lang="de-DE" sz="1000" b="0" i="0" dirty="0" err="1">
                <a:solidFill>
                  <a:srgbClr val="000000"/>
                </a:solidFill>
                <a:effectLst/>
                <a:latin typeface="Arial" panose="020B0604020202020204" pitchFamily="34" charset="0"/>
              </a:rPr>
              <a:t>Four</a:t>
            </a:r>
            <a:r>
              <a:rPr lang="de-DE" sz="1000" b="0" i="0" dirty="0">
                <a:solidFill>
                  <a:srgbClr val="000000"/>
                </a:solidFill>
                <a:effectLst/>
                <a:latin typeface="Arial" panose="020B0604020202020204" pitchFamily="34" charset="0"/>
              </a:rPr>
              <a:t> Most </a:t>
            </a:r>
            <a:r>
              <a:rPr lang="de-DE" sz="1000" b="0" i="0" dirty="0" err="1">
                <a:solidFill>
                  <a:srgbClr val="000000"/>
                </a:solidFill>
                <a:effectLst/>
                <a:latin typeface="Arial" panose="020B0604020202020204" pitchFamily="34" charset="0"/>
              </a:rPr>
              <a:t>Handsome</a:t>
            </a:r>
            <a:r>
              <a:rPr lang="de-DE" sz="1000" b="0" i="0" dirty="0">
                <a:solidFill>
                  <a:srgbClr val="000000"/>
                </a:solidFill>
                <a:effectLst/>
                <a:latin typeface="Arial" panose="020B0604020202020204" pitchFamily="34" charset="0"/>
              </a:rPr>
              <a:t> Men in </a:t>
            </a:r>
            <a:r>
              <a:rPr lang="de-DE" sz="1000" b="0" i="0" dirty="0" err="1">
                <a:solidFill>
                  <a:srgbClr val="000000"/>
                </a:solidFill>
                <a:effectLst/>
                <a:latin typeface="Arial" panose="020B0604020202020204" pitchFamily="34" charset="0"/>
              </a:rPr>
              <a:t>Ancient</a:t>
            </a:r>
            <a:r>
              <a:rPr lang="de-DE" sz="1000" b="0" i="0" dirty="0">
                <a:solidFill>
                  <a:srgbClr val="000000"/>
                </a:solidFill>
                <a:effectLst/>
                <a:latin typeface="Arial" panose="020B0604020202020204" pitchFamily="34" charset="0"/>
              </a:rPr>
              <a:t> China 78%</a:t>
            </a:r>
            <a:r>
              <a:rPr lang="zh-CN" altLang="de-DE" sz="1000" b="0" i="0" dirty="0">
                <a:solidFill>
                  <a:srgbClr val="000000"/>
                </a:solidFill>
                <a:effectLst/>
                <a:latin typeface="Arial" panose="020B0604020202020204" pitchFamily="34" charset="0"/>
              </a:rPr>
              <a:t>陈锟</a:t>
            </a:r>
          </a:p>
          <a:p>
            <a:pPr algn="l"/>
            <a:r>
              <a:rPr lang="de-DE" altLang="zh-CN" sz="1000" b="0" i="0" dirty="0">
                <a:solidFill>
                  <a:srgbClr val="000000"/>
                </a:solidFill>
                <a:effectLst/>
                <a:latin typeface="Arial" panose="020B0604020202020204" pitchFamily="34" charset="0"/>
              </a:rPr>
              <a:t>2 8 </a:t>
            </a:r>
            <a:r>
              <a:rPr lang="de-DE" sz="1000" b="0" i="0" dirty="0">
                <a:solidFill>
                  <a:srgbClr val="000000"/>
                </a:solidFill>
                <a:effectLst/>
                <a:latin typeface="Arial" panose="020B0604020202020204" pitchFamily="34" charset="0"/>
              </a:rPr>
              <a:t>Education: Historical </a:t>
            </a:r>
            <a:r>
              <a:rPr lang="de-DE" sz="1000" b="0" i="0" dirty="0" err="1">
                <a:solidFill>
                  <a:srgbClr val="000000"/>
                </a:solidFill>
                <a:effectLst/>
                <a:latin typeface="Arial" panose="020B0604020202020204" pitchFamily="34" charset="0"/>
              </a:rPr>
              <a:t>Figures</a:t>
            </a:r>
            <a:r>
              <a:rPr lang="de-DE" sz="1000" b="0" i="0" dirty="0">
                <a:solidFill>
                  <a:srgbClr val="000000"/>
                </a:solidFill>
                <a:effectLst/>
                <a:latin typeface="Arial" panose="020B0604020202020204" pitchFamily="34" charset="0"/>
              </a:rPr>
              <a:t>, The </a:t>
            </a:r>
            <a:r>
              <a:rPr lang="de-DE" sz="1000" b="0" i="0" dirty="0" err="1">
                <a:solidFill>
                  <a:srgbClr val="000000"/>
                </a:solidFill>
                <a:effectLst/>
                <a:latin typeface="Arial" panose="020B0604020202020204" pitchFamily="34" charset="0"/>
              </a:rPr>
              <a:t>Four</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Talented</a:t>
            </a:r>
            <a:r>
              <a:rPr lang="de-DE" sz="1000" b="0" i="0" dirty="0">
                <a:solidFill>
                  <a:srgbClr val="000000"/>
                </a:solidFill>
                <a:effectLst/>
                <a:latin typeface="Arial" panose="020B0604020202020204" pitchFamily="34" charset="0"/>
              </a:rPr>
              <a:t> Women </a:t>
            </a:r>
            <a:r>
              <a:rPr lang="de-DE" sz="1000" b="0" i="0" dirty="0" err="1">
                <a:solidFill>
                  <a:srgbClr val="000000"/>
                </a:solidFill>
                <a:effectLst/>
                <a:latin typeface="Arial" panose="020B0604020202020204" pitchFamily="34" charset="0"/>
              </a:rPr>
              <a:t>of</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Ancient</a:t>
            </a:r>
            <a:r>
              <a:rPr lang="de-DE" sz="1000" b="0" i="0" dirty="0">
                <a:solidFill>
                  <a:srgbClr val="000000"/>
                </a:solidFill>
                <a:effectLst/>
                <a:latin typeface="Arial" panose="020B0604020202020204" pitchFamily="34" charset="0"/>
              </a:rPr>
              <a:t> China 64%</a:t>
            </a:r>
          </a:p>
          <a:p>
            <a:pPr algn="l"/>
            <a:r>
              <a:rPr lang="de-DE" sz="1000" b="0" i="0" dirty="0">
                <a:solidFill>
                  <a:srgbClr val="000000"/>
                </a:solidFill>
                <a:effectLst/>
                <a:latin typeface="Arial" panose="020B0604020202020204" pitchFamily="34" charset="0"/>
              </a:rPr>
              <a:t>3 10 Architecture: Fengshui in Chinese Architecture 61%</a:t>
            </a:r>
            <a:r>
              <a:rPr lang="zh-CN" altLang="de-DE" sz="1000" b="0" i="0" dirty="0">
                <a:solidFill>
                  <a:srgbClr val="000000"/>
                </a:solidFill>
                <a:effectLst/>
                <a:latin typeface="Arial" panose="020B0604020202020204" pitchFamily="34" charset="0"/>
              </a:rPr>
              <a:t>陈诚</a:t>
            </a:r>
          </a:p>
          <a:p>
            <a:pPr algn="l"/>
            <a:r>
              <a:rPr lang="de-DE" altLang="zh-CN" sz="1000" b="0" i="0" dirty="0">
                <a:solidFill>
                  <a:srgbClr val="000000"/>
                </a:solidFill>
                <a:effectLst/>
                <a:latin typeface="Arial" panose="020B0604020202020204" pitchFamily="34" charset="0"/>
              </a:rPr>
              <a:t>3 19 </a:t>
            </a:r>
            <a:r>
              <a:rPr lang="de-DE" sz="1000" b="0" i="0" dirty="0">
                <a:solidFill>
                  <a:srgbClr val="000000"/>
                </a:solidFill>
                <a:effectLst/>
                <a:latin typeface="Arial" panose="020B0604020202020204" pitchFamily="34" charset="0"/>
              </a:rPr>
              <a:t>Architecture: The </a:t>
            </a:r>
            <a:r>
              <a:rPr lang="de-DE" sz="1000" b="0" i="0" dirty="0" err="1">
                <a:solidFill>
                  <a:srgbClr val="000000"/>
                </a:solidFill>
                <a:effectLst/>
                <a:latin typeface="Arial" panose="020B0604020202020204" pitchFamily="34" charset="0"/>
              </a:rPr>
              <a:t>Forbidden</a:t>
            </a:r>
            <a:r>
              <a:rPr lang="de-DE" sz="1000" b="0" i="0" dirty="0">
                <a:solidFill>
                  <a:srgbClr val="000000"/>
                </a:solidFill>
                <a:effectLst/>
                <a:latin typeface="Arial" panose="020B0604020202020204" pitchFamily="34" charset="0"/>
              </a:rPr>
              <a:t> City 55%</a:t>
            </a:r>
            <a:r>
              <a:rPr lang="zh-CN" altLang="de-DE" sz="1000" b="0" i="0" dirty="0">
                <a:solidFill>
                  <a:srgbClr val="000000"/>
                </a:solidFill>
                <a:effectLst/>
                <a:latin typeface="Arial" panose="020B0604020202020204" pitchFamily="34" charset="0"/>
              </a:rPr>
              <a:t>禹紫琪</a:t>
            </a:r>
          </a:p>
          <a:p>
            <a:pPr algn="l"/>
            <a:r>
              <a:rPr lang="de-DE" altLang="zh-CN" sz="1000" b="0" i="0" dirty="0">
                <a:solidFill>
                  <a:srgbClr val="000000"/>
                </a:solidFill>
                <a:effectLst/>
                <a:latin typeface="Arial" panose="020B0604020202020204" pitchFamily="34" charset="0"/>
              </a:rPr>
              <a:t>4 27 </a:t>
            </a:r>
            <a:r>
              <a:rPr lang="de-DE" sz="1000" b="0" i="0" dirty="0" err="1">
                <a:solidFill>
                  <a:srgbClr val="000000"/>
                </a:solidFill>
                <a:effectLst/>
                <a:latin typeface="Arial" panose="020B0604020202020204" pitchFamily="34" charset="0"/>
              </a:rPr>
              <a:t>Mythology</a:t>
            </a:r>
            <a:r>
              <a:rPr lang="de-DE" sz="1000" b="0" i="0" dirty="0">
                <a:solidFill>
                  <a:srgbClr val="000000"/>
                </a:solidFill>
                <a:effectLst/>
                <a:latin typeface="Arial" panose="020B0604020202020204" pitchFamily="34" charset="0"/>
              </a:rPr>
              <a:t>: Gods and </a:t>
            </a:r>
            <a:r>
              <a:rPr lang="de-DE" sz="1000" b="0" i="0" dirty="0" err="1">
                <a:solidFill>
                  <a:srgbClr val="000000"/>
                </a:solidFill>
                <a:effectLst/>
                <a:latin typeface="Arial" panose="020B0604020202020204" pitchFamily="34" charset="0"/>
              </a:rPr>
              <a:t>Immortals</a:t>
            </a:r>
            <a:r>
              <a:rPr lang="de-DE" sz="1000" b="0" i="0" dirty="0">
                <a:solidFill>
                  <a:srgbClr val="000000"/>
                </a:solidFill>
                <a:effectLst/>
                <a:latin typeface="Arial" panose="020B0604020202020204" pitchFamily="34" charset="0"/>
              </a:rPr>
              <a:t> 51%</a:t>
            </a:r>
            <a:r>
              <a:rPr lang="zh-CN" altLang="de-DE" sz="1000" b="0" i="0" dirty="0">
                <a:solidFill>
                  <a:srgbClr val="000000"/>
                </a:solidFill>
                <a:effectLst/>
                <a:latin typeface="Arial" panose="020B0604020202020204" pitchFamily="34" charset="0"/>
              </a:rPr>
              <a:t>袁灵</a:t>
            </a:r>
          </a:p>
          <a:p>
            <a:pPr algn="l"/>
            <a:r>
              <a:rPr lang="de-DE" altLang="zh-CN" sz="1000" b="0" i="0" dirty="0">
                <a:solidFill>
                  <a:srgbClr val="000000"/>
                </a:solidFill>
                <a:effectLst/>
                <a:latin typeface="Arial" panose="020B0604020202020204" pitchFamily="34" charset="0"/>
              </a:rPr>
              <a:t>4 30 </a:t>
            </a:r>
            <a:r>
              <a:rPr lang="de-DE" sz="1000" b="0" i="0" dirty="0" err="1">
                <a:solidFill>
                  <a:srgbClr val="000000"/>
                </a:solidFill>
                <a:effectLst/>
                <a:latin typeface="Arial" panose="020B0604020202020204" pitchFamily="34" charset="0"/>
              </a:rPr>
              <a:t>Literature</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Ancient</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literature</a:t>
            </a:r>
            <a:r>
              <a:rPr lang="de-DE" sz="1000" b="0" i="0" dirty="0">
                <a:solidFill>
                  <a:srgbClr val="000000"/>
                </a:solidFill>
                <a:effectLst/>
                <a:latin typeface="Arial" panose="020B0604020202020204" pitchFamily="34" charset="0"/>
              </a:rPr>
              <a:t>: Chinese </a:t>
            </a:r>
            <a:r>
              <a:rPr lang="de-DE" sz="1000" b="0" i="0" dirty="0" err="1">
                <a:solidFill>
                  <a:srgbClr val="000000"/>
                </a:solidFill>
                <a:effectLst/>
                <a:latin typeface="Arial" panose="020B0604020202020204" pitchFamily="34" charset="0"/>
              </a:rPr>
              <a:t>Mythology</a:t>
            </a:r>
            <a:r>
              <a:rPr lang="de-DE" sz="1000" b="0" i="0" dirty="0">
                <a:solidFill>
                  <a:srgbClr val="000000"/>
                </a:solidFill>
                <a:effectLst/>
                <a:latin typeface="Arial" panose="020B0604020202020204" pitchFamily="34" charset="0"/>
              </a:rPr>
              <a:t> 50%</a:t>
            </a:r>
            <a:r>
              <a:rPr lang="zh-CN" altLang="de-DE" sz="1000" b="0" i="0" dirty="0">
                <a:solidFill>
                  <a:srgbClr val="000000"/>
                </a:solidFill>
                <a:effectLst/>
                <a:latin typeface="Arial" panose="020B0604020202020204" pitchFamily="34" charset="0"/>
              </a:rPr>
              <a:t>李婉莹</a:t>
            </a:r>
          </a:p>
          <a:p>
            <a:pPr algn="l"/>
            <a:r>
              <a:rPr lang="de-DE" altLang="zh-CN" sz="1000" b="0" i="0" dirty="0">
                <a:solidFill>
                  <a:srgbClr val="000000"/>
                </a:solidFill>
                <a:effectLst/>
                <a:latin typeface="Arial" panose="020B0604020202020204" pitchFamily="34" charset="0"/>
              </a:rPr>
              <a:t>5 2 </a:t>
            </a:r>
            <a:r>
              <a:rPr lang="de-DE" sz="1000" b="0" i="0" dirty="0">
                <a:solidFill>
                  <a:srgbClr val="000000"/>
                </a:solidFill>
                <a:effectLst/>
                <a:latin typeface="Arial" panose="020B0604020202020204" pitchFamily="34" charset="0"/>
              </a:rPr>
              <a:t>Silk and </a:t>
            </a:r>
            <a:r>
              <a:rPr lang="de-DE" sz="1000" b="0" i="0" dirty="0" err="1">
                <a:solidFill>
                  <a:srgbClr val="000000"/>
                </a:solidFill>
                <a:effectLst/>
                <a:latin typeface="Arial" panose="020B0604020202020204" pitchFamily="34" charset="0"/>
              </a:rPr>
              <a:t>porcelain</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Celadon</a:t>
            </a:r>
            <a:r>
              <a:rPr lang="de-DE" sz="1000" b="0" i="0" dirty="0">
                <a:solidFill>
                  <a:srgbClr val="000000"/>
                </a:solidFill>
                <a:effectLst/>
                <a:latin typeface="Arial" panose="020B0604020202020204" pitchFamily="34" charset="0"/>
              </a:rPr>
              <a:t> and </a:t>
            </a:r>
            <a:r>
              <a:rPr lang="de-DE" sz="1000" b="0" i="0" dirty="0" err="1">
                <a:solidFill>
                  <a:srgbClr val="000000"/>
                </a:solidFill>
                <a:effectLst/>
                <a:latin typeface="Arial" panose="020B0604020202020204" pitchFamily="34" charset="0"/>
              </a:rPr>
              <a:t>Celadon</a:t>
            </a:r>
            <a:r>
              <a:rPr lang="de-DE" sz="1000" b="0" i="0" dirty="0">
                <a:solidFill>
                  <a:srgbClr val="000000"/>
                </a:solidFill>
                <a:effectLst/>
                <a:latin typeface="Arial" panose="020B0604020202020204" pitchFamily="34" charset="0"/>
              </a:rPr>
              <a:t> Song 《</a:t>
            </a:r>
            <a:r>
              <a:rPr lang="zh-CN" altLang="de-DE" sz="1000" b="0" i="0" dirty="0">
                <a:solidFill>
                  <a:srgbClr val="000000"/>
                </a:solidFill>
                <a:effectLst/>
                <a:latin typeface="Arial" panose="020B0604020202020204" pitchFamily="34" charset="0"/>
              </a:rPr>
              <a:t>青花瓷</a:t>
            </a:r>
            <a:r>
              <a:rPr lang="de-DE" altLang="zh-CN" sz="1000" b="0" i="0" dirty="0">
                <a:solidFill>
                  <a:srgbClr val="000000"/>
                </a:solidFill>
                <a:effectLst/>
                <a:latin typeface="Arial" panose="020B0604020202020204" pitchFamily="34" charset="0"/>
              </a:rPr>
              <a:t>》</a:t>
            </a:r>
            <a:r>
              <a:rPr lang="zh-CN" altLang="de-DE" sz="1000" b="0" i="0" dirty="0">
                <a:solidFill>
                  <a:srgbClr val="000000"/>
                </a:solidFill>
                <a:effectLst/>
                <a:latin typeface="Arial" panose="020B0604020202020204" pitchFamily="34" charset="0"/>
              </a:rPr>
              <a:t>歌词 </a:t>
            </a:r>
            <a:r>
              <a:rPr lang="de-DE" altLang="zh-CN" sz="1000" b="0" i="0" dirty="0">
                <a:solidFill>
                  <a:srgbClr val="000000"/>
                </a:solidFill>
                <a:effectLst/>
                <a:latin typeface="Arial" panose="020B0604020202020204" pitchFamily="34" charset="0"/>
              </a:rPr>
              <a:t>72%</a:t>
            </a:r>
            <a:r>
              <a:rPr lang="zh-CN" altLang="de-DE" sz="1000" b="0" i="0" dirty="0">
                <a:solidFill>
                  <a:srgbClr val="000000"/>
                </a:solidFill>
                <a:effectLst/>
                <a:latin typeface="Arial" panose="020B0604020202020204" pitchFamily="34" charset="0"/>
              </a:rPr>
              <a:t>喻锦博</a:t>
            </a:r>
          </a:p>
          <a:p>
            <a:pPr algn="l"/>
            <a:r>
              <a:rPr lang="de-DE" altLang="zh-CN" sz="1000" b="0" i="0" dirty="0">
                <a:solidFill>
                  <a:srgbClr val="000000"/>
                </a:solidFill>
                <a:effectLst/>
                <a:latin typeface="Arial" panose="020B0604020202020204" pitchFamily="34" charset="0"/>
              </a:rPr>
              <a:t>5 11 </a:t>
            </a:r>
            <a:r>
              <a:rPr lang="de-DE" sz="1000" b="0" i="0" dirty="0">
                <a:solidFill>
                  <a:srgbClr val="000000"/>
                </a:solidFill>
                <a:effectLst/>
                <a:latin typeface="Arial" panose="020B0604020202020204" pitchFamily="34" charset="0"/>
              </a:rPr>
              <a:t>Science and Technology: </a:t>
            </a:r>
            <a:r>
              <a:rPr lang="de-DE" sz="1000" b="0" i="0" dirty="0" err="1">
                <a:solidFill>
                  <a:srgbClr val="000000"/>
                </a:solidFill>
                <a:effectLst/>
                <a:latin typeface="Arial" panose="020B0604020202020204" pitchFamily="34" charset="0"/>
              </a:rPr>
              <a:t>Douyin</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Tik</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Tok</a:t>
            </a:r>
            <a:r>
              <a:rPr lang="de-DE" sz="1000" b="0" i="0" dirty="0">
                <a:solidFill>
                  <a:srgbClr val="000000"/>
                </a:solidFill>
                <a:effectLst/>
                <a:latin typeface="Arial" panose="020B0604020202020204" pitchFamily="34" charset="0"/>
              </a:rPr>
              <a:t>) 61%</a:t>
            </a:r>
            <a:r>
              <a:rPr lang="zh-CN" altLang="de-DE" sz="1000" b="0" i="0" dirty="0">
                <a:solidFill>
                  <a:srgbClr val="000000"/>
                </a:solidFill>
                <a:effectLst/>
                <a:latin typeface="Arial" panose="020B0604020202020204" pitchFamily="34" charset="0"/>
              </a:rPr>
              <a:t>欧欣榆</a:t>
            </a:r>
          </a:p>
          <a:p>
            <a:pPr algn="l"/>
            <a:r>
              <a:rPr lang="de-DE" altLang="zh-CN" sz="1000" b="0" i="0" dirty="0">
                <a:solidFill>
                  <a:srgbClr val="000000"/>
                </a:solidFill>
                <a:effectLst/>
                <a:latin typeface="Arial" panose="020B0604020202020204" pitchFamily="34" charset="0"/>
              </a:rPr>
              <a:t>6 23 </a:t>
            </a:r>
            <a:r>
              <a:rPr lang="de-DE" sz="1000" b="0" i="0" dirty="0" err="1">
                <a:solidFill>
                  <a:srgbClr val="000000"/>
                </a:solidFill>
                <a:effectLst/>
                <a:latin typeface="Arial" panose="020B0604020202020204" pitchFamily="34" charset="0"/>
              </a:rPr>
              <a:t>Beverages</a:t>
            </a:r>
            <a:r>
              <a:rPr lang="de-DE" sz="1000" b="0" i="0" dirty="0">
                <a:solidFill>
                  <a:srgbClr val="000000"/>
                </a:solidFill>
                <a:effectLst/>
                <a:latin typeface="Arial" panose="020B0604020202020204" pitchFamily="34" charset="0"/>
              </a:rPr>
              <a:t>: Tea 53% </a:t>
            </a:r>
            <a:r>
              <a:rPr lang="zh-CN" altLang="de-DE" sz="1000" b="0" i="0" dirty="0">
                <a:solidFill>
                  <a:srgbClr val="000000"/>
                </a:solidFill>
                <a:effectLst/>
                <a:latin typeface="Arial" panose="020B0604020202020204" pitchFamily="34" charset="0"/>
              </a:rPr>
              <a:t>李思文</a:t>
            </a:r>
          </a:p>
          <a:p>
            <a:pPr algn="l"/>
            <a:r>
              <a:rPr lang="de-DE" altLang="zh-CN" sz="1000" b="0" i="0" dirty="0">
                <a:solidFill>
                  <a:srgbClr val="000000"/>
                </a:solidFill>
                <a:effectLst/>
                <a:latin typeface="Arial" panose="020B0604020202020204" pitchFamily="34" charset="0"/>
              </a:rPr>
              <a:t>6 12 </a:t>
            </a:r>
            <a:r>
              <a:rPr lang="de-DE" sz="1000" b="0" i="0" dirty="0" err="1">
                <a:solidFill>
                  <a:srgbClr val="000000"/>
                </a:solidFill>
                <a:effectLst/>
                <a:latin typeface="Arial" panose="020B0604020202020204" pitchFamily="34" charset="0"/>
              </a:rPr>
              <a:t>Beverages</a:t>
            </a:r>
            <a:r>
              <a:rPr lang="de-DE" sz="1000" b="0" i="0" dirty="0">
                <a:solidFill>
                  <a:srgbClr val="000000"/>
                </a:solidFill>
                <a:effectLst/>
                <a:latin typeface="Arial" panose="020B0604020202020204" pitchFamily="34" charset="0"/>
              </a:rPr>
              <a:t>: Milk Tea 60%</a:t>
            </a:r>
            <a:r>
              <a:rPr lang="zh-CN" altLang="de-DE" sz="1000" b="0" i="0" dirty="0">
                <a:solidFill>
                  <a:srgbClr val="000000"/>
                </a:solidFill>
                <a:effectLst/>
                <a:latin typeface="Arial" panose="020B0604020202020204" pitchFamily="34" charset="0"/>
              </a:rPr>
              <a:t>由馨凝</a:t>
            </a:r>
          </a:p>
          <a:p>
            <a:pPr algn="l"/>
            <a:r>
              <a:rPr lang="de-DE" altLang="zh-CN" sz="1000" b="0" i="0" dirty="0">
                <a:solidFill>
                  <a:srgbClr val="000000"/>
                </a:solidFill>
                <a:effectLst/>
                <a:latin typeface="Arial" panose="020B0604020202020204" pitchFamily="34" charset="0"/>
              </a:rPr>
              <a:t>7 6 </a:t>
            </a:r>
            <a:r>
              <a:rPr lang="de-DE" sz="1000" b="0" i="0" dirty="0">
                <a:solidFill>
                  <a:srgbClr val="000000"/>
                </a:solidFill>
                <a:effectLst/>
                <a:latin typeface="Arial" panose="020B0604020202020204" pitchFamily="34" charset="0"/>
              </a:rPr>
              <a:t>Traditional Cuisine: </a:t>
            </a:r>
            <a:r>
              <a:rPr lang="de-DE" sz="1000" b="0" i="0" dirty="0" err="1">
                <a:solidFill>
                  <a:srgbClr val="000000"/>
                </a:solidFill>
                <a:effectLst/>
                <a:latin typeface="Arial" panose="020B0604020202020204" pitchFamily="34" charset="0"/>
              </a:rPr>
              <a:t>Hotpot</a:t>
            </a:r>
            <a:r>
              <a:rPr lang="de-DE" sz="1000" b="0" i="0" dirty="0">
                <a:solidFill>
                  <a:srgbClr val="000000"/>
                </a:solidFill>
                <a:effectLst/>
                <a:latin typeface="Arial" panose="020B0604020202020204" pitchFamily="34" charset="0"/>
              </a:rPr>
              <a:t> 66%</a:t>
            </a:r>
            <a:r>
              <a:rPr lang="zh-CN" altLang="de-DE" sz="1000" b="0" i="0" dirty="0">
                <a:solidFill>
                  <a:srgbClr val="000000"/>
                </a:solidFill>
                <a:effectLst/>
                <a:latin typeface="Arial" panose="020B0604020202020204" pitchFamily="34" charset="0"/>
              </a:rPr>
              <a:t>陈心怡</a:t>
            </a:r>
          </a:p>
          <a:p>
            <a:pPr algn="l"/>
            <a:r>
              <a:rPr lang="de-DE" altLang="zh-CN" sz="1000" b="0" i="0" dirty="0">
                <a:solidFill>
                  <a:srgbClr val="000000"/>
                </a:solidFill>
                <a:effectLst/>
                <a:latin typeface="Arial" panose="020B0604020202020204" pitchFamily="34" charset="0"/>
              </a:rPr>
              <a:t>7 24 </a:t>
            </a:r>
            <a:r>
              <a:rPr lang="de-DE" sz="1000" b="0" i="0" dirty="0">
                <a:solidFill>
                  <a:srgbClr val="000000"/>
                </a:solidFill>
                <a:effectLst/>
                <a:latin typeface="Arial" panose="020B0604020202020204" pitchFamily="34" charset="0"/>
              </a:rPr>
              <a:t>Traditional Cuisine: Breakfast Culture </a:t>
            </a:r>
            <a:r>
              <a:rPr lang="de-DE" sz="1000" b="0" i="0" dirty="0" err="1">
                <a:solidFill>
                  <a:srgbClr val="000000"/>
                </a:solidFill>
                <a:effectLst/>
                <a:latin typeface="Arial" panose="020B0604020202020204" pitchFamily="34" charset="0"/>
              </a:rPr>
              <a:t>of</a:t>
            </a:r>
            <a:r>
              <a:rPr lang="de-DE" sz="1000" b="0" i="0" dirty="0">
                <a:solidFill>
                  <a:srgbClr val="000000"/>
                </a:solidFill>
                <a:effectLst/>
                <a:latin typeface="Arial" panose="020B0604020202020204" pitchFamily="34" charset="0"/>
              </a:rPr>
              <a:t> Wuhan 53%</a:t>
            </a:r>
            <a:r>
              <a:rPr lang="zh-CN" altLang="de-DE" sz="1000" b="0" i="0" dirty="0">
                <a:solidFill>
                  <a:srgbClr val="000000"/>
                </a:solidFill>
                <a:effectLst/>
                <a:latin typeface="Arial" panose="020B0604020202020204" pitchFamily="34" charset="0"/>
              </a:rPr>
              <a:t>魏静婷</a:t>
            </a:r>
          </a:p>
          <a:p>
            <a:pPr algn="l"/>
            <a:r>
              <a:rPr lang="de-DE" altLang="zh-CN" sz="1000" b="0" i="0" dirty="0">
                <a:solidFill>
                  <a:srgbClr val="000000"/>
                </a:solidFill>
                <a:effectLst/>
                <a:latin typeface="Arial" panose="020B0604020202020204" pitchFamily="34" charset="0"/>
              </a:rPr>
              <a:t>8 4 </a:t>
            </a:r>
            <a:r>
              <a:rPr lang="de-DE" sz="1000" b="0" i="0" dirty="0" err="1">
                <a:solidFill>
                  <a:srgbClr val="000000"/>
                </a:solidFill>
                <a:effectLst/>
                <a:latin typeface="Arial" panose="020B0604020202020204" pitchFamily="34" charset="0"/>
              </a:rPr>
              <a:t>Literature</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Ancient</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literature</a:t>
            </a:r>
            <a:r>
              <a:rPr lang="de-DE" sz="1000" b="0" i="0" dirty="0">
                <a:solidFill>
                  <a:srgbClr val="000000"/>
                </a:solidFill>
                <a:effectLst/>
                <a:latin typeface="Arial" panose="020B0604020202020204" pitchFamily="34" charset="0"/>
              </a:rPr>
              <a:t>: Chinese </a:t>
            </a:r>
            <a:r>
              <a:rPr lang="de-DE" sz="1000" b="0" i="0" dirty="0" err="1">
                <a:solidFill>
                  <a:srgbClr val="000000"/>
                </a:solidFill>
                <a:effectLst/>
                <a:latin typeface="Arial" panose="020B0604020202020204" pitchFamily="34" charset="0"/>
              </a:rPr>
              <a:t>Classical</a:t>
            </a:r>
            <a:r>
              <a:rPr lang="de-DE" sz="1000" b="0" i="0" dirty="0">
                <a:solidFill>
                  <a:srgbClr val="000000"/>
                </a:solidFill>
                <a:effectLst/>
                <a:latin typeface="Arial" panose="020B0604020202020204" pitchFamily="34" charset="0"/>
              </a:rPr>
              <a:t> Fairy Tales 68% </a:t>
            </a:r>
            <a:r>
              <a:rPr lang="zh-CN" altLang="de-DE" sz="1000" b="0" i="0" dirty="0">
                <a:solidFill>
                  <a:srgbClr val="000000"/>
                </a:solidFill>
                <a:effectLst/>
                <a:latin typeface="Arial" panose="020B0604020202020204" pitchFamily="34" charset="0"/>
              </a:rPr>
              <a:t>邓鲁露</a:t>
            </a:r>
          </a:p>
          <a:p>
            <a:pPr algn="l"/>
            <a:r>
              <a:rPr lang="de-DE" altLang="zh-CN" sz="1000" b="0" i="0" dirty="0">
                <a:solidFill>
                  <a:srgbClr val="000000"/>
                </a:solidFill>
                <a:effectLst/>
                <a:latin typeface="Arial" panose="020B0604020202020204" pitchFamily="34" charset="0"/>
              </a:rPr>
              <a:t>8 20 </a:t>
            </a:r>
            <a:r>
              <a:rPr lang="de-DE" sz="1000" b="0" i="0" dirty="0">
                <a:solidFill>
                  <a:srgbClr val="000000"/>
                </a:solidFill>
                <a:effectLst/>
                <a:latin typeface="Arial" panose="020B0604020202020204" pitchFamily="34" charset="0"/>
              </a:rPr>
              <a:t>Chinese Movies 55% </a:t>
            </a:r>
            <a:r>
              <a:rPr lang="zh-CN" altLang="de-DE" sz="1000" b="0" i="0" dirty="0">
                <a:solidFill>
                  <a:srgbClr val="000000"/>
                </a:solidFill>
                <a:effectLst/>
                <a:latin typeface="Arial" panose="020B0604020202020204" pitchFamily="34" charset="0"/>
              </a:rPr>
              <a:t>马菲菲</a:t>
            </a:r>
          </a:p>
          <a:p>
            <a:pPr algn="l"/>
            <a:r>
              <a:rPr lang="de-DE" altLang="zh-CN" sz="1000" b="0" i="0" dirty="0">
                <a:solidFill>
                  <a:srgbClr val="000000"/>
                </a:solidFill>
                <a:effectLst/>
                <a:latin typeface="Arial" panose="020B0604020202020204" pitchFamily="34" charset="0"/>
              </a:rPr>
              <a:t>8 21 </a:t>
            </a:r>
            <a:r>
              <a:rPr lang="de-DE" sz="1000" b="0" i="0" dirty="0">
                <a:solidFill>
                  <a:srgbClr val="000000"/>
                </a:solidFill>
                <a:effectLst/>
                <a:latin typeface="Arial" panose="020B0604020202020204" pitchFamily="34" charset="0"/>
              </a:rPr>
              <a:t>Stage </a:t>
            </a:r>
            <a:r>
              <a:rPr lang="de-DE" sz="1000" b="0" i="0" dirty="0" err="1">
                <a:solidFill>
                  <a:srgbClr val="000000"/>
                </a:solidFill>
                <a:effectLst/>
                <a:latin typeface="Arial" panose="020B0604020202020204" pitchFamily="34" charset="0"/>
              </a:rPr>
              <a:t>entertainment</a:t>
            </a:r>
            <a:r>
              <a:rPr lang="de-DE" sz="1000" b="0" i="0" dirty="0">
                <a:solidFill>
                  <a:srgbClr val="000000"/>
                </a:solidFill>
                <a:effectLst/>
                <a:latin typeface="Arial" panose="020B0604020202020204" pitchFamily="34" charset="0"/>
              </a:rPr>
              <a:t>: Crosstalk </a:t>
            </a:r>
            <a:r>
              <a:rPr lang="zh-CN" altLang="de-DE" sz="1000" b="0" i="0" dirty="0">
                <a:solidFill>
                  <a:srgbClr val="000000"/>
                </a:solidFill>
                <a:effectLst/>
                <a:latin typeface="Arial" panose="020B0604020202020204" pitchFamily="34" charset="0"/>
              </a:rPr>
              <a:t>相声 </a:t>
            </a:r>
            <a:r>
              <a:rPr lang="de-DE" altLang="zh-CN" sz="1000" b="0" i="0" dirty="0">
                <a:solidFill>
                  <a:srgbClr val="000000"/>
                </a:solidFill>
                <a:effectLst/>
                <a:latin typeface="Arial" panose="020B0604020202020204" pitchFamily="34" charset="0"/>
              </a:rPr>
              <a:t>54% </a:t>
            </a:r>
            <a:r>
              <a:rPr lang="zh-CN" altLang="de-DE" sz="1000" b="0" i="0" dirty="0">
                <a:solidFill>
                  <a:srgbClr val="000000"/>
                </a:solidFill>
                <a:effectLst/>
                <a:latin typeface="Arial" panose="020B0604020202020204" pitchFamily="34" charset="0"/>
              </a:rPr>
              <a:t>周思睿</a:t>
            </a:r>
          </a:p>
          <a:p>
            <a:pPr algn="l"/>
            <a:r>
              <a:rPr lang="de-DE" altLang="zh-CN" sz="1000" b="0" i="0" dirty="0">
                <a:solidFill>
                  <a:srgbClr val="000000"/>
                </a:solidFill>
                <a:effectLst/>
                <a:latin typeface="Arial" panose="020B0604020202020204" pitchFamily="34" charset="0"/>
              </a:rPr>
              <a:t>9 7 </a:t>
            </a:r>
            <a:r>
              <a:rPr lang="de-DE" sz="1000" b="0" i="0" dirty="0" err="1">
                <a:solidFill>
                  <a:srgbClr val="000000"/>
                </a:solidFill>
                <a:effectLst/>
                <a:latin typeface="Arial" panose="020B0604020202020204" pitchFamily="34" charset="0"/>
              </a:rPr>
              <a:t>Clothing</a:t>
            </a:r>
            <a:r>
              <a:rPr lang="de-DE" sz="1000" b="0" i="0" dirty="0">
                <a:solidFill>
                  <a:srgbClr val="000000"/>
                </a:solidFill>
                <a:effectLst/>
                <a:latin typeface="Arial" panose="020B0604020202020204" pitchFamily="34" charset="0"/>
              </a:rPr>
              <a:t>: Chinese </a:t>
            </a:r>
            <a:r>
              <a:rPr lang="de-DE" sz="1000" b="0" i="0" dirty="0" err="1">
                <a:solidFill>
                  <a:srgbClr val="000000"/>
                </a:solidFill>
                <a:effectLst/>
                <a:latin typeface="Arial" panose="020B0604020202020204" pitchFamily="34" charset="0"/>
              </a:rPr>
              <a:t>Clothing</a:t>
            </a:r>
            <a:r>
              <a:rPr lang="de-DE" sz="1000" b="0" i="0" dirty="0">
                <a:solidFill>
                  <a:srgbClr val="000000"/>
                </a:solidFill>
                <a:effectLst/>
                <a:latin typeface="Arial" panose="020B0604020202020204" pitchFamily="34" charset="0"/>
              </a:rPr>
              <a:t> 64% </a:t>
            </a:r>
            <a:r>
              <a:rPr lang="zh-CN" altLang="de-DE" sz="1000" b="0" i="0" dirty="0">
                <a:solidFill>
                  <a:srgbClr val="000000"/>
                </a:solidFill>
                <a:effectLst/>
                <a:latin typeface="Arial" panose="020B0604020202020204" pitchFamily="34" charset="0"/>
              </a:rPr>
              <a:t>刘倩仪</a:t>
            </a:r>
          </a:p>
          <a:p>
            <a:pPr algn="l"/>
            <a:r>
              <a:rPr lang="de-DE" altLang="zh-CN" sz="1000" b="0" i="0" dirty="0">
                <a:solidFill>
                  <a:srgbClr val="000000"/>
                </a:solidFill>
                <a:effectLst/>
                <a:latin typeface="Arial" panose="020B0604020202020204" pitchFamily="34" charset="0"/>
              </a:rPr>
              <a:t>9 14 </a:t>
            </a:r>
            <a:r>
              <a:rPr lang="de-DE" sz="1000" b="0" i="0" dirty="0" err="1">
                <a:solidFill>
                  <a:srgbClr val="000000"/>
                </a:solidFill>
                <a:effectLst/>
                <a:latin typeface="Arial" panose="020B0604020202020204" pitchFamily="34" charset="0"/>
              </a:rPr>
              <a:t>Facial</a:t>
            </a:r>
            <a:r>
              <a:rPr lang="de-DE" sz="1000" b="0" i="0" dirty="0">
                <a:solidFill>
                  <a:srgbClr val="000000"/>
                </a:solidFill>
                <a:effectLst/>
                <a:latin typeface="Arial" panose="020B0604020202020204" pitchFamily="34" charset="0"/>
              </a:rPr>
              <a:t> Make-up 58% </a:t>
            </a:r>
            <a:r>
              <a:rPr lang="zh-CN" altLang="de-DE" sz="1000" b="0" i="0" dirty="0">
                <a:solidFill>
                  <a:srgbClr val="000000"/>
                </a:solidFill>
                <a:effectLst/>
                <a:latin typeface="Arial" panose="020B0604020202020204" pitchFamily="34" charset="0"/>
              </a:rPr>
              <a:t>邹享睿</a:t>
            </a:r>
          </a:p>
          <a:p>
            <a:pPr algn="l"/>
            <a:r>
              <a:rPr lang="de-DE" altLang="zh-CN" sz="1000" b="0" i="0" dirty="0">
                <a:solidFill>
                  <a:srgbClr val="000000"/>
                </a:solidFill>
                <a:effectLst/>
                <a:latin typeface="Arial" panose="020B0604020202020204" pitchFamily="34" charset="0"/>
              </a:rPr>
              <a:t>10 9 </a:t>
            </a:r>
            <a:r>
              <a:rPr lang="de-DE" sz="1000" b="0" i="0" dirty="0">
                <a:solidFill>
                  <a:srgbClr val="000000"/>
                </a:solidFill>
                <a:effectLst/>
                <a:latin typeface="Arial" panose="020B0604020202020204" pitchFamily="34" charset="0"/>
              </a:rPr>
              <a:t>Games: </a:t>
            </a:r>
            <a:r>
              <a:rPr lang="de-DE" sz="1000" b="0" i="0" dirty="0" err="1">
                <a:solidFill>
                  <a:srgbClr val="000000"/>
                </a:solidFill>
                <a:effectLst/>
                <a:latin typeface="Arial" panose="020B0604020202020204" pitchFamily="34" charset="0"/>
              </a:rPr>
              <a:t>Mahjong</a:t>
            </a:r>
            <a:r>
              <a:rPr lang="de-DE" sz="1000" b="0" i="0" dirty="0">
                <a:solidFill>
                  <a:srgbClr val="000000"/>
                </a:solidFill>
                <a:effectLst/>
                <a:latin typeface="Arial" panose="020B0604020202020204" pitchFamily="34" charset="0"/>
              </a:rPr>
              <a:t>: An </a:t>
            </a:r>
            <a:r>
              <a:rPr lang="de-DE" sz="1000" b="0" i="0" dirty="0" err="1">
                <a:solidFill>
                  <a:srgbClr val="000000"/>
                </a:solidFill>
                <a:effectLst/>
                <a:latin typeface="Arial" panose="020B0604020202020204" pitchFamily="34" charset="0"/>
              </a:rPr>
              <a:t>Ancient</a:t>
            </a:r>
            <a:r>
              <a:rPr lang="de-DE" sz="1000" b="0" i="0" dirty="0">
                <a:solidFill>
                  <a:srgbClr val="000000"/>
                </a:solidFill>
                <a:effectLst/>
                <a:latin typeface="Arial" panose="020B0604020202020204" pitchFamily="34" charset="0"/>
              </a:rPr>
              <a:t> Chinese </a:t>
            </a:r>
            <a:r>
              <a:rPr lang="de-DE" sz="1000" b="0" i="0" dirty="0" err="1">
                <a:solidFill>
                  <a:srgbClr val="000000"/>
                </a:solidFill>
                <a:effectLst/>
                <a:latin typeface="Arial" panose="020B0604020202020204" pitchFamily="34" charset="0"/>
              </a:rPr>
              <a:t>card</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play</a:t>
            </a:r>
            <a:r>
              <a:rPr lang="de-DE" sz="1000" b="0" i="0" dirty="0">
                <a:solidFill>
                  <a:srgbClr val="000000"/>
                </a:solidFill>
                <a:effectLst/>
                <a:latin typeface="Arial" panose="020B0604020202020204" pitchFamily="34" charset="0"/>
              </a:rPr>
              <a:t> 62% </a:t>
            </a:r>
            <a:r>
              <a:rPr lang="zh-CN" altLang="de-DE" sz="1000" b="0" i="0" dirty="0">
                <a:solidFill>
                  <a:srgbClr val="000000"/>
                </a:solidFill>
                <a:effectLst/>
                <a:latin typeface="Arial" panose="020B0604020202020204" pitchFamily="34" charset="0"/>
              </a:rPr>
              <a:t>李琳玉</a:t>
            </a:r>
          </a:p>
          <a:p>
            <a:pPr algn="l"/>
            <a:r>
              <a:rPr lang="de-DE" altLang="zh-CN" sz="1000" b="0" i="0" dirty="0">
                <a:solidFill>
                  <a:srgbClr val="000000"/>
                </a:solidFill>
                <a:effectLst/>
                <a:latin typeface="Arial" panose="020B0604020202020204" pitchFamily="34" charset="0"/>
              </a:rPr>
              <a:t>10 29 </a:t>
            </a:r>
            <a:r>
              <a:rPr lang="de-DE" sz="1000" b="0" i="0" dirty="0">
                <a:solidFill>
                  <a:srgbClr val="000000"/>
                </a:solidFill>
                <a:effectLst/>
                <a:latin typeface="Arial" panose="020B0604020202020204" pitchFamily="34" charset="0"/>
              </a:rPr>
              <a:t>Games: Kite Flying 51% </a:t>
            </a:r>
            <a:r>
              <a:rPr lang="zh-CN" altLang="de-DE" sz="1000" b="0" i="0" dirty="0">
                <a:solidFill>
                  <a:srgbClr val="000000"/>
                </a:solidFill>
                <a:effectLst/>
                <a:latin typeface="Arial" panose="020B0604020202020204" pitchFamily="34" charset="0"/>
              </a:rPr>
              <a:t>韩静茹</a:t>
            </a:r>
          </a:p>
          <a:p>
            <a:pPr algn="l"/>
            <a:r>
              <a:rPr lang="de-DE" altLang="zh-CN" sz="1000" b="0" i="0" dirty="0">
                <a:solidFill>
                  <a:srgbClr val="000000"/>
                </a:solidFill>
                <a:effectLst/>
                <a:latin typeface="Arial" panose="020B0604020202020204" pitchFamily="34" charset="0"/>
              </a:rPr>
              <a:t>11 28 </a:t>
            </a:r>
            <a:r>
              <a:rPr lang="de-DE" sz="1000" b="0" i="0" dirty="0" err="1">
                <a:solidFill>
                  <a:srgbClr val="000000"/>
                </a:solidFill>
                <a:effectLst/>
                <a:latin typeface="Arial" panose="020B0604020202020204" pitchFamily="34" charset="0"/>
              </a:rPr>
              <a:t>Social</a:t>
            </a:r>
            <a:r>
              <a:rPr lang="de-DE" sz="1000" b="0" i="0" dirty="0">
                <a:solidFill>
                  <a:srgbClr val="000000"/>
                </a:solidFill>
                <a:effectLst/>
                <a:latin typeface="Arial" panose="020B0604020202020204" pitchFamily="34" charset="0"/>
              </a:rPr>
              <a:t>: Round Table Culture 51% </a:t>
            </a:r>
            <a:r>
              <a:rPr lang="zh-CN" altLang="de-DE" sz="1000" b="0" i="0" dirty="0">
                <a:solidFill>
                  <a:srgbClr val="000000"/>
                </a:solidFill>
                <a:effectLst/>
                <a:latin typeface="Arial" panose="020B0604020202020204" pitchFamily="34" charset="0"/>
              </a:rPr>
              <a:t>陈天钰</a:t>
            </a:r>
          </a:p>
          <a:p>
            <a:pPr algn="l"/>
            <a:r>
              <a:rPr lang="de-DE" altLang="zh-CN" sz="1000" b="0" i="0" dirty="0">
                <a:solidFill>
                  <a:srgbClr val="000000"/>
                </a:solidFill>
                <a:effectLst/>
                <a:latin typeface="Arial" panose="020B0604020202020204" pitchFamily="34" charset="0"/>
              </a:rPr>
              <a:t>11 5 </a:t>
            </a:r>
            <a:r>
              <a:rPr lang="de-DE" sz="1000" b="0" i="0" dirty="0" err="1">
                <a:solidFill>
                  <a:srgbClr val="000000"/>
                </a:solidFill>
                <a:effectLst/>
                <a:latin typeface="Arial" panose="020B0604020202020204" pitchFamily="34" charset="0"/>
              </a:rPr>
              <a:t>Beverages</a:t>
            </a:r>
            <a:r>
              <a:rPr lang="de-DE" sz="1000" b="0" i="0" dirty="0">
                <a:solidFill>
                  <a:srgbClr val="000000"/>
                </a:solidFill>
                <a:effectLst/>
                <a:latin typeface="Arial" panose="020B0604020202020204" pitchFamily="34" charset="0"/>
              </a:rPr>
              <a:t>: The Liquor Culture </a:t>
            </a:r>
            <a:r>
              <a:rPr lang="de-DE" sz="1000" b="0" i="0" dirty="0" err="1">
                <a:solidFill>
                  <a:srgbClr val="000000"/>
                </a:solidFill>
                <a:effectLst/>
                <a:latin typeface="Arial" panose="020B0604020202020204" pitchFamily="34" charset="0"/>
              </a:rPr>
              <a:t>of</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Ancient</a:t>
            </a:r>
            <a:r>
              <a:rPr lang="de-DE" sz="1000" b="0" i="0" dirty="0">
                <a:solidFill>
                  <a:srgbClr val="000000"/>
                </a:solidFill>
                <a:effectLst/>
                <a:latin typeface="Arial" panose="020B0604020202020204" pitchFamily="34" charset="0"/>
              </a:rPr>
              <a:t> China 66% </a:t>
            </a:r>
            <a:r>
              <a:rPr lang="zh-CN" altLang="de-DE" sz="1000" b="0" i="0" dirty="0">
                <a:solidFill>
                  <a:srgbClr val="000000"/>
                </a:solidFill>
                <a:effectLst/>
                <a:latin typeface="Arial" panose="020B0604020202020204" pitchFamily="34" charset="0"/>
              </a:rPr>
              <a:t>燕妮</a:t>
            </a:r>
          </a:p>
          <a:p>
            <a:pPr algn="l"/>
            <a:r>
              <a:rPr lang="de-DE" altLang="zh-CN" sz="1000" b="0" i="0" dirty="0">
                <a:solidFill>
                  <a:srgbClr val="000000"/>
                </a:solidFill>
                <a:effectLst/>
                <a:latin typeface="Arial" panose="020B0604020202020204" pitchFamily="34" charset="0"/>
              </a:rPr>
              <a:t>12 22 </a:t>
            </a:r>
            <a:r>
              <a:rPr lang="de-DE" sz="1000" b="0" i="0" dirty="0">
                <a:solidFill>
                  <a:srgbClr val="000000"/>
                </a:solidFill>
                <a:effectLst/>
                <a:latin typeface="Arial" panose="020B0604020202020204" pitchFamily="34" charset="0"/>
              </a:rPr>
              <a:t>National Symbols: National </a:t>
            </a:r>
            <a:r>
              <a:rPr lang="de-DE" sz="1000" b="0" i="0" dirty="0" err="1">
                <a:solidFill>
                  <a:srgbClr val="000000"/>
                </a:solidFill>
                <a:effectLst/>
                <a:latin typeface="Arial" panose="020B0604020202020204" pitchFamily="34" charset="0"/>
              </a:rPr>
              <a:t>Flag</a:t>
            </a:r>
            <a:r>
              <a:rPr lang="de-DE" sz="1000" b="0" i="0" dirty="0">
                <a:solidFill>
                  <a:srgbClr val="000000"/>
                </a:solidFill>
                <a:effectLst/>
                <a:latin typeface="Arial" panose="020B0604020202020204" pitchFamily="34" charset="0"/>
              </a:rPr>
              <a:t> 54% </a:t>
            </a:r>
            <a:r>
              <a:rPr lang="zh-CN" altLang="de-DE" sz="1000" b="0" i="0" dirty="0">
                <a:solidFill>
                  <a:srgbClr val="000000"/>
                </a:solidFill>
                <a:effectLst/>
                <a:latin typeface="Arial" panose="020B0604020202020204" pitchFamily="34" charset="0"/>
              </a:rPr>
              <a:t>邓蕊欣</a:t>
            </a:r>
          </a:p>
          <a:p>
            <a:pPr algn="l"/>
            <a:r>
              <a:rPr lang="de-DE" altLang="zh-CN" sz="1000" b="0" i="0" dirty="0">
                <a:solidFill>
                  <a:srgbClr val="000000"/>
                </a:solidFill>
                <a:effectLst/>
                <a:latin typeface="Arial" panose="020B0604020202020204" pitchFamily="34" charset="0"/>
              </a:rPr>
              <a:t>12 25 </a:t>
            </a:r>
            <a:r>
              <a:rPr lang="de-DE" sz="1000" b="0" i="0" dirty="0">
                <a:solidFill>
                  <a:srgbClr val="000000"/>
                </a:solidFill>
                <a:effectLst/>
                <a:latin typeface="Arial" panose="020B0604020202020204" pitchFamily="34" charset="0"/>
              </a:rPr>
              <a:t>Chinese </a:t>
            </a:r>
            <a:r>
              <a:rPr lang="de-DE" sz="1000" b="0" i="0" dirty="0" err="1">
                <a:solidFill>
                  <a:srgbClr val="000000"/>
                </a:solidFill>
                <a:effectLst/>
                <a:latin typeface="Arial" panose="020B0604020202020204" pitchFamily="34" charset="0"/>
              </a:rPr>
              <a:t>cultural</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influence</a:t>
            </a:r>
            <a:r>
              <a:rPr lang="de-DE" sz="1000" b="0" i="0" dirty="0">
                <a:solidFill>
                  <a:srgbClr val="000000"/>
                </a:solidFill>
                <a:effectLst/>
                <a:latin typeface="Arial" panose="020B0604020202020204" pitchFamily="34" charset="0"/>
              </a:rPr>
              <a:t> on </a:t>
            </a:r>
            <a:r>
              <a:rPr lang="de-DE" sz="1000" b="0" i="0" dirty="0" err="1">
                <a:solidFill>
                  <a:srgbClr val="000000"/>
                </a:solidFill>
                <a:effectLst/>
                <a:latin typeface="Arial" panose="020B0604020202020204" pitchFamily="34" charset="0"/>
              </a:rPr>
              <a:t>other</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cultures</a:t>
            </a:r>
            <a:r>
              <a:rPr lang="de-DE" sz="1000" b="0" i="0" dirty="0">
                <a:solidFill>
                  <a:srgbClr val="000000"/>
                </a:solidFill>
                <a:effectLst/>
                <a:latin typeface="Arial" panose="020B0604020202020204" pitchFamily="34" charset="0"/>
              </a:rPr>
              <a:t> / Culture Export / Softpower 53%</a:t>
            </a:r>
            <a:r>
              <a:rPr lang="zh-CN" altLang="de-DE" sz="1000" b="0" i="0" dirty="0">
                <a:solidFill>
                  <a:srgbClr val="000000"/>
                </a:solidFill>
                <a:effectLst/>
                <a:latin typeface="Arial" panose="020B0604020202020204" pitchFamily="34" charset="0"/>
              </a:rPr>
              <a:t>徐致远</a:t>
            </a:r>
          </a:p>
          <a:p>
            <a:pPr algn="l"/>
            <a:r>
              <a:rPr lang="de-DE" altLang="zh-CN" sz="1000" b="0" i="0" dirty="0">
                <a:solidFill>
                  <a:srgbClr val="000000"/>
                </a:solidFill>
                <a:effectLst/>
                <a:latin typeface="Arial" panose="020B0604020202020204" pitchFamily="34" charset="0"/>
              </a:rPr>
              <a:t>13 16 </a:t>
            </a:r>
            <a:r>
              <a:rPr lang="de-DE" sz="1000" b="0" i="0" dirty="0" err="1">
                <a:solidFill>
                  <a:srgbClr val="000000"/>
                </a:solidFill>
                <a:effectLst/>
                <a:latin typeface="Arial" panose="020B0604020202020204" pitchFamily="34" charset="0"/>
              </a:rPr>
              <a:t>Aesthetic</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ideals</a:t>
            </a:r>
            <a:r>
              <a:rPr lang="de-DE" sz="1000" b="0" i="0" dirty="0">
                <a:solidFill>
                  <a:srgbClr val="000000"/>
                </a:solidFill>
                <a:effectLst/>
                <a:latin typeface="Arial" panose="020B0604020202020204" pitchFamily="34" charset="0"/>
              </a:rPr>
              <a:t> and social </a:t>
            </a:r>
            <a:r>
              <a:rPr lang="de-DE" sz="1000" b="0" i="0" dirty="0" err="1">
                <a:solidFill>
                  <a:srgbClr val="000000"/>
                </a:solidFill>
                <a:effectLst/>
                <a:latin typeface="Arial" panose="020B0604020202020204" pitchFamily="34" charset="0"/>
              </a:rPr>
              <a:t>customs</a:t>
            </a:r>
            <a:r>
              <a:rPr lang="de-DE" sz="1000" b="0" i="0" dirty="0">
                <a:solidFill>
                  <a:srgbClr val="000000"/>
                </a:solidFill>
                <a:effectLst/>
                <a:latin typeface="Arial" panose="020B0604020202020204" pitchFamily="34" charset="0"/>
              </a:rPr>
              <a:t>: Chinese </a:t>
            </a:r>
            <a:r>
              <a:rPr lang="de-DE" sz="1000" b="0" i="0" dirty="0" err="1">
                <a:solidFill>
                  <a:srgbClr val="000000"/>
                </a:solidFill>
                <a:effectLst/>
                <a:latin typeface="Arial" panose="020B0604020202020204" pitchFamily="34" charset="0"/>
              </a:rPr>
              <a:t>Marriage</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Customs</a:t>
            </a:r>
            <a:r>
              <a:rPr lang="de-DE" sz="1000" b="0" i="0" dirty="0">
                <a:solidFill>
                  <a:srgbClr val="000000"/>
                </a:solidFill>
                <a:effectLst/>
                <a:latin typeface="Arial" panose="020B0604020202020204" pitchFamily="34" charset="0"/>
              </a:rPr>
              <a:t> 57% </a:t>
            </a:r>
            <a:r>
              <a:rPr lang="zh-CN" altLang="de-DE" sz="1000" b="0" i="0" dirty="0">
                <a:solidFill>
                  <a:srgbClr val="000000"/>
                </a:solidFill>
                <a:effectLst/>
                <a:latin typeface="Arial" panose="020B0604020202020204" pitchFamily="34" charset="0"/>
              </a:rPr>
              <a:t>刘可仪</a:t>
            </a:r>
          </a:p>
          <a:p>
            <a:pPr algn="l"/>
            <a:r>
              <a:rPr lang="de-DE" altLang="zh-CN" sz="1000" b="0" i="0" dirty="0">
                <a:solidFill>
                  <a:srgbClr val="000000"/>
                </a:solidFill>
                <a:effectLst/>
                <a:latin typeface="Arial" panose="020B0604020202020204" pitchFamily="34" charset="0"/>
              </a:rPr>
              <a:t>13 18 </a:t>
            </a:r>
            <a:r>
              <a:rPr lang="de-DE" sz="1000" b="0" i="0" dirty="0">
                <a:solidFill>
                  <a:srgbClr val="000000"/>
                </a:solidFill>
                <a:effectLst/>
                <a:latin typeface="Arial" panose="020B0604020202020204" pitchFamily="34" charset="0"/>
              </a:rPr>
              <a:t>Money </a:t>
            </a:r>
            <a:r>
              <a:rPr lang="de-DE" sz="1000" b="0" i="0" dirty="0" err="1">
                <a:solidFill>
                  <a:srgbClr val="000000"/>
                </a:solidFill>
                <a:effectLst/>
                <a:latin typeface="Arial" panose="020B0604020202020204" pitchFamily="34" charset="0"/>
              </a:rPr>
              <a:t>culture</a:t>
            </a:r>
            <a:r>
              <a:rPr lang="de-DE" sz="1000" b="0" i="0" dirty="0">
                <a:solidFill>
                  <a:srgbClr val="000000"/>
                </a:solidFill>
                <a:effectLst/>
                <a:latin typeface="Arial" panose="020B0604020202020204" pitchFamily="34" charset="0"/>
              </a:rPr>
              <a:t>: The </a:t>
            </a:r>
            <a:r>
              <a:rPr lang="de-DE" sz="1000" b="0" i="0" dirty="0" err="1">
                <a:solidFill>
                  <a:srgbClr val="000000"/>
                </a:solidFill>
                <a:effectLst/>
                <a:latin typeface="Arial" panose="020B0604020202020204" pitchFamily="34" charset="0"/>
              </a:rPr>
              <a:t>tradition</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of</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Red</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Envelope</a:t>
            </a:r>
            <a:r>
              <a:rPr lang="de-DE" sz="1000" b="0" i="0" dirty="0">
                <a:solidFill>
                  <a:srgbClr val="000000"/>
                </a:solidFill>
                <a:effectLst/>
                <a:latin typeface="Arial" panose="020B0604020202020204" pitchFamily="34" charset="0"/>
              </a:rPr>
              <a:t> and Lucky Money 56%</a:t>
            </a:r>
            <a:r>
              <a:rPr lang="zh-CN" altLang="de-DE" sz="1000" b="0" i="0" dirty="0">
                <a:solidFill>
                  <a:srgbClr val="000000"/>
                </a:solidFill>
                <a:effectLst/>
                <a:latin typeface="Arial" panose="020B0604020202020204" pitchFamily="34" charset="0"/>
              </a:rPr>
              <a:t>杨磊</a:t>
            </a:r>
          </a:p>
          <a:p>
            <a:pPr algn="l"/>
            <a:r>
              <a:rPr lang="de-DE" altLang="zh-CN" sz="1000" b="0" i="0" dirty="0">
                <a:solidFill>
                  <a:srgbClr val="000000"/>
                </a:solidFill>
                <a:effectLst/>
                <a:latin typeface="Arial" panose="020B0604020202020204" pitchFamily="34" charset="0"/>
              </a:rPr>
              <a:t>14 3 </a:t>
            </a:r>
            <a:r>
              <a:rPr lang="de-DE" sz="1000" b="0" i="0" dirty="0">
                <a:solidFill>
                  <a:srgbClr val="000000"/>
                </a:solidFill>
                <a:effectLst/>
                <a:latin typeface="Arial" panose="020B0604020202020204" pitchFamily="34" charset="0"/>
              </a:rPr>
              <a:t>Animals: Panda 70% </a:t>
            </a:r>
            <a:r>
              <a:rPr lang="zh-CN" altLang="de-DE" sz="1000" b="0" i="0" dirty="0">
                <a:solidFill>
                  <a:srgbClr val="000000"/>
                </a:solidFill>
                <a:effectLst/>
                <a:latin typeface="Arial" panose="020B0604020202020204" pitchFamily="34" charset="0"/>
              </a:rPr>
              <a:t>刘亦欣</a:t>
            </a:r>
          </a:p>
          <a:p>
            <a:pPr algn="l"/>
            <a:r>
              <a:rPr lang="de-DE" altLang="zh-CN" sz="1000" b="0" i="0" dirty="0">
                <a:solidFill>
                  <a:srgbClr val="000000"/>
                </a:solidFill>
                <a:effectLst/>
                <a:latin typeface="Arial" panose="020B0604020202020204" pitchFamily="34" charset="0"/>
              </a:rPr>
              <a:t>14 17 </a:t>
            </a:r>
            <a:r>
              <a:rPr lang="de-DE" sz="1000" b="0" i="0" dirty="0" err="1">
                <a:solidFill>
                  <a:srgbClr val="000000"/>
                </a:solidFill>
                <a:effectLst/>
                <a:latin typeface="Arial" panose="020B0604020202020204" pitchFamily="34" charset="0"/>
              </a:rPr>
              <a:t>Astrology</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Twelve</a:t>
            </a:r>
            <a:r>
              <a:rPr lang="de-DE" sz="1000" b="0" i="0" dirty="0">
                <a:solidFill>
                  <a:srgbClr val="000000"/>
                </a:solidFill>
                <a:effectLst/>
                <a:latin typeface="Arial" panose="020B0604020202020204" pitchFamily="34" charset="0"/>
              </a:rPr>
              <a:t> Animals </a:t>
            </a:r>
            <a:r>
              <a:rPr lang="de-DE" sz="1000" b="0" i="0" dirty="0" err="1">
                <a:solidFill>
                  <a:srgbClr val="000000"/>
                </a:solidFill>
                <a:effectLst/>
                <a:latin typeface="Arial" panose="020B0604020202020204" pitchFamily="34" charset="0"/>
              </a:rPr>
              <a:t>of</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the</a:t>
            </a:r>
            <a:r>
              <a:rPr lang="de-DE" sz="1000" b="0" i="0" dirty="0">
                <a:solidFill>
                  <a:srgbClr val="000000"/>
                </a:solidFill>
                <a:effectLst/>
                <a:latin typeface="Arial" panose="020B0604020202020204" pitchFamily="34" charset="0"/>
              </a:rPr>
              <a:t> Chinese Zodiac 56% </a:t>
            </a:r>
            <a:r>
              <a:rPr lang="zh-CN" altLang="de-DE" sz="1000" b="0" i="0" dirty="0">
                <a:solidFill>
                  <a:srgbClr val="000000"/>
                </a:solidFill>
                <a:effectLst/>
                <a:latin typeface="Arial" panose="020B0604020202020204" pitchFamily="34" charset="0"/>
              </a:rPr>
              <a:t>汪柔</a:t>
            </a:r>
          </a:p>
          <a:p>
            <a:pPr algn="l"/>
            <a:r>
              <a:rPr lang="de-DE" altLang="zh-CN" sz="1000" b="0" i="0" dirty="0">
                <a:solidFill>
                  <a:srgbClr val="000000"/>
                </a:solidFill>
                <a:effectLst/>
                <a:latin typeface="Arial" panose="020B0604020202020204" pitchFamily="34" charset="0"/>
              </a:rPr>
              <a:t>14 26 </a:t>
            </a:r>
            <a:r>
              <a:rPr lang="de-DE" sz="1000" b="0" i="0" dirty="0" err="1">
                <a:solidFill>
                  <a:srgbClr val="000000"/>
                </a:solidFill>
                <a:effectLst/>
                <a:latin typeface="Arial" panose="020B0604020202020204" pitchFamily="34" charset="0"/>
              </a:rPr>
              <a:t>Astrology</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Calendar</a:t>
            </a:r>
            <a:r>
              <a:rPr lang="de-DE" sz="1000" b="0" i="0" dirty="0">
                <a:solidFill>
                  <a:srgbClr val="000000"/>
                </a:solidFill>
                <a:effectLst/>
                <a:latin typeface="Arial" panose="020B0604020202020204" pitchFamily="34" charset="0"/>
              </a:rPr>
              <a:t>, The 24 Solar Terms 52%</a:t>
            </a:r>
            <a:r>
              <a:rPr lang="zh-CN" altLang="de-DE" sz="1000" b="0" i="0" dirty="0">
                <a:solidFill>
                  <a:srgbClr val="000000"/>
                </a:solidFill>
                <a:effectLst/>
                <a:latin typeface="Arial" panose="020B0604020202020204" pitchFamily="34" charset="0"/>
              </a:rPr>
              <a:t>何明慧</a:t>
            </a:r>
          </a:p>
          <a:p>
            <a:pPr algn="l"/>
            <a:r>
              <a:rPr lang="de-DE" altLang="zh-CN" sz="1000" b="0" i="0" dirty="0">
                <a:solidFill>
                  <a:srgbClr val="000000"/>
                </a:solidFill>
                <a:effectLst/>
                <a:latin typeface="Arial" panose="020B0604020202020204" pitchFamily="34" charset="0"/>
              </a:rPr>
              <a:t>15 13 </a:t>
            </a:r>
            <a:r>
              <a:rPr lang="de-DE" sz="1000" b="0" i="0" dirty="0">
                <a:solidFill>
                  <a:srgbClr val="000000"/>
                </a:solidFill>
                <a:effectLst/>
                <a:latin typeface="Arial" panose="020B0604020202020204" pitchFamily="34" charset="0"/>
              </a:rPr>
              <a:t>Fine Arts: Painting 60%</a:t>
            </a:r>
            <a:r>
              <a:rPr lang="zh-CN" altLang="de-DE" sz="1000" b="0" i="0" dirty="0">
                <a:solidFill>
                  <a:srgbClr val="000000"/>
                </a:solidFill>
                <a:effectLst/>
                <a:latin typeface="Arial" panose="020B0604020202020204" pitchFamily="34" charset="0"/>
              </a:rPr>
              <a:t>郭子瑞</a:t>
            </a:r>
          </a:p>
          <a:p>
            <a:pPr algn="l"/>
            <a:r>
              <a:rPr lang="de-DE" altLang="zh-CN" sz="1000" b="0" i="0" dirty="0">
                <a:solidFill>
                  <a:srgbClr val="000000"/>
                </a:solidFill>
                <a:effectLst/>
                <a:latin typeface="Arial" panose="020B0604020202020204" pitchFamily="34" charset="0"/>
              </a:rPr>
              <a:t>15 15 </a:t>
            </a:r>
            <a:r>
              <a:rPr lang="de-DE" sz="1000" b="0" i="0" dirty="0">
                <a:solidFill>
                  <a:srgbClr val="000000"/>
                </a:solidFill>
                <a:effectLst/>
                <a:latin typeface="Arial" panose="020B0604020202020204" pitchFamily="34" charset="0"/>
              </a:rPr>
              <a:t>Gender: Wu </a:t>
            </a:r>
            <a:r>
              <a:rPr lang="de-DE" sz="1000" b="0" i="0" dirty="0" err="1">
                <a:solidFill>
                  <a:srgbClr val="000000"/>
                </a:solidFill>
                <a:effectLst/>
                <a:latin typeface="Arial" panose="020B0604020202020204" pitchFamily="34" charset="0"/>
              </a:rPr>
              <a:t>Zetian</a:t>
            </a:r>
            <a:r>
              <a:rPr lang="de-DE" sz="1000" b="0" i="0" dirty="0">
                <a:solidFill>
                  <a:srgbClr val="000000"/>
                </a:solidFill>
                <a:effectLst/>
                <a:latin typeface="Arial" panose="020B0604020202020204" pitchFamily="34" charset="0"/>
              </a:rPr>
              <a:t>: The </a:t>
            </a:r>
            <a:r>
              <a:rPr lang="de-DE" sz="1000" b="0" i="0" dirty="0" err="1">
                <a:solidFill>
                  <a:srgbClr val="000000"/>
                </a:solidFill>
                <a:effectLst/>
                <a:latin typeface="Arial" panose="020B0604020202020204" pitchFamily="34" charset="0"/>
              </a:rPr>
              <a:t>Only</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Female</a:t>
            </a:r>
            <a:r>
              <a:rPr lang="de-DE" sz="1000" b="0" i="0" dirty="0">
                <a:solidFill>
                  <a:srgbClr val="000000"/>
                </a:solidFill>
                <a:effectLst/>
                <a:latin typeface="Arial" panose="020B0604020202020204" pitchFamily="34" charset="0"/>
              </a:rPr>
              <a:t> Emperor </a:t>
            </a:r>
            <a:r>
              <a:rPr lang="de-DE" sz="1000" b="0" i="0" dirty="0" err="1">
                <a:solidFill>
                  <a:srgbClr val="000000"/>
                </a:solidFill>
                <a:effectLst/>
                <a:latin typeface="Arial" panose="020B0604020202020204" pitchFamily="34" charset="0"/>
              </a:rPr>
              <a:t>of</a:t>
            </a:r>
            <a:r>
              <a:rPr lang="de-DE" sz="1000" b="0" i="0" dirty="0">
                <a:solidFill>
                  <a:srgbClr val="000000"/>
                </a:solidFill>
                <a:effectLst/>
                <a:latin typeface="Arial" panose="020B0604020202020204" pitchFamily="34" charset="0"/>
              </a:rPr>
              <a:t> Imperial China 58%</a:t>
            </a:r>
            <a:r>
              <a:rPr lang="zh-CN" altLang="de-DE" sz="1000" b="0" i="0" dirty="0">
                <a:solidFill>
                  <a:srgbClr val="000000"/>
                </a:solidFill>
                <a:effectLst/>
                <a:latin typeface="Arial" panose="020B0604020202020204" pitchFamily="34" charset="0"/>
              </a:rPr>
              <a:t>雷珩</a:t>
            </a:r>
          </a:p>
          <a:p>
            <a:endParaRPr lang="de-DE" dirty="0"/>
          </a:p>
        </p:txBody>
      </p:sp>
    </p:spTree>
    <p:extLst>
      <p:ext uri="{BB962C8B-B14F-4D97-AF65-F5344CB8AC3E}">
        <p14:creationId xmlns:p14="http://schemas.microsoft.com/office/powerpoint/2010/main" val="2623590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3554" name="Rectangle 2"/>
          <p:cNvSpPr>
            <a:spLocks noGrp="1" noChangeArrowheads="1"/>
          </p:cNvSpPr>
          <p:nvPr>
            <p:ph type="title"/>
          </p:nvPr>
        </p:nvSpPr>
        <p:spPr>
          <a:xfrm>
            <a:off x="1066800" y="981075"/>
            <a:ext cx="7772400" cy="647700"/>
          </a:xfrm>
        </p:spPr>
        <p:txBody>
          <a:bodyPr/>
          <a:lstStyle/>
          <a:p>
            <a:r>
              <a:rPr lang="en-GB" altLang="zh-CN" sz="3600"/>
              <a:t>Translation exercises</a:t>
            </a:r>
            <a:endParaRPr lang="en-US" altLang="zh-CN" sz="3600"/>
          </a:p>
        </p:txBody>
      </p:sp>
      <p:sp>
        <p:nvSpPr>
          <p:cNvPr id="1303555" name="Rectangle 3"/>
          <p:cNvSpPr>
            <a:spLocks noGrp="1" noChangeArrowheads="1"/>
          </p:cNvSpPr>
          <p:nvPr>
            <p:ph idx="1"/>
          </p:nvPr>
        </p:nvSpPr>
        <p:spPr>
          <a:xfrm>
            <a:off x="684213" y="1844675"/>
            <a:ext cx="8154987" cy="4371975"/>
          </a:xfrm>
        </p:spPr>
        <p:txBody>
          <a:bodyPr/>
          <a:lstStyle/>
          <a:p>
            <a:pPr>
              <a:lnSpc>
                <a:spcPct val="80000"/>
              </a:lnSpc>
            </a:pPr>
            <a:r>
              <a:rPr lang="zh-CN" altLang="en-US" sz="2400"/>
              <a:t>园林艺术是人们为了游览、娱乐的方便，用自己的双手创造风景的一种艺术。由于各民族、各地区人们对风景的不同理解，也就出现了不同风格的园林。归结起来，世界上的园林可分为三个系统</a:t>
            </a:r>
            <a:r>
              <a:rPr lang="en-US" altLang="zh-CN" sz="2400"/>
              <a:t>——</a:t>
            </a:r>
            <a:r>
              <a:rPr lang="zh-CN" altLang="en-US" sz="2400"/>
              <a:t>欧洲园林、西亚园林和中国园林。中国园林有着悠久的历史，那“虽有人作，宛自天开”的艺术原则，那熔传统建筑、文学、书画、雕刻和工艺等艺术于一炉的综合特性，在世界园林史上独树一帜，享有很高的地位。 </a:t>
            </a:r>
          </a:p>
          <a:p>
            <a:pPr>
              <a:lnSpc>
                <a:spcPct val="80000"/>
              </a:lnSpc>
            </a:pPr>
            <a:r>
              <a:rPr lang="zh-CN" altLang="en-US" sz="2400"/>
              <a:t>我国地域广大，各地的地理条件各不相同，因而园林也常表现出明显的地方特性。归总起来，江南地区、广东沿海和四川一带的园林较富特色，于是便有所谓</a:t>
            </a:r>
            <a:r>
              <a:rPr lang="zh-CN" altLang="en-US" sz="2400" u="sng">
                <a:hlinkClick r:id="rId2"/>
              </a:rPr>
              <a:t>江南园林</a:t>
            </a:r>
            <a:r>
              <a:rPr lang="zh-CN" altLang="en-US" sz="2400"/>
              <a:t>、</a:t>
            </a:r>
            <a:r>
              <a:rPr lang="zh-CN" altLang="en-US" sz="2400" u="sng">
                <a:hlinkClick r:id="rId3"/>
              </a:rPr>
              <a:t>岭南园林</a:t>
            </a:r>
            <a:r>
              <a:rPr lang="zh-CN" altLang="en-US" sz="2400"/>
              <a:t>和蜀中园林的称谓。而北京四周及山东、山西、陕西等地的园林风格较为相像，统称为北方园林。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0178" name="Rectangle 2"/>
          <p:cNvSpPr>
            <a:spLocks noGrp="1" noChangeArrowheads="1"/>
          </p:cNvSpPr>
          <p:nvPr>
            <p:ph type="title"/>
          </p:nvPr>
        </p:nvSpPr>
        <p:spPr>
          <a:xfrm>
            <a:off x="1066800" y="1052513"/>
            <a:ext cx="7772400" cy="720725"/>
          </a:xfrm>
        </p:spPr>
        <p:txBody>
          <a:bodyPr/>
          <a:lstStyle/>
          <a:p>
            <a:r>
              <a:rPr lang="en-GB" altLang="zh-CN" sz="3200"/>
              <a:t>Translation exercises</a:t>
            </a:r>
            <a:endParaRPr lang="en-US" altLang="zh-CN" sz="3200"/>
          </a:p>
        </p:txBody>
      </p:sp>
      <p:sp>
        <p:nvSpPr>
          <p:cNvPr id="1330179" name="Rectangle 3"/>
          <p:cNvSpPr>
            <a:spLocks noGrp="1" noChangeArrowheads="1"/>
          </p:cNvSpPr>
          <p:nvPr>
            <p:ph idx="1"/>
          </p:nvPr>
        </p:nvSpPr>
        <p:spPr>
          <a:xfrm>
            <a:off x="611188" y="2101850"/>
            <a:ext cx="8228012" cy="4114800"/>
          </a:xfrm>
        </p:spPr>
        <p:txBody>
          <a:bodyPr/>
          <a:lstStyle/>
          <a:p>
            <a:pPr>
              <a:lnSpc>
                <a:spcPct val="90000"/>
              </a:lnSpc>
            </a:pPr>
            <a:r>
              <a:rPr lang="zh-CN" altLang="en-US" sz="2400"/>
              <a:t>世界遗产委员会评价：北京颐和园始建于公元</a:t>
            </a:r>
            <a:r>
              <a:rPr lang="en-US" altLang="zh-CN" sz="2400"/>
              <a:t>1750</a:t>
            </a:r>
            <a:r>
              <a:rPr lang="zh-CN" altLang="en-US" sz="2400"/>
              <a:t>年，</a:t>
            </a:r>
            <a:r>
              <a:rPr lang="en-US" altLang="zh-CN" sz="2400"/>
              <a:t>1860</a:t>
            </a:r>
            <a:r>
              <a:rPr lang="zh-CN" altLang="en-US" sz="2400"/>
              <a:t>年在战火中严重损毁，</a:t>
            </a:r>
            <a:r>
              <a:rPr lang="en-US" altLang="zh-CN" sz="2400"/>
              <a:t>1886</a:t>
            </a:r>
            <a:r>
              <a:rPr lang="zh-CN" altLang="en-US" sz="2400"/>
              <a:t>年在原址上重新进行了修缮。其亭台、长廊、殿堂、庙宇和小桥等人工景观与自然山峦和开阔的湖面相互和谐、艺术地融为一体，堪称中国风景园林设计中的杰作。</a:t>
            </a:r>
          </a:p>
          <a:p>
            <a:pPr>
              <a:lnSpc>
                <a:spcPct val="90000"/>
              </a:lnSpc>
            </a:pPr>
            <a:r>
              <a:rPr lang="zh-CN" altLang="en-US" sz="2400"/>
              <a:t>概况：颐和园是世界著名的皇家园林，它地处北京西北郊外，距京城约</a:t>
            </a:r>
            <a:r>
              <a:rPr lang="en-US" altLang="zh-CN" sz="2400"/>
              <a:t>15</a:t>
            </a:r>
            <a:r>
              <a:rPr lang="zh-CN" altLang="en-US" sz="2400"/>
              <a:t>公里，旧称“清漪园”。</a:t>
            </a:r>
            <a:r>
              <a:rPr lang="en-US" altLang="zh-CN" sz="2400"/>
              <a:t>1888</a:t>
            </a:r>
            <a:r>
              <a:rPr lang="zh-CN" altLang="en-US" sz="2400"/>
              <a:t>年重建，改名“颐和园”，耗银</a:t>
            </a:r>
            <a:r>
              <a:rPr lang="en-US" altLang="zh-CN" sz="2400"/>
              <a:t>3000</a:t>
            </a:r>
            <a:r>
              <a:rPr lang="zh-CN" altLang="en-US" sz="2400"/>
              <a:t>万两，历时十年。颐和园规模宏大，占地面积达</a:t>
            </a:r>
            <a:r>
              <a:rPr lang="en-US" altLang="zh-CN" sz="2400"/>
              <a:t>293</a:t>
            </a:r>
            <a:r>
              <a:rPr lang="zh-CN" altLang="en-US" sz="2400"/>
              <a:t>公顷，主要由万寿山和昆明湖两部分组成。各种形式的宫殿园林建筑</a:t>
            </a:r>
            <a:r>
              <a:rPr lang="en-US" altLang="zh-CN" sz="2400"/>
              <a:t>3000</a:t>
            </a:r>
            <a:r>
              <a:rPr lang="zh-CN" altLang="en-US" sz="2400"/>
              <a:t>余间，大致可分为行政、生活、游览三个部分。</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2" name="Rectangle 2"/>
          <p:cNvSpPr>
            <a:spLocks noGrp="1" noChangeArrowheads="1"/>
          </p:cNvSpPr>
          <p:nvPr>
            <p:ph type="title"/>
          </p:nvPr>
        </p:nvSpPr>
        <p:spPr>
          <a:xfrm>
            <a:off x="1066800" y="838200"/>
            <a:ext cx="7772400" cy="935038"/>
          </a:xfrm>
        </p:spPr>
        <p:txBody>
          <a:bodyPr/>
          <a:lstStyle/>
          <a:p>
            <a:pPr algn="ctr"/>
            <a:r>
              <a:rPr lang="en-US" altLang="zh-CN" sz="3200"/>
              <a:t>Topics for discussion</a:t>
            </a:r>
          </a:p>
        </p:txBody>
      </p:sp>
      <p:sp>
        <p:nvSpPr>
          <p:cNvPr id="1105923" name="Rectangle 3"/>
          <p:cNvSpPr>
            <a:spLocks noGrp="1" noChangeArrowheads="1"/>
          </p:cNvSpPr>
          <p:nvPr>
            <p:ph idx="1"/>
          </p:nvPr>
        </p:nvSpPr>
        <p:spPr>
          <a:xfrm>
            <a:off x="900113" y="2060575"/>
            <a:ext cx="7939087" cy="4156075"/>
          </a:xfrm>
        </p:spPr>
        <p:txBody>
          <a:bodyPr/>
          <a:lstStyle/>
          <a:p>
            <a:pPr>
              <a:lnSpc>
                <a:spcPct val="90000"/>
              </a:lnSpc>
            </a:pPr>
            <a:r>
              <a:rPr lang="en-US" altLang="zh-CN" sz="2800" dirty="0"/>
              <a:t>1. Have you ever been to a magnificent palace, a big temple or an unusual residential house? What there impressed you most deeply? </a:t>
            </a:r>
          </a:p>
          <a:p>
            <a:pPr>
              <a:lnSpc>
                <a:spcPct val="90000"/>
              </a:lnSpc>
            </a:pPr>
            <a:r>
              <a:rPr lang="en-US" altLang="zh-CN" dirty="0"/>
              <a:t>2. </a:t>
            </a:r>
            <a:r>
              <a:rPr lang="en-US" altLang="zh-CN" sz="2800" dirty="0"/>
              <a:t>Have you ever been to an imperial garden or a well-known private one? What there impressed you most deeply? </a:t>
            </a:r>
          </a:p>
          <a:p>
            <a:pPr>
              <a:lnSpc>
                <a:spcPct val="90000"/>
              </a:lnSpc>
            </a:pPr>
            <a:r>
              <a:rPr lang="en-GB" altLang="zh-CN" sz="2800" dirty="0"/>
              <a:t>3. What buildings or gardens have been inscribed by UNESCO in the List of World Cultural Heritage? </a:t>
            </a:r>
            <a:endParaRPr lang="en-US" altLang="zh-CN"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955248">
            <a:off x="1005485" y="2959737"/>
            <a:ext cx="8229600" cy="720080"/>
          </a:xfrm>
        </p:spPr>
        <p:txBody>
          <a:bodyPr>
            <a:normAutofit/>
          </a:bodyPr>
          <a:lstStyle/>
          <a:p>
            <a:r>
              <a:rPr lang="en-US" altLang="zh-CN" sz="4000" dirty="0"/>
              <a:t>See you next time!</a:t>
            </a:r>
            <a:endParaRPr lang="en-NZ" sz="4000" dirty="0"/>
          </a:p>
        </p:txBody>
      </p:sp>
    </p:spTree>
    <p:extLst>
      <p:ext uri="{BB962C8B-B14F-4D97-AF65-F5344CB8AC3E}">
        <p14:creationId xmlns:p14="http://schemas.microsoft.com/office/powerpoint/2010/main" val="3113261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76672"/>
            <a:ext cx="8399276" cy="576064"/>
          </a:xfrm>
        </p:spPr>
        <p:txBody>
          <a:bodyPr>
            <a:noAutofit/>
          </a:bodyPr>
          <a:lstStyle/>
          <a:p>
            <a:r>
              <a:rPr lang="en-GB" altLang="zh-CN" sz="3000" dirty="0">
                <a:solidFill>
                  <a:schemeClr val="accent1"/>
                </a:solidFill>
              </a:rPr>
              <a:t>How long is the history of wooden structures in China?</a:t>
            </a:r>
            <a:endParaRPr lang="en-NZ" sz="3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322" y="1287640"/>
            <a:ext cx="6840760" cy="493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28963" y="6251482"/>
            <a:ext cx="2967479" cy="3231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buNone/>
            </a:pPr>
            <a:r>
              <a:rPr lang="zh-CN" altLang="en-US" sz="1500" b="1" spc="50" dirty="0">
                <a:ln w="11430"/>
                <a:solidFill>
                  <a:schemeClr val="accent1">
                    <a:lumMod val="75000"/>
                  </a:schemeClr>
                </a:solidFill>
                <a:effectLst>
                  <a:outerShdw blurRad="76200" dist="50800" dir="5400000" algn="tl" rotWithShape="0">
                    <a:srgbClr val="000000">
                      <a:alpha val="65000"/>
                    </a:srgbClr>
                  </a:outerShdw>
                </a:effectLst>
              </a:rPr>
              <a:t>世界上最高的木建筑：应县木塔</a:t>
            </a:r>
            <a:endParaRPr lang="en-US" sz="1500" b="1" cap="none" spc="50" dirty="0">
              <a:ln w="11430"/>
              <a:solidFill>
                <a:schemeClr val="accent1">
                  <a:lumMod val="75000"/>
                </a:schemeClr>
              </a:solidFill>
              <a:effectLst>
                <a:outerShdw blurRad="76200" dist="50800" dir="5400000" algn="tl" rotWithShape="0">
                  <a:srgbClr val="000000">
                    <a:alpha val="65000"/>
                  </a:srgbClr>
                </a:outerShdw>
              </a:effectLst>
            </a:endParaRPr>
          </a:p>
        </p:txBody>
      </p:sp>
      <p:sp>
        <p:nvSpPr>
          <p:cNvPr id="3" name="Action Button: Home 2">
            <a:hlinkClick r:id="rId3" action="ppaction://hlinksldjump" highlightClick="1"/>
          </p:cNvPr>
          <p:cNvSpPr/>
          <p:nvPr/>
        </p:nvSpPr>
        <p:spPr>
          <a:xfrm>
            <a:off x="1881895" y="676870"/>
            <a:ext cx="673881" cy="604491"/>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636078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229600" cy="1143000"/>
          </a:xfrm>
        </p:spPr>
        <p:txBody>
          <a:bodyPr>
            <a:normAutofit/>
          </a:bodyPr>
          <a:lstStyle/>
          <a:p>
            <a:r>
              <a:rPr lang="en-GB" altLang="zh-CN" sz="3000" b="1" dirty="0">
                <a:solidFill>
                  <a:schemeClr val="accent1">
                    <a:lumMod val="75000"/>
                  </a:schemeClr>
                </a:solidFill>
              </a:rPr>
              <a:t>What are the 3 categories of traditional Chinese wood buildings?  </a:t>
            </a:r>
            <a:endParaRPr lang="en-NZ" sz="3000" b="1"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484784"/>
            <a:ext cx="3816424"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4053416"/>
            <a:ext cx="3976372" cy="258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484784"/>
            <a:ext cx="30480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259632" y="4498125"/>
            <a:ext cx="881973" cy="369332"/>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buNone/>
            </a:pPr>
            <a:r>
              <a:rPr lang="zh-CN" altLang="en-US" sz="1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抬梁式</a:t>
            </a:r>
            <a:endParaRPr lang="en-US" sz="1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9" name="Rectangle 8"/>
          <p:cNvSpPr/>
          <p:nvPr/>
        </p:nvSpPr>
        <p:spPr>
          <a:xfrm>
            <a:off x="6948264" y="3684084"/>
            <a:ext cx="881973" cy="369332"/>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buNone/>
            </a:pPr>
            <a:r>
              <a:rPr lang="zh-CN" altLang="en-US" sz="1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穿斗式</a:t>
            </a:r>
            <a:endParaRPr lang="en-US" sz="1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0" name="Rectangle 9"/>
          <p:cNvSpPr/>
          <p:nvPr/>
        </p:nvSpPr>
        <p:spPr>
          <a:xfrm>
            <a:off x="6191207" y="6270734"/>
            <a:ext cx="881973" cy="369332"/>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buNone/>
            </a:pPr>
            <a:r>
              <a:rPr lang="zh-CN" altLang="en-US" sz="1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井干式</a:t>
            </a:r>
            <a:endParaRPr lang="en-US" sz="1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 name="Action Button: Home 10">
            <a:hlinkClick r:id="rId5" action="ppaction://hlinksldjump" highlightClick="1"/>
          </p:cNvPr>
          <p:cNvSpPr/>
          <p:nvPr/>
        </p:nvSpPr>
        <p:spPr>
          <a:xfrm>
            <a:off x="3129695" y="865448"/>
            <a:ext cx="673881" cy="604491"/>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157250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148" name="Rectangle 4"/>
          <p:cNvSpPr>
            <a:spLocks noGrp="1" noChangeArrowheads="1"/>
          </p:cNvSpPr>
          <p:nvPr>
            <p:ph type="title"/>
          </p:nvPr>
        </p:nvSpPr>
        <p:spPr/>
        <p:txBody>
          <a:bodyPr>
            <a:normAutofit fontScale="90000"/>
          </a:bodyPr>
          <a:lstStyle/>
          <a:p>
            <a:r>
              <a:rPr lang="en-GB" altLang="zh-CN" dirty="0">
                <a:solidFill>
                  <a:schemeClr val="accent1">
                    <a:lumMod val="75000"/>
                  </a:schemeClr>
                </a:solidFill>
              </a:rPr>
              <a:t>What is </a:t>
            </a:r>
            <a:r>
              <a:rPr lang="en-GB" altLang="zh-CN" i="1" dirty="0" err="1">
                <a:solidFill>
                  <a:schemeClr val="accent1">
                    <a:lumMod val="75000"/>
                  </a:schemeClr>
                </a:solidFill>
              </a:rPr>
              <a:t>dou</a:t>
            </a:r>
            <a:r>
              <a:rPr lang="en-GB" altLang="zh-CN" i="1" dirty="0">
                <a:solidFill>
                  <a:schemeClr val="accent1">
                    <a:lumMod val="75000"/>
                  </a:schemeClr>
                </a:solidFill>
              </a:rPr>
              <a:t>-gong</a:t>
            </a:r>
            <a:r>
              <a:rPr lang="en-GB" altLang="zh-CN" dirty="0">
                <a:solidFill>
                  <a:schemeClr val="accent1">
                    <a:lumMod val="75000"/>
                  </a:schemeClr>
                </a:solidFill>
              </a:rPr>
              <a:t>? What’s its function?  </a:t>
            </a:r>
            <a:endParaRPr lang="en-US" altLang="zh-CN" dirty="0"/>
          </a:p>
        </p:txBody>
      </p:sp>
      <p:pic>
        <p:nvPicPr>
          <p:cNvPr id="1286149" name="Picture 5" descr="斗拱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244" y="1196752"/>
            <a:ext cx="3635375" cy="4968875"/>
          </a:xfrm>
          <a:prstGeom prst="rect">
            <a:avLst/>
          </a:prstGeom>
          <a:noFill/>
          <a:extLst>
            <a:ext uri="{909E8E84-426E-40DD-AFC4-6F175D3DCCD1}">
              <a14:hiddenFill xmlns:a14="http://schemas.microsoft.com/office/drawing/2010/main">
                <a:solidFill>
                  <a:srgbClr val="FFFFFF"/>
                </a:solidFill>
              </a14:hiddenFill>
            </a:ext>
          </a:extLst>
        </p:spPr>
      </p:pic>
      <p:pic>
        <p:nvPicPr>
          <p:cNvPr id="1286150" name="Picture 6" descr="斗拱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551113"/>
            <a:ext cx="3708400" cy="38496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83875" y="6400800"/>
            <a:ext cx="2364815" cy="36933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buNone/>
            </a:pPr>
            <a:r>
              <a:rPr lang="en-GB" altLang="zh-CN" sz="1800" dirty="0"/>
              <a:t>A set of corbel brackets</a:t>
            </a:r>
            <a:endParaRPr lang="en-US" sz="1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Action Button: Home 5">
            <a:hlinkClick r:id="rId4" action="ppaction://hlinksldjump" highlightClick="1"/>
          </p:cNvPr>
          <p:cNvSpPr/>
          <p:nvPr/>
        </p:nvSpPr>
        <p:spPr>
          <a:xfrm>
            <a:off x="6756602" y="374624"/>
            <a:ext cx="673881" cy="604491"/>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472479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6" name="Rectangle 4"/>
          <p:cNvSpPr>
            <a:spLocks noGrp="1" noChangeArrowheads="1"/>
          </p:cNvSpPr>
          <p:nvPr>
            <p:ph type="title"/>
          </p:nvPr>
        </p:nvSpPr>
        <p:spPr>
          <a:xfrm>
            <a:off x="323528" y="332656"/>
            <a:ext cx="8532813" cy="647700"/>
          </a:xfrm>
        </p:spPr>
        <p:txBody>
          <a:bodyPr>
            <a:normAutofit fontScale="90000"/>
          </a:bodyPr>
          <a:lstStyle/>
          <a:p>
            <a:pPr algn="ctr"/>
            <a:r>
              <a:rPr lang="en-US" altLang="zh-CN" sz="3200" b="1" dirty="0"/>
              <a:t>What is the most widespread residential structure in North China? How is it related to Confucianism?  </a:t>
            </a:r>
          </a:p>
        </p:txBody>
      </p:sp>
      <p:pic>
        <p:nvPicPr>
          <p:cNvPr id="1272837" name="Picture 5" descr="05118084956203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060575"/>
            <a:ext cx="6364288" cy="4348163"/>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Home 3">
            <a:hlinkClick r:id="rId3" action="ppaction://hlinksldjump" highlightClick="1"/>
          </p:cNvPr>
          <p:cNvSpPr/>
          <p:nvPr/>
        </p:nvSpPr>
        <p:spPr>
          <a:xfrm>
            <a:off x="7897055" y="1056709"/>
            <a:ext cx="673881" cy="604491"/>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7717269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8" name="Rectangle 4"/>
          <p:cNvSpPr>
            <a:spLocks noGrp="1" noChangeArrowheads="1"/>
          </p:cNvSpPr>
          <p:nvPr>
            <p:ph type="title"/>
          </p:nvPr>
        </p:nvSpPr>
        <p:spPr>
          <a:xfrm>
            <a:off x="251520" y="1052513"/>
            <a:ext cx="8587680" cy="576262"/>
          </a:xfrm>
        </p:spPr>
        <p:txBody>
          <a:bodyPr>
            <a:normAutofit fontScale="90000"/>
          </a:bodyPr>
          <a:lstStyle/>
          <a:p>
            <a:pPr algn="ctr"/>
            <a:r>
              <a:rPr lang="en-US" altLang="zh-CN" sz="3200" b="1" dirty="0"/>
              <a:t>Is the construction of Buddhist temples important in Chinese architecture? What is the general layout of a Buddhist temple like? </a:t>
            </a:r>
          </a:p>
        </p:txBody>
      </p:sp>
      <p:pic>
        <p:nvPicPr>
          <p:cNvPr id="4" name="Picture 4" descr="C:\Documents and Settings\Administrator\桌面\临时\寺庙布局.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500" y="1844824"/>
            <a:ext cx="87836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Home 1">
            <a:hlinkClick r:id="rId3" action="ppaction://hlinksldjump" highlightClick="1"/>
          </p:cNvPr>
          <p:cNvSpPr/>
          <p:nvPr/>
        </p:nvSpPr>
        <p:spPr>
          <a:xfrm>
            <a:off x="6732240" y="1196752"/>
            <a:ext cx="1042416" cy="648072"/>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245525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8" name="Rectangle 2"/>
          <p:cNvSpPr>
            <a:spLocks noGrp="1" noChangeArrowheads="1"/>
          </p:cNvSpPr>
          <p:nvPr>
            <p:ph type="title"/>
          </p:nvPr>
        </p:nvSpPr>
        <p:spPr/>
        <p:txBody>
          <a:bodyPr>
            <a:normAutofit fontScale="90000"/>
          </a:bodyPr>
          <a:lstStyle/>
          <a:p>
            <a:r>
              <a:rPr lang="en-US" altLang="zh-CN" sz="3200" dirty="0"/>
              <a:t>What are Buddhist pavilion and pagodas? Could you name some important Buddhist pagodas in China? </a:t>
            </a:r>
          </a:p>
        </p:txBody>
      </p:sp>
      <p:pic>
        <p:nvPicPr>
          <p:cNvPr id="4" name="Picture 7" descr="zhongjian2_1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690" y="1268760"/>
            <a:ext cx="4364038" cy="48514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1842016"/>
            <a:ext cx="3307283" cy="353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ction Button: Home 5">
            <a:hlinkClick r:id="rId4" action="ppaction://hlinksldjump" highlightClick="1"/>
          </p:cNvPr>
          <p:cNvSpPr/>
          <p:nvPr/>
        </p:nvSpPr>
        <p:spPr>
          <a:xfrm>
            <a:off x="3651417" y="944724"/>
            <a:ext cx="1042416" cy="648072"/>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827973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900113" y="2348880"/>
            <a:ext cx="7273925" cy="1143000"/>
          </a:xfrm>
        </p:spPr>
        <p:txBody>
          <a:bodyPr>
            <a:normAutofit/>
          </a:bodyPr>
          <a:lstStyle/>
          <a:p>
            <a:pPr eaLnBrk="1" hangingPunct="1"/>
            <a:r>
              <a:rPr lang="en-US" altLang="zh-CN" sz="4000" b="1" dirty="0">
                <a:latin typeface="Constantia" pitchFamily="18" charset="0"/>
              </a:rPr>
              <a:t>Architecture and Gardens</a:t>
            </a:r>
            <a:endParaRPr lang="zh-CN" altLang="zh-CN" sz="4000" b="1" dirty="0">
              <a:latin typeface="Constantia" pitchFamily="18" charset="0"/>
            </a:endParaRPr>
          </a:p>
        </p:txBody>
      </p:sp>
      <p:sp>
        <p:nvSpPr>
          <p:cNvPr id="2051" name="Rectangle 3"/>
          <p:cNvSpPr>
            <a:spLocks noGrp="1" noChangeArrowheads="1"/>
          </p:cNvSpPr>
          <p:nvPr>
            <p:ph type="body" idx="1"/>
          </p:nvPr>
        </p:nvSpPr>
        <p:spPr>
          <a:xfrm>
            <a:off x="395288" y="4149725"/>
            <a:ext cx="8229600" cy="2506663"/>
          </a:xfrm>
        </p:spPr>
        <p:txBody>
          <a:bodyPr/>
          <a:lstStyle/>
          <a:p>
            <a:pPr eaLnBrk="1" hangingPunct="1">
              <a:buFontTx/>
              <a:buNone/>
            </a:pPr>
            <a:endParaRPr lang="en-US" altLang="zh-CN" dirty="0"/>
          </a:p>
          <a:p>
            <a:pPr eaLnBrk="1" hangingPunct="1">
              <a:buFontTx/>
              <a:buNone/>
            </a:pPr>
            <a:endParaRPr lang="en-US" altLang="zh-CN" dirty="0"/>
          </a:p>
        </p:txBody>
      </p:sp>
      <p:sp>
        <p:nvSpPr>
          <p:cNvPr id="2052" name="Text Box 7"/>
          <p:cNvSpPr txBox="1">
            <a:spLocks noChangeArrowheads="1"/>
          </p:cNvSpPr>
          <p:nvPr/>
        </p:nvSpPr>
        <p:spPr bwMode="auto">
          <a:xfrm>
            <a:off x="900113" y="5300663"/>
            <a:ext cx="7273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buClrTx/>
              <a:buSzTx/>
              <a:buFontTx/>
              <a:buNone/>
            </a:pPr>
            <a:endParaRPr kumimoji="0" lang="zh-CN" altLang="zh-CN" sz="1800">
              <a:solidFill>
                <a:srgbClr val="000000"/>
              </a:solidFill>
            </a:endParaRPr>
          </a:p>
        </p:txBody>
      </p:sp>
    </p:spTree>
    <p:extLst>
      <p:ext uri="{BB962C8B-B14F-4D97-AF65-F5344CB8AC3E}">
        <p14:creationId xmlns:p14="http://schemas.microsoft.com/office/powerpoint/2010/main" val="2142817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932" name="Rectangle 4"/>
          <p:cNvSpPr>
            <a:spLocks noGrp="1" noChangeArrowheads="1"/>
          </p:cNvSpPr>
          <p:nvPr>
            <p:ph type="title"/>
          </p:nvPr>
        </p:nvSpPr>
        <p:spPr/>
        <p:txBody>
          <a:bodyPr>
            <a:normAutofit/>
          </a:bodyPr>
          <a:lstStyle/>
          <a:p>
            <a:r>
              <a:rPr lang="en-GB" altLang="zh-CN" sz="3200" dirty="0">
                <a:solidFill>
                  <a:schemeClr val="accent1">
                    <a:lumMod val="75000"/>
                  </a:schemeClr>
                </a:solidFill>
              </a:rPr>
              <a:t>What styles do traditional Chinese buildings' roofs have?  </a:t>
            </a:r>
            <a:endParaRPr lang="en-US" altLang="zh-CN" sz="3200" dirty="0"/>
          </a:p>
        </p:txBody>
      </p:sp>
      <p:pic>
        <p:nvPicPr>
          <p:cNvPr id="1276933" name="Picture 5" descr="zhongjian2_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7" y="1619052"/>
            <a:ext cx="4032448" cy="47880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15816" y="6407150"/>
            <a:ext cx="5328592" cy="338554"/>
          </a:xfrm>
          <a:prstGeom prst="rect">
            <a:avLst/>
          </a:prstGeom>
          <a:solidFill>
            <a:schemeClr val="bg1"/>
          </a:solidFill>
        </p:spPr>
        <p:txBody>
          <a:bodyPr wrap="square">
            <a:spAutoFit/>
          </a:bodyPr>
          <a:lstStyle/>
          <a:p>
            <a:pPr>
              <a:buNone/>
            </a:pPr>
            <a:r>
              <a:rPr lang="en-US" sz="1600" dirty="0">
                <a:solidFill>
                  <a:schemeClr val="accent1">
                    <a:lumMod val="75000"/>
                  </a:schemeClr>
                </a:solidFill>
              </a:rPr>
              <a:t>Hipped and gabled roof of double eaves</a:t>
            </a:r>
          </a:p>
        </p:txBody>
      </p:sp>
      <p:sp>
        <p:nvSpPr>
          <p:cNvPr id="5" name="Action Button: Home 4">
            <a:hlinkClick r:id="rId3" action="ppaction://hlinksldjump" highlightClick="1"/>
          </p:cNvPr>
          <p:cNvSpPr/>
          <p:nvPr/>
        </p:nvSpPr>
        <p:spPr>
          <a:xfrm>
            <a:off x="2394608" y="548680"/>
            <a:ext cx="1042416" cy="648072"/>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9515505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229600" cy="720080"/>
          </a:xfrm>
        </p:spPr>
        <p:txBody>
          <a:bodyPr>
            <a:normAutofit fontScale="90000"/>
          </a:bodyPr>
          <a:lstStyle/>
          <a:p>
            <a:r>
              <a:rPr lang="en-GB" altLang="zh-CN" sz="3200" dirty="0">
                <a:solidFill>
                  <a:schemeClr val="accent1">
                    <a:lumMod val="75000"/>
                  </a:schemeClr>
                </a:solidFill>
              </a:rPr>
              <a:t>What’s the greatest difference between European gardens and Chinese ones? </a:t>
            </a:r>
            <a:endParaRPr lang="en-NZ"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56" y="1593669"/>
            <a:ext cx="4505325"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园林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799" y="1589844"/>
            <a:ext cx="4697991" cy="3133725"/>
          </a:xfrm>
          <a:prstGeom prst="rect">
            <a:avLst/>
          </a:prstGeom>
          <a:noFill/>
          <a:extLst>
            <a:ext uri="{909E8E84-426E-40DD-AFC4-6F175D3DCCD1}">
              <a14:hiddenFill xmlns:a14="http://schemas.microsoft.com/office/drawing/2010/main">
                <a:solidFill>
                  <a:srgbClr val="FFFFFF"/>
                </a:solidFill>
              </a14:hiddenFill>
            </a:ext>
          </a:extLst>
        </p:spPr>
      </p:pic>
      <p:sp>
        <p:nvSpPr>
          <p:cNvPr id="6" name="Action Button: Home 5">
            <a:hlinkClick r:id="rId4" action="ppaction://hlinksldjump" highlightClick="1"/>
          </p:cNvPr>
          <p:cNvSpPr/>
          <p:nvPr/>
        </p:nvSpPr>
        <p:spPr>
          <a:xfrm>
            <a:off x="4665481" y="548680"/>
            <a:ext cx="1042416" cy="648072"/>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0169039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04" name="Rectangle 4"/>
          <p:cNvSpPr>
            <a:spLocks noGrp="1" noChangeArrowheads="1"/>
          </p:cNvSpPr>
          <p:nvPr>
            <p:ph type="title"/>
          </p:nvPr>
        </p:nvSpPr>
        <p:spPr>
          <a:xfrm>
            <a:off x="323528" y="764704"/>
            <a:ext cx="8229600" cy="720080"/>
          </a:xfrm>
        </p:spPr>
        <p:txBody>
          <a:bodyPr>
            <a:normAutofit fontScale="90000"/>
          </a:bodyPr>
          <a:lstStyle/>
          <a:p>
            <a:pPr marL="0" indent="0"/>
            <a:r>
              <a:rPr lang="en-GB" altLang="zh-CN" sz="3200" dirty="0"/>
              <a:t>What do you know about China’s imperial gardens? In which part of China are they located? How many of them can you name?</a:t>
            </a:r>
          </a:p>
        </p:txBody>
      </p:sp>
      <p:pic>
        <p:nvPicPr>
          <p:cNvPr id="1331205" name="Picture 5" descr="皇家园林9避暑山庄"/>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2997200"/>
            <a:ext cx="4627563" cy="3467100"/>
          </a:xfrm>
          <a:prstGeom prst="rect">
            <a:avLst/>
          </a:prstGeom>
          <a:noFill/>
          <a:extLst>
            <a:ext uri="{909E8E84-426E-40DD-AFC4-6F175D3DCCD1}">
              <a14:hiddenFill xmlns:a14="http://schemas.microsoft.com/office/drawing/2010/main">
                <a:solidFill>
                  <a:srgbClr val="FFFFFF"/>
                </a:solidFill>
              </a14:hiddenFill>
            </a:ext>
          </a:extLst>
        </p:spPr>
      </p:pic>
      <p:pic>
        <p:nvPicPr>
          <p:cNvPr id="1331206" name="Picture 6" descr="皇家园林8圆明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2050490"/>
            <a:ext cx="3186112" cy="2386012"/>
          </a:xfrm>
          <a:prstGeom prst="rect">
            <a:avLst/>
          </a:prstGeom>
          <a:noFill/>
          <a:extLst>
            <a:ext uri="{909E8E84-426E-40DD-AFC4-6F175D3DCCD1}">
              <a14:hiddenFill xmlns:a14="http://schemas.microsoft.com/office/drawing/2010/main">
                <a:solidFill>
                  <a:srgbClr val="FFFFFF"/>
                </a:solidFill>
              </a14:hiddenFill>
            </a:ext>
          </a:extLst>
        </p:spPr>
      </p:pic>
      <p:pic>
        <p:nvPicPr>
          <p:cNvPr id="1331207" name="Picture 7" descr="避暑山庄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4460252"/>
            <a:ext cx="3167062" cy="2371725"/>
          </a:xfrm>
          <a:prstGeom prst="rect">
            <a:avLst/>
          </a:prstGeom>
          <a:noFill/>
          <a:extLst>
            <a:ext uri="{909E8E84-426E-40DD-AFC4-6F175D3DCCD1}">
              <a14:hiddenFill xmlns:a14="http://schemas.microsoft.com/office/drawing/2010/main">
                <a:solidFill>
                  <a:srgbClr val="FFFFFF"/>
                </a:solidFill>
              </a14:hiddenFill>
            </a:ext>
          </a:extLst>
        </p:spPr>
      </p:pic>
      <p:sp>
        <p:nvSpPr>
          <p:cNvPr id="6" name="Action Button: Home 5">
            <a:hlinkClick r:id="rId5" action="ppaction://hlinksldjump" highlightClick="1"/>
          </p:cNvPr>
          <p:cNvSpPr/>
          <p:nvPr/>
        </p:nvSpPr>
        <p:spPr>
          <a:xfrm>
            <a:off x="4050799" y="895142"/>
            <a:ext cx="1042416" cy="648072"/>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204365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8553128" cy="864096"/>
          </a:xfrm>
        </p:spPr>
        <p:txBody>
          <a:bodyPr>
            <a:normAutofit fontScale="90000"/>
          </a:bodyPr>
          <a:lstStyle/>
          <a:p>
            <a:r>
              <a:rPr lang="en-GB" altLang="zh-CN" sz="3200" dirty="0"/>
              <a:t>What do you know about the private gardens of Suzhou? What gardens there demonstrate the styles of Song, Yuan, Ming and Qing dynasties? </a:t>
            </a:r>
            <a:endParaRPr lang="en-NZ"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60158"/>
            <a:ext cx="2744430" cy="2858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214" y="1340768"/>
            <a:ext cx="3364118" cy="257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004048" y="4010324"/>
            <a:ext cx="901209" cy="36933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buNone/>
            </a:pPr>
            <a:r>
              <a:rPr lang="zh-CN" altLang="en-US" sz="1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狮子林</a:t>
            </a:r>
            <a:endParaRPr lang="en-US" sz="1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4314842"/>
            <a:ext cx="3010707" cy="226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166749" y="6525660"/>
            <a:ext cx="901209" cy="36933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buNone/>
            </a:pPr>
            <a:r>
              <a:rPr lang="zh-CN" altLang="en-US" sz="1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拙政园</a:t>
            </a:r>
            <a:endParaRPr lang="en-US" sz="1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7682" y="4439494"/>
            <a:ext cx="253365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884368" y="6466460"/>
            <a:ext cx="649537" cy="369332"/>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buNone/>
            </a:pPr>
            <a:r>
              <a:rPr lang="zh-CN" altLang="en-US" sz="1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留园</a:t>
            </a:r>
            <a:endParaRPr lang="en-US" sz="1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0" name="Action Button: Home 9">
            <a:hlinkClick r:id="rId6" action="ppaction://hlinksldjump" highlightClick="1"/>
          </p:cNvPr>
          <p:cNvSpPr/>
          <p:nvPr/>
        </p:nvSpPr>
        <p:spPr>
          <a:xfrm>
            <a:off x="7363160" y="899424"/>
            <a:ext cx="1042416" cy="648072"/>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2643805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652" name="Rectangle 4"/>
          <p:cNvSpPr>
            <a:spLocks noGrp="1" noChangeArrowheads="1"/>
          </p:cNvSpPr>
          <p:nvPr>
            <p:ph type="title"/>
          </p:nvPr>
        </p:nvSpPr>
        <p:spPr/>
        <p:txBody>
          <a:bodyPr/>
          <a:lstStyle/>
          <a:p>
            <a:pPr algn="ctr"/>
            <a:r>
              <a:rPr lang="en-US" altLang="zh-CN" sz="2800" dirty="0"/>
              <a:t>What else was the Summer Palace called? </a:t>
            </a:r>
          </a:p>
        </p:txBody>
      </p:sp>
      <p:pic>
        <p:nvPicPr>
          <p:cNvPr id="1307655" name="Picture 7" descr="颐和园14纪录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908050"/>
            <a:ext cx="3513138" cy="5567363"/>
          </a:xfrm>
          <a:prstGeom prst="rect">
            <a:avLst/>
          </a:prstGeom>
          <a:noFill/>
          <a:extLst>
            <a:ext uri="{909E8E84-426E-40DD-AFC4-6F175D3DCCD1}">
              <a14:hiddenFill xmlns:a14="http://schemas.microsoft.com/office/drawing/2010/main">
                <a:solidFill>
                  <a:srgbClr val="FFFFFF"/>
                </a:solidFill>
              </a14:hiddenFill>
            </a:ext>
          </a:extLst>
        </p:spPr>
      </p:pic>
      <p:pic>
        <p:nvPicPr>
          <p:cNvPr id="1307656" name="Picture 8" descr="颐和园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3284538"/>
            <a:ext cx="3830637" cy="3067050"/>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Home 4">
            <a:hlinkClick r:id="rId4" action="ppaction://hlinksldjump" highlightClick="1"/>
          </p:cNvPr>
          <p:cNvSpPr/>
          <p:nvPr/>
        </p:nvSpPr>
        <p:spPr>
          <a:xfrm>
            <a:off x="7763447" y="217056"/>
            <a:ext cx="1042416" cy="648072"/>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0266873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zh-CN" sz="3200" dirty="0"/>
              <a:t>What did the Anglo-French invading troops do to it in 1860? </a:t>
            </a:r>
            <a:endParaRPr lang="en-NZ"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700808"/>
            <a:ext cx="6480720" cy="4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ction Button: Home 3">
            <a:hlinkClick r:id="rId3" action="ppaction://hlinksldjump" highlightClick="1"/>
          </p:cNvPr>
          <p:cNvSpPr/>
          <p:nvPr/>
        </p:nvSpPr>
        <p:spPr>
          <a:xfrm>
            <a:off x="1691680" y="541271"/>
            <a:ext cx="1042416" cy="648072"/>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260289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zh-CN" sz="3200" dirty="0"/>
              <a:t>What do you know about the Long Corridor? </a:t>
            </a:r>
            <a:endParaRPr lang="en-NZ"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84784"/>
            <a:ext cx="5328592" cy="499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ction Button: Home 3">
            <a:hlinkClick r:id="rId3" action="ppaction://hlinksldjump" highlightClick="1"/>
          </p:cNvPr>
          <p:cNvSpPr/>
          <p:nvPr/>
        </p:nvSpPr>
        <p:spPr>
          <a:xfrm>
            <a:off x="7524328" y="1160748"/>
            <a:ext cx="1042416" cy="648072"/>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534437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6903"/>
            <a:ext cx="9128038" cy="5144195"/>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32" y="1959910"/>
            <a:ext cx="4791872" cy="4041187"/>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3677" y="856903"/>
            <a:ext cx="3090323" cy="5144195"/>
          </a:xfrm>
          <a:prstGeom prst="rect">
            <a:avLst/>
          </a:prstGeom>
        </p:spPr>
      </p:pic>
      <p:sp>
        <p:nvSpPr>
          <p:cNvPr id="14" name="TextBox 389"/>
          <p:cNvSpPr txBox="1"/>
          <p:nvPr/>
        </p:nvSpPr>
        <p:spPr>
          <a:xfrm>
            <a:off x="1256075" y="1494596"/>
            <a:ext cx="6632396" cy="2571155"/>
          </a:xfrm>
          <a:prstGeom prst="rect">
            <a:avLst/>
          </a:prstGeom>
          <a:noFill/>
        </p:spPr>
        <p:txBody>
          <a:bodyPr wrap="none" rtlCol="0">
            <a:spAutoFit/>
          </a:bodyPr>
          <a:lstStyle/>
          <a:p>
            <a:pPr algn="ctr" eaLnBrk="1" latinLnBrk="0" hangingPunct="1">
              <a:lnSpc>
                <a:spcPct val="150000"/>
              </a:lnSpc>
            </a:pPr>
            <a:r>
              <a:rPr lang="zh-CN" altLang="en-US" sz="4999" b="1" dirty="0">
                <a:solidFill>
                  <a:srgbClr val="C80A2A"/>
                </a:solidFill>
                <a:effectLst>
                  <a:reflection blurRad="6350" stA="25000" endPos="50000" dist="60007" dir="5400000" sy="-100000" algn="bl" rotWithShape="0"/>
                </a:effectLst>
                <a:latin typeface="+mj-ea"/>
                <a:ea typeface="+mj-ea"/>
                <a:cs typeface="+mn-ea"/>
                <a:sym typeface="+mn-lt"/>
              </a:rPr>
              <a:t>Architecture and Gardens</a:t>
            </a:r>
          </a:p>
          <a:p>
            <a:pPr algn="ctr" eaLnBrk="1" latinLnBrk="0" hangingPunct="1">
              <a:lnSpc>
                <a:spcPct val="200000"/>
              </a:lnSpc>
            </a:pPr>
            <a:r>
              <a:rPr lang="zh-CN" altLang="en-US" sz="4999" b="1" dirty="0">
                <a:solidFill>
                  <a:srgbClr val="C80A2A"/>
                </a:solidFill>
                <a:effectLst>
                  <a:reflection blurRad="6350" stA="25000" endPos="50000" dist="60007" dir="5400000" sy="-100000" algn="bl" rotWithShape="0"/>
                </a:effectLst>
                <a:latin typeface="+mj-ea"/>
                <a:ea typeface="+mj-ea"/>
                <a:cs typeface="+mn-ea"/>
                <a:sym typeface="+mn-lt"/>
              </a:rPr>
              <a:t>The Forbidden City</a:t>
            </a:r>
            <a:endParaRPr sz="4999" dirty="0">
              <a:effectLst>
                <a:reflection blurRad="6350" stA="25000" endPos="50000" dist="60007" dir="5400000" sy="-100000" algn="bl" rotWithShape="0"/>
              </a:effectLst>
              <a:latin typeface="+mj-ea"/>
              <a:ea typeface="+mj-ea"/>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p14:dur="0" advClick="0" advTm="11972"/>
    </mc:Choice>
    <mc:Fallback xmlns="">
      <p:transition advClick="0" advTm="11972"/>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10189"/>
          <a:stretch>
            <a:fillRect/>
          </a:stretch>
        </p:blipFill>
        <p:spPr>
          <a:xfrm>
            <a:off x="0" y="3774496"/>
            <a:ext cx="2866896" cy="2226602"/>
          </a:xfrm>
          <a:prstGeom prst="rect">
            <a:avLst/>
          </a:prstGeom>
        </p:spPr>
      </p:pic>
      <p:sp>
        <p:nvSpPr>
          <p:cNvPr id="31" name="文本框 9"/>
          <p:cNvSpPr txBox="1"/>
          <p:nvPr/>
        </p:nvSpPr>
        <p:spPr>
          <a:xfrm>
            <a:off x="1657062" y="3960879"/>
            <a:ext cx="6717769" cy="430455"/>
          </a:xfrm>
          <a:prstGeom prst="rect">
            <a:avLst/>
          </a:prstGeom>
          <a:noFill/>
        </p:spPr>
        <p:txBody>
          <a:bodyPr wrap="square" lIns="0" tIns="0" rIns="0" bIns="0" rtlCol="0">
            <a:spAutoFit/>
          </a:bodyPr>
          <a:lstStyle/>
          <a:p>
            <a:pPr marL="0" lvl="1"/>
            <a:r>
              <a:rPr lang="en-US" altLang="zh-CN" sz="2799" dirty="0">
                <a:solidFill>
                  <a:schemeClr val="tx1">
                    <a:lumMod val="75000"/>
                    <a:lumOff val="25000"/>
                  </a:schemeClr>
                </a:solidFill>
                <a:cs typeface="+mn-ea"/>
                <a:sym typeface="+mn-lt"/>
              </a:rPr>
              <a:t>The History of the Forbidden City</a:t>
            </a:r>
          </a:p>
        </p:txBody>
      </p:sp>
      <p:grpSp>
        <p:nvGrpSpPr>
          <p:cNvPr id="283" name="组合 282"/>
          <p:cNvGrpSpPr/>
          <p:nvPr/>
        </p:nvGrpSpPr>
        <p:grpSpPr>
          <a:xfrm>
            <a:off x="820912" y="1122160"/>
            <a:ext cx="6990136" cy="851514"/>
            <a:chOff x="796329" y="846203"/>
            <a:chExt cx="7232849" cy="851805"/>
          </a:xfrm>
        </p:grpSpPr>
        <p:sp>
          <p:nvSpPr>
            <p:cNvPr id="284" name="文本框 283"/>
            <p:cNvSpPr txBox="1"/>
            <p:nvPr/>
          </p:nvSpPr>
          <p:spPr>
            <a:xfrm>
              <a:off x="796329" y="1059091"/>
              <a:ext cx="5023578" cy="583663"/>
            </a:xfrm>
            <a:prstGeom prst="rect">
              <a:avLst/>
            </a:prstGeom>
            <a:noFill/>
          </p:spPr>
          <p:txBody>
            <a:bodyPr wrap="square" rtlCol="0">
              <a:spAutoFit/>
            </a:bodyPr>
            <a:lstStyle/>
            <a:p>
              <a:pPr algn="l"/>
              <a:r>
                <a:rPr lang="en-US" altLang="zh-CN" sz="3199" dirty="0">
                  <a:solidFill>
                    <a:schemeClr val="tx1">
                      <a:lumMod val="65000"/>
                      <a:lumOff val="35000"/>
                    </a:schemeClr>
                  </a:solidFill>
                  <a:cs typeface="+mn-ea"/>
                  <a:sym typeface="+mn-lt"/>
                </a:rPr>
                <a:t>CONTENTS</a:t>
              </a:r>
              <a:endParaRPr lang="en-US" altLang="zh-CN" sz="3199" b="1" dirty="0">
                <a:solidFill>
                  <a:schemeClr val="tx1">
                    <a:lumMod val="65000"/>
                    <a:lumOff val="35000"/>
                  </a:schemeClr>
                </a:solidFill>
                <a:cs typeface="+mn-ea"/>
                <a:sym typeface="+mn-lt"/>
              </a:endParaRPr>
            </a:p>
          </p:txBody>
        </p:sp>
        <p:grpSp>
          <p:nvGrpSpPr>
            <p:cNvPr id="285" name="组合 284"/>
            <p:cNvGrpSpPr/>
            <p:nvPr/>
          </p:nvGrpSpPr>
          <p:grpSpPr>
            <a:xfrm>
              <a:off x="3456068" y="1204913"/>
              <a:ext cx="480158" cy="292073"/>
              <a:chOff x="3456068" y="1271588"/>
              <a:chExt cx="480158" cy="292073"/>
            </a:xfrm>
          </p:grpSpPr>
          <p:sp>
            <p:nvSpPr>
              <p:cNvPr id="288" name="箭头: V 形 6"/>
              <p:cNvSpPr/>
              <p:nvPr/>
            </p:nvSpPr>
            <p:spPr>
              <a:xfrm>
                <a:off x="3456068" y="1271588"/>
                <a:ext cx="160169" cy="292073"/>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289" name="箭头: V 形 7"/>
              <p:cNvSpPr/>
              <p:nvPr/>
            </p:nvSpPr>
            <p:spPr>
              <a:xfrm>
                <a:off x="3616237" y="1271588"/>
                <a:ext cx="160169" cy="292073"/>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290" name="箭头: V 形 8"/>
              <p:cNvSpPr/>
              <p:nvPr/>
            </p:nvSpPr>
            <p:spPr>
              <a:xfrm>
                <a:off x="3776057" y="1271588"/>
                <a:ext cx="160169" cy="292073"/>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cxnSp>
          <p:nvCxnSpPr>
            <p:cNvPr id="286" name="直接连接符 285"/>
            <p:cNvCxnSpPr/>
            <p:nvPr/>
          </p:nvCxnSpPr>
          <p:spPr>
            <a:xfrm>
              <a:off x="896112" y="1698008"/>
              <a:ext cx="713306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7" name="文本框 286"/>
            <p:cNvSpPr txBox="1"/>
            <p:nvPr/>
          </p:nvSpPr>
          <p:spPr>
            <a:xfrm>
              <a:off x="2281889" y="846203"/>
              <a:ext cx="1334533" cy="337242"/>
            </a:xfrm>
            <a:prstGeom prst="rect">
              <a:avLst/>
            </a:prstGeom>
            <a:noFill/>
          </p:spPr>
          <p:txBody>
            <a:bodyPr wrap="square" rtlCol="0">
              <a:spAutoFit/>
            </a:bodyPr>
            <a:lstStyle/>
            <a:p>
              <a:endParaRPr lang="zh-CN" altLang="en-US" sz="1600" dirty="0">
                <a:solidFill>
                  <a:schemeClr val="tx1">
                    <a:lumMod val="65000"/>
                    <a:lumOff val="35000"/>
                  </a:schemeClr>
                </a:solidFill>
                <a:cs typeface="+mn-ea"/>
                <a:sym typeface="+mn-lt"/>
              </a:endParaRPr>
            </a:p>
          </p:txBody>
        </p:sp>
      </p:grpSp>
      <p:grpSp>
        <p:nvGrpSpPr>
          <p:cNvPr id="12" name="组合 11"/>
          <p:cNvGrpSpPr/>
          <p:nvPr/>
        </p:nvGrpSpPr>
        <p:grpSpPr>
          <a:xfrm>
            <a:off x="917568" y="2322790"/>
            <a:ext cx="649671" cy="649671"/>
            <a:chOff x="910275" y="2123864"/>
            <a:chExt cx="792088" cy="792088"/>
          </a:xfrm>
        </p:grpSpPr>
        <p:sp>
          <p:nvSpPr>
            <p:cNvPr id="11" name="椭圆 10"/>
            <p:cNvSpPr/>
            <p:nvPr/>
          </p:nvSpPr>
          <p:spPr>
            <a:xfrm>
              <a:off x="910275" y="2123864"/>
              <a:ext cx="792088" cy="792088"/>
            </a:xfrm>
            <a:prstGeom prst="ellips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300" name="文本框 9"/>
            <p:cNvSpPr txBox="1"/>
            <p:nvPr/>
          </p:nvSpPr>
          <p:spPr>
            <a:xfrm>
              <a:off x="1001314" y="2356520"/>
              <a:ext cx="610011" cy="375181"/>
            </a:xfrm>
            <a:prstGeom prst="rect">
              <a:avLst/>
            </a:prstGeom>
            <a:noFill/>
          </p:spPr>
          <p:txBody>
            <a:bodyPr wrap="square" lIns="0" tIns="0" rIns="0" bIns="0" rtlCol="0">
              <a:spAutoFit/>
            </a:bodyPr>
            <a:lstStyle/>
            <a:p>
              <a:pPr marL="0" lvl="1" algn="ctr"/>
              <a:r>
                <a:rPr lang="en-US" altLang="zh-CN" sz="2000" dirty="0">
                  <a:solidFill>
                    <a:srgbClr val="C80A2A"/>
                  </a:solidFill>
                  <a:cs typeface="+mn-ea"/>
                  <a:sym typeface="+mn-lt"/>
                </a:rPr>
                <a:t>01</a:t>
              </a:r>
              <a:endParaRPr lang="zh-CN" altLang="en-US" sz="2000" dirty="0">
                <a:solidFill>
                  <a:srgbClr val="C80A2A"/>
                </a:solidFill>
                <a:cs typeface="+mn-ea"/>
                <a:sym typeface="+mn-lt"/>
              </a:endParaRPr>
            </a:p>
          </p:txBody>
        </p:sp>
      </p:grpSp>
      <p:sp>
        <p:nvSpPr>
          <p:cNvPr id="312" name="文本框 9"/>
          <p:cNvSpPr txBox="1"/>
          <p:nvPr/>
        </p:nvSpPr>
        <p:spPr>
          <a:xfrm>
            <a:off x="1657062" y="4751951"/>
            <a:ext cx="6251760" cy="430455"/>
          </a:xfrm>
          <a:prstGeom prst="rect">
            <a:avLst/>
          </a:prstGeom>
          <a:noFill/>
        </p:spPr>
        <p:txBody>
          <a:bodyPr wrap="square" lIns="0" tIns="0" rIns="0" bIns="0" rtlCol="0">
            <a:spAutoFit/>
          </a:bodyPr>
          <a:lstStyle/>
          <a:p>
            <a:pPr marL="0" lvl="1"/>
            <a:r>
              <a:rPr lang="en-US" altLang="zh-CN" sz="2799" dirty="0">
                <a:solidFill>
                  <a:schemeClr val="tx1">
                    <a:lumMod val="75000"/>
                    <a:lumOff val="25000"/>
                  </a:schemeClr>
                </a:solidFill>
                <a:cs typeface="+mn-ea"/>
                <a:sym typeface="+mn-lt"/>
              </a:rPr>
              <a:t>The Structure of the Forbidden City</a:t>
            </a:r>
          </a:p>
        </p:txBody>
      </p:sp>
      <p:grpSp>
        <p:nvGrpSpPr>
          <p:cNvPr id="313" name="组合 312"/>
          <p:cNvGrpSpPr/>
          <p:nvPr/>
        </p:nvGrpSpPr>
        <p:grpSpPr>
          <a:xfrm>
            <a:off x="917533" y="3104339"/>
            <a:ext cx="649671" cy="649671"/>
            <a:chOff x="910275" y="2123864"/>
            <a:chExt cx="792088" cy="792088"/>
          </a:xfrm>
        </p:grpSpPr>
        <p:sp>
          <p:nvSpPr>
            <p:cNvPr id="314" name="椭圆 313"/>
            <p:cNvSpPr/>
            <p:nvPr/>
          </p:nvSpPr>
          <p:spPr>
            <a:xfrm>
              <a:off x="910275" y="2123864"/>
              <a:ext cx="792088" cy="792088"/>
            </a:xfrm>
            <a:prstGeom prst="ellips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315" name="文本框 9"/>
            <p:cNvSpPr txBox="1"/>
            <p:nvPr/>
          </p:nvSpPr>
          <p:spPr>
            <a:xfrm>
              <a:off x="1001314" y="2356520"/>
              <a:ext cx="610011" cy="375181"/>
            </a:xfrm>
            <a:prstGeom prst="rect">
              <a:avLst/>
            </a:prstGeom>
            <a:noFill/>
          </p:spPr>
          <p:txBody>
            <a:bodyPr wrap="square" lIns="0" tIns="0" rIns="0" bIns="0" rtlCol="0">
              <a:spAutoFit/>
            </a:bodyPr>
            <a:lstStyle/>
            <a:p>
              <a:pPr marL="0" lvl="1" algn="ctr"/>
              <a:r>
                <a:rPr lang="en-US" altLang="zh-CN" sz="2000" dirty="0">
                  <a:solidFill>
                    <a:srgbClr val="C80A2A"/>
                  </a:solidFill>
                  <a:cs typeface="+mn-ea"/>
                  <a:sym typeface="+mn-lt"/>
                </a:rPr>
                <a:t>02</a:t>
              </a:r>
              <a:endParaRPr lang="zh-CN" altLang="en-US" sz="2000" dirty="0">
                <a:solidFill>
                  <a:srgbClr val="C80A2A"/>
                </a:solidFill>
                <a:cs typeface="+mn-ea"/>
                <a:sym typeface="+mn-lt"/>
              </a:endParaRPr>
            </a:p>
          </p:txBody>
        </p:sp>
      </p:grpSp>
      <p:sp>
        <p:nvSpPr>
          <p:cNvPr id="316" name="文本框 9"/>
          <p:cNvSpPr txBox="1"/>
          <p:nvPr/>
        </p:nvSpPr>
        <p:spPr>
          <a:xfrm>
            <a:off x="1657063" y="2488569"/>
            <a:ext cx="7901203" cy="430455"/>
          </a:xfrm>
          <a:prstGeom prst="rect">
            <a:avLst/>
          </a:prstGeom>
          <a:noFill/>
        </p:spPr>
        <p:txBody>
          <a:bodyPr wrap="square" lIns="0" tIns="0" rIns="0" bIns="0" rtlCol="0">
            <a:spAutoFit/>
          </a:bodyPr>
          <a:lstStyle/>
          <a:p>
            <a:pPr marL="0" lvl="1"/>
            <a:r>
              <a:rPr lang="en-US" altLang="zh-CN" sz="2799" dirty="0">
                <a:solidFill>
                  <a:schemeClr val="tx1">
                    <a:lumMod val="75000"/>
                    <a:lumOff val="25000"/>
                  </a:schemeClr>
                </a:solidFill>
                <a:cs typeface="+mn-ea"/>
                <a:sym typeface="+mn-lt"/>
              </a:rPr>
              <a:t>The Name of the Forbidden City</a:t>
            </a:r>
          </a:p>
        </p:txBody>
      </p:sp>
      <p:grpSp>
        <p:nvGrpSpPr>
          <p:cNvPr id="317" name="组合 316"/>
          <p:cNvGrpSpPr/>
          <p:nvPr/>
        </p:nvGrpSpPr>
        <p:grpSpPr>
          <a:xfrm>
            <a:off x="917498" y="3851605"/>
            <a:ext cx="649671" cy="649671"/>
            <a:chOff x="910275" y="2123864"/>
            <a:chExt cx="792088" cy="792088"/>
          </a:xfrm>
        </p:grpSpPr>
        <p:sp>
          <p:nvSpPr>
            <p:cNvPr id="318" name="椭圆 317"/>
            <p:cNvSpPr/>
            <p:nvPr/>
          </p:nvSpPr>
          <p:spPr>
            <a:xfrm>
              <a:off x="910275" y="2123864"/>
              <a:ext cx="792088" cy="792088"/>
            </a:xfrm>
            <a:prstGeom prst="ellips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319" name="文本框 9"/>
            <p:cNvSpPr txBox="1"/>
            <p:nvPr/>
          </p:nvSpPr>
          <p:spPr>
            <a:xfrm>
              <a:off x="1001314" y="2356520"/>
              <a:ext cx="610011" cy="375181"/>
            </a:xfrm>
            <a:prstGeom prst="rect">
              <a:avLst/>
            </a:prstGeom>
            <a:noFill/>
          </p:spPr>
          <p:txBody>
            <a:bodyPr wrap="square" lIns="0" tIns="0" rIns="0" bIns="0" rtlCol="0">
              <a:spAutoFit/>
            </a:bodyPr>
            <a:lstStyle/>
            <a:p>
              <a:pPr marL="0" lvl="1" algn="ctr"/>
              <a:r>
                <a:rPr lang="en-US" altLang="zh-CN" sz="2000" dirty="0">
                  <a:solidFill>
                    <a:srgbClr val="C80A2A"/>
                  </a:solidFill>
                  <a:cs typeface="+mn-ea"/>
                  <a:sym typeface="+mn-lt"/>
                </a:rPr>
                <a:t>03</a:t>
              </a:r>
              <a:endParaRPr lang="zh-CN" altLang="en-US" sz="2000" dirty="0">
                <a:solidFill>
                  <a:srgbClr val="C80A2A"/>
                </a:solidFill>
                <a:cs typeface="+mn-ea"/>
                <a:sym typeface="+mn-lt"/>
              </a:endParaRPr>
            </a:p>
          </p:txBody>
        </p:sp>
      </p:grpSp>
      <p:grpSp>
        <p:nvGrpSpPr>
          <p:cNvPr id="2" name="组合 1"/>
          <p:cNvGrpSpPr/>
          <p:nvPr/>
        </p:nvGrpSpPr>
        <p:grpSpPr>
          <a:xfrm>
            <a:off x="918132" y="4684580"/>
            <a:ext cx="649671" cy="649671"/>
            <a:chOff x="910275" y="2123864"/>
            <a:chExt cx="792088" cy="792088"/>
          </a:xfrm>
        </p:grpSpPr>
        <p:sp>
          <p:nvSpPr>
            <p:cNvPr id="3" name="椭圆 2"/>
            <p:cNvSpPr/>
            <p:nvPr/>
          </p:nvSpPr>
          <p:spPr>
            <a:xfrm>
              <a:off x="910275" y="2123864"/>
              <a:ext cx="792088" cy="792088"/>
            </a:xfrm>
            <a:prstGeom prst="ellips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4" name="文本框 9"/>
            <p:cNvSpPr txBox="1"/>
            <p:nvPr/>
          </p:nvSpPr>
          <p:spPr>
            <a:xfrm>
              <a:off x="1001314" y="2356520"/>
              <a:ext cx="610011" cy="374648"/>
            </a:xfrm>
            <a:prstGeom prst="rect">
              <a:avLst/>
            </a:prstGeom>
            <a:noFill/>
          </p:spPr>
          <p:txBody>
            <a:bodyPr wrap="square" lIns="0" tIns="0" rIns="0" bIns="0" rtlCol="0">
              <a:spAutoFit/>
            </a:bodyPr>
            <a:lstStyle/>
            <a:p>
              <a:pPr marL="0" lvl="1" algn="ctr"/>
              <a:r>
                <a:rPr lang="en-US" altLang="zh-CN" sz="2000" dirty="0">
                  <a:solidFill>
                    <a:srgbClr val="C80A2A"/>
                  </a:solidFill>
                  <a:cs typeface="+mn-ea"/>
                  <a:sym typeface="+mn-lt"/>
                </a:rPr>
                <a:t>04</a:t>
              </a:r>
              <a:endParaRPr lang="zh-CN" altLang="en-US" sz="2000" dirty="0">
                <a:solidFill>
                  <a:srgbClr val="C80A2A"/>
                </a:solidFill>
                <a:cs typeface="+mn-ea"/>
                <a:sym typeface="+mn-lt"/>
              </a:endParaRPr>
            </a:p>
          </p:txBody>
        </p:sp>
      </p:grpSp>
      <p:sp>
        <p:nvSpPr>
          <p:cNvPr id="5" name="文本框 9"/>
          <p:cNvSpPr txBox="1"/>
          <p:nvPr/>
        </p:nvSpPr>
        <p:spPr>
          <a:xfrm>
            <a:off x="1657062" y="3233930"/>
            <a:ext cx="6717769" cy="430455"/>
          </a:xfrm>
          <a:prstGeom prst="rect">
            <a:avLst/>
          </a:prstGeom>
          <a:noFill/>
        </p:spPr>
        <p:txBody>
          <a:bodyPr wrap="square" lIns="0" tIns="0" rIns="0" bIns="0" rtlCol="0">
            <a:spAutoFit/>
          </a:bodyPr>
          <a:lstStyle/>
          <a:p>
            <a:pPr marL="0" lvl="1"/>
            <a:r>
              <a:rPr lang="en-US" altLang="zh-CN" sz="2799" dirty="0">
                <a:solidFill>
                  <a:schemeClr val="tx1">
                    <a:lumMod val="75000"/>
                    <a:lumOff val="25000"/>
                  </a:schemeClr>
                </a:solidFill>
                <a:cs typeface="+mn-ea"/>
                <a:sym typeface="+mn-lt"/>
              </a:rPr>
              <a:t>The Collections in the Forbidden City</a:t>
            </a:r>
          </a:p>
        </p:txBody>
      </p:sp>
    </p:spTree>
  </p:cSld>
  <p:clrMapOvr>
    <a:masterClrMapping/>
  </p:clrMapOvr>
  <mc:AlternateContent xmlns:mc="http://schemas.openxmlformats.org/markup-compatibility/2006" xmlns:p14="http://schemas.microsoft.com/office/powerpoint/2010/main">
    <mc:Choice Requires="p14">
      <p:transition spd="slow" p14:dur="6000" advClick="0" advTm="14310"/>
    </mc:Choice>
    <mc:Fallback xmlns="">
      <p:transition spd="slow" advClick="0" advTm="1431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1"/>
          <p:cNvSpPr/>
          <p:nvPr/>
        </p:nvSpPr>
        <p:spPr>
          <a:xfrm>
            <a:off x="837112" y="1867460"/>
            <a:ext cx="2981172" cy="2981172"/>
          </a:xfrm>
          <a:prstGeom prst="ellipse">
            <a:avLst/>
          </a:prstGeom>
          <a:blipFill dpi="0" rotWithShape="1">
            <a:blip r:embed="rId3" cstate="print">
              <a:extLst>
                <a:ext uri="{28A0092B-C50C-407E-A947-70E740481C1C}">
                  <a14:useLocalDpi xmlns:a14="http://schemas.microsoft.com/office/drawing/2010/main" val="0"/>
                </a:ext>
              </a:extLst>
            </a:blip>
            <a:srcRect/>
            <a:stretch>
              <a:fillRect r="-18344"/>
            </a:stretch>
          </a:blipFill>
          <a:ln w="9525" cap="flat" cmpd="sng" algn="ctr">
            <a:solidFill>
              <a:sysClr val="window" lastClr="FFFFFF">
                <a:lumMod val="75000"/>
              </a:sysClr>
            </a:solidFill>
            <a:prstDash val="solid"/>
          </a:ln>
          <a:effectLst/>
        </p:spPr>
        <p:txBody>
          <a:bodyPr rtlCol="0" anchor="ctr"/>
          <a:lstStyle/>
          <a:p>
            <a:pPr algn="ctr" defTabSz="914217">
              <a:defRPr/>
            </a:pPr>
            <a:endParaRPr lang="zh-CN" altLang="en-US" kern="0">
              <a:solidFill>
                <a:sysClr val="window" lastClr="FFFFFF"/>
              </a:solidFill>
              <a:cs typeface="+mn-ea"/>
              <a:sym typeface="+mn-lt"/>
            </a:endParaRPr>
          </a:p>
        </p:txBody>
      </p:sp>
      <p:pic>
        <p:nvPicPr>
          <p:cNvPr id="44" name="图片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2525" y="856903"/>
            <a:ext cx="2851475" cy="5144195"/>
          </a:xfrm>
          <a:prstGeom prst="rect">
            <a:avLst/>
          </a:prstGeom>
        </p:spPr>
      </p:pic>
      <p:sp>
        <p:nvSpPr>
          <p:cNvPr id="13" name="矩形 12"/>
          <p:cNvSpPr/>
          <p:nvPr/>
        </p:nvSpPr>
        <p:spPr>
          <a:xfrm>
            <a:off x="1955749" y="2605070"/>
            <a:ext cx="2019195" cy="1430913"/>
          </a:xfrm>
          <a:prstGeom prst="rect">
            <a:avLst/>
          </a:prstGeom>
        </p:spPr>
        <p:txBody>
          <a:bodyPr wrap="square">
            <a:spAutoFit/>
          </a:bodyPr>
          <a:lstStyle/>
          <a:p>
            <a:pPr algn="ctr" defTabSz="914217">
              <a:defRPr/>
            </a:pPr>
            <a:r>
              <a:rPr lang="en-US" altLang="zh-CN" sz="8698" kern="0" dirty="0">
                <a:solidFill>
                  <a:srgbClr val="C80A2A"/>
                </a:solidFill>
                <a:cs typeface="+mn-ea"/>
                <a:sym typeface="+mn-lt"/>
              </a:rPr>
              <a:t>01</a:t>
            </a:r>
            <a:endParaRPr lang="zh-CN" altLang="en-US" sz="8698" kern="0" dirty="0">
              <a:solidFill>
                <a:srgbClr val="C80A2A"/>
              </a:solidFill>
              <a:cs typeface="+mn-ea"/>
              <a:sym typeface="+mn-lt"/>
            </a:endParaRPr>
          </a:p>
        </p:txBody>
      </p:sp>
      <p:sp>
        <p:nvSpPr>
          <p:cNvPr id="14" name="矩形 13"/>
          <p:cNvSpPr/>
          <p:nvPr/>
        </p:nvSpPr>
        <p:spPr>
          <a:xfrm>
            <a:off x="1229141" y="3172037"/>
            <a:ext cx="1100174" cy="553774"/>
          </a:xfrm>
          <a:prstGeom prst="rect">
            <a:avLst/>
          </a:prstGeom>
        </p:spPr>
        <p:txBody>
          <a:bodyPr wrap="none">
            <a:spAutoFit/>
            <a:scene3d>
              <a:camera prst="orthographicFront"/>
              <a:lightRig rig="threePt" dir="t"/>
            </a:scene3d>
            <a:sp3d contourW="12700"/>
          </a:bodyPr>
          <a:lstStyle/>
          <a:p>
            <a:pPr algn="r"/>
            <a:r>
              <a:rPr lang="en-US" altLang="zh-CN" sz="2999" b="1" dirty="0">
                <a:solidFill>
                  <a:schemeClr val="tx1">
                    <a:lumMod val="75000"/>
                    <a:lumOff val="25000"/>
                  </a:schemeClr>
                </a:solidFill>
                <a:cs typeface="+mn-ea"/>
                <a:sym typeface="+mn-lt"/>
              </a:rPr>
              <a:t>PART</a:t>
            </a:r>
            <a:endParaRPr lang="zh-CN" altLang="en-US" sz="2999" b="1" dirty="0">
              <a:solidFill>
                <a:schemeClr val="tx1">
                  <a:lumMod val="75000"/>
                  <a:lumOff val="25000"/>
                </a:schemeClr>
              </a:solidFill>
              <a:cs typeface="+mn-ea"/>
              <a:sym typeface="+mn-lt"/>
            </a:endParaRPr>
          </a:p>
        </p:txBody>
      </p:sp>
      <p:sp>
        <p:nvSpPr>
          <p:cNvPr id="15" name="矩形 14"/>
          <p:cNvSpPr/>
          <p:nvPr/>
        </p:nvSpPr>
        <p:spPr>
          <a:xfrm>
            <a:off x="3975085" y="2173323"/>
            <a:ext cx="3858315" cy="1322953"/>
          </a:xfrm>
          <a:prstGeom prst="rect">
            <a:avLst/>
          </a:prstGeom>
        </p:spPr>
        <p:txBody>
          <a:bodyPr wrap="square">
            <a:spAutoFit/>
          </a:bodyPr>
          <a:lstStyle/>
          <a:p>
            <a:pPr marL="0" lvl="1" defTabSz="914217">
              <a:defRPr/>
            </a:pPr>
            <a:r>
              <a:rPr lang="en-US" altLang="zh-CN" sz="3999" dirty="0">
                <a:solidFill>
                  <a:schemeClr val="tx1">
                    <a:lumMod val="75000"/>
                    <a:lumOff val="25000"/>
                  </a:schemeClr>
                </a:solidFill>
                <a:cs typeface="+mn-ea"/>
                <a:sym typeface="+mn-lt"/>
              </a:rPr>
              <a:t>The Name  of the Forbidden City</a:t>
            </a:r>
            <a:endParaRPr lang="zh-CN" altLang="en-US" sz="3999" kern="0" dirty="0">
              <a:solidFill>
                <a:srgbClr val="C80A2A"/>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00" advClick="0" advTm="6133"/>
    </mc:Choice>
    <mc:Fallback xmlns="">
      <p:transition spd="slow" advClick="0" advTm="6133"/>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8738" name="Rectangle 2"/>
          <p:cNvSpPr>
            <a:spLocks noGrp="1" noChangeArrowheads="1"/>
          </p:cNvSpPr>
          <p:nvPr>
            <p:ph type="title"/>
          </p:nvPr>
        </p:nvSpPr>
        <p:spPr>
          <a:xfrm>
            <a:off x="899592" y="260648"/>
            <a:ext cx="8136904" cy="648072"/>
          </a:xfrm>
        </p:spPr>
        <p:txBody>
          <a:bodyPr>
            <a:normAutofit fontScale="90000"/>
          </a:bodyPr>
          <a:lstStyle/>
          <a:p>
            <a:pPr algn="ctr"/>
            <a:r>
              <a:rPr lang="en-GB" altLang="zh-CN" sz="3200" b="1" dirty="0"/>
              <a:t>Questions Concerning Section A</a:t>
            </a:r>
            <a:br>
              <a:rPr lang="en-GB" altLang="zh-CN" sz="3200" b="1" dirty="0"/>
            </a:br>
            <a:r>
              <a:rPr lang="en-GB" altLang="zh-CN" sz="3200" b="1" dirty="0"/>
              <a:t> Architecture</a:t>
            </a:r>
            <a:endParaRPr lang="en-US" altLang="zh-CN" sz="3200" b="1" dirty="0"/>
          </a:p>
        </p:txBody>
      </p:sp>
      <p:sp>
        <p:nvSpPr>
          <p:cNvPr id="1268739" name="Rectangle 3"/>
          <p:cNvSpPr>
            <a:spLocks noGrp="1" noChangeArrowheads="1"/>
          </p:cNvSpPr>
          <p:nvPr>
            <p:ph idx="1"/>
          </p:nvPr>
        </p:nvSpPr>
        <p:spPr>
          <a:xfrm>
            <a:off x="323528" y="1268760"/>
            <a:ext cx="8363272" cy="5055840"/>
          </a:xfrm>
        </p:spPr>
        <p:txBody>
          <a:bodyPr>
            <a:noAutofit/>
          </a:bodyPr>
          <a:lstStyle/>
          <a:p>
            <a:pPr marL="0" indent="0">
              <a:buNone/>
            </a:pPr>
            <a:r>
              <a:rPr lang="en-GB" altLang="zh-CN" sz="2800" dirty="0">
                <a:solidFill>
                  <a:schemeClr val="accent1"/>
                </a:solidFill>
              </a:rPr>
              <a:t>1. How long is the history of wooden structures in China?</a:t>
            </a:r>
          </a:p>
          <a:p>
            <a:pPr marL="0" indent="0">
              <a:buNone/>
            </a:pPr>
            <a:r>
              <a:rPr lang="en-GB" altLang="zh-CN" sz="2800" dirty="0">
                <a:solidFill>
                  <a:schemeClr val="accent1">
                    <a:lumMod val="75000"/>
                  </a:schemeClr>
                </a:solidFill>
              </a:rPr>
              <a:t>2. What are the 3 categories of traditional Chinese wood buildings?  </a:t>
            </a:r>
          </a:p>
          <a:p>
            <a:pPr marL="0" indent="0">
              <a:buNone/>
            </a:pPr>
            <a:r>
              <a:rPr lang="en-GB" altLang="zh-CN" sz="2800" dirty="0"/>
              <a:t>3. Which category is the most popular? How is it formed? </a:t>
            </a:r>
          </a:p>
          <a:p>
            <a:pPr marL="0" indent="0">
              <a:buNone/>
            </a:pPr>
            <a:r>
              <a:rPr lang="en-GB" altLang="zh-CN" sz="2800" dirty="0">
                <a:solidFill>
                  <a:schemeClr val="accent1">
                    <a:lumMod val="75000"/>
                  </a:schemeClr>
                </a:solidFill>
              </a:rPr>
              <a:t>4. What is </a:t>
            </a:r>
            <a:r>
              <a:rPr lang="en-GB" altLang="zh-CN" sz="2800" i="1" dirty="0" err="1">
                <a:solidFill>
                  <a:schemeClr val="accent1">
                    <a:lumMod val="75000"/>
                  </a:schemeClr>
                </a:solidFill>
              </a:rPr>
              <a:t>dou</a:t>
            </a:r>
            <a:r>
              <a:rPr lang="en-GB" altLang="zh-CN" sz="2800" i="1" dirty="0">
                <a:solidFill>
                  <a:schemeClr val="accent1">
                    <a:lumMod val="75000"/>
                  </a:schemeClr>
                </a:solidFill>
              </a:rPr>
              <a:t>-gong</a:t>
            </a:r>
            <a:r>
              <a:rPr lang="en-GB" altLang="zh-CN" sz="2800" dirty="0">
                <a:solidFill>
                  <a:schemeClr val="accent1">
                    <a:lumMod val="75000"/>
                  </a:schemeClr>
                </a:solidFill>
              </a:rPr>
              <a:t>? What’s its function? </a:t>
            </a:r>
          </a:p>
          <a:p>
            <a:pPr marL="0" indent="0">
              <a:buNone/>
            </a:pPr>
            <a:r>
              <a:rPr lang="en-GB" altLang="zh-CN" sz="2800" dirty="0">
                <a:solidFill>
                  <a:schemeClr val="accent1">
                    <a:lumMod val="75000"/>
                  </a:schemeClr>
                </a:solidFill>
              </a:rPr>
              <a:t>5. What is the most widespread residential structure in North China? How is it related to Confucianism? </a:t>
            </a:r>
          </a:p>
          <a:p>
            <a:pPr marL="0" indent="0">
              <a:buNone/>
            </a:pPr>
            <a:r>
              <a:rPr lang="en-GB" altLang="zh-CN" sz="2800" dirty="0"/>
              <a:t>6. What is the general layout of Chinese architectural complex like?</a:t>
            </a:r>
          </a:p>
          <a:p>
            <a:pPr marL="0" indent="0">
              <a:buNone/>
            </a:pPr>
            <a:endParaRPr lang="en-US" altLang="zh-CN" sz="2800" dirty="0"/>
          </a:p>
        </p:txBody>
      </p:sp>
      <p:sp>
        <p:nvSpPr>
          <p:cNvPr id="2" name="Action Button: Forward or Next 1">
            <a:hlinkClick r:id="rId2" action="ppaction://hlinksldjump" highlightClick="1"/>
          </p:cNvPr>
          <p:cNvSpPr/>
          <p:nvPr/>
        </p:nvSpPr>
        <p:spPr>
          <a:xfrm>
            <a:off x="1835696" y="1772816"/>
            <a:ext cx="864096" cy="500660"/>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Action Button: Forward or Next 4">
            <a:hlinkClick r:id="rId3" action="ppaction://hlinksldjump" highlightClick="1"/>
          </p:cNvPr>
          <p:cNvSpPr/>
          <p:nvPr/>
        </p:nvSpPr>
        <p:spPr>
          <a:xfrm>
            <a:off x="3059832" y="2690802"/>
            <a:ext cx="864096" cy="500660"/>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Action Button: Forward or Next 5">
            <a:hlinkClick r:id="rId4" action="ppaction://hlinksldjump" highlightClick="1"/>
          </p:cNvPr>
          <p:cNvSpPr/>
          <p:nvPr/>
        </p:nvSpPr>
        <p:spPr>
          <a:xfrm>
            <a:off x="6876256" y="4077072"/>
            <a:ext cx="864096" cy="500660"/>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Action Button: Forward or Next 6">
            <a:hlinkClick r:id="rId5" action="ppaction://hlinksldjump" highlightClick="1"/>
          </p:cNvPr>
          <p:cNvSpPr/>
          <p:nvPr/>
        </p:nvSpPr>
        <p:spPr>
          <a:xfrm>
            <a:off x="8281833" y="5051622"/>
            <a:ext cx="864096" cy="500660"/>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20"/>
          <p:cNvSpPr txBox="1"/>
          <p:nvPr/>
        </p:nvSpPr>
        <p:spPr bwMode="auto">
          <a:xfrm>
            <a:off x="800596" y="1229583"/>
            <a:ext cx="8340547" cy="40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itchFamily="34" charset="-122"/>
                <a:ea typeface="微软雅黑" pitchFamily="34" charset="-122"/>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pPr marL="0" lvl="1" algn="l"/>
            <a:r>
              <a:rPr lang="en-US" altLang="zh-CN" sz="1800" dirty="0">
                <a:solidFill>
                  <a:schemeClr val="tx1">
                    <a:lumMod val="75000"/>
                    <a:lumOff val="25000"/>
                  </a:schemeClr>
                </a:solidFill>
                <a:latin typeface="+mn-lt"/>
                <a:ea typeface="+mn-ea"/>
                <a:cs typeface="+mn-ea"/>
                <a:sym typeface="+mn-lt"/>
              </a:rPr>
              <a:t>Some Basic Informations</a:t>
            </a:r>
          </a:p>
          <a:p>
            <a:endParaRPr lang="zh-CN" altLang="en-US" sz="1800" dirty="0">
              <a:solidFill>
                <a:srgbClr val="C80A2A"/>
              </a:solidFill>
              <a:latin typeface="+mn-lt"/>
              <a:ea typeface="+mn-ea"/>
              <a:cs typeface="+mn-ea"/>
              <a:sym typeface="+mn-lt"/>
            </a:endParaRPr>
          </a:p>
        </p:txBody>
      </p:sp>
      <p:sp>
        <p:nvSpPr>
          <p:cNvPr id="249" name="TextBox 19"/>
          <p:cNvSpPr txBox="1"/>
          <p:nvPr/>
        </p:nvSpPr>
        <p:spPr>
          <a:xfrm>
            <a:off x="5118465" y="2890157"/>
            <a:ext cx="1772826" cy="261565"/>
          </a:xfrm>
          <a:prstGeom prst="rect">
            <a:avLst/>
          </a:prstGeom>
          <a:noFill/>
        </p:spPr>
        <p:txBody>
          <a:bodyPr wrap="square" lIns="0" tIns="0" rIns="0" bIns="0" rtlCol="0">
            <a:spAutoFit/>
          </a:bodyPr>
          <a:lstStyle/>
          <a:p>
            <a:pPr algn="ctr"/>
            <a:r>
              <a:rPr lang="zh-CN" altLang="en-US" sz="1700" dirty="0">
                <a:solidFill>
                  <a:schemeClr val="bg1"/>
                </a:solidFill>
                <a:cs typeface="+mn-ea"/>
                <a:sym typeface="+mn-lt"/>
              </a:rPr>
              <a:t>基本情况简介</a:t>
            </a:r>
          </a:p>
        </p:txBody>
      </p:sp>
      <p:sp>
        <p:nvSpPr>
          <p:cNvPr id="251" name="TextBox 19"/>
          <p:cNvSpPr txBox="1"/>
          <p:nvPr/>
        </p:nvSpPr>
        <p:spPr>
          <a:xfrm>
            <a:off x="4578191" y="3086000"/>
            <a:ext cx="3846797" cy="1723091"/>
          </a:xfrm>
          <a:prstGeom prst="rect">
            <a:avLst/>
          </a:prstGeom>
          <a:noFill/>
        </p:spPr>
        <p:txBody>
          <a:bodyPr wrap="square" lIns="0" tIns="0" rIns="0" bIns="0" rtlCol="0">
            <a:spAutoFit/>
          </a:bodyPr>
          <a:lstStyle/>
          <a:p>
            <a:pPr algn="l"/>
            <a:r>
              <a:rPr lang="zh-CN" altLang="en-US" sz="1600" dirty="0">
                <a:latin typeface="微软雅黑" pitchFamily="34" charset="-122"/>
                <a:ea typeface="微软雅黑" pitchFamily="34" charset="-122"/>
                <a:sym typeface="+mn-lt"/>
              </a:rPr>
              <a:t>Today, the Forbidden City houses the Palace Museum, and was the former Chinese imperial palace and residence of the Emperor of China from the Ming dynasty (since the Yong Le Emperor) to the end of the Qing dynasty, between 1420 and 1924. </a:t>
            </a:r>
          </a:p>
        </p:txBody>
      </p:sp>
      <p:grpSp>
        <p:nvGrpSpPr>
          <p:cNvPr id="3" name="组合 2"/>
          <p:cNvGrpSpPr/>
          <p:nvPr/>
        </p:nvGrpSpPr>
        <p:grpSpPr>
          <a:xfrm>
            <a:off x="1297079" y="3157108"/>
            <a:ext cx="2604318" cy="1580876"/>
            <a:chOff x="7058" y="2188"/>
            <a:chExt cx="4102" cy="2490"/>
          </a:xfrm>
        </p:grpSpPr>
        <p:sp>
          <p:nvSpPr>
            <p:cNvPr id="247" name="矩形 246"/>
            <p:cNvSpPr/>
            <p:nvPr/>
          </p:nvSpPr>
          <p:spPr>
            <a:xfrm>
              <a:off x="7058" y="2188"/>
              <a:ext cx="4102" cy="2490"/>
            </a:xfrm>
            <a:prstGeom prst="rect">
              <a:avLst/>
            </a:prstGeom>
            <a:noFill/>
            <a:ln w="6350">
              <a:solidFill>
                <a:srgbClr val="C80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pic>
          <p:nvPicPr>
            <p:cNvPr id="2" name="图片 1" descr="故宫1"/>
            <p:cNvPicPr>
              <a:picLocks noChangeAspect="1"/>
            </p:cNvPicPr>
            <p:nvPr/>
          </p:nvPicPr>
          <p:blipFill>
            <a:blip r:embed="rId3"/>
            <a:stretch>
              <a:fillRect/>
            </a:stretch>
          </p:blipFill>
          <p:spPr>
            <a:xfrm>
              <a:off x="7179" y="2322"/>
              <a:ext cx="3859" cy="2174"/>
            </a:xfrm>
            <a:prstGeom prst="rect">
              <a:avLst/>
            </a:prstGeom>
          </p:spPr>
        </p:pic>
      </p:grpSp>
      <p:sp>
        <p:nvSpPr>
          <p:cNvPr id="5" name="文本框 4"/>
          <p:cNvSpPr txBox="1"/>
          <p:nvPr/>
        </p:nvSpPr>
        <p:spPr>
          <a:xfrm>
            <a:off x="800596" y="1892408"/>
            <a:ext cx="5038485" cy="984714"/>
          </a:xfrm>
          <a:prstGeom prst="rect">
            <a:avLst/>
          </a:prstGeom>
          <a:noFill/>
        </p:spPr>
        <p:txBody>
          <a:bodyPr wrap="none" lIns="0" tIns="0" rIns="0" bIns="0" rtlCol="0">
            <a:spAutoFit/>
          </a:bodyPr>
          <a:lstStyle/>
          <a:p>
            <a:pPr algn="l"/>
            <a:r>
              <a:rPr lang="zh-CN" altLang="en-US" sz="1600" dirty="0">
                <a:latin typeface="微软雅黑" pitchFamily="34" charset="-122"/>
                <a:ea typeface="微软雅黑" pitchFamily="34" charset="-122"/>
              </a:rPr>
              <a:t>The Forbidden City (Zǐjìnchéng) is a palace complex</a:t>
            </a:r>
          </a:p>
          <a:p>
            <a:pPr algn="l"/>
            <a:r>
              <a:rPr lang="zh-CN" altLang="en-US" sz="1600" dirty="0">
                <a:latin typeface="微软雅黑" pitchFamily="34" charset="-122"/>
                <a:ea typeface="微软雅黑" pitchFamily="34" charset="-122"/>
              </a:rPr>
              <a:t> in Dongcheng District, Beijing, China, </a:t>
            </a:r>
          </a:p>
          <a:p>
            <a:pPr algn="l"/>
            <a:r>
              <a:rPr lang="zh-CN" altLang="en-US" sz="1600" dirty="0">
                <a:latin typeface="微软雅黑" pitchFamily="34" charset="-122"/>
                <a:ea typeface="微软雅黑" pitchFamily="34" charset="-122"/>
              </a:rPr>
              <a:t>and It lies in the center of Beijing's central axis with </a:t>
            </a:r>
          </a:p>
          <a:p>
            <a:pPr algn="l"/>
            <a:r>
              <a:rPr lang="zh-CN" altLang="en-US" sz="1600" dirty="0">
                <a:latin typeface="微软雅黑" pitchFamily="34" charset="-122"/>
                <a:ea typeface="微软雅黑" pitchFamily="34" charset="-122"/>
              </a:rPr>
              <a:t>a total area of 720,000 square meters. </a:t>
            </a:r>
          </a:p>
        </p:txBody>
      </p:sp>
      <p:sp>
        <p:nvSpPr>
          <p:cNvPr id="7" name="文本框 6"/>
          <p:cNvSpPr txBox="1"/>
          <p:nvPr/>
        </p:nvSpPr>
        <p:spPr>
          <a:xfrm>
            <a:off x="1297080" y="5335415"/>
            <a:ext cx="2947158" cy="276812"/>
          </a:xfrm>
          <a:prstGeom prst="rect">
            <a:avLst/>
          </a:prstGeom>
          <a:noFill/>
        </p:spPr>
        <p:txBody>
          <a:bodyPr wrap="none" lIns="0" tIns="0" rIns="0" bIns="0" rtlCol="0">
            <a:spAutoFit/>
          </a:bodyPr>
          <a:lstStyle/>
          <a:p>
            <a:r>
              <a:rPr lang="en-US" altLang="zh-CN" dirty="0">
                <a:latin typeface="微软雅黑" pitchFamily="34" charset="-122"/>
                <a:ea typeface="微软雅黑" pitchFamily="34" charset="-122"/>
              </a:rPr>
              <a:t>The residence of emperors</a:t>
            </a:r>
          </a:p>
        </p:txBody>
      </p:sp>
      <p:sp>
        <p:nvSpPr>
          <p:cNvPr id="8" name="文本框 7"/>
          <p:cNvSpPr txBox="1"/>
          <p:nvPr/>
        </p:nvSpPr>
        <p:spPr>
          <a:xfrm>
            <a:off x="5674645" y="5306211"/>
            <a:ext cx="2019497" cy="276951"/>
          </a:xfrm>
          <a:prstGeom prst="rect">
            <a:avLst/>
          </a:prstGeom>
          <a:noFill/>
        </p:spPr>
        <p:txBody>
          <a:bodyPr wrap="none" lIns="0" tIns="0" rIns="0" bIns="0" rtlCol="0">
            <a:spAutoFit/>
          </a:bodyPr>
          <a:lstStyle/>
          <a:p>
            <a:pPr algn="l"/>
            <a:r>
              <a:rPr lang="en-US" altLang="zh-CN" dirty="0">
                <a:latin typeface="微软雅黑" pitchFamily="34" charset="-122"/>
                <a:ea typeface="微软雅黑" pitchFamily="34" charset="-122"/>
              </a:rPr>
              <a:t>A history museum</a:t>
            </a:r>
          </a:p>
        </p:txBody>
      </p:sp>
      <p:cxnSp>
        <p:nvCxnSpPr>
          <p:cNvPr id="10" name="直接箭头连接符 9"/>
          <p:cNvCxnSpPr/>
          <p:nvPr/>
        </p:nvCxnSpPr>
        <p:spPr>
          <a:xfrm>
            <a:off x="4355979" y="5444616"/>
            <a:ext cx="1152325" cy="0"/>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400" advClick="0" advTm="65055"/>
    </mc:Choice>
    <mc:Fallback xmlns="">
      <p:transition spd="slow" advClick="0" advTm="650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p:bldP spid="5" grpId="0"/>
      <p:bldP spid="7"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Box 16"/>
          <p:cNvSpPr txBox="1"/>
          <p:nvPr/>
        </p:nvSpPr>
        <p:spPr>
          <a:xfrm>
            <a:off x="1339186" y="4094732"/>
            <a:ext cx="1544800" cy="222211"/>
          </a:xfrm>
          <a:prstGeom prst="rect">
            <a:avLst/>
          </a:prstGeom>
          <a:noFill/>
        </p:spPr>
        <p:txBody>
          <a:bodyPr wrap="square" lIns="68699" tIns="34351" rIns="68699" bIns="34351" rtlCol="0">
            <a:spAutoFit/>
          </a:bodyPr>
          <a:lstStyle/>
          <a:p>
            <a:pPr algn="ctr"/>
            <a:r>
              <a:rPr lang="en-US" altLang="zh-CN" sz="1000" dirty="0">
                <a:solidFill>
                  <a:schemeClr val="tx1">
                    <a:lumMod val="65000"/>
                    <a:lumOff val="35000"/>
                  </a:schemeClr>
                </a:solidFill>
                <a:cs typeface="+mn-ea"/>
                <a:sym typeface="+mn-lt"/>
              </a:rPr>
              <a:t>The Forbidden City</a:t>
            </a:r>
          </a:p>
        </p:txBody>
      </p:sp>
      <p:grpSp>
        <p:nvGrpSpPr>
          <p:cNvPr id="118" name="组合 117"/>
          <p:cNvGrpSpPr/>
          <p:nvPr/>
        </p:nvGrpSpPr>
        <p:grpSpPr>
          <a:xfrm rot="1738458">
            <a:off x="3059919" y="1694041"/>
            <a:ext cx="417371" cy="417371"/>
            <a:chOff x="4482708" y="3301238"/>
            <a:chExt cx="661162" cy="661162"/>
          </a:xfrm>
        </p:grpSpPr>
        <p:grpSp>
          <p:nvGrpSpPr>
            <p:cNvPr id="119" name="组合 118"/>
            <p:cNvGrpSpPr/>
            <p:nvPr/>
          </p:nvGrpSpPr>
          <p:grpSpPr>
            <a:xfrm>
              <a:off x="4482708" y="3301238"/>
              <a:ext cx="661162" cy="661162"/>
              <a:chOff x="775780" y="771550"/>
              <a:chExt cx="1852004" cy="1852004"/>
            </a:xfrm>
          </p:grpSpPr>
          <p:sp>
            <p:nvSpPr>
              <p:cNvPr id="123" name="椭圆 122"/>
              <p:cNvSpPr/>
              <p:nvPr/>
            </p:nvSpPr>
            <p:spPr>
              <a:xfrm>
                <a:off x="775780" y="771550"/>
                <a:ext cx="1852004" cy="1852004"/>
              </a:xfrm>
              <a:prstGeom prst="ellipse">
                <a:avLst/>
              </a:prstGeom>
              <a:solidFill>
                <a:srgbClr val="C80A2A"/>
              </a:solidFill>
              <a:ln w="9525" cap="flat" cmpd="sng" algn="ctr">
                <a:noFill/>
                <a:prstDash val="solid"/>
              </a:ln>
              <a:effectLst/>
            </p:spPr>
            <p:txBody>
              <a:bodyPr rtlCol="0" anchor="ctr"/>
              <a:lstStyle/>
              <a:p>
                <a:pPr algn="ctr" defTabSz="914217">
                  <a:defRPr/>
                </a:pPr>
                <a:endParaRPr lang="zh-CN" altLang="en-US" sz="1050" kern="0">
                  <a:solidFill>
                    <a:sysClr val="window" lastClr="FFFFFF"/>
                  </a:solidFill>
                  <a:cs typeface="+mn-ea"/>
                  <a:sym typeface="+mn-lt"/>
                </a:endParaRPr>
              </a:p>
            </p:txBody>
          </p:sp>
          <p:sp>
            <p:nvSpPr>
              <p:cNvPr id="124" name="椭圆 123"/>
              <p:cNvSpPr/>
              <p:nvPr/>
            </p:nvSpPr>
            <p:spPr>
              <a:xfrm>
                <a:off x="1007828" y="1003591"/>
                <a:ext cx="1387906" cy="1387906"/>
              </a:xfrm>
              <a:prstGeom prst="ellipse">
                <a:avLst/>
              </a:prstGeom>
              <a:solidFill>
                <a:schemeClr val="bg1"/>
              </a:solidFill>
              <a:ln w="19050" cap="flat" cmpd="sng" algn="ctr">
                <a:gradFill>
                  <a:gsLst>
                    <a:gs pos="0">
                      <a:sysClr val="window" lastClr="FFFFFF">
                        <a:lumMod val="85000"/>
                      </a:sysClr>
                    </a:gs>
                    <a:gs pos="100000">
                      <a:sysClr val="window" lastClr="FFFFFF">
                        <a:lumMod val="95000"/>
                      </a:sysClr>
                    </a:gs>
                  </a:gsLst>
                  <a:lin ang="3000000" scaled="0"/>
                </a:gradFill>
                <a:prstDash val="solid"/>
              </a:ln>
              <a:effectLst/>
            </p:spPr>
            <p:txBody>
              <a:bodyPr rtlCol="0" anchor="ctr"/>
              <a:lstStyle/>
              <a:p>
                <a:pPr algn="ctr" defTabSz="914217">
                  <a:defRPr/>
                </a:pPr>
                <a:endParaRPr lang="zh-CN" altLang="en-US" sz="800" kern="0">
                  <a:solidFill>
                    <a:sysClr val="window" lastClr="FFFFFF"/>
                  </a:solidFill>
                  <a:cs typeface="+mn-ea"/>
                  <a:sym typeface="+mn-lt"/>
                </a:endParaRPr>
              </a:p>
            </p:txBody>
          </p:sp>
        </p:grpSp>
        <p:grpSp>
          <p:nvGrpSpPr>
            <p:cNvPr id="120" name="组合 119"/>
            <p:cNvGrpSpPr/>
            <p:nvPr/>
          </p:nvGrpSpPr>
          <p:grpSpPr>
            <a:xfrm>
              <a:off x="4679943" y="3516067"/>
              <a:ext cx="266691" cy="231503"/>
              <a:chOff x="6434683" y="510993"/>
              <a:chExt cx="987549" cy="857250"/>
            </a:xfrm>
          </p:grpSpPr>
          <p:sp>
            <p:nvSpPr>
              <p:cNvPr id="121" name="任意多边形 120"/>
              <p:cNvSpPr/>
              <p:nvPr/>
            </p:nvSpPr>
            <p:spPr>
              <a:xfrm>
                <a:off x="6978347" y="510993"/>
                <a:ext cx="438150" cy="857250"/>
              </a:xfrm>
              <a:custGeom>
                <a:avLst/>
                <a:gdLst>
                  <a:gd name="connsiteX0" fmla="*/ 0 w 438150"/>
                  <a:gd name="connsiteY0" fmla="*/ 0 h 857250"/>
                  <a:gd name="connsiteX1" fmla="*/ 438150 w 438150"/>
                  <a:gd name="connsiteY1" fmla="*/ 438150 h 857250"/>
                  <a:gd name="connsiteX2" fmla="*/ 19050 w 438150"/>
                  <a:gd name="connsiteY2" fmla="*/ 857250 h 857250"/>
                </a:gdLst>
                <a:ahLst/>
                <a:cxnLst>
                  <a:cxn ang="0">
                    <a:pos x="connsiteX0" y="connsiteY0"/>
                  </a:cxn>
                  <a:cxn ang="0">
                    <a:pos x="connsiteX1" y="connsiteY1"/>
                  </a:cxn>
                  <a:cxn ang="0">
                    <a:pos x="connsiteX2" y="connsiteY2"/>
                  </a:cxn>
                </a:cxnLst>
                <a:rect l="l" t="t" r="r" b="b"/>
                <a:pathLst>
                  <a:path w="438150" h="857250">
                    <a:moveTo>
                      <a:pt x="0" y="0"/>
                    </a:moveTo>
                    <a:lnTo>
                      <a:pt x="438150" y="438150"/>
                    </a:lnTo>
                    <a:lnTo>
                      <a:pt x="19050" y="857250"/>
                    </a:lnTo>
                  </a:path>
                </a:pathLst>
              </a:custGeom>
              <a:noFill/>
              <a:ln w="28575" cap="flat" cmpd="sng" algn="ctr">
                <a:solidFill>
                  <a:srgbClr val="C80A2A"/>
                </a:solidFill>
                <a:prstDash val="solid"/>
              </a:ln>
              <a:effectLst/>
            </p:spPr>
            <p:txBody>
              <a:bodyPr rtlCol="0" anchor="ctr"/>
              <a:lstStyle/>
              <a:p>
                <a:pPr algn="ctr" defTabSz="914217">
                  <a:defRPr/>
                </a:pPr>
                <a:endParaRPr lang="zh-CN" altLang="en-US" kern="0">
                  <a:solidFill>
                    <a:sysClr val="window" lastClr="FFFFFF"/>
                  </a:solidFill>
                  <a:cs typeface="+mn-ea"/>
                  <a:sym typeface="+mn-lt"/>
                </a:endParaRPr>
              </a:p>
            </p:txBody>
          </p:sp>
          <p:cxnSp>
            <p:nvCxnSpPr>
              <p:cNvPr id="122" name="直接连接符 121"/>
              <p:cNvCxnSpPr/>
              <p:nvPr/>
            </p:nvCxnSpPr>
            <p:spPr>
              <a:xfrm>
                <a:off x="6434683" y="954806"/>
                <a:ext cx="987549" cy="0"/>
              </a:xfrm>
              <a:prstGeom prst="line">
                <a:avLst/>
              </a:prstGeom>
              <a:noFill/>
              <a:ln w="28575" cap="flat" cmpd="sng" algn="ctr">
                <a:solidFill>
                  <a:srgbClr val="C80A2A"/>
                </a:solidFill>
                <a:prstDash val="solid"/>
              </a:ln>
              <a:effectLst/>
            </p:spPr>
          </p:cxnSp>
        </p:grpSp>
      </p:grpSp>
      <p:grpSp>
        <p:nvGrpSpPr>
          <p:cNvPr id="125" name="组合 124"/>
          <p:cNvGrpSpPr/>
          <p:nvPr/>
        </p:nvGrpSpPr>
        <p:grpSpPr>
          <a:xfrm rot="1738458">
            <a:off x="3061823" y="2734626"/>
            <a:ext cx="417371" cy="417371"/>
            <a:chOff x="4482708" y="3301238"/>
            <a:chExt cx="661162" cy="661162"/>
          </a:xfrm>
        </p:grpSpPr>
        <p:grpSp>
          <p:nvGrpSpPr>
            <p:cNvPr id="126" name="组合 125"/>
            <p:cNvGrpSpPr/>
            <p:nvPr/>
          </p:nvGrpSpPr>
          <p:grpSpPr>
            <a:xfrm>
              <a:off x="4482708" y="3301238"/>
              <a:ext cx="661162" cy="661162"/>
              <a:chOff x="775780" y="771550"/>
              <a:chExt cx="1852004" cy="1852004"/>
            </a:xfrm>
          </p:grpSpPr>
          <p:sp>
            <p:nvSpPr>
              <p:cNvPr id="130" name="椭圆 129"/>
              <p:cNvSpPr/>
              <p:nvPr/>
            </p:nvSpPr>
            <p:spPr>
              <a:xfrm>
                <a:off x="775780" y="771550"/>
                <a:ext cx="1852004" cy="1852004"/>
              </a:xfrm>
              <a:prstGeom prst="ellipse">
                <a:avLst/>
              </a:prstGeom>
              <a:solidFill>
                <a:srgbClr val="108887"/>
              </a:solidFill>
              <a:ln w="9525" cap="flat" cmpd="sng" algn="ctr">
                <a:noFill/>
                <a:prstDash val="solid"/>
              </a:ln>
              <a:effectLst/>
            </p:spPr>
            <p:txBody>
              <a:bodyPr rtlCol="0" anchor="ctr"/>
              <a:lstStyle/>
              <a:p>
                <a:pPr algn="ctr" defTabSz="914217">
                  <a:defRPr/>
                </a:pPr>
                <a:endParaRPr lang="zh-CN" altLang="en-US" sz="1050" kern="0">
                  <a:solidFill>
                    <a:sysClr val="window" lastClr="FFFFFF"/>
                  </a:solidFill>
                  <a:cs typeface="+mn-ea"/>
                  <a:sym typeface="+mn-lt"/>
                </a:endParaRPr>
              </a:p>
            </p:txBody>
          </p:sp>
          <p:sp>
            <p:nvSpPr>
              <p:cNvPr id="131" name="椭圆 130"/>
              <p:cNvSpPr/>
              <p:nvPr/>
            </p:nvSpPr>
            <p:spPr>
              <a:xfrm>
                <a:off x="1007828" y="1003597"/>
                <a:ext cx="1387908" cy="1387908"/>
              </a:xfrm>
              <a:prstGeom prst="ellipse">
                <a:avLst/>
              </a:prstGeom>
              <a:solidFill>
                <a:schemeClr val="bg1"/>
              </a:solidFill>
              <a:ln w="19050" cap="flat" cmpd="sng" algn="ctr">
                <a:gradFill>
                  <a:gsLst>
                    <a:gs pos="0">
                      <a:sysClr val="window" lastClr="FFFFFF">
                        <a:lumMod val="85000"/>
                      </a:sysClr>
                    </a:gs>
                    <a:gs pos="100000">
                      <a:sysClr val="window" lastClr="FFFFFF">
                        <a:lumMod val="95000"/>
                      </a:sysClr>
                    </a:gs>
                  </a:gsLst>
                  <a:lin ang="3000000" scaled="0"/>
                </a:gradFill>
                <a:prstDash val="solid"/>
              </a:ln>
              <a:effectLst/>
            </p:spPr>
            <p:txBody>
              <a:bodyPr rtlCol="0" anchor="ctr"/>
              <a:lstStyle/>
              <a:p>
                <a:pPr algn="ctr" defTabSz="914217">
                  <a:defRPr/>
                </a:pPr>
                <a:endParaRPr lang="zh-CN" altLang="en-US" sz="800" kern="0">
                  <a:solidFill>
                    <a:sysClr val="window" lastClr="FFFFFF"/>
                  </a:solidFill>
                  <a:cs typeface="+mn-ea"/>
                  <a:sym typeface="+mn-lt"/>
                </a:endParaRPr>
              </a:p>
            </p:txBody>
          </p:sp>
        </p:grpSp>
        <p:grpSp>
          <p:nvGrpSpPr>
            <p:cNvPr id="127" name="组合 126"/>
            <p:cNvGrpSpPr/>
            <p:nvPr/>
          </p:nvGrpSpPr>
          <p:grpSpPr>
            <a:xfrm>
              <a:off x="4679943" y="3516067"/>
              <a:ext cx="266691" cy="231503"/>
              <a:chOff x="6434683" y="510993"/>
              <a:chExt cx="987549" cy="857250"/>
            </a:xfrm>
          </p:grpSpPr>
          <p:sp>
            <p:nvSpPr>
              <p:cNvPr id="128" name="任意多边形 127"/>
              <p:cNvSpPr/>
              <p:nvPr/>
            </p:nvSpPr>
            <p:spPr>
              <a:xfrm>
                <a:off x="6978347" y="510993"/>
                <a:ext cx="438150" cy="857250"/>
              </a:xfrm>
              <a:custGeom>
                <a:avLst/>
                <a:gdLst>
                  <a:gd name="connsiteX0" fmla="*/ 0 w 438150"/>
                  <a:gd name="connsiteY0" fmla="*/ 0 h 857250"/>
                  <a:gd name="connsiteX1" fmla="*/ 438150 w 438150"/>
                  <a:gd name="connsiteY1" fmla="*/ 438150 h 857250"/>
                  <a:gd name="connsiteX2" fmla="*/ 19050 w 438150"/>
                  <a:gd name="connsiteY2" fmla="*/ 857250 h 857250"/>
                </a:gdLst>
                <a:ahLst/>
                <a:cxnLst>
                  <a:cxn ang="0">
                    <a:pos x="connsiteX0" y="connsiteY0"/>
                  </a:cxn>
                  <a:cxn ang="0">
                    <a:pos x="connsiteX1" y="connsiteY1"/>
                  </a:cxn>
                  <a:cxn ang="0">
                    <a:pos x="connsiteX2" y="connsiteY2"/>
                  </a:cxn>
                </a:cxnLst>
                <a:rect l="l" t="t" r="r" b="b"/>
                <a:pathLst>
                  <a:path w="438150" h="857250">
                    <a:moveTo>
                      <a:pt x="0" y="0"/>
                    </a:moveTo>
                    <a:lnTo>
                      <a:pt x="438150" y="438150"/>
                    </a:lnTo>
                    <a:lnTo>
                      <a:pt x="19050" y="857250"/>
                    </a:lnTo>
                  </a:path>
                </a:pathLst>
              </a:custGeom>
              <a:noFill/>
              <a:ln w="28575" cap="flat" cmpd="sng" algn="ctr">
                <a:solidFill>
                  <a:srgbClr val="108887"/>
                </a:solidFill>
                <a:prstDash val="solid"/>
              </a:ln>
              <a:effectLst/>
            </p:spPr>
            <p:txBody>
              <a:bodyPr rtlCol="0" anchor="ctr"/>
              <a:lstStyle/>
              <a:p>
                <a:pPr algn="ctr" defTabSz="914217">
                  <a:defRPr/>
                </a:pPr>
                <a:endParaRPr lang="zh-CN" altLang="en-US" kern="0">
                  <a:solidFill>
                    <a:sysClr val="window" lastClr="FFFFFF"/>
                  </a:solidFill>
                  <a:cs typeface="+mn-ea"/>
                  <a:sym typeface="+mn-lt"/>
                </a:endParaRPr>
              </a:p>
            </p:txBody>
          </p:sp>
          <p:cxnSp>
            <p:nvCxnSpPr>
              <p:cNvPr id="129" name="直接连接符 128"/>
              <p:cNvCxnSpPr/>
              <p:nvPr/>
            </p:nvCxnSpPr>
            <p:spPr>
              <a:xfrm>
                <a:off x="6434683" y="954806"/>
                <a:ext cx="987549" cy="0"/>
              </a:xfrm>
              <a:prstGeom prst="line">
                <a:avLst/>
              </a:prstGeom>
              <a:noFill/>
              <a:ln w="28575" cap="flat" cmpd="sng" algn="ctr">
                <a:solidFill>
                  <a:srgbClr val="108887"/>
                </a:solidFill>
                <a:prstDash val="solid"/>
              </a:ln>
              <a:effectLst/>
            </p:spPr>
          </p:cxnSp>
        </p:grpSp>
      </p:grpSp>
      <p:grpSp>
        <p:nvGrpSpPr>
          <p:cNvPr id="132" name="组合 131"/>
          <p:cNvGrpSpPr/>
          <p:nvPr/>
        </p:nvGrpSpPr>
        <p:grpSpPr>
          <a:xfrm rot="1738458">
            <a:off x="3063728" y="3648867"/>
            <a:ext cx="417371" cy="417371"/>
            <a:chOff x="4482708" y="3301238"/>
            <a:chExt cx="661162" cy="661162"/>
          </a:xfrm>
        </p:grpSpPr>
        <p:grpSp>
          <p:nvGrpSpPr>
            <p:cNvPr id="133" name="组合 132"/>
            <p:cNvGrpSpPr/>
            <p:nvPr/>
          </p:nvGrpSpPr>
          <p:grpSpPr>
            <a:xfrm>
              <a:off x="4482708" y="3301238"/>
              <a:ext cx="661162" cy="661162"/>
              <a:chOff x="775780" y="771550"/>
              <a:chExt cx="1852004" cy="1852004"/>
            </a:xfrm>
          </p:grpSpPr>
          <p:sp>
            <p:nvSpPr>
              <p:cNvPr id="138" name="椭圆 137"/>
              <p:cNvSpPr/>
              <p:nvPr/>
            </p:nvSpPr>
            <p:spPr>
              <a:xfrm>
                <a:off x="775780" y="771550"/>
                <a:ext cx="1852004" cy="1852004"/>
              </a:xfrm>
              <a:prstGeom prst="ellipse">
                <a:avLst/>
              </a:prstGeom>
              <a:solidFill>
                <a:srgbClr val="D87833"/>
              </a:solidFill>
              <a:ln w="9525" cap="flat" cmpd="sng" algn="ctr">
                <a:noFill/>
                <a:prstDash val="solid"/>
              </a:ln>
              <a:effectLst/>
            </p:spPr>
            <p:txBody>
              <a:bodyPr rtlCol="0" anchor="ctr"/>
              <a:lstStyle/>
              <a:p>
                <a:pPr algn="ctr" defTabSz="914217">
                  <a:defRPr/>
                </a:pPr>
                <a:endParaRPr lang="zh-CN" altLang="en-US" sz="1050" kern="0">
                  <a:solidFill>
                    <a:sysClr val="window" lastClr="FFFFFF"/>
                  </a:solidFill>
                  <a:cs typeface="+mn-ea"/>
                  <a:sym typeface="+mn-lt"/>
                </a:endParaRPr>
              </a:p>
            </p:txBody>
          </p:sp>
          <p:sp>
            <p:nvSpPr>
              <p:cNvPr id="139" name="椭圆 138"/>
              <p:cNvSpPr/>
              <p:nvPr/>
            </p:nvSpPr>
            <p:spPr>
              <a:xfrm>
                <a:off x="1007828" y="1003597"/>
                <a:ext cx="1387908" cy="1387908"/>
              </a:xfrm>
              <a:prstGeom prst="ellipse">
                <a:avLst/>
              </a:prstGeom>
              <a:solidFill>
                <a:schemeClr val="bg1"/>
              </a:solidFill>
              <a:ln w="19050" cap="flat" cmpd="sng" algn="ctr">
                <a:gradFill>
                  <a:gsLst>
                    <a:gs pos="0">
                      <a:sysClr val="window" lastClr="FFFFFF">
                        <a:lumMod val="85000"/>
                      </a:sysClr>
                    </a:gs>
                    <a:gs pos="100000">
                      <a:sysClr val="window" lastClr="FFFFFF">
                        <a:lumMod val="95000"/>
                      </a:sysClr>
                    </a:gs>
                  </a:gsLst>
                  <a:lin ang="3000000" scaled="0"/>
                </a:gradFill>
                <a:prstDash val="solid"/>
              </a:ln>
              <a:effectLst/>
            </p:spPr>
            <p:txBody>
              <a:bodyPr rtlCol="0" anchor="ctr"/>
              <a:lstStyle/>
              <a:p>
                <a:pPr algn="ctr" defTabSz="914217">
                  <a:defRPr/>
                </a:pPr>
                <a:endParaRPr lang="zh-CN" altLang="en-US" sz="800" kern="0">
                  <a:solidFill>
                    <a:sysClr val="window" lastClr="FFFFFF"/>
                  </a:solidFill>
                  <a:cs typeface="+mn-ea"/>
                  <a:sym typeface="+mn-lt"/>
                </a:endParaRPr>
              </a:p>
            </p:txBody>
          </p:sp>
        </p:grpSp>
        <p:grpSp>
          <p:nvGrpSpPr>
            <p:cNvPr id="135" name="组合 134"/>
            <p:cNvGrpSpPr/>
            <p:nvPr/>
          </p:nvGrpSpPr>
          <p:grpSpPr>
            <a:xfrm>
              <a:off x="4679943" y="3516067"/>
              <a:ext cx="266691" cy="231503"/>
              <a:chOff x="6434683" y="510993"/>
              <a:chExt cx="987549" cy="857250"/>
            </a:xfrm>
          </p:grpSpPr>
          <p:sp>
            <p:nvSpPr>
              <p:cNvPr id="136" name="任意多边形 135"/>
              <p:cNvSpPr/>
              <p:nvPr/>
            </p:nvSpPr>
            <p:spPr>
              <a:xfrm>
                <a:off x="6978347" y="510993"/>
                <a:ext cx="438150" cy="857250"/>
              </a:xfrm>
              <a:custGeom>
                <a:avLst/>
                <a:gdLst>
                  <a:gd name="connsiteX0" fmla="*/ 0 w 438150"/>
                  <a:gd name="connsiteY0" fmla="*/ 0 h 857250"/>
                  <a:gd name="connsiteX1" fmla="*/ 438150 w 438150"/>
                  <a:gd name="connsiteY1" fmla="*/ 438150 h 857250"/>
                  <a:gd name="connsiteX2" fmla="*/ 19050 w 438150"/>
                  <a:gd name="connsiteY2" fmla="*/ 857250 h 857250"/>
                </a:gdLst>
                <a:ahLst/>
                <a:cxnLst>
                  <a:cxn ang="0">
                    <a:pos x="connsiteX0" y="connsiteY0"/>
                  </a:cxn>
                  <a:cxn ang="0">
                    <a:pos x="connsiteX1" y="connsiteY1"/>
                  </a:cxn>
                  <a:cxn ang="0">
                    <a:pos x="connsiteX2" y="connsiteY2"/>
                  </a:cxn>
                </a:cxnLst>
                <a:rect l="l" t="t" r="r" b="b"/>
                <a:pathLst>
                  <a:path w="438150" h="857250">
                    <a:moveTo>
                      <a:pt x="0" y="0"/>
                    </a:moveTo>
                    <a:lnTo>
                      <a:pt x="438150" y="438150"/>
                    </a:lnTo>
                    <a:lnTo>
                      <a:pt x="19050" y="857250"/>
                    </a:lnTo>
                  </a:path>
                </a:pathLst>
              </a:custGeom>
              <a:noFill/>
              <a:ln w="28575" cap="flat" cmpd="sng" algn="ctr">
                <a:solidFill>
                  <a:srgbClr val="D87833"/>
                </a:solidFill>
                <a:prstDash val="solid"/>
              </a:ln>
              <a:effectLst/>
            </p:spPr>
            <p:txBody>
              <a:bodyPr rtlCol="0" anchor="ctr"/>
              <a:lstStyle/>
              <a:p>
                <a:pPr algn="ctr" defTabSz="914217">
                  <a:defRPr/>
                </a:pPr>
                <a:endParaRPr lang="zh-CN" altLang="en-US" kern="0">
                  <a:solidFill>
                    <a:sysClr val="window" lastClr="FFFFFF"/>
                  </a:solidFill>
                  <a:cs typeface="+mn-ea"/>
                  <a:sym typeface="+mn-lt"/>
                </a:endParaRPr>
              </a:p>
            </p:txBody>
          </p:sp>
          <p:cxnSp>
            <p:nvCxnSpPr>
              <p:cNvPr id="137" name="直接连接符 136"/>
              <p:cNvCxnSpPr/>
              <p:nvPr/>
            </p:nvCxnSpPr>
            <p:spPr>
              <a:xfrm>
                <a:off x="6434683" y="954806"/>
                <a:ext cx="987549" cy="0"/>
              </a:xfrm>
              <a:prstGeom prst="line">
                <a:avLst/>
              </a:prstGeom>
              <a:noFill/>
              <a:ln w="28575" cap="flat" cmpd="sng" algn="ctr">
                <a:solidFill>
                  <a:srgbClr val="D87833"/>
                </a:solidFill>
                <a:prstDash val="solid"/>
              </a:ln>
              <a:effectLst/>
            </p:spPr>
          </p:cxnSp>
        </p:grpSp>
      </p:grpSp>
      <p:grpSp>
        <p:nvGrpSpPr>
          <p:cNvPr id="140" name="组合 139"/>
          <p:cNvGrpSpPr/>
          <p:nvPr/>
        </p:nvGrpSpPr>
        <p:grpSpPr>
          <a:xfrm rot="1738458">
            <a:off x="3058559" y="4784050"/>
            <a:ext cx="417371" cy="417371"/>
            <a:chOff x="4482708" y="3301238"/>
            <a:chExt cx="661162" cy="661162"/>
          </a:xfrm>
        </p:grpSpPr>
        <p:grpSp>
          <p:nvGrpSpPr>
            <p:cNvPr id="141" name="组合 140"/>
            <p:cNvGrpSpPr/>
            <p:nvPr/>
          </p:nvGrpSpPr>
          <p:grpSpPr>
            <a:xfrm>
              <a:off x="4482708" y="3301238"/>
              <a:ext cx="661162" cy="661162"/>
              <a:chOff x="775780" y="771550"/>
              <a:chExt cx="1852004" cy="1852004"/>
            </a:xfrm>
          </p:grpSpPr>
          <p:sp>
            <p:nvSpPr>
              <p:cNvPr id="145" name="椭圆 144"/>
              <p:cNvSpPr/>
              <p:nvPr/>
            </p:nvSpPr>
            <p:spPr>
              <a:xfrm>
                <a:off x="775780" y="771550"/>
                <a:ext cx="1852004" cy="1852004"/>
              </a:xfrm>
              <a:prstGeom prst="ellipse">
                <a:avLst/>
              </a:prstGeom>
              <a:solidFill>
                <a:srgbClr val="2297CD"/>
              </a:solidFill>
              <a:ln w="9525" cap="flat" cmpd="sng" algn="ctr">
                <a:noFill/>
                <a:prstDash val="solid"/>
              </a:ln>
              <a:effectLst/>
            </p:spPr>
            <p:txBody>
              <a:bodyPr rtlCol="0" anchor="ctr"/>
              <a:lstStyle/>
              <a:p>
                <a:pPr algn="ctr" defTabSz="914217">
                  <a:defRPr/>
                </a:pPr>
                <a:endParaRPr lang="zh-CN" altLang="en-US" sz="1050" kern="0">
                  <a:solidFill>
                    <a:sysClr val="window" lastClr="FFFFFF"/>
                  </a:solidFill>
                  <a:cs typeface="+mn-ea"/>
                  <a:sym typeface="+mn-lt"/>
                </a:endParaRPr>
              </a:p>
            </p:txBody>
          </p:sp>
          <p:sp>
            <p:nvSpPr>
              <p:cNvPr id="146" name="椭圆 145"/>
              <p:cNvSpPr/>
              <p:nvPr/>
            </p:nvSpPr>
            <p:spPr>
              <a:xfrm>
                <a:off x="1007828" y="1003597"/>
                <a:ext cx="1387908" cy="1387908"/>
              </a:xfrm>
              <a:prstGeom prst="ellipse">
                <a:avLst/>
              </a:prstGeom>
              <a:solidFill>
                <a:schemeClr val="bg1"/>
              </a:solidFill>
              <a:ln w="19050" cap="flat" cmpd="sng" algn="ctr">
                <a:gradFill>
                  <a:gsLst>
                    <a:gs pos="0">
                      <a:sysClr val="window" lastClr="FFFFFF">
                        <a:lumMod val="85000"/>
                      </a:sysClr>
                    </a:gs>
                    <a:gs pos="100000">
                      <a:sysClr val="window" lastClr="FFFFFF">
                        <a:lumMod val="95000"/>
                      </a:sysClr>
                    </a:gs>
                  </a:gsLst>
                  <a:lin ang="3000000" scaled="0"/>
                </a:gradFill>
                <a:prstDash val="solid"/>
              </a:ln>
              <a:effectLst/>
            </p:spPr>
            <p:txBody>
              <a:bodyPr rtlCol="0" anchor="ctr"/>
              <a:lstStyle/>
              <a:p>
                <a:pPr algn="ctr" defTabSz="914217">
                  <a:defRPr/>
                </a:pPr>
                <a:endParaRPr lang="zh-CN" altLang="en-US" sz="800" kern="0">
                  <a:solidFill>
                    <a:sysClr val="window" lastClr="FFFFFF"/>
                  </a:solidFill>
                  <a:cs typeface="+mn-ea"/>
                  <a:sym typeface="+mn-lt"/>
                </a:endParaRPr>
              </a:p>
            </p:txBody>
          </p:sp>
        </p:grpSp>
        <p:grpSp>
          <p:nvGrpSpPr>
            <p:cNvPr id="142" name="组合 141"/>
            <p:cNvGrpSpPr/>
            <p:nvPr/>
          </p:nvGrpSpPr>
          <p:grpSpPr>
            <a:xfrm>
              <a:off x="4679943" y="3516067"/>
              <a:ext cx="266691" cy="231503"/>
              <a:chOff x="6434683" y="510993"/>
              <a:chExt cx="987549" cy="857250"/>
            </a:xfrm>
          </p:grpSpPr>
          <p:sp>
            <p:nvSpPr>
              <p:cNvPr id="143" name="任意多边形 142"/>
              <p:cNvSpPr/>
              <p:nvPr/>
            </p:nvSpPr>
            <p:spPr>
              <a:xfrm>
                <a:off x="6978347" y="510993"/>
                <a:ext cx="438150" cy="857250"/>
              </a:xfrm>
              <a:custGeom>
                <a:avLst/>
                <a:gdLst>
                  <a:gd name="connsiteX0" fmla="*/ 0 w 438150"/>
                  <a:gd name="connsiteY0" fmla="*/ 0 h 857250"/>
                  <a:gd name="connsiteX1" fmla="*/ 438150 w 438150"/>
                  <a:gd name="connsiteY1" fmla="*/ 438150 h 857250"/>
                  <a:gd name="connsiteX2" fmla="*/ 19050 w 438150"/>
                  <a:gd name="connsiteY2" fmla="*/ 857250 h 857250"/>
                </a:gdLst>
                <a:ahLst/>
                <a:cxnLst>
                  <a:cxn ang="0">
                    <a:pos x="connsiteX0" y="connsiteY0"/>
                  </a:cxn>
                  <a:cxn ang="0">
                    <a:pos x="connsiteX1" y="connsiteY1"/>
                  </a:cxn>
                  <a:cxn ang="0">
                    <a:pos x="connsiteX2" y="connsiteY2"/>
                  </a:cxn>
                </a:cxnLst>
                <a:rect l="l" t="t" r="r" b="b"/>
                <a:pathLst>
                  <a:path w="438150" h="857250">
                    <a:moveTo>
                      <a:pt x="0" y="0"/>
                    </a:moveTo>
                    <a:lnTo>
                      <a:pt x="438150" y="438150"/>
                    </a:lnTo>
                    <a:lnTo>
                      <a:pt x="19050" y="857250"/>
                    </a:lnTo>
                  </a:path>
                </a:pathLst>
              </a:custGeom>
              <a:noFill/>
              <a:ln w="28575" cap="flat" cmpd="sng" algn="ctr">
                <a:solidFill>
                  <a:srgbClr val="2297CD"/>
                </a:solidFill>
                <a:prstDash val="solid"/>
              </a:ln>
              <a:effectLst/>
            </p:spPr>
            <p:txBody>
              <a:bodyPr rtlCol="0" anchor="ctr"/>
              <a:lstStyle/>
              <a:p>
                <a:pPr algn="ctr" defTabSz="914217">
                  <a:defRPr/>
                </a:pPr>
                <a:endParaRPr lang="zh-CN" altLang="en-US" kern="0">
                  <a:solidFill>
                    <a:sysClr val="window" lastClr="FFFFFF"/>
                  </a:solidFill>
                  <a:cs typeface="+mn-ea"/>
                  <a:sym typeface="+mn-lt"/>
                </a:endParaRPr>
              </a:p>
            </p:txBody>
          </p:sp>
          <p:cxnSp>
            <p:nvCxnSpPr>
              <p:cNvPr id="144" name="直接连接符 143"/>
              <p:cNvCxnSpPr/>
              <p:nvPr/>
            </p:nvCxnSpPr>
            <p:spPr>
              <a:xfrm>
                <a:off x="6434683" y="954806"/>
                <a:ext cx="987549" cy="0"/>
              </a:xfrm>
              <a:prstGeom prst="line">
                <a:avLst/>
              </a:prstGeom>
              <a:noFill/>
              <a:ln w="28575" cap="flat" cmpd="sng" algn="ctr">
                <a:solidFill>
                  <a:srgbClr val="2297CD"/>
                </a:solidFill>
                <a:prstDash val="solid"/>
              </a:ln>
              <a:effectLst/>
            </p:spPr>
          </p:cxnSp>
        </p:grpSp>
      </p:grpSp>
      <p:grpSp>
        <p:nvGrpSpPr>
          <p:cNvPr id="10" name="组合 9"/>
          <p:cNvGrpSpPr/>
          <p:nvPr/>
        </p:nvGrpSpPr>
        <p:grpSpPr>
          <a:xfrm>
            <a:off x="224116" y="2279056"/>
            <a:ext cx="2853195" cy="3796641"/>
            <a:chOff x="1078" y="2122"/>
            <a:chExt cx="4494" cy="5980"/>
          </a:xfrm>
        </p:grpSpPr>
        <p:pic>
          <p:nvPicPr>
            <p:cNvPr id="40" name="图片 39"/>
            <p:cNvPicPr>
              <a:picLocks noChangeAspect="1"/>
            </p:cNvPicPr>
            <p:nvPr/>
          </p:nvPicPr>
          <p:blipFill>
            <a:blip r:embed="rId3"/>
            <a:stretch>
              <a:fillRect/>
            </a:stretch>
          </p:blipFill>
          <p:spPr>
            <a:xfrm>
              <a:off x="1078" y="2122"/>
              <a:ext cx="4495" cy="5981"/>
            </a:xfrm>
            <a:prstGeom prst="rect">
              <a:avLst/>
            </a:prstGeom>
          </p:spPr>
        </p:pic>
        <p:pic>
          <p:nvPicPr>
            <p:cNvPr id="2" name="图片 1" descr="故宫2"/>
            <p:cNvPicPr>
              <a:picLocks noChangeAspect="1"/>
            </p:cNvPicPr>
            <p:nvPr/>
          </p:nvPicPr>
          <p:blipFill>
            <a:blip r:embed="rId4"/>
            <a:stretch>
              <a:fillRect/>
            </a:stretch>
          </p:blipFill>
          <p:spPr>
            <a:xfrm>
              <a:off x="2109" y="2815"/>
              <a:ext cx="2398" cy="1861"/>
            </a:xfrm>
            <a:prstGeom prst="rect">
              <a:avLst/>
            </a:prstGeom>
          </p:spPr>
        </p:pic>
      </p:grpSp>
      <p:sp>
        <p:nvSpPr>
          <p:cNvPr id="16" name="标题 20"/>
          <p:cNvSpPr txBox="1"/>
          <p:nvPr/>
        </p:nvSpPr>
        <p:spPr bwMode="auto">
          <a:xfrm>
            <a:off x="800596" y="1229583"/>
            <a:ext cx="7543125" cy="40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itchFamily="34" charset="-122"/>
                <a:ea typeface="微软雅黑" pitchFamily="34" charset="-122"/>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pPr marL="0" lvl="1" algn="l"/>
            <a:r>
              <a:rPr lang="en-US" altLang="zh-CN" sz="1800" dirty="0">
                <a:solidFill>
                  <a:schemeClr val="tx1">
                    <a:lumMod val="75000"/>
                    <a:lumOff val="25000"/>
                  </a:schemeClr>
                </a:solidFill>
                <a:latin typeface="+mn-lt"/>
                <a:ea typeface="+mn-ea"/>
                <a:cs typeface="+mn-ea"/>
                <a:sym typeface="+mn-lt"/>
              </a:rPr>
              <a:t>The Name of the Forbidden City</a:t>
            </a:r>
          </a:p>
          <a:p>
            <a:endParaRPr lang="zh-CN" altLang="en-US" sz="1800" dirty="0">
              <a:solidFill>
                <a:srgbClr val="C80A2A"/>
              </a:solidFill>
              <a:latin typeface="+mn-lt"/>
              <a:ea typeface="+mn-ea"/>
              <a:cs typeface="+mn-ea"/>
              <a:sym typeface="+mn-lt"/>
            </a:endParaRPr>
          </a:p>
        </p:txBody>
      </p:sp>
      <p:sp>
        <p:nvSpPr>
          <p:cNvPr id="4" name="文本框 3"/>
          <p:cNvSpPr txBox="1"/>
          <p:nvPr/>
        </p:nvSpPr>
        <p:spPr>
          <a:xfrm>
            <a:off x="3670297" y="2176839"/>
            <a:ext cx="2386330" cy="246178"/>
          </a:xfrm>
          <a:prstGeom prst="rect">
            <a:avLst/>
          </a:prstGeom>
          <a:noFill/>
        </p:spPr>
        <p:txBody>
          <a:bodyPr wrap="none" lIns="0" tIns="0" rIns="0" bIns="0" rtlCol="0">
            <a:spAutoFit/>
          </a:bodyPr>
          <a:lstStyle/>
          <a:p>
            <a:r>
              <a:rPr lang="zh-CN" altLang="en-US" sz="1600" dirty="0">
                <a:latin typeface="微软雅黑" pitchFamily="34" charset="-122"/>
                <a:ea typeface="微软雅黑" pitchFamily="34" charset="-122"/>
              </a:rPr>
              <a:t>"</a:t>
            </a:r>
            <a:r>
              <a:rPr lang="en-US" altLang="zh-CN" sz="1600" dirty="0">
                <a:latin typeface="微软雅黑" pitchFamily="34" charset="-122"/>
                <a:ea typeface="微软雅黑" pitchFamily="34" charset="-122"/>
              </a:rPr>
              <a:t>Purple </a:t>
            </a:r>
            <a:r>
              <a:rPr lang="zh-CN" altLang="en-US" sz="1600" dirty="0">
                <a:latin typeface="微软雅黑" pitchFamily="34" charset="-122"/>
                <a:ea typeface="微软雅黑" pitchFamily="34" charset="-122"/>
              </a:rPr>
              <a:t>Forbidden City" </a:t>
            </a:r>
          </a:p>
        </p:txBody>
      </p:sp>
      <p:sp>
        <p:nvSpPr>
          <p:cNvPr id="6" name="文本框 5"/>
          <p:cNvSpPr txBox="1"/>
          <p:nvPr/>
        </p:nvSpPr>
        <p:spPr>
          <a:xfrm>
            <a:off x="6864429" y="2176839"/>
            <a:ext cx="1081839" cy="246178"/>
          </a:xfrm>
          <a:prstGeom prst="rect">
            <a:avLst/>
          </a:prstGeom>
          <a:noFill/>
        </p:spPr>
        <p:txBody>
          <a:bodyPr wrap="none" lIns="0" tIns="0" rIns="0" bIns="0" rtlCol="0">
            <a:spAutoFit/>
          </a:bodyPr>
          <a:lstStyle/>
          <a:p>
            <a:r>
              <a:rPr lang="en-US" altLang="zh-CN" sz="1600" dirty="0">
                <a:latin typeface="微软雅黑" pitchFamily="34" charset="-122"/>
                <a:ea typeface="微软雅黑" pitchFamily="34" charset="-122"/>
              </a:rPr>
              <a:t>Zijincheng</a:t>
            </a:r>
            <a:r>
              <a:rPr lang="zh-CN" altLang="en-US" sz="1600" dirty="0">
                <a:latin typeface="微软雅黑" pitchFamily="34" charset="-122"/>
                <a:ea typeface="微软雅黑" pitchFamily="34" charset="-122"/>
              </a:rPr>
              <a:t> </a:t>
            </a:r>
          </a:p>
        </p:txBody>
      </p:sp>
      <p:cxnSp>
        <p:nvCxnSpPr>
          <p:cNvPr id="8" name="直接箭头连接符 7"/>
          <p:cNvCxnSpPr>
            <a:stCxn id="4" idx="3"/>
            <a:endCxn id="6" idx="1"/>
          </p:cNvCxnSpPr>
          <p:nvPr/>
        </p:nvCxnSpPr>
        <p:spPr>
          <a:xfrm>
            <a:off x="6056628" y="2299928"/>
            <a:ext cx="8078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0" name="文本框 99"/>
          <p:cNvSpPr txBox="1"/>
          <p:nvPr/>
        </p:nvSpPr>
        <p:spPr>
          <a:xfrm>
            <a:off x="3670298" y="2986324"/>
            <a:ext cx="1334538" cy="337126"/>
          </a:xfrm>
          <a:prstGeom prst="rect">
            <a:avLst/>
          </a:prstGeom>
          <a:noFill/>
          <a:ln w="9525">
            <a:noFill/>
          </a:ln>
        </p:spPr>
        <p:txBody>
          <a:bodyPr wrap="square">
            <a:spAutoFit/>
          </a:bodyPr>
          <a:lstStyle/>
          <a:p>
            <a:r>
              <a:rPr lang="en-US" altLang="zh-CN" sz="1600" dirty="0">
                <a:latin typeface="微软雅黑" pitchFamily="34" charset="-122"/>
                <a:ea typeface="微软雅黑" pitchFamily="34" charset="-122"/>
                <a:sym typeface="+mn-ea"/>
              </a:rPr>
              <a:t>"</a:t>
            </a:r>
            <a:r>
              <a:rPr lang="en-US" altLang="zh-CN" sz="1600" dirty="0">
                <a:latin typeface="微软雅黑" pitchFamily="34" charset="-122"/>
                <a:ea typeface="微软雅黑" pitchFamily="34" charset="-122"/>
              </a:rPr>
              <a:t>Purple"</a:t>
            </a:r>
          </a:p>
        </p:txBody>
      </p:sp>
      <p:grpSp>
        <p:nvGrpSpPr>
          <p:cNvPr id="28" name="组合 27"/>
          <p:cNvGrpSpPr/>
          <p:nvPr/>
        </p:nvGrpSpPr>
        <p:grpSpPr>
          <a:xfrm>
            <a:off x="4564857" y="2987592"/>
            <a:ext cx="2738914" cy="336492"/>
            <a:chOff x="7190" y="3356"/>
            <a:chExt cx="4314" cy="530"/>
          </a:xfrm>
        </p:grpSpPr>
        <p:cxnSp>
          <p:nvCxnSpPr>
            <p:cNvPr id="12" name="直接箭头连接符 11"/>
            <p:cNvCxnSpPr/>
            <p:nvPr/>
          </p:nvCxnSpPr>
          <p:spPr>
            <a:xfrm>
              <a:off x="7190" y="3621"/>
              <a:ext cx="13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8760" y="3356"/>
              <a:ext cx="2744" cy="531"/>
            </a:xfrm>
            <a:prstGeom prst="rect">
              <a:avLst/>
            </a:prstGeom>
            <a:noFill/>
            <a:ln w="9525">
              <a:noFill/>
            </a:ln>
          </p:spPr>
          <p:txBody>
            <a:bodyPr wrap="square">
              <a:spAutoFit/>
            </a:bodyPr>
            <a:lstStyle/>
            <a:p>
              <a:r>
                <a:rPr lang="en-US" altLang="zh-CN" sz="1600" dirty="0">
                  <a:latin typeface="微软雅黑" pitchFamily="34" charset="-122"/>
                  <a:ea typeface="微软雅黑" pitchFamily="34" charset="-122"/>
                </a:rPr>
                <a:t>The North Star</a:t>
              </a:r>
            </a:p>
          </p:txBody>
        </p:sp>
      </p:grpSp>
      <p:sp>
        <p:nvSpPr>
          <p:cNvPr id="15" name="文本框 14"/>
          <p:cNvSpPr txBox="1"/>
          <p:nvPr/>
        </p:nvSpPr>
        <p:spPr>
          <a:xfrm>
            <a:off x="7451701" y="2987593"/>
            <a:ext cx="1334538" cy="337126"/>
          </a:xfrm>
          <a:prstGeom prst="rect">
            <a:avLst/>
          </a:prstGeom>
          <a:noFill/>
          <a:ln w="9525">
            <a:noFill/>
          </a:ln>
        </p:spPr>
        <p:txBody>
          <a:bodyPr wrap="square">
            <a:spAutoFit/>
          </a:bodyPr>
          <a:lstStyle/>
          <a:p>
            <a:r>
              <a:rPr lang="en-US" altLang="zh-CN" sz="1600" dirty="0">
                <a:latin typeface="微软雅黑" pitchFamily="34" charset="-122"/>
                <a:ea typeface="微软雅黑" pitchFamily="34" charset="-122"/>
              </a:rPr>
              <a:t>Ziwei Star</a:t>
            </a:r>
          </a:p>
        </p:txBody>
      </p:sp>
      <p:cxnSp>
        <p:nvCxnSpPr>
          <p:cNvPr id="17" name="直接箭头连接符 16"/>
          <p:cNvCxnSpPr/>
          <p:nvPr/>
        </p:nvCxnSpPr>
        <p:spPr>
          <a:xfrm flipV="1">
            <a:off x="7058069" y="3155838"/>
            <a:ext cx="393632" cy="114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3861399" y="3644704"/>
            <a:ext cx="3637031" cy="246178"/>
          </a:xfrm>
          <a:prstGeom prst="rect">
            <a:avLst/>
          </a:prstGeom>
          <a:noFill/>
        </p:spPr>
        <p:txBody>
          <a:bodyPr wrap="none" lIns="0" tIns="0" rIns="0" bIns="0" rtlCol="0">
            <a:spAutoFit/>
          </a:bodyPr>
          <a:lstStyle/>
          <a:p>
            <a:pPr algn="l"/>
            <a:r>
              <a:rPr lang="zh-CN" altLang="en-US" sz="1600" dirty="0">
                <a:latin typeface="微软雅黑" pitchFamily="34" charset="-122"/>
                <a:ea typeface="微软雅黑" pitchFamily="34" charset="-122"/>
              </a:rPr>
              <a:t>"harmony between man and nature" </a:t>
            </a:r>
          </a:p>
        </p:txBody>
      </p:sp>
      <p:grpSp>
        <p:nvGrpSpPr>
          <p:cNvPr id="22" name="组合 21"/>
          <p:cNvGrpSpPr/>
          <p:nvPr/>
        </p:nvGrpSpPr>
        <p:grpSpPr>
          <a:xfrm>
            <a:off x="3861400" y="4141187"/>
            <a:ext cx="4414389" cy="330143"/>
            <a:chOff x="6117" y="5173"/>
            <a:chExt cx="6953" cy="520"/>
          </a:xfrm>
        </p:grpSpPr>
        <p:sp>
          <p:nvSpPr>
            <p:cNvPr id="149" name="TextBox 14"/>
            <p:cNvSpPr txBox="1"/>
            <p:nvPr/>
          </p:nvSpPr>
          <p:spPr>
            <a:xfrm>
              <a:off x="6117" y="5174"/>
              <a:ext cx="2532" cy="519"/>
            </a:xfrm>
            <a:prstGeom prst="rect">
              <a:avLst/>
            </a:prstGeom>
            <a:solidFill>
              <a:srgbClr val="D87833"/>
            </a:solidFill>
          </p:spPr>
          <p:txBody>
            <a:bodyPr wrap="square" lIns="68699" tIns="34351" rIns="68699" bIns="34351" rtlCol="0">
              <a:spAutoFit/>
            </a:bodyPr>
            <a:lstStyle/>
            <a:p>
              <a:pPr algn="ctr"/>
              <a:r>
                <a:rPr lang="zh-CN" altLang="en-US" sz="1700" dirty="0">
                  <a:solidFill>
                    <a:schemeClr val="bg1"/>
                  </a:solidFill>
                  <a:cs typeface="+mn-ea"/>
                  <a:sym typeface="+mn-lt"/>
                </a:rPr>
                <a:t>stars in the sky</a:t>
              </a:r>
              <a:endParaRPr lang="en-US" altLang="zh-CN" sz="1700" dirty="0">
                <a:solidFill>
                  <a:schemeClr val="bg1"/>
                </a:solidFill>
                <a:cs typeface="+mn-ea"/>
                <a:sym typeface="+mn-lt"/>
              </a:endParaRPr>
            </a:p>
          </p:txBody>
        </p:sp>
        <p:cxnSp>
          <p:nvCxnSpPr>
            <p:cNvPr id="20" name="直接箭头连接符 19"/>
            <p:cNvCxnSpPr/>
            <p:nvPr/>
          </p:nvCxnSpPr>
          <p:spPr>
            <a:xfrm>
              <a:off x="8900" y="5433"/>
              <a:ext cx="13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4"/>
            <p:cNvSpPr txBox="1"/>
            <p:nvPr/>
          </p:nvSpPr>
          <p:spPr>
            <a:xfrm>
              <a:off x="10444" y="5173"/>
              <a:ext cx="2626" cy="519"/>
            </a:xfrm>
            <a:prstGeom prst="rect">
              <a:avLst/>
            </a:prstGeom>
            <a:solidFill>
              <a:srgbClr val="D87833"/>
            </a:solidFill>
          </p:spPr>
          <p:txBody>
            <a:bodyPr wrap="square" lIns="68699" tIns="34351" rIns="68699" bIns="34351" rtlCol="0">
              <a:spAutoFit/>
            </a:bodyPr>
            <a:lstStyle/>
            <a:p>
              <a:pPr algn="ctr"/>
              <a:r>
                <a:rPr lang="zh-CN" altLang="en-US" sz="1700" dirty="0">
                  <a:solidFill>
                    <a:schemeClr val="bg1"/>
                  </a:solidFill>
                  <a:cs typeface="+mn-ea"/>
                  <a:sym typeface="+mn-lt"/>
                </a:rPr>
                <a:t>capital planning</a:t>
              </a:r>
            </a:p>
          </p:txBody>
        </p:sp>
      </p:grpSp>
      <p:sp>
        <p:nvSpPr>
          <p:cNvPr id="23" name="文本框 22"/>
          <p:cNvSpPr txBox="1"/>
          <p:nvPr/>
        </p:nvSpPr>
        <p:spPr>
          <a:xfrm>
            <a:off x="3861400" y="5096697"/>
            <a:ext cx="1334538" cy="584673"/>
          </a:xfrm>
          <a:prstGeom prst="rect">
            <a:avLst/>
          </a:prstGeom>
          <a:noFill/>
          <a:ln w="9525">
            <a:noFill/>
          </a:ln>
        </p:spPr>
        <p:txBody>
          <a:bodyPr wrap="square">
            <a:spAutoFit/>
          </a:bodyPr>
          <a:lstStyle/>
          <a:p>
            <a:r>
              <a:rPr lang="en-US" altLang="zh-CN" sz="1600" dirty="0">
                <a:latin typeface="微软雅黑" pitchFamily="34" charset="-122"/>
                <a:ea typeface="微软雅黑" pitchFamily="34" charset="-122"/>
                <a:sym typeface="+mn-ea"/>
              </a:rPr>
              <a:t>"Forbidden</a:t>
            </a:r>
            <a:r>
              <a:rPr lang="en-US" altLang="zh-CN" sz="1600" dirty="0">
                <a:latin typeface="微软雅黑" pitchFamily="34" charset="-122"/>
                <a:ea typeface="微软雅黑" pitchFamily="34" charset="-122"/>
              </a:rPr>
              <a:t>"</a:t>
            </a:r>
          </a:p>
        </p:txBody>
      </p:sp>
      <p:sp>
        <p:nvSpPr>
          <p:cNvPr id="25" name="文本框 24"/>
          <p:cNvSpPr txBox="1"/>
          <p:nvPr/>
        </p:nvSpPr>
        <p:spPr>
          <a:xfrm>
            <a:off x="6000978" y="4850360"/>
            <a:ext cx="3349678" cy="829801"/>
          </a:xfrm>
          <a:prstGeom prst="rect">
            <a:avLst/>
          </a:prstGeom>
          <a:noFill/>
          <a:ln w="9525">
            <a:noFill/>
          </a:ln>
        </p:spPr>
        <p:txBody>
          <a:bodyPr wrap="square" lIns="91424" tIns="45712" rIns="91424" bIns="45712" rtlCol="0">
            <a:spAutoFit/>
          </a:bodyPr>
          <a:lstStyle/>
          <a:p>
            <a:pPr lvl="0" algn="ctr"/>
            <a:r>
              <a:rPr lang="en-US" altLang="zh-CN" sz="1600" dirty="0">
                <a:latin typeface="微软雅黑" pitchFamily="34" charset="-122"/>
                <a:ea typeface="微软雅黑" pitchFamily="34" charset="-122"/>
                <a:sym typeface="+mn-ea"/>
              </a:rPr>
              <a:t>Supreme power </a:t>
            </a:r>
          </a:p>
          <a:p>
            <a:pPr lvl="0" algn="ctr"/>
            <a:r>
              <a:rPr lang="en-US" altLang="zh-CN" sz="1600" dirty="0">
                <a:latin typeface="微软雅黑" pitchFamily="34" charset="-122"/>
                <a:ea typeface="微软雅黑" pitchFamily="34" charset="-122"/>
                <a:sym typeface="+mn-ea"/>
              </a:rPr>
              <a:t>and </a:t>
            </a:r>
          </a:p>
          <a:p>
            <a:pPr lvl="0" algn="ctr"/>
            <a:r>
              <a:rPr lang="en-US" altLang="zh-CN" sz="1600" dirty="0">
                <a:latin typeface="微软雅黑" pitchFamily="34" charset="-122"/>
                <a:ea typeface="微软雅黑" pitchFamily="34" charset="-122"/>
                <a:sym typeface="+mn-ea"/>
              </a:rPr>
              <a:t>status of the royal family </a:t>
            </a:r>
          </a:p>
        </p:txBody>
      </p:sp>
      <p:cxnSp>
        <p:nvCxnSpPr>
          <p:cNvPr id="26" name="直接箭头连接符 25"/>
          <p:cNvCxnSpPr/>
          <p:nvPr/>
        </p:nvCxnSpPr>
        <p:spPr>
          <a:xfrm>
            <a:off x="5428307" y="5264942"/>
            <a:ext cx="8634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1055187" y="4101189"/>
            <a:ext cx="1191688" cy="153643"/>
          </a:xfrm>
          <a:prstGeom prst="rect">
            <a:avLst/>
          </a:prstGeom>
          <a:noFill/>
        </p:spPr>
        <p:txBody>
          <a:bodyPr wrap="square" lIns="0" tIns="0" rIns="0" bIns="0" rtlCol="0">
            <a:spAutoFit/>
          </a:bodyPr>
          <a:lstStyle/>
          <a:p>
            <a:r>
              <a:rPr lang="en-US" altLang="zh-CN" sz="1000" dirty="0">
                <a:latin typeface="微软雅黑" pitchFamily="34" charset="-122"/>
                <a:ea typeface="微软雅黑" pitchFamily="34" charset="-122"/>
              </a:rPr>
              <a:t>The </a:t>
            </a:r>
            <a:r>
              <a:rPr lang="zh-CN" altLang="en-US" sz="1000" dirty="0">
                <a:latin typeface="微软雅黑" pitchFamily="34" charset="-122"/>
                <a:ea typeface="微软雅黑" pitchFamily="34" charset="-122"/>
              </a:rPr>
              <a:t>Forbidden City </a:t>
            </a:r>
          </a:p>
        </p:txBody>
      </p:sp>
    </p:spTree>
  </p:cSld>
  <p:clrMapOvr>
    <a:masterClrMapping/>
  </p:clrMapOvr>
  <mc:AlternateContent xmlns:mc="http://schemas.openxmlformats.org/markup-compatibility/2006" xmlns:p14="http://schemas.microsoft.com/office/powerpoint/2010/main">
    <mc:Choice Requires="p14">
      <p:transition spd="slow" p14:dur="1400" advClick="0" advTm="159750"/>
    </mc:Choice>
    <mc:Fallback xmlns="">
      <p:transition spd="slow" advClick="0" advTm="159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0" grpId="0"/>
      <p:bldP spid="15" grpId="0"/>
      <p:bldP spid="18" grpId="0"/>
      <p:bldP spid="23" grpId="0"/>
      <p:bldP spid="2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1"/>
          <p:cNvSpPr/>
          <p:nvPr/>
        </p:nvSpPr>
        <p:spPr>
          <a:xfrm>
            <a:off x="837112" y="1867460"/>
            <a:ext cx="2981172" cy="2981172"/>
          </a:xfrm>
          <a:prstGeom prst="ellipse">
            <a:avLst/>
          </a:prstGeom>
          <a:blipFill dpi="0" rotWithShape="1">
            <a:blip r:embed="rId3" cstate="print">
              <a:extLst>
                <a:ext uri="{28A0092B-C50C-407E-A947-70E740481C1C}">
                  <a14:useLocalDpi xmlns:a14="http://schemas.microsoft.com/office/drawing/2010/main" val="0"/>
                </a:ext>
              </a:extLst>
            </a:blip>
            <a:srcRect/>
            <a:stretch>
              <a:fillRect r="-18344"/>
            </a:stretch>
          </a:blipFill>
          <a:ln w="9525" cap="flat" cmpd="sng" algn="ctr">
            <a:solidFill>
              <a:sysClr val="window" lastClr="FFFFFF">
                <a:lumMod val="75000"/>
              </a:sysClr>
            </a:solidFill>
            <a:prstDash val="solid"/>
          </a:ln>
          <a:effectLst/>
        </p:spPr>
        <p:txBody>
          <a:bodyPr rtlCol="0" anchor="ctr"/>
          <a:lstStyle/>
          <a:p>
            <a:pPr algn="ctr" defTabSz="914217">
              <a:defRPr/>
            </a:pPr>
            <a:endParaRPr lang="zh-CN" altLang="en-US" kern="0">
              <a:solidFill>
                <a:sysClr val="window" lastClr="FFFFFF"/>
              </a:solidFill>
              <a:cs typeface="+mn-ea"/>
              <a:sym typeface="+mn-lt"/>
            </a:endParaRPr>
          </a:p>
        </p:txBody>
      </p:sp>
      <p:pic>
        <p:nvPicPr>
          <p:cNvPr id="44" name="图片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2525" y="856903"/>
            <a:ext cx="2851475" cy="5144195"/>
          </a:xfrm>
          <a:prstGeom prst="rect">
            <a:avLst/>
          </a:prstGeom>
        </p:spPr>
      </p:pic>
      <p:sp>
        <p:nvSpPr>
          <p:cNvPr id="13" name="矩形 12"/>
          <p:cNvSpPr/>
          <p:nvPr/>
        </p:nvSpPr>
        <p:spPr>
          <a:xfrm>
            <a:off x="1955749" y="2605070"/>
            <a:ext cx="2019195" cy="1429772"/>
          </a:xfrm>
          <a:prstGeom prst="rect">
            <a:avLst/>
          </a:prstGeom>
        </p:spPr>
        <p:txBody>
          <a:bodyPr wrap="square">
            <a:spAutoFit/>
          </a:bodyPr>
          <a:lstStyle/>
          <a:p>
            <a:pPr algn="ctr" defTabSz="914217">
              <a:defRPr/>
            </a:pPr>
            <a:r>
              <a:rPr lang="en-US" altLang="zh-CN" sz="8698" kern="0" dirty="0">
                <a:solidFill>
                  <a:srgbClr val="C80A2A"/>
                </a:solidFill>
                <a:cs typeface="+mn-ea"/>
                <a:sym typeface="+mn-lt"/>
              </a:rPr>
              <a:t>02</a:t>
            </a:r>
            <a:endParaRPr lang="zh-CN" altLang="en-US" sz="8698" kern="0" dirty="0">
              <a:solidFill>
                <a:srgbClr val="C80A2A"/>
              </a:solidFill>
              <a:cs typeface="+mn-ea"/>
              <a:sym typeface="+mn-lt"/>
            </a:endParaRPr>
          </a:p>
        </p:txBody>
      </p:sp>
      <p:sp>
        <p:nvSpPr>
          <p:cNvPr id="14" name="矩形 13"/>
          <p:cNvSpPr/>
          <p:nvPr/>
        </p:nvSpPr>
        <p:spPr>
          <a:xfrm>
            <a:off x="1229141" y="3172037"/>
            <a:ext cx="1100174" cy="553774"/>
          </a:xfrm>
          <a:prstGeom prst="rect">
            <a:avLst/>
          </a:prstGeom>
        </p:spPr>
        <p:txBody>
          <a:bodyPr wrap="none">
            <a:spAutoFit/>
            <a:scene3d>
              <a:camera prst="orthographicFront"/>
              <a:lightRig rig="threePt" dir="t"/>
            </a:scene3d>
            <a:sp3d contourW="12700"/>
          </a:bodyPr>
          <a:lstStyle/>
          <a:p>
            <a:pPr algn="r"/>
            <a:r>
              <a:rPr lang="en-US" altLang="zh-CN" sz="2999" b="1" dirty="0">
                <a:solidFill>
                  <a:schemeClr val="tx1">
                    <a:lumMod val="75000"/>
                    <a:lumOff val="25000"/>
                  </a:schemeClr>
                </a:solidFill>
                <a:cs typeface="+mn-ea"/>
                <a:sym typeface="+mn-lt"/>
              </a:rPr>
              <a:t>PART</a:t>
            </a:r>
            <a:endParaRPr lang="zh-CN" altLang="en-US" sz="2999" b="1" dirty="0">
              <a:solidFill>
                <a:schemeClr val="tx1">
                  <a:lumMod val="75000"/>
                  <a:lumOff val="25000"/>
                </a:schemeClr>
              </a:solidFill>
              <a:cs typeface="+mn-ea"/>
              <a:sym typeface="+mn-lt"/>
            </a:endParaRPr>
          </a:p>
        </p:txBody>
      </p:sp>
      <p:sp>
        <p:nvSpPr>
          <p:cNvPr id="15" name="矩形 14"/>
          <p:cNvSpPr/>
          <p:nvPr/>
        </p:nvSpPr>
        <p:spPr>
          <a:xfrm>
            <a:off x="3975085" y="2173322"/>
            <a:ext cx="3858315" cy="1937684"/>
          </a:xfrm>
          <a:prstGeom prst="rect">
            <a:avLst/>
          </a:prstGeom>
        </p:spPr>
        <p:txBody>
          <a:bodyPr wrap="square">
            <a:spAutoFit/>
          </a:bodyPr>
          <a:lstStyle/>
          <a:p>
            <a:pPr marL="0" lvl="1" defTabSz="914217">
              <a:defRPr/>
            </a:pPr>
            <a:r>
              <a:rPr lang="en-US" altLang="zh-CN" sz="3999" dirty="0">
                <a:solidFill>
                  <a:schemeClr val="tx1">
                    <a:lumMod val="75000"/>
                    <a:lumOff val="25000"/>
                  </a:schemeClr>
                </a:solidFill>
                <a:cs typeface="+mn-ea"/>
                <a:sym typeface="+mn-lt"/>
              </a:rPr>
              <a:t>The Collections in the Forbidden City</a:t>
            </a:r>
            <a:endParaRPr lang="zh-CN" altLang="en-US" sz="3999" kern="0" dirty="0">
              <a:solidFill>
                <a:srgbClr val="C80A2A"/>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00" advClick="0" advTm="3672"/>
    </mc:Choice>
    <mc:Fallback xmlns="">
      <p:transition spd="slow" advClick="0" advTm="3672"/>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0"/>
          <p:cNvSpPr txBox="1"/>
          <p:nvPr/>
        </p:nvSpPr>
        <p:spPr bwMode="auto">
          <a:xfrm>
            <a:off x="800596" y="1229583"/>
            <a:ext cx="8201506" cy="40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itchFamily="34" charset="-122"/>
                <a:ea typeface="微软雅黑" pitchFamily="34" charset="-122"/>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pPr marL="0" lvl="1" algn="l"/>
            <a:r>
              <a:rPr lang="en-US" altLang="zh-CN" sz="1800" dirty="0">
                <a:solidFill>
                  <a:schemeClr val="tx1">
                    <a:lumMod val="75000"/>
                    <a:lumOff val="25000"/>
                  </a:schemeClr>
                </a:solidFill>
                <a:latin typeface="+mn-lt"/>
                <a:ea typeface="+mn-ea"/>
                <a:cs typeface="+mn-ea"/>
                <a:sym typeface="+mn-lt"/>
              </a:rPr>
              <a:t>The Collections of the Forbidden City </a:t>
            </a:r>
          </a:p>
          <a:p>
            <a:endParaRPr lang="zh-CN" altLang="en-US" sz="1800" dirty="0">
              <a:solidFill>
                <a:srgbClr val="C80A2A"/>
              </a:solidFill>
              <a:latin typeface="+mn-lt"/>
              <a:ea typeface="+mn-ea"/>
              <a:cs typeface="+mn-ea"/>
              <a:sym typeface="+mn-lt"/>
            </a:endParaRPr>
          </a:p>
        </p:txBody>
      </p:sp>
      <p:sp>
        <p:nvSpPr>
          <p:cNvPr id="2" name="文本框 1"/>
          <p:cNvSpPr txBox="1"/>
          <p:nvPr/>
        </p:nvSpPr>
        <p:spPr>
          <a:xfrm>
            <a:off x="468548" y="1927327"/>
            <a:ext cx="7039658" cy="245702"/>
          </a:xfrm>
          <a:prstGeom prst="rect">
            <a:avLst/>
          </a:prstGeom>
          <a:noFill/>
        </p:spPr>
        <p:txBody>
          <a:bodyPr wrap="none" lIns="0" tIns="0" rIns="0" bIns="0" rtlCol="0">
            <a:spAutoFit/>
          </a:bodyPr>
          <a:lstStyle/>
          <a:p>
            <a:pPr algn="l"/>
            <a:r>
              <a:rPr lang="zh-CN" altLang="en-US" sz="1600" dirty="0">
                <a:latin typeface="微软雅黑" pitchFamily="34" charset="-122"/>
                <a:ea typeface="微软雅黑" pitchFamily="34" charset="-122"/>
              </a:rPr>
              <a:t>The Palace Museum was then established in the Forbidden City in 1925</a:t>
            </a:r>
            <a:r>
              <a:rPr lang="en-US" altLang="zh-CN" sz="1600" dirty="0">
                <a:latin typeface="微软雅黑" pitchFamily="34" charset="-122"/>
                <a:ea typeface="微软雅黑" pitchFamily="34" charset="-122"/>
              </a:rPr>
              <a:t>.</a:t>
            </a:r>
          </a:p>
        </p:txBody>
      </p:sp>
      <p:sp>
        <p:nvSpPr>
          <p:cNvPr id="4" name="文本框 3"/>
          <p:cNvSpPr txBox="1"/>
          <p:nvPr/>
        </p:nvSpPr>
        <p:spPr>
          <a:xfrm>
            <a:off x="468549" y="2451111"/>
            <a:ext cx="6277155" cy="738377"/>
          </a:xfrm>
          <a:prstGeom prst="rect">
            <a:avLst/>
          </a:prstGeom>
          <a:noFill/>
        </p:spPr>
        <p:txBody>
          <a:bodyPr wrap="square" lIns="0" tIns="0" rIns="0" bIns="0" rtlCol="0">
            <a:spAutoFit/>
          </a:bodyPr>
          <a:lstStyle/>
          <a:p>
            <a:pPr algn="l"/>
            <a:r>
              <a:rPr lang="en-US" altLang="zh-CN" sz="1600" dirty="0">
                <a:latin typeface="微软雅黑" pitchFamily="34" charset="-122"/>
                <a:ea typeface="微软雅黑" pitchFamily="34" charset="-122"/>
              </a:rPr>
              <a:t>P</a:t>
            </a:r>
            <a:r>
              <a:rPr lang="zh-CN" altLang="en-US" sz="1600" dirty="0">
                <a:latin typeface="微软雅黑" pitchFamily="34" charset="-122"/>
                <a:ea typeface="微软雅黑" pitchFamily="34" charset="-122"/>
              </a:rPr>
              <a:t>aintings，ceramics（陶器），seals（印章）, steles（碑文）, </a:t>
            </a:r>
          </a:p>
          <a:p>
            <a:pPr algn="l"/>
            <a:r>
              <a:rPr lang="zh-CN" altLang="en-US" sz="1600" dirty="0">
                <a:latin typeface="微软雅黑" pitchFamily="34" charset="-122"/>
                <a:ea typeface="微软雅黑" pitchFamily="34" charset="-122"/>
              </a:rPr>
              <a:t>sculptures（雕塑）, inscribed wares（篆刻）, </a:t>
            </a:r>
          </a:p>
          <a:p>
            <a:pPr algn="l"/>
            <a:r>
              <a:rPr lang="zh-CN" altLang="en-US" sz="1600" dirty="0">
                <a:latin typeface="微软雅黑" pitchFamily="34" charset="-122"/>
                <a:ea typeface="微软雅黑" pitchFamily="34" charset="-122"/>
              </a:rPr>
              <a:t>bronze wares（青铜器）, enamel objects（珐琅）</a:t>
            </a:r>
            <a:r>
              <a:rPr lang="en-US" altLang="zh-CN" sz="1600" dirty="0">
                <a:latin typeface="微软雅黑" pitchFamily="34" charset="-122"/>
                <a:ea typeface="微软雅黑" pitchFamily="34" charset="-122"/>
              </a:rPr>
              <a:t>, etc.</a:t>
            </a:r>
          </a:p>
        </p:txBody>
      </p:sp>
      <p:pic>
        <p:nvPicPr>
          <p:cNvPr id="5" name="图片 4" descr="故宫3"/>
          <p:cNvPicPr>
            <a:picLocks noChangeAspect="1"/>
          </p:cNvPicPr>
          <p:nvPr/>
        </p:nvPicPr>
        <p:blipFill>
          <a:blip r:embed="rId3"/>
          <a:stretch>
            <a:fillRect/>
          </a:stretch>
        </p:blipFill>
        <p:spPr>
          <a:xfrm>
            <a:off x="468549" y="3571056"/>
            <a:ext cx="5417514" cy="2106564"/>
          </a:xfrm>
          <a:prstGeom prst="rect">
            <a:avLst/>
          </a:prstGeom>
        </p:spPr>
      </p:pic>
      <p:sp>
        <p:nvSpPr>
          <p:cNvPr id="6" name="文本框 5"/>
          <p:cNvSpPr txBox="1"/>
          <p:nvPr/>
        </p:nvSpPr>
        <p:spPr>
          <a:xfrm>
            <a:off x="6540635" y="3805331"/>
            <a:ext cx="1835466" cy="492040"/>
          </a:xfrm>
          <a:prstGeom prst="rect">
            <a:avLst/>
          </a:prstGeom>
          <a:noFill/>
        </p:spPr>
        <p:txBody>
          <a:bodyPr wrap="none" lIns="0" tIns="0" rIns="0" bIns="0" rtlCol="0">
            <a:spAutoFit/>
          </a:bodyPr>
          <a:lstStyle/>
          <a:p>
            <a:pPr algn="ctr"/>
            <a:r>
              <a:rPr lang="zh-CN" altLang="en-US" sz="1600" dirty="0">
                <a:latin typeface="微软雅黑" pitchFamily="34" charset="-122"/>
                <a:ea typeface="微软雅黑" pitchFamily="34" charset="-122"/>
              </a:rPr>
              <a:t>Han Banquet </a:t>
            </a:r>
            <a:r>
              <a:rPr lang="en-US" altLang="zh-CN" sz="1600" dirty="0">
                <a:latin typeface="微软雅黑" pitchFamily="34" charset="-122"/>
                <a:ea typeface="微软雅黑" pitchFamily="34" charset="-122"/>
              </a:rPr>
              <a:t>M</a:t>
            </a:r>
            <a:r>
              <a:rPr lang="zh-CN" altLang="en-US" sz="1600" dirty="0">
                <a:latin typeface="微软雅黑" pitchFamily="34" charset="-122"/>
                <a:ea typeface="微软雅黑" pitchFamily="34" charset="-122"/>
              </a:rPr>
              <a:t>ap </a:t>
            </a:r>
          </a:p>
          <a:p>
            <a:pPr algn="ctr"/>
            <a:r>
              <a:rPr lang="zh-CN" altLang="en-US" sz="1600" dirty="0">
                <a:latin typeface="微软雅黑" pitchFamily="34" charset="-122"/>
                <a:ea typeface="微软雅黑" pitchFamily="34" charset="-122"/>
              </a:rPr>
              <a:t>韩熙载夜宴图</a:t>
            </a:r>
          </a:p>
        </p:txBody>
      </p:sp>
      <p:sp>
        <p:nvSpPr>
          <p:cNvPr id="7" name="文本框 6"/>
          <p:cNvSpPr txBox="1"/>
          <p:nvPr/>
        </p:nvSpPr>
        <p:spPr>
          <a:xfrm>
            <a:off x="6131766" y="4942419"/>
            <a:ext cx="2870337" cy="245702"/>
          </a:xfrm>
          <a:prstGeom prst="rect">
            <a:avLst/>
          </a:prstGeom>
          <a:noFill/>
        </p:spPr>
        <p:txBody>
          <a:bodyPr wrap="none" lIns="0" tIns="0" rIns="0" bIns="0" rtlCol="0">
            <a:spAutoFit/>
          </a:bodyPr>
          <a:lstStyle/>
          <a:p>
            <a:pPr algn="l"/>
            <a:r>
              <a:rPr lang="zh-CN" altLang="en-US" sz="1600" dirty="0">
                <a:latin typeface="微软雅黑" pitchFamily="34" charset="-122"/>
                <a:ea typeface="微软雅黑" pitchFamily="34" charset="-122"/>
              </a:rPr>
              <a:t>The Night Revels of Han Xizai</a:t>
            </a:r>
          </a:p>
        </p:txBody>
      </p:sp>
    </p:spTree>
  </p:cSld>
  <p:clrMapOvr>
    <a:masterClrMapping/>
  </p:clrMapOvr>
  <mc:AlternateContent xmlns:mc="http://schemas.openxmlformats.org/markup-compatibility/2006" xmlns:p14="http://schemas.microsoft.com/office/powerpoint/2010/main">
    <mc:Choice Requires="p14">
      <p:transition spd="slow" p14:dur="1400" advClick="0" advTm="105934"/>
    </mc:Choice>
    <mc:Fallback xmlns="">
      <p:transition spd="slow" advClick="0" advTm="1059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0"/>
          <p:cNvSpPr txBox="1"/>
          <p:nvPr/>
        </p:nvSpPr>
        <p:spPr bwMode="auto">
          <a:xfrm>
            <a:off x="800596" y="1229583"/>
            <a:ext cx="8066275" cy="40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itchFamily="34" charset="-122"/>
                <a:ea typeface="微软雅黑" pitchFamily="34" charset="-122"/>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pPr marL="0" lvl="1" algn="l"/>
            <a:r>
              <a:rPr lang="en-US" altLang="zh-CN" sz="1800" dirty="0">
                <a:solidFill>
                  <a:schemeClr val="tx1">
                    <a:lumMod val="75000"/>
                    <a:lumOff val="25000"/>
                  </a:schemeClr>
                </a:solidFill>
                <a:latin typeface="+mn-lt"/>
                <a:ea typeface="+mn-ea"/>
                <a:cs typeface="+mn-ea"/>
                <a:sym typeface="+mn-lt"/>
              </a:rPr>
              <a:t>The Collections of the Forbidden City</a:t>
            </a:r>
          </a:p>
          <a:p>
            <a:endParaRPr lang="zh-CN" altLang="en-US" sz="1800" dirty="0">
              <a:solidFill>
                <a:srgbClr val="C80A2A"/>
              </a:solidFill>
              <a:latin typeface="+mn-lt"/>
              <a:ea typeface="+mn-ea"/>
              <a:cs typeface="+mn-ea"/>
              <a:sym typeface="+mn-lt"/>
            </a:endParaRPr>
          </a:p>
        </p:txBody>
      </p:sp>
      <p:pic>
        <p:nvPicPr>
          <p:cNvPr id="8" name="图片 7" descr="故宫4"/>
          <p:cNvPicPr>
            <a:picLocks noChangeAspect="1"/>
          </p:cNvPicPr>
          <p:nvPr/>
        </p:nvPicPr>
        <p:blipFill>
          <a:blip r:embed="rId3"/>
          <a:stretch>
            <a:fillRect/>
          </a:stretch>
        </p:blipFill>
        <p:spPr>
          <a:xfrm>
            <a:off x="1542782" y="1716543"/>
            <a:ext cx="2620825" cy="2924302"/>
          </a:xfrm>
          <a:prstGeom prst="rect">
            <a:avLst/>
          </a:prstGeom>
        </p:spPr>
      </p:pic>
      <p:sp>
        <p:nvSpPr>
          <p:cNvPr id="9" name="文本框 8"/>
          <p:cNvSpPr txBox="1"/>
          <p:nvPr/>
        </p:nvSpPr>
        <p:spPr>
          <a:xfrm>
            <a:off x="1884988" y="4840836"/>
            <a:ext cx="1937049" cy="492040"/>
          </a:xfrm>
          <a:prstGeom prst="rect">
            <a:avLst/>
          </a:prstGeom>
          <a:noFill/>
        </p:spPr>
        <p:txBody>
          <a:bodyPr wrap="none" lIns="0" tIns="0" rIns="0" bIns="0" rtlCol="0">
            <a:spAutoFit/>
          </a:bodyPr>
          <a:lstStyle/>
          <a:p>
            <a:pPr algn="ctr"/>
            <a:r>
              <a:rPr lang="zh-CN" altLang="en-US" sz="1600" dirty="0">
                <a:latin typeface="微软雅黑" pitchFamily="34" charset="-122"/>
                <a:ea typeface="微软雅黑" pitchFamily="34" charset="-122"/>
              </a:rPr>
              <a:t>Meat-shaped Stone</a:t>
            </a:r>
          </a:p>
          <a:p>
            <a:pPr algn="ctr"/>
            <a:r>
              <a:rPr lang="zh-CN" altLang="en-US" sz="1600" dirty="0">
                <a:latin typeface="微软雅黑" pitchFamily="34" charset="-122"/>
                <a:ea typeface="微软雅黑" pitchFamily="34" charset="-122"/>
              </a:rPr>
              <a:t>肉形石</a:t>
            </a:r>
          </a:p>
        </p:txBody>
      </p:sp>
      <p:pic>
        <p:nvPicPr>
          <p:cNvPr id="10" name="图片 9" descr="F3ED1103-26CF-40A3-BABE-2B40AC0CAD4C"/>
          <p:cNvPicPr>
            <a:picLocks noChangeAspect="1"/>
          </p:cNvPicPr>
          <p:nvPr/>
        </p:nvPicPr>
        <p:blipFill>
          <a:blip r:embed="rId4"/>
          <a:stretch>
            <a:fillRect/>
          </a:stretch>
        </p:blipFill>
        <p:spPr>
          <a:xfrm>
            <a:off x="5590839" y="1716544"/>
            <a:ext cx="2011966" cy="3037948"/>
          </a:xfrm>
          <a:prstGeom prst="rect">
            <a:avLst/>
          </a:prstGeom>
        </p:spPr>
      </p:pic>
      <p:sp>
        <p:nvSpPr>
          <p:cNvPr id="11" name="文本框 10"/>
          <p:cNvSpPr txBox="1"/>
          <p:nvPr/>
        </p:nvSpPr>
        <p:spPr>
          <a:xfrm>
            <a:off x="4934363" y="4840836"/>
            <a:ext cx="3325553" cy="492040"/>
          </a:xfrm>
          <a:prstGeom prst="rect">
            <a:avLst/>
          </a:prstGeom>
          <a:noFill/>
        </p:spPr>
        <p:txBody>
          <a:bodyPr wrap="square" lIns="0" tIns="0" rIns="0" bIns="0" rtlCol="0">
            <a:spAutoFit/>
          </a:bodyPr>
          <a:lstStyle/>
          <a:p>
            <a:pPr algn="ctr"/>
            <a:r>
              <a:rPr lang="zh-CN" altLang="en-US" sz="1600" dirty="0">
                <a:latin typeface="微软雅黑" pitchFamily="34" charset="-122"/>
                <a:ea typeface="微软雅黑" pitchFamily="34" charset="-122"/>
              </a:rPr>
              <a:t> </a:t>
            </a:r>
            <a:r>
              <a:rPr lang="en-US" altLang="zh-CN" sz="1600" dirty="0">
                <a:latin typeface="微软雅黑" pitchFamily="34" charset="-122"/>
                <a:ea typeface="微软雅黑" pitchFamily="34" charset="-122"/>
              </a:rPr>
              <a:t>J</a:t>
            </a:r>
            <a:r>
              <a:rPr lang="zh-CN" altLang="en-US" sz="1600" dirty="0">
                <a:latin typeface="微软雅黑" pitchFamily="34" charset="-122"/>
                <a:ea typeface="微软雅黑" pitchFamily="34" charset="-122"/>
              </a:rPr>
              <a:t>adeite </a:t>
            </a:r>
            <a:r>
              <a:rPr lang="en-US" altLang="zh-CN" sz="1600" dirty="0">
                <a:latin typeface="微软雅黑" pitchFamily="34" charset="-122"/>
                <a:ea typeface="微软雅黑" pitchFamily="34" charset="-122"/>
              </a:rPr>
              <a:t>C</a:t>
            </a:r>
            <a:r>
              <a:rPr lang="zh-CN" altLang="en-US" sz="1600" dirty="0">
                <a:latin typeface="微软雅黑" pitchFamily="34" charset="-122"/>
                <a:ea typeface="微软雅黑" pitchFamily="34" charset="-122"/>
              </a:rPr>
              <a:t>abbage</a:t>
            </a:r>
          </a:p>
          <a:p>
            <a:pPr algn="ctr"/>
            <a:r>
              <a:rPr lang="zh-CN" altLang="en-US" sz="1600" dirty="0">
                <a:latin typeface="微软雅黑" pitchFamily="34" charset="-122"/>
                <a:ea typeface="微软雅黑" pitchFamily="34" charset="-122"/>
              </a:rPr>
              <a:t>翠玉白菜</a:t>
            </a:r>
          </a:p>
        </p:txBody>
      </p:sp>
    </p:spTree>
  </p:cSld>
  <p:clrMapOvr>
    <a:masterClrMapping/>
  </p:clrMapOvr>
  <mc:AlternateContent xmlns:mc="http://schemas.openxmlformats.org/markup-compatibility/2006" xmlns:p14="http://schemas.microsoft.com/office/powerpoint/2010/main">
    <mc:Choice Requires="p14">
      <p:transition spd="slow" p14:dur="1400" advClick="0" advTm="9368"/>
    </mc:Choice>
    <mc:Fallback xmlns="">
      <p:transition spd="slow" advClick="0" advTm="93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2525" y="856903"/>
            <a:ext cx="2851475" cy="5144195"/>
          </a:xfrm>
          <a:prstGeom prst="rect">
            <a:avLst/>
          </a:prstGeom>
        </p:spPr>
      </p:pic>
      <p:sp>
        <p:nvSpPr>
          <p:cNvPr id="39" name="椭圆 38"/>
          <p:cNvSpPr/>
          <p:nvPr/>
        </p:nvSpPr>
        <p:spPr>
          <a:xfrm>
            <a:off x="837112" y="1867460"/>
            <a:ext cx="2981172" cy="2981172"/>
          </a:xfrm>
          <a:prstGeom prst="ellipse">
            <a:avLst/>
          </a:prstGeom>
          <a:blipFill dpi="0" rotWithShape="1">
            <a:blip r:embed="rId4" cstate="print">
              <a:extLst>
                <a:ext uri="{28A0092B-C50C-407E-A947-70E740481C1C}">
                  <a14:useLocalDpi xmlns:a14="http://schemas.microsoft.com/office/drawing/2010/main" val="0"/>
                </a:ext>
              </a:extLst>
            </a:blip>
            <a:srcRect/>
            <a:stretch>
              <a:fillRect r="-18344"/>
            </a:stretch>
          </a:blipFill>
          <a:ln w="9525" cap="flat" cmpd="sng" algn="ctr">
            <a:solidFill>
              <a:sysClr val="window" lastClr="FFFFFF">
                <a:lumMod val="75000"/>
              </a:sysClr>
            </a:solidFill>
            <a:prstDash val="solid"/>
          </a:ln>
          <a:effectLst/>
        </p:spPr>
        <p:txBody>
          <a:bodyPr rtlCol="0" anchor="ctr"/>
          <a:lstStyle/>
          <a:p>
            <a:pPr algn="ctr">
              <a:defRPr/>
            </a:pPr>
            <a:endParaRPr lang="zh-CN" altLang="en-US" kern="0">
              <a:solidFill>
                <a:sysClr val="window" lastClr="FFFFFF"/>
              </a:solidFill>
              <a:cs typeface="+mn-ea"/>
              <a:sym typeface="+mn-lt"/>
            </a:endParaRPr>
          </a:p>
        </p:txBody>
      </p:sp>
      <p:sp>
        <p:nvSpPr>
          <p:cNvPr id="17" name="矩形 16"/>
          <p:cNvSpPr/>
          <p:nvPr/>
        </p:nvSpPr>
        <p:spPr>
          <a:xfrm>
            <a:off x="1955749" y="2605070"/>
            <a:ext cx="2019195" cy="1429772"/>
          </a:xfrm>
          <a:prstGeom prst="rect">
            <a:avLst/>
          </a:prstGeom>
        </p:spPr>
        <p:txBody>
          <a:bodyPr wrap="square">
            <a:spAutoFit/>
          </a:bodyPr>
          <a:lstStyle/>
          <a:p>
            <a:pPr algn="ctr">
              <a:defRPr/>
            </a:pPr>
            <a:r>
              <a:rPr lang="en-US" altLang="zh-CN" sz="8698" kern="0" dirty="0">
                <a:solidFill>
                  <a:srgbClr val="C80A2A"/>
                </a:solidFill>
                <a:cs typeface="+mn-ea"/>
                <a:sym typeface="+mn-lt"/>
              </a:rPr>
              <a:t>03</a:t>
            </a:r>
            <a:endParaRPr lang="zh-CN" altLang="en-US" sz="8698" kern="0" dirty="0">
              <a:solidFill>
                <a:srgbClr val="C80A2A"/>
              </a:solidFill>
              <a:cs typeface="+mn-ea"/>
              <a:sym typeface="+mn-lt"/>
            </a:endParaRPr>
          </a:p>
        </p:txBody>
      </p:sp>
      <p:sp>
        <p:nvSpPr>
          <p:cNvPr id="18" name="矩形 17"/>
          <p:cNvSpPr/>
          <p:nvPr/>
        </p:nvSpPr>
        <p:spPr>
          <a:xfrm>
            <a:off x="1229141" y="3172037"/>
            <a:ext cx="1100174" cy="553774"/>
          </a:xfrm>
          <a:prstGeom prst="rect">
            <a:avLst/>
          </a:prstGeom>
        </p:spPr>
        <p:txBody>
          <a:bodyPr wrap="none">
            <a:spAutoFit/>
            <a:scene3d>
              <a:camera prst="orthographicFront"/>
              <a:lightRig rig="threePt" dir="t"/>
            </a:scene3d>
            <a:sp3d contourW="12700"/>
          </a:bodyPr>
          <a:lstStyle/>
          <a:p>
            <a:pPr algn="r"/>
            <a:r>
              <a:rPr lang="en-US" altLang="zh-CN" sz="2999" b="1" dirty="0">
                <a:solidFill>
                  <a:srgbClr val="000000">
                    <a:lumMod val="75000"/>
                    <a:lumOff val="25000"/>
                  </a:srgbClr>
                </a:solidFill>
                <a:cs typeface="+mn-ea"/>
                <a:sym typeface="+mn-lt"/>
              </a:rPr>
              <a:t>PART</a:t>
            </a:r>
            <a:endParaRPr lang="zh-CN" altLang="en-US" sz="2999" b="1" dirty="0">
              <a:solidFill>
                <a:srgbClr val="000000">
                  <a:lumMod val="75000"/>
                  <a:lumOff val="25000"/>
                </a:srgbClr>
              </a:solidFill>
              <a:cs typeface="+mn-ea"/>
              <a:sym typeface="+mn-lt"/>
            </a:endParaRPr>
          </a:p>
        </p:txBody>
      </p:sp>
      <p:sp>
        <p:nvSpPr>
          <p:cNvPr id="19" name="矩形 18"/>
          <p:cNvSpPr/>
          <p:nvPr/>
        </p:nvSpPr>
        <p:spPr>
          <a:xfrm>
            <a:off x="3975045" y="2081605"/>
            <a:ext cx="3225240" cy="1938271"/>
          </a:xfrm>
          <a:prstGeom prst="rect">
            <a:avLst/>
          </a:prstGeom>
        </p:spPr>
        <p:txBody>
          <a:bodyPr wrap="square">
            <a:spAutoFit/>
          </a:bodyPr>
          <a:lstStyle/>
          <a:p>
            <a:pPr marL="0" lvl="1">
              <a:defRPr/>
            </a:pPr>
            <a:r>
              <a:rPr lang="en-US" altLang="zh-CN" sz="3999" dirty="0">
                <a:solidFill>
                  <a:schemeClr val="tx1">
                    <a:lumMod val="75000"/>
                    <a:lumOff val="25000"/>
                  </a:schemeClr>
                </a:solidFill>
                <a:cs typeface="+mn-ea"/>
                <a:sym typeface="+mn-lt"/>
              </a:rPr>
              <a:t>The History of the Forbidden City</a:t>
            </a:r>
            <a:endParaRPr lang="zh-CN" altLang="en-US" sz="3999" kern="0" dirty="0">
              <a:solidFill>
                <a:srgbClr val="C80A2A"/>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00" advClick="0" advTm="2888"/>
    </mc:Choice>
    <mc:Fallback xmlns="">
      <p:transition spd="slow" advClick="0" advTm="2888"/>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Shape 23"/>
          <p:cNvSpPr/>
          <p:nvPr/>
        </p:nvSpPr>
        <p:spPr>
          <a:xfrm>
            <a:off x="4328679" y="3574866"/>
            <a:ext cx="1794833" cy="1624683"/>
          </a:xfrm>
          <a:custGeom>
            <a:avLst/>
            <a:gdLst/>
            <a:ahLst/>
            <a:cxnLst/>
            <a:rect l="l" t="t" r="r" b="b"/>
            <a:pathLst>
              <a:path w="2154443" h="2124329">
                <a:moveTo>
                  <a:pt x="0" y="0"/>
                </a:moveTo>
                <a:lnTo>
                  <a:pt x="264483" y="0"/>
                </a:lnTo>
                <a:lnTo>
                  <a:pt x="264483" y="1047108"/>
                </a:lnTo>
                <a:lnTo>
                  <a:pt x="264039" y="1047108"/>
                </a:lnTo>
                <a:lnTo>
                  <a:pt x="264039" y="1068175"/>
                </a:lnTo>
                <a:lnTo>
                  <a:pt x="265444" y="1089242"/>
                </a:lnTo>
                <a:lnTo>
                  <a:pt x="266146" y="1110309"/>
                </a:lnTo>
                <a:lnTo>
                  <a:pt x="268955" y="1129971"/>
                </a:lnTo>
                <a:lnTo>
                  <a:pt x="271062" y="1150336"/>
                </a:lnTo>
                <a:lnTo>
                  <a:pt x="273871" y="1170701"/>
                </a:lnTo>
                <a:lnTo>
                  <a:pt x="276680" y="1191065"/>
                </a:lnTo>
                <a:lnTo>
                  <a:pt x="280893" y="1210728"/>
                </a:lnTo>
                <a:lnTo>
                  <a:pt x="285106" y="1230390"/>
                </a:lnTo>
                <a:lnTo>
                  <a:pt x="289320" y="1250053"/>
                </a:lnTo>
                <a:lnTo>
                  <a:pt x="294938" y="1269715"/>
                </a:lnTo>
                <a:lnTo>
                  <a:pt x="300555" y="1288675"/>
                </a:lnTo>
                <a:lnTo>
                  <a:pt x="306875" y="1307636"/>
                </a:lnTo>
                <a:lnTo>
                  <a:pt x="313898" y="1326596"/>
                </a:lnTo>
                <a:lnTo>
                  <a:pt x="320218" y="1344854"/>
                </a:lnTo>
                <a:lnTo>
                  <a:pt x="327942" y="1363814"/>
                </a:lnTo>
                <a:lnTo>
                  <a:pt x="336369" y="1382072"/>
                </a:lnTo>
                <a:lnTo>
                  <a:pt x="344094" y="1399628"/>
                </a:lnTo>
                <a:lnTo>
                  <a:pt x="353223" y="1417183"/>
                </a:lnTo>
                <a:lnTo>
                  <a:pt x="362352" y="1434037"/>
                </a:lnTo>
                <a:lnTo>
                  <a:pt x="372183" y="1451593"/>
                </a:lnTo>
                <a:lnTo>
                  <a:pt x="382014" y="1468446"/>
                </a:lnTo>
                <a:lnTo>
                  <a:pt x="391845" y="1485300"/>
                </a:lnTo>
                <a:lnTo>
                  <a:pt x="403081" y="1501451"/>
                </a:lnTo>
                <a:lnTo>
                  <a:pt x="413614" y="1516900"/>
                </a:lnTo>
                <a:lnTo>
                  <a:pt x="425552" y="1533754"/>
                </a:lnTo>
                <a:lnTo>
                  <a:pt x="437490" y="1548501"/>
                </a:lnTo>
                <a:lnTo>
                  <a:pt x="450130" y="1564652"/>
                </a:lnTo>
                <a:lnTo>
                  <a:pt x="462771" y="1578696"/>
                </a:lnTo>
                <a:lnTo>
                  <a:pt x="475411" y="1593443"/>
                </a:lnTo>
                <a:lnTo>
                  <a:pt x="488753" y="1607488"/>
                </a:lnTo>
                <a:lnTo>
                  <a:pt x="502095" y="1622235"/>
                </a:lnTo>
                <a:lnTo>
                  <a:pt x="516140" y="1635577"/>
                </a:lnTo>
                <a:lnTo>
                  <a:pt x="530887" y="1648919"/>
                </a:lnTo>
                <a:lnTo>
                  <a:pt x="544931" y="1661560"/>
                </a:lnTo>
                <a:lnTo>
                  <a:pt x="559678" y="1674200"/>
                </a:lnTo>
                <a:lnTo>
                  <a:pt x="575127" y="1686138"/>
                </a:lnTo>
                <a:lnTo>
                  <a:pt x="590576" y="1698076"/>
                </a:lnTo>
                <a:lnTo>
                  <a:pt x="606025" y="1709311"/>
                </a:lnTo>
                <a:lnTo>
                  <a:pt x="622879" y="1720547"/>
                </a:lnTo>
                <a:lnTo>
                  <a:pt x="639030" y="1731783"/>
                </a:lnTo>
                <a:lnTo>
                  <a:pt x="655884" y="1741614"/>
                </a:lnTo>
                <a:lnTo>
                  <a:pt x="672035" y="1752147"/>
                </a:lnTo>
                <a:lnTo>
                  <a:pt x="689591" y="1761978"/>
                </a:lnTo>
                <a:lnTo>
                  <a:pt x="706444" y="1771107"/>
                </a:lnTo>
                <a:lnTo>
                  <a:pt x="724702" y="1780236"/>
                </a:lnTo>
                <a:lnTo>
                  <a:pt x="742258" y="1787961"/>
                </a:lnTo>
                <a:lnTo>
                  <a:pt x="760516" y="1795686"/>
                </a:lnTo>
                <a:lnTo>
                  <a:pt x="779476" y="1803410"/>
                </a:lnTo>
                <a:lnTo>
                  <a:pt x="797032" y="1810432"/>
                </a:lnTo>
                <a:lnTo>
                  <a:pt x="816695" y="1817455"/>
                </a:lnTo>
                <a:lnTo>
                  <a:pt x="835655" y="1823072"/>
                </a:lnTo>
                <a:lnTo>
                  <a:pt x="854615" y="1828690"/>
                </a:lnTo>
                <a:lnTo>
                  <a:pt x="873575" y="1833606"/>
                </a:lnTo>
                <a:lnTo>
                  <a:pt x="893940" y="1839224"/>
                </a:lnTo>
                <a:lnTo>
                  <a:pt x="912900" y="1843437"/>
                </a:lnTo>
                <a:lnTo>
                  <a:pt x="933265" y="1847651"/>
                </a:lnTo>
                <a:lnTo>
                  <a:pt x="952927" y="1850459"/>
                </a:lnTo>
                <a:lnTo>
                  <a:pt x="973292" y="1853268"/>
                </a:lnTo>
                <a:lnTo>
                  <a:pt x="994359" y="1855375"/>
                </a:lnTo>
                <a:lnTo>
                  <a:pt x="1014021" y="1856780"/>
                </a:lnTo>
                <a:lnTo>
                  <a:pt x="1035088" y="1858886"/>
                </a:lnTo>
                <a:lnTo>
                  <a:pt x="1056155" y="1859588"/>
                </a:lnTo>
                <a:lnTo>
                  <a:pt x="1077222" y="1860291"/>
                </a:lnTo>
                <a:lnTo>
                  <a:pt x="1098289" y="1859588"/>
                </a:lnTo>
                <a:lnTo>
                  <a:pt x="1119356" y="1858886"/>
                </a:lnTo>
                <a:lnTo>
                  <a:pt x="1139018" y="1856780"/>
                </a:lnTo>
                <a:lnTo>
                  <a:pt x="1160085" y="1855375"/>
                </a:lnTo>
                <a:lnTo>
                  <a:pt x="1180450" y="1853268"/>
                </a:lnTo>
                <a:lnTo>
                  <a:pt x="1200814" y="1850459"/>
                </a:lnTo>
                <a:lnTo>
                  <a:pt x="1221179" y="1847651"/>
                </a:lnTo>
                <a:lnTo>
                  <a:pt x="1240139" y="1843437"/>
                </a:lnTo>
                <a:lnTo>
                  <a:pt x="1260504" y="1839224"/>
                </a:lnTo>
                <a:lnTo>
                  <a:pt x="1280166" y="1833606"/>
                </a:lnTo>
                <a:lnTo>
                  <a:pt x="1299829" y="1828690"/>
                </a:lnTo>
                <a:lnTo>
                  <a:pt x="1318789" y="1823072"/>
                </a:lnTo>
                <a:lnTo>
                  <a:pt x="1337749" y="1817455"/>
                </a:lnTo>
                <a:lnTo>
                  <a:pt x="1356709" y="1810432"/>
                </a:lnTo>
                <a:lnTo>
                  <a:pt x="1374967" y="1803410"/>
                </a:lnTo>
                <a:lnTo>
                  <a:pt x="1393225" y="1795686"/>
                </a:lnTo>
                <a:lnTo>
                  <a:pt x="1410781" y="1787961"/>
                </a:lnTo>
                <a:lnTo>
                  <a:pt x="1429039" y="1780236"/>
                </a:lnTo>
                <a:lnTo>
                  <a:pt x="1447297" y="1771107"/>
                </a:lnTo>
                <a:lnTo>
                  <a:pt x="1464151" y="1761978"/>
                </a:lnTo>
                <a:lnTo>
                  <a:pt x="1481706" y="1752147"/>
                </a:lnTo>
                <a:lnTo>
                  <a:pt x="1498560" y="1741614"/>
                </a:lnTo>
                <a:lnTo>
                  <a:pt x="1515413" y="1731783"/>
                </a:lnTo>
                <a:lnTo>
                  <a:pt x="1531565" y="1720547"/>
                </a:lnTo>
                <a:lnTo>
                  <a:pt x="1547014" y="1709311"/>
                </a:lnTo>
                <a:lnTo>
                  <a:pt x="1563165" y="1698076"/>
                </a:lnTo>
                <a:lnTo>
                  <a:pt x="1578614" y="1686138"/>
                </a:lnTo>
                <a:lnTo>
                  <a:pt x="1594063" y="1674200"/>
                </a:lnTo>
                <a:lnTo>
                  <a:pt x="1608810" y="1661560"/>
                </a:lnTo>
                <a:lnTo>
                  <a:pt x="1623557" y="1648919"/>
                </a:lnTo>
                <a:lnTo>
                  <a:pt x="1637601" y="1635577"/>
                </a:lnTo>
                <a:lnTo>
                  <a:pt x="1651646" y="1622235"/>
                </a:lnTo>
                <a:lnTo>
                  <a:pt x="1665691" y="1607488"/>
                </a:lnTo>
                <a:lnTo>
                  <a:pt x="1678331" y="1593443"/>
                </a:lnTo>
                <a:lnTo>
                  <a:pt x="1691673" y="1578696"/>
                </a:lnTo>
                <a:lnTo>
                  <a:pt x="1703611" y="1564652"/>
                </a:lnTo>
                <a:lnTo>
                  <a:pt x="1716251" y="1548501"/>
                </a:lnTo>
                <a:lnTo>
                  <a:pt x="1728189" y="1533754"/>
                </a:lnTo>
                <a:lnTo>
                  <a:pt x="1739425" y="1516900"/>
                </a:lnTo>
                <a:lnTo>
                  <a:pt x="1750660" y="1501451"/>
                </a:lnTo>
                <a:lnTo>
                  <a:pt x="1761194" y="1485300"/>
                </a:lnTo>
                <a:lnTo>
                  <a:pt x="1771727" y="1468446"/>
                </a:lnTo>
                <a:lnTo>
                  <a:pt x="1781559" y="1451593"/>
                </a:lnTo>
                <a:lnTo>
                  <a:pt x="1791390" y="1434037"/>
                </a:lnTo>
                <a:lnTo>
                  <a:pt x="1801221" y="1417183"/>
                </a:lnTo>
                <a:lnTo>
                  <a:pt x="1809648" y="1399628"/>
                </a:lnTo>
                <a:lnTo>
                  <a:pt x="1817372" y="1382072"/>
                </a:lnTo>
                <a:lnTo>
                  <a:pt x="1825799" y="1363814"/>
                </a:lnTo>
                <a:lnTo>
                  <a:pt x="1833524" y="1344854"/>
                </a:lnTo>
                <a:lnTo>
                  <a:pt x="1839844" y="1326596"/>
                </a:lnTo>
                <a:lnTo>
                  <a:pt x="1846866" y="1307636"/>
                </a:lnTo>
                <a:lnTo>
                  <a:pt x="1852484" y="1288675"/>
                </a:lnTo>
                <a:lnTo>
                  <a:pt x="1858804" y="1269715"/>
                </a:lnTo>
                <a:lnTo>
                  <a:pt x="1863720" y="1250053"/>
                </a:lnTo>
                <a:lnTo>
                  <a:pt x="1868635" y="1230390"/>
                </a:lnTo>
                <a:lnTo>
                  <a:pt x="1872848" y="1210728"/>
                </a:lnTo>
                <a:lnTo>
                  <a:pt x="1876360" y="1191065"/>
                </a:lnTo>
                <a:lnTo>
                  <a:pt x="1880573" y="1170701"/>
                </a:lnTo>
                <a:lnTo>
                  <a:pt x="1883382" y="1150336"/>
                </a:lnTo>
                <a:lnTo>
                  <a:pt x="1885489" y="1129971"/>
                </a:lnTo>
                <a:lnTo>
                  <a:pt x="1886893" y="1110309"/>
                </a:lnTo>
                <a:lnTo>
                  <a:pt x="1889000" y="1089242"/>
                </a:lnTo>
                <a:lnTo>
                  <a:pt x="1889702" y="1068175"/>
                </a:lnTo>
                <a:lnTo>
                  <a:pt x="1889702" y="1047108"/>
                </a:lnTo>
                <a:lnTo>
                  <a:pt x="1889960" y="1047108"/>
                </a:lnTo>
                <a:lnTo>
                  <a:pt x="1889960" y="0"/>
                </a:lnTo>
                <a:lnTo>
                  <a:pt x="2154443" y="0"/>
                </a:lnTo>
                <a:lnTo>
                  <a:pt x="2154443" y="1047108"/>
                </a:lnTo>
                <a:lnTo>
                  <a:pt x="2153741" y="1074495"/>
                </a:lnTo>
                <a:lnTo>
                  <a:pt x="2153039" y="1102584"/>
                </a:lnTo>
                <a:lnTo>
                  <a:pt x="2151634" y="1129971"/>
                </a:lnTo>
                <a:lnTo>
                  <a:pt x="2148123" y="1157358"/>
                </a:lnTo>
                <a:lnTo>
                  <a:pt x="2145314" y="1184043"/>
                </a:lnTo>
                <a:lnTo>
                  <a:pt x="2141803" y="1210728"/>
                </a:lnTo>
                <a:lnTo>
                  <a:pt x="2136887" y="1238115"/>
                </a:lnTo>
                <a:lnTo>
                  <a:pt x="2132674" y="1264097"/>
                </a:lnTo>
                <a:lnTo>
                  <a:pt x="2127056" y="1290080"/>
                </a:lnTo>
                <a:lnTo>
                  <a:pt x="2120034" y="1316765"/>
                </a:lnTo>
                <a:lnTo>
                  <a:pt x="2113012" y="1342045"/>
                </a:lnTo>
                <a:lnTo>
                  <a:pt x="2105989" y="1367325"/>
                </a:lnTo>
                <a:lnTo>
                  <a:pt x="2097562" y="1393308"/>
                </a:lnTo>
                <a:lnTo>
                  <a:pt x="2088434" y="1417886"/>
                </a:lnTo>
                <a:lnTo>
                  <a:pt x="2079305" y="1442464"/>
                </a:lnTo>
                <a:lnTo>
                  <a:pt x="2070176" y="1466340"/>
                </a:lnTo>
                <a:lnTo>
                  <a:pt x="2059642" y="1490215"/>
                </a:lnTo>
                <a:lnTo>
                  <a:pt x="2048406" y="1514091"/>
                </a:lnTo>
                <a:lnTo>
                  <a:pt x="2036468" y="1537265"/>
                </a:lnTo>
                <a:lnTo>
                  <a:pt x="2024531" y="1560438"/>
                </a:lnTo>
                <a:lnTo>
                  <a:pt x="2011188" y="1582910"/>
                </a:lnTo>
                <a:lnTo>
                  <a:pt x="1997846" y="1605381"/>
                </a:lnTo>
                <a:lnTo>
                  <a:pt x="1984503" y="1627853"/>
                </a:lnTo>
                <a:lnTo>
                  <a:pt x="1970459" y="1649622"/>
                </a:lnTo>
                <a:lnTo>
                  <a:pt x="1955010" y="1670689"/>
                </a:lnTo>
                <a:lnTo>
                  <a:pt x="1940263" y="1691755"/>
                </a:lnTo>
                <a:lnTo>
                  <a:pt x="1924814" y="1712120"/>
                </a:lnTo>
                <a:lnTo>
                  <a:pt x="1907960" y="1731783"/>
                </a:lnTo>
                <a:lnTo>
                  <a:pt x="1891809" y="1752147"/>
                </a:lnTo>
                <a:lnTo>
                  <a:pt x="1874253" y="1771810"/>
                </a:lnTo>
                <a:lnTo>
                  <a:pt x="1856697" y="1790770"/>
                </a:lnTo>
                <a:lnTo>
                  <a:pt x="1838439" y="1809028"/>
                </a:lnTo>
                <a:lnTo>
                  <a:pt x="1820883" y="1827286"/>
                </a:lnTo>
                <a:lnTo>
                  <a:pt x="1801221" y="1844139"/>
                </a:lnTo>
                <a:lnTo>
                  <a:pt x="1781559" y="1861695"/>
                </a:lnTo>
                <a:lnTo>
                  <a:pt x="1761896" y="1877846"/>
                </a:lnTo>
                <a:lnTo>
                  <a:pt x="1742234" y="1894700"/>
                </a:lnTo>
                <a:lnTo>
                  <a:pt x="1721869" y="1910149"/>
                </a:lnTo>
                <a:lnTo>
                  <a:pt x="1700802" y="1926300"/>
                </a:lnTo>
                <a:lnTo>
                  <a:pt x="1679033" y="1940345"/>
                </a:lnTo>
                <a:lnTo>
                  <a:pt x="1657264" y="1954390"/>
                </a:lnTo>
                <a:lnTo>
                  <a:pt x="1635495" y="1968434"/>
                </a:lnTo>
                <a:lnTo>
                  <a:pt x="1613023" y="1981074"/>
                </a:lnTo>
                <a:lnTo>
                  <a:pt x="1590552" y="1994417"/>
                </a:lnTo>
                <a:lnTo>
                  <a:pt x="1567378" y="2007057"/>
                </a:lnTo>
                <a:lnTo>
                  <a:pt x="1544205" y="2018292"/>
                </a:lnTo>
                <a:lnTo>
                  <a:pt x="1520329" y="2029528"/>
                </a:lnTo>
                <a:lnTo>
                  <a:pt x="1496453" y="2040062"/>
                </a:lnTo>
                <a:lnTo>
                  <a:pt x="1471875" y="2049191"/>
                </a:lnTo>
                <a:lnTo>
                  <a:pt x="1447999" y="2059022"/>
                </a:lnTo>
                <a:lnTo>
                  <a:pt x="1422017" y="2067449"/>
                </a:lnTo>
                <a:lnTo>
                  <a:pt x="1397439" y="2075875"/>
                </a:lnTo>
                <a:lnTo>
                  <a:pt x="1372159" y="2082898"/>
                </a:lnTo>
                <a:lnTo>
                  <a:pt x="1346176" y="2090622"/>
                </a:lnTo>
                <a:lnTo>
                  <a:pt x="1320194" y="2096942"/>
                </a:lnTo>
                <a:lnTo>
                  <a:pt x="1294211" y="2102560"/>
                </a:lnTo>
                <a:lnTo>
                  <a:pt x="1267526" y="2108178"/>
                </a:lnTo>
                <a:lnTo>
                  <a:pt x="1240842" y="2111689"/>
                </a:lnTo>
                <a:lnTo>
                  <a:pt x="1214157" y="2115902"/>
                </a:lnTo>
                <a:lnTo>
                  <a:pt x="1187472" y="2119414"/>
                </a:lnTo>
                <a:lnTo>
                  <a:pt x="1159383" y="2121520"/>
                </a:lnTo>
                <a:lnTo>
                  <a:pt x="1132698" y="2122925"/>
                </a:lnTo>
                <a:lnTo>
                  <a:pt x="1104609" y="2124329"/>
                </a:lnTo>
                <a:lnTo>
                  <a:pt x="1077222" y="2124329"/>
                </a:lnTo>
                <a:lnTo>
                  <a:pt x="1049133" y="2124329"/>
                </a:lnTo>
                <a:lnTo>
                  <a:pt x="1021746" y="2122925"/>
                </a:lnTo>
                <a:lnTo>
                  <a:pt x="994359" y="2121520"/>
                </a:lnTo>
                <a:lnTo>
                  <a:pt x="966972" y="2119414"/>
                </a:lnTo>
                <a:lnTo>
                  <a:pt x="939585" y="2115902"/>
                </a:lnTo>
                <a:lnTo>
                  <a:pt x="912900" y="2111689"/>
                </a:lnTo>
                <a:lnTo>
                  <a:pt x="886215" y="2108178"/>
                </a:lnTo>
                <a:lnTo>
                  <a:pt x="860233" y="2102560"/>
                </a:lnTo>
                <a:lnTo>
                  <a:pt x="833548" y="2096942"/>
                </a:lnTo>
                <a:lnTo>
                  <a:pt x="807566" y="2090622"/>
                </a:lnTo>
                <a:lnTo>
                  <a:pt x="782285" y="2082898"/>
                </a:lnTo>
                <a:lnTo>
                  <a:pt x="757005" y="2075875"/>
                </a:lnTo>
                <a:lnTo>
                  <a:pt x="731022" y="2067449"/>
                </a:lnTo>
                <a:lnTo>
                  <a:pt x="706444" y="2059022"/>
                </a:lnTo>
                <a:lnTo>
                  <a:pt x="681866" y="2049191"/>
                </a:lnTo>
                <a:lnTo>
                  <a:pt x="657991" y="2040062"/>
                </a:lnTo>
                <a:lnTo>
                  <a:pt x="633412" y="2029528"/>
                </a:lnTo>
                <a:lnTo>
                  <a:pt x="610239" y="2018292"/>
                </a:lnTo>
                <a:lnTo>
                  <a:pt x="587065" y="2007057"/>
                </a:lnTo>
                <a:lnTo>
                  <a:pt x="563892" y="1994417"/>
                </a:lnTo>
                <a:lnTo>
                  <a:pt x="540718" y="1981074"/>
                </a:lnTo>
                <a:lnTo>
                  <a:pt x="518247" y="1968434"/>
                </a:lnTo>
                <a:lnTo>
                  <a:pt x="496478" y="1954390"/>
                </a:lnTo>
                <a:lnTo>
                  <a:pt x="474708" y="1940345"/>
                </a:lnTo>
                <a:lnTo>
                  <a:pt x="453642" y="1926300"/>
                </a:lnTo>
                <a:lnTo>
                  <a:pt x="432575" y="1910149"/>
                </a:lnTo>
                <a:lnTo>
                  <a:pt x="411508" y="1894700"/>
                </a:lnTo>
                <a:lnTo>
                  <a:pt x="391143" y="1877846"/>
                </a:lnTo>
                <a:lnTo>
                  <a:pt x="372183" y="1861695"/>
                </a:lnTo>
                <a:lnTo>
                  <a:pt x="352520" y="1844139"/>
                </a:lnTo>
                <a:lnTo>
                  <a:pt x="333560" y="1827286"/>
                </a:lnTo>
                <a:lnTo>
                  <a:pt x="315302" y="1809028"/>
                </a:lnTo>
                <a:lnTo>
                  <a:pt x="297044" y="1790770"/>
                </a:lnTo>
                <a:lnTo>
                  <a:pt x="278786" y="1771810"/>
                </a:lnTo>
                <a:lnTo>
                  <a:pt x="262635" y="1752147"/>
                </a:lnTo>
                <a:lnTo>
                  <a:pt x="245781" y="1731783"/>
                </a:lnTo>
                <a:lnTo>
                  <a:pt x="229630" y="1712120"/>
                </a:lnTo>
                <a:lnTo>
                  <a:pt x="214181" y="1691755"/>
                </a:lnTo>
                <a:lnTo>
                  <a:pt x="198030" y="1670689"/>
                </a:lnTo>
                <a:lnTo>
                  <a:pt x="183283" y="1649622"/>
                </a:lnTo>
                <a:lnTo>
                  <a:pt x="169238" y="1627853"/>
                </a:lnTo>
                <a:lnTo>
                  <a:pt x="155896" y="1605381"/>
                </a:lnTo>
                <a:lnTo>
                  <a:pt x="141851" y="1582910"/>
                </a:lnTo>
                <a:lnTo>
                  <a:pt x="129211" y="1560438"/>
                </a:lnTo>
                <a:lnTo>
                  <a:pt x="117273" y="1537265"/>
                </a:lnTo>
                <a:lnTo>
                  <a:pt x="106038" y="1514091"/>
                </a:lnTo>
                <a:lnTo>
                  <a:pt x="94802" y="1490215"/>
                </a:lnTo>
                <a:lnTo>
                  <a:pt x="84269" y="1466340"/>
                </a:lnTo>
                <a:lnTo>
                  <a:pt x="73735" y="1442464"/>
                </a:lnTo>
                <a:lnTo>
                  <a:pt x="65308" y="1417886"/>
                </a:lnTo>
                <a:lnTo>
                  <a:pt x="56179" y="1393308"/>
                </a:lnTo>
                <a:lnTo>
                  <a:pt x="47753" y="1367325"/>
                </a:lnTo>
                <a:lnTo>
                  <a:pt x="40028" y="1342045"/>
                </a:lnTo>
                <a:lnTo>
                  <a:pt x="33708" y="1316765"/>
                </a:lnTo>
                <a:lnTo>
                  <a:pt x="26686" y="1290080"/>
                </a:lnTo>
                <a:lnTo>
                  <a:pt x="21770" y="1264097"/>
                </a:lnTo>
                <a:lnTo>
                  <a:pt x="16152" y="1238115"/>
                </a:lnTo>
                <a:lnTo>
                  <a:pt x="11939" y="1210728"/>
                </a:lnTo>
                <a:lnTo>
                  <a:pt x="8428" y="1184043"/>
                </a:lnTo>
                <a:lnTo>
                  <a:pt x="4917" y="1157358"/>
                </a:lnTo>
                <a:lnTo>
                  <a:pt x="2810" y="1129971"/>
                </a:lnTo>
                <a:lnTo>
                  <a:pt x="703" y="1102584"/>
                </a:lnTo>
                <a:lnTo>
                  <a:pt x="1" y="1074495"/>
                </a:lnTo>
                <a:lnTo>
                  <a:pt x="1" y="1047108"/>
                </a:lnTo>
                <a:lnTo>
                  <a:pt x="0" y="1047108"/>
                </a:lnTo>
                <a:close/>
              </a:path>
            </a:pathLst>
          </a:custGeom>
          <a:solidFill>
            <a:srgbClr val="E0E0E0"/>
          </a:solidFill>
          <a:ln w="12700">
            <a:noFill/>
            <a:prstDash val="solid"/>
            <a:round/>
          </a:ln>
        </p:spPr>
        <p:txBody>
          <a:bodyPr vert="horz" wrap="square" lIns="359938" tIns="359938" rIns="359938" bIns="60949" anchor="t" anchorCtr="1" compatLnSpc="1">
            <a:normAutofit/>
          </a:bodyPr>
          <a:lstStyle/>
          <a:p>
            <a:pPr algn="ctr">
              <a:lnSpc>
                <a:spcPct val="120000"/>
              </a:lnSpc>
              <a:defRPr/>
            </a:pPr>
            <a:endParaRPr lang="zh-CN" altLang="en-US" sz="1000" dirty="0">
              <a:solidFill>
                <a:schemeClr val="tx1">
                  <a:lumMod val="50000"/>
                  <a:lumOff val="50000"/>
                </a:schemeClr>
              </a:solidFill>
              <a:latin typeface="幼圆" panose="02010509060101010101" pitchFamily="49" charset="-122"/>
              <a:ea typeface="幼圆" panose="02010509060101010101" pitchFamily="49" charset="-122"/>
              <a:cs typeface="+mn-ea"/>
              <a:sym typeface="+mn-lt"/>
            </a:endParaRPr>
          </a:p>
        </p:txBody>
      </p:sp>
      <p:sp>
        <p:nvSpPr>
          <p:cNvPr id="47" name="Freeform: Shape 1"/>
          <p:cNvSpPr/>
          <p:nvPr/>
        </p:nvSpPr>
        <p:spPr>
          <a:xfrm flipH="1" flipV="1">
            <a:off x="5907649" y="1950183"/>
            <a:ext cx="1794199" cy="1624683"/>
          </a:xfrm>
          <a:custGeom>
            <a:avLst/>
            <a:gdLst/>
            <a:ahLst/>
            <a:cxnLst/>
            <a:rect l="l" t="t" r="r" b="b"/>
            <a:pathLst>
              <a:path w="2154443" h="2124329">
                <a:moveTo>
                  <a:pt x="0" y="0"/>
                </a:moveTo>
                <a:lnTo>
                  <a:pt x="264483" y="0"/>
                </a:lnTo>
                <a:lnTo>
                  <a:pt x="264483" y="1047108"/>
                </a:lnTo>
                <a:lnTo>
                  <a:pt x="264039" y="1047108"/>
                </a:lnTo>
                <a:lnTo>
                  <a:pt x="264039" y="1068175"/>
                </a:lnTo>
                <a:lnTo>
                  <a:pt x="265444" y="1089242"/>
                </a:lnTo>
                <a:lnTo>
                  <a:pt x="266146" y="1110309"/>
                </a:lnTo>
                <a:lnTo>
                  <a:pt x="268955" y="1129971"/>
                </a:lnTo>
                <a:lnTo>
                  <a:pt x="271062" y="1150336"/>
                </a:lnTo>
                <a:lnTo>
                  <a:pt x="273871" y="1170701"/>
                </a:lnTo>
                <a:lnTo>
                  <a:pt x="276680" y="1191065"/>
                </a:lnTo>
                <a:lnTo>
                  <a:pt x="280893" y="1210728"/>
                </a:lnTo>
                <a:lnTo>
                  <a:pt x="285106" y="1230390"/>
                </a:lnTo>
                <a:lnTo>
                  <a:pt x="289320" y="1250053"/>
                </a:lnTo>
                <a:lnTo>
                  <a:pt x="294938" y="1269715"/>
                </a:lnTo>
                <a:lnTo>
                  <a:pt x="300555" y="1288675"/>
                </a:lnTo>
                <a:lnTo>
                  <a:pt x="306875" y="1307636"/>
                </a:lnTo>
                <a:lnTo>
                  <a:pt x="313898" y="1326596"/>
                </a:lnTo>
                <a:lnTo>
                  <a:pt x="320218" y="1344854"/>
                </a:lnTo>
                <a:lnTo>
                  <a:pt x="327942" y="1363814"/>
                </a:lnTo>
                <a:lnTo>
                  <a:pt x="336369" y="1382072"/>
                </a:lnTo>
                <a:lnTo>
                  <a:pt x="344094" y="1399628"/>
                </a:lnTo>
                <a:lnTo>
                  <a:pt x="353223" y="1417183"/>
                </a:lnTo>
                <a:lnTo>
                  <a:pt x="362352" y="1434037"/>
                </a:lnTo>
                <a:lnTo>
                  <a:pt x="372183" y="1451593"/>
                </a:lnTo>
                <a:lnTo>
                  <a:pt x="382014" y="1468446"/>
                </a:lnTo>
                <a:lnTo>
                  <a:pt x="391845" y="1485300"/>
                </a:lnTo>
                <a:lnTo>
                  <a:pt x="403081" y="1501451"/>
                </a:lnTo>
                <a:lnTo>
                  <a:pt x="413614" y="1516900"/>
                </a:lnTo>
                <a:lnTo>
                  <a:pt x="425552" y="1533754"/>
                </a:lnTo>
                <a:lnTo>
                  <a:pt x="437490" y="1548501"/>
                </a:lnTo>
                <a:lnTo>
                  <a:pt x="450130" y="1564652"/>
                </a:lnTo>
                <a:lnTo>
                  <a:pt x="462771" y="1578696"/>
                </a:lnTo>
                <a:lnTo>
                  <a:pt x="475411" y="1593443"/>
                </a:lnTo>
                <a:lnTo>
                  <a:pt x="488753" y="1607488"/>
                </a:lnTo>
                <a:lnTo>
                  <a:pt x="502095" y="1622235"/>
                </a:lnTo>
                <a:lnTo>
                  <a:pt x="516140" y="1635577"/>
                </a:lnTo>
                <a:lnTo>
                  <a:pt x="530887" y="1648919"/>
                </a:lnTo>
                <a:lnTo>
                  <a:pt x="544931" y="1661560"/>
                </a:lnTo>
                <a:lnTo>
                  <a:pt x="559678" y="1674200"/>
                </a:lnTo>
                <a:lnTo>
                  <a:pt x="575127" y="1686138"/>
                </a:lnTo>
                <a:lnTo>
                  <a:pt x="590576" y="1698076"/>
                </a:lnTo>
                <a:lnTo>
                  <a:pt x="606025" y="1709311"/>
                </a:lnTo>
                <a:lnTo>
                  <a:pt x="622879" y="1720547"/>
                </a:lnTo>
                <a:lnTo>
                  <a:pt x="639030" y="1731783"/>
                </a:lnTo>
                <a:lnTo>
                  <a:pt x="655884" y="1741614"/>
                </a:lnTo>
                <a:lnTo>
                  <a:pt x="672035" y="1752147"/>
                </a:lnTo>
                <a:lnTo>
                  <a:pt x="689591" y="1761978"/>
                </a:lnTo>
                <a:lnTo>
                  <a:pt x="706444" y="1771107"/>
                </a:lnTo>
                <a:lnTo>
                  <a:pt x="724702" y="1780236"/>
                </a:lnTo>
                <a:lnTo>
                  <a:pt x="742258" y="1787961"/>
                </a:lnTo>
                <a:lnTo>
                  <a:pt x="760516" y="1795686"/>
                </a:lnTo>
                <a:lnTo>
                  <a:pt x="779476" y="1803410"/>
                </a:lnTo>
                <a:lnTo>
                  <a:pt x="797032" y="1810432"/>
                </a:lnTo>
                <a:lnTo>
                  <a:pt x="816695" y="1817455"/>
                </a:lnTo>
                <a:lnTo>
                  <a:pt x="835655" y="1823072"/>
                </a:lnTo>
                <a:lnTo>
                  <a:pt x="854615" y="1828690"/>
                </a:lnTo>
                <a:lnTo>
                  <a:pt x="873575" y="1833606"/>
                </a:lnTo>
                <a:lnTo>
                  <a:pt x="893940" y="1839224"/>
                </a:lnTo>
                <a:lnTo>
                  <a:pt x="912900" y="1843437"/>
                </a:lnTo>
                <a:lnTo>
                  <a:pt x="933265" y="1847651"/>
                </a:lnTo>
                <a:lnTo>
                  <a:pt x="952927" y="1850459"/>
                </a:lnTo>
                <a:lnTo>
                  <a:pt x="973292" y="1853268"/>
                </a:lnTo>
                <a:lnTo>
                  <a:pt x="994359" y="1855375"/>
                </a:lnTo>
                <a:lnTo>
                  <a:pt x="1014021" y="1856780"/>
                </a:lnTo>
                <a:lnTo>
                  <a:pt x="1035088" y="1858886"/>
                </a:lnTo>
                <a:lnTo>
                  <a:pt x="1056155" y="1859588"/>
                </a:lnTo>
                <a:lnTo>
                  <a:pt x="1077222" y="1860291"/>
                </a:lnTo>
                <a:lnTo>
                  <a:pt x="1098289" y="1859588"/>
                </a:lnTo>
                <a:lnTo>
                  <a:pt x="1119356" y="1858886"/>
                </a:lnTo>
                <a:lnTo>
                  <a:pt x="1139018" y="1856780"/>
                </a:lnTo>
                <a:lnTo>
                  <a:pt x="1160085" y="1855375"/>
                </a:lnTo>
                <a:lnTo>
                  <a:pt x="1180450" y="1853268"/>
                </a:lnTo>
                <a:lnTo>
                  <a:pt x="1200814" y="1850459"/>
                </a:lnTo>
                <a:lnTo>
                  <a:pt x="1221179" y="1847651"/>
                </a:lnTo>
                <a:lnTo>
                  <a:pt x="1240139" y="1843437"/>
                </a:lnTo>
                <a:lnTo>
                  <a:pt x="1260504" y="1839224"/>
                </a:lnTo>
                <a:lnTo>
                  <a:pt x="1280166" y="1833606"/>
                </a:lnTo>
                <a:lnTo>
                  <a:pt x="1299829" y="1828690"/>
                </a:lnTo>
                <a:lnTo>
                  <a:pt x="1318789" y="1823072"/>
                </a:lnTo>
                <a:lnTo>
                  <a:pt x="1337749" y="1817455"/>
                </a:lnTo>
                <a:lnTo>
                  <a:pt x="1356709" y="1810432"/>
                </a:lnTo>
                <a:lnTo>
                  <a:pt x="1374967" y="1803410"/>
                </a:lnTo>
                <a:lnTo>
                  <a:pt x="1393225" y="1795686"/>
                </a:lnTo>
                <a:lnTo>
                  <a:pt x="1410781" y="1787961"/>
                </a:lnTo>
                <a:lnTo>
                  <a:pt x="1429039" y="1780236"/>
                </a:lnTo>
                <a:lnTo>
                  <a:pt x="1447297" y="1771107"/>
                </a:lnTo>
                <a:lnTo>
                  <a:pt x="1464151" y="1761978"/>
                </a:lnTo>
                <a:lnTo>
                  <a:pt x="1481706" y="1752147"/>
                </a:lnTo>
                <a:lnTo>
                  <a:pt x="1498560" y="1741614"/>
                </a:lnTo>
                <a:lnTo>
                  <a:pt x="1515413" y="1731783"/>
                </a:lnTo>
                <a:lnTo>
                  <a:pt x="1531565" y="1720547"/>
                </a:lnTo>
                <a:lnTo>
                  <a:pt x="1547014" y="1709311"/>
                </a:lnTo>
                <a:lnTo>
                  <a:pt x="1563165" y="1698076"/>
                </a:lnTo>
                <a:lnTo>
                  <a:pt x="1578614" y="1686138"/>
                </a:lnTo>
                <a:lnTo>
                  <a:pt x="1594063" y="1674200"/>
                </a:lnTo>
                <a:lnTo>
                  <a:pt x="1608810" y="1661560"/>
                </a:lnTo>
                <a:lnTo>
                  <a:pt x="1623557" y="1648919"/>
                </a:lnTo>
                <a:lnTo>
                  <a:pt x="1637601" y="1635577"/>
                </a:lnTo>
                <a:lnTo>
                  <a:pt x="1651646" y="1622235"/>
                </a:lnTo>
                <a:lnTo>
                  <a:pt x="1665691" y="1607488"/>
                </a:lnTo>
                <a:lnTo>
                  <a:pt x="1678331" y="1593443"/>
                </a:lnTo>
                <a:lnTo>
                  <a:pt x="1691673" y="1578696"/>
                </a:lnTo>
                <a:lnTo>
                  <a:pt x="1703611" y="1564652"/>
                </a:lnTo>
                <a:lnTo>
                  <a:pt x="1716251" y="1548501"/>
                </a:lnTo>
                <a:lnTo>
                  <a:pt x="1728189" y="1533754"/>
                </a:lnTo>
                <a:lnTo>
                  <a:pt x="1739425" y="1516900"/>
                </a:lnTo>
                <a:lnTo>
                  <a:pt x="1750660" y="1501451"/>
                </a:lnTo>
                <a:lnTo>
                  <a:pt x="1761194" y="1485300"/>
                </a:lnTo>
                <a:lnTo>
                  <a:pt x="1771727" y="1468446"/>
                </a:lnTo>
                <a:lnTo>
                  <a:pt x="1781559" y="1451593"/>
                </a:lnTo>
                <a:lnTo>
                  <a:pt x="1791390" y="1434037"/>
                </a:lnTo>
                <a:lnTo>
                  <a:pt x="1801221" y="1417183"/>
                </a:lnTo>
                <a:lnTo>
                  <a:pt x="1809648" y="1399628"/>
                </a:lnTo>
                <a:lnTo>
                  <a:pt x="1817372" y="1382072"/>
                </a:lnTo>
                <a:lnTo>
                  <a:pt x="1825799" y="1363814"/>
                </a:lnTo>
                <a:lnTo>
                  <a:pt x="1833524" y="1344854"/>
                </a:lnTo>
                <a:lnTo>
                  <a:pt x="1839844" y="1326596"/>
                </a:lnTo>
                <a:lnTo>
                  <a:pt x="1846866" y="1307636"/>
                </a:lnTo>
                <a:lnTo>
                  <a:pt x="1852484" y="1288675"/>
                </a:lnTo>
                <a:lnTo>
                  <a:pt x="1858804" y="1269715"/>
                </a:lnTo>
                <a:lnTo>
                  <a:pt x="1863720" y="1250053"/>
                </a:lnTo>
                <a:lnTo>
                  <a:pt x="1868635" y="1230390"/>
                </a:lnTo>
                <a:lnTo>
                  <a:pt x="1872848" y="1210728"/>
                </a:lnTo>
                <a:lnTo>
                  <a:pt x="1876360" y="1191065"/>
                </a:lnTo>
                <a:lnTo>
                  <a:pt x="1880573" y="1170701"/>
                </a:lnTo>
                <a:lnTo>
                  <a:pt x="1883382" y="1150336"/>
                </a:lnTo>
                <a:lnTo>
                  <a:pt x="1885489" y="1129971"/>
                </a:lnTo>
                <a:lnTo>
                  <a:pt x="1886893" y="1110309"/>
                </a:lnTo>
                <a:lnTo>
                  <a:pt x="1889000" y="1089242"/>
                </a:lnTo>
                <a:lnTo>
                  <a:pt x="1889702" y="1068175"/>
                </a:lnTo>
                <a:lnTo>
                  <a:pt x="1889702" y="1047108"/>
                </a:lnTo>
                <a:lnTo>
                  <a:pt x="1889960" y="1047108"/>
                </a:lnTo>
                <a:lnTo>
                  <a:pt x="1889960" y="0"/>
                </a:lnTo>
                <a:lnTo>
                  <a:pt x="2154443" y="0"/>
                </a:lnTo>
                <a:lnTo>
                  <a:pt x="2154443" y="1047108"/>
                </a:lnTo>
                <a:lnTo>
                  <a:pt x="2153741" y="1074495"/>
                </a:lnTo>
                <a:lnTo>
                  <a:pt x="2153039" y="1102584"/>
                </a:lnTo>
                <a:lnTo>
                  <a:pt x="2151634" y="1129971"/>
                </a:lnTo>
                <a:lnTo>
                  <a:pt x="2148123" y="1157358"/>
                </a:lnTo>
                <a:lnTo>
                  <a:pt x="2145314" y="1184043"/>
                </a:lnTo>
                <a:lnTo>
                  <a:pt x="2141803" y="1210728"/>
                </a:lnTo>
                <a:lnTo>
                  <a:pt x="2136887" y="1238115"/>
                </a:lnTo>
                <a:lnTo>
                  <a:pt x="2132674" y="1264097"/>
                </a:lnTo>
                <a:lnTo>
                  <a:pt x="2127056" y="1290080"/>
                </a:lnTo>
                <a:lnTo>
                  <a:pt x="2120034" y="1316765"/>
                </a:lnTo>
                <a:lnTo>
                  <a:pt x="2113012" y="1342045"/>
                </a:lnTo>
                <a:lnTo>
                  <a:pt x="2105989" y="1367325"/>
                </a:lnTo>
                <a:lnTo>
                  <a:pt x="2097562" y="1393308"/>
                </a:lnTo>
                <a:lnTo>
                  <a:pt x="2088434" y="1417886"/>
                </a:lnTo>
                <a:lnTo>
                  <a:pt x="2079305" y="1442464"/>
                </a:lnTo>
                <a:lnTo>
                  <a:pt x="2070176" y="1466340"/>
                </a:lnTo>
                <a:lnTo>
                  <a:pt x="2059642" y="1490215"/>
                </a:lnTo>
                <a:lnTo>
                  <a:pt x="2048406" y="1514091"/>
                </a:lnTo>
                <a:lnTo>
                  <a:pt x="2036468" y="1537265"/>
                </a:lnTo>
                <a:lnTo>
                  <a:pt x="2024531" y="1560438"/>
                </a:lnTo>
                <a:lnTo>
                  <a:pt x="2011188" y="1582910"/>
                </a:lnTo>
                <a:lnTo>
                  <a:pt x="1997846" y="1605381"/>
                </a:lnTo>
                <a:lnTo>
                  <a:pt x="1984503" y="1627853"/>
                </a:lnTo>
                <a:lnTo>
                  <a:pt x="1970459" y="1649622"/>
                </a:lnTo>
                <a:lnTo>
                  <a:pt x="1955010" y="1670689"/>
                </a:lnTo>
                <a:lnTo>
                  <a:pt x="1940263" y="1691755"/>
                </a:lnTo>
                <a:lnTo>
                  <a:pt x="1924814" y="1712120"/>
                </a:lnTo>
                <a:lnTo>
                  <a:pt x="1907960" y="1731783"/>
                </a:lnTo>
                <a:lnTo>
                  <a:pt x="1891809" y="1752147"/>
                </a:lnTo>
                <a:lnTo>
                  <a:pt x="1874253" y="1771810"/>
                </a:lnTo>
                <a:lnTo>
                  <a:pt x="1856697" y="1790770"/>
                </a:lnTo>
                <a:lnTo>
                  <a:pt x="1838439" y="1809028"/>
                </a:lnTo>
                <a:lnTo>
                  <a:pt x="1820883" y="1827286"/>
                </a:lnTo>
                <a:lnTo>
                  <a:pt x="1801221" y="1844139"/>
                </a:lnTo>
                <a:lnTo>
                  <a:pt x="1781559" y="1861695"/>
                </a:lnTo>
                <a:lnTo>
                  <a:pt x="1761896" y="1877846"/>
                </a:lnTo>
                <a:lnTo>
                  <a:pt x="1742234" y="1894700"/>
                </a:lnTo>
                <a:lnTo>
                  <a:pt x="1721869" y="1910149"/>
                </a:lnTo>
                <a:lnTo>
                  <a:pt x="1700802" y="1926300"/>
                </a:lnTo>
                <a:lnTo>
                  <a:pt x="1679033" y="1940345"/>
                </a:lnTo>
                <a:lnTo>
                  <a:pt x="1657264" y="1954390"/>
                </a:lnTo>
                <a:lnTo>
                  <a:pt x="1635495" y="1968434"/>
                </a:lnTo>
                <a:lnTo>
                  <a:pt x="1613023" y="1981074"/>
                </a:lnTo>
                <a:lnTo>
                  <a:pt x="1590552" y="1994417"/>
                </a:lnTo>
                <a:lnTo>
                  <a:pt x="1567378" y="2007057"/>
                </a:lnTo>
                <a:lnTo>
                  <a:pt x="1544205" y="2018292"/>
                </a:lnTo>
                <a:lnTo>
                  <a:pt x="1520329" y="2029528"/>
                </a:lnTo>
                <a:lnTo>
                  <a:pt x="1496453" y="2040062"/>
                </a:lnTo>
                <a:lnTo>
                  <a:pt x="1471875" y="2049191"/>
                </a:lnTo>
                <a:lnTo>
                  <a:pt x="1447999" y="2059022"/>
                </a:lnTo>
                <a:lnTo>
                  <a:pt x="1422017" y="2067449"/>
                </a:lnTo>
                <a:lnTo>
                  <a:pt x="1397439" y="2075875"/>
                </a:lnTo>
                <a:lnTo>
                  <a:pt x="1372159" y="2082898"/>
                </a:lnTo>
                <a:lnTo>
                  <a:pt x="1346176" y="2090622"/>
                </a:lnTo>
                <a:lnTo>
                  <a:pt x="1320194" y="2096942"/>
                </a:lnTo>
                <a:lnTo>
                  <a:pt x="1294211" y="2102560"/>
                </a:lnTo>
                <a:lnTo>
                  <a:pt x="1267526" y="2108178"/>
                </a:lnTo>
                <a:lnTo>
                  <a:pt x="1240842" y="2111689"/>
                </a:lnTo>
                <a:lnTo>
                  <a:pt x="1214157" y="2115902"/>
                </a:lnTo>
                <a:lnTo>
                  <a:pt x="1187472" y="2119414"/>
                </a:lnTo>
                <a:lnTo>
                  <a:pt x="1159383" y="2121520"/>
                </a:lnTo>
                <a:lnTo>
                  <a:pt x="1132698" y="2122925"/>
                </a:lnTo>
                <a:lnTo>
                  <a:pt x="1104609" y="2124329"/>
                </a:lnTo>
                <a:lnTo>
                  <a:pt x="1077222" y="2124329"/>
                </a:lnTo>
                <a:lnTo>
                  <a:pt x="1049133" y="2124329"/>
                </a:lnTo>
                <a:lnTo>
                  <a:pt x="1021746" y="2122925"/>
                </a:lnTo>
                <a:lnTo>
                  <a:pt x="994359" y="2121520"/>
                </a:lnTo>
                <a:lnTo>
                  <a:pt x="966972" y="2119414"/>
                </a:lnTo>
                <a:lnTo>
                  <a:pt x="939585" y="2115902"/>
                </a:lnTo>
                <a:lnTo>
                  <a:pt x="912900" y="2111689"/>
                </a:lnTo>
                <a:lnTo>
                  <a:pt x="886215" y="2108178"/>
                </a:lnTo>
                <a:lnTo>
                  <a:pt x="860233" y="2102560"/>
                </a:lnTo>
                <a:lnTo>
                  <a:pt x="833548" y="2096942"/>
                </a:lnTo>
                <a:lnTo>
                  <a:pt x="807566" y="2090622"/>
                </a:lnTo>
                <a:lnTo>
                  <a:pt x="782285" y="2082898"/>
                </a:lnTo>
                <a:lnTo>
                  <a:pt x="757005" y="2075875"/>
                </a:lnTo>
                <a:lnTo>
                  <a:pt x="731022" y="2067449"/>
                </a:lnTo>
                <a:lnTo>
                  <a:pt x="706444" y="2059022"/>
                </a:lnTo>
                <a:lnTo>
                  <a:pt x="681866" y="2049191"/>
                </a:lnTo>
                <a:lnTo>
                  <a:pt x="657991" y="2040062"/>
                </a:lnTo>
                <a:lnTo>
                  <a:pt x="633412" y="2029528"/>
                </a:lnTo>
                <a:lnTo>
                  <a:pt x="610239" y="2018292"/>
                </a:lnTo>
                <a:lnTo>
                  <a:pt x="587065" y="2007057"/>
                </a:lnTo>
                <a:lnTo>
                  <a:pt x="563892" y="1994417"/>
                </a:lnTo>
                <a:lnTo>
                  <a:pt x="540718" y="1981074"/>
                </a:lnTo>
                <a:lnTo>
                  <a:pt x="518247" y="1968434"/>
                </a:lnTo>
                <a:lnTo>
                  <a:pt x="496478" y="1954390"/>
                </a:lnTo>
                <a:lnTo>
                  <a:pt x="474708" y="1940345"/>
                </a:lnTo>
                <a:lnTo>
                  <a:pt x="453642" y="1926300"/>
                </a:lnTo>
                <a:lnTo>
                  <a:pt x="432575" y="1910149"/>
                </a:lnTo>
                <a:lnTo>
                  <a:pt x="411508" y="1894700"/>
                </a:lnTo>
                <a:lnTo>
                  <a:pt x="391143" y="1877846"/>
                </a:lnTo>
                <a:lnTo>
                  <a:pt x="372183" y="1861695"/>
                </a:lnTo>
                <a:lnTo>
                  <a:pt x="352520" y="1844139"/>
                </a:lnTo>
                <a:lnTo>
                  <a:pt x="333560" y="1827286"/>
                </a:lnTo>
                <a:lnTo>
                  <a:pt x="315302" y="1809028"/>
                </a:lnTo>
                <a:lnTo>
                  <a:pt x="297044" y="1790770"/>
                </a:lnTo>
                <a:lnTo>
                  <a:pt x="278786" y="1771810"/>
                </a:lnTo>
                <a:lnTo>
                  <a:pt x="262635" y="1752147"/>
                </a:lnTo>
                <a:lnTo>
                  <a:pt x="245781" y="1731783"/>
                </a:lnTo>
                <a:lnTo>
                  <a:pt x="229630" y="1712120"/>
                </a:lnTo>
                <a:lnTo>
                  <a:pt x="214181" y="1691755"/>
                </a:lnTo>
                <a:lnTo>
                  <a:pt x="198030" y="1670689"/>
                </a:lnTo>
                <a:lnTo>
                  <a:pt x="183283" y="1649622"/>
                </a:lnTo>
                <a:lnTo>
                  <a:pt x="169238" y="1627853"/>
                </a:lnTo>
                <a:lnTo>
                  <a:pt x="155896" y="1605381"/>
                </a:lnTo>
                <a:lnTo>
                  <a:pt x="141851" y="1582910"/>
                </a:lnTo>
                <a:lnTo>
                  <a:pt x="129211" y="1560438"/>
                </a:lnTo>
                <a:lnTo>
                  <a:pt x="117273" y="1537265"/>
                </a:lnTo>
                <a:lnTo>
                  <a:pt x="106038" y="1514091"/>
                </a:lnTo>
                <a:lnTo>
                  <a:pt x="94802" y="1490215"/>
                </a:lnTo>
                <a:lnTo>
                  <a:pt x="84269" y="1466340"/>
                </a:lnTo>
                <a:lnTo>
                  <a:pt x="73735" y="1442464"/>
                </a:lnTo>
                <a:lnTo>
                  <a:pt x="65308" y="1417886"/>
                </a:lnTo>
                <a:lnTo>
                  <a:pt x="56179" y="1393308"/>
                </a:lnTo>
                <a:lnTo>
                  <a:pt x="47753" y="1367325"/>
                </a:lnTo>
                <a:lnTo>
                  <a:pt x="40028" y="1342045"/>
                </a:lnTo>
                <a:lnTo>
                  <a:pt x="33708" y="1316765"/>
                </a:lnTo>
                <a:lnTo>
                  <a:pt x="26686" y="1290080"/>
                </a:lnTo>
                <a:lnTo>
                  <a:pt x="21770" y="1264097"/>
                </a:lnTo>
                <a:lnTo>
                  <a:pt x="16152" y="1238115"/>
                </a:lnTo>
                <a:lnTo>
                  <a:pt x="11939" y="1210728"/>
                </a:lnTo>
                <a:lnTo>
                  <a:pt x="8428" y="1184043"/>
                </a:lnTo>
                <a:lnTo>
                  <a:pt x="4917" y="1157358"/>
                </a:lnTo>
                <a:lnTo>
                  <a:pt x="2810" y="1129971"/>
                </a:lnTo>
                <a:lnTo>
                  <a:pt x="703" y="1102584"/>
                </a:lnTo>
                <a:lnTo>
                  <a:pt x="1" y="1074495"/>
                </a:lnTo>
                <a:lnTo>
                  <a:pt x="1" y="1047108"/>
                </a:lnTo>
                <a:lnTo>
                  <a:pt x="0" y="1047108"/>
                </a:lnTo>
                <a:close/>
              </a:path>
            </a:pathLst>
          </a:custGeom>
          <a:solidFill>
            <a:srgbClr val="E0E0E0"/>
          </a:solidFill>
          <a:ln w="12700">
            <a:noFill/>
            <a:prstDash val="solid"/>
            <a:round/>
          </a:ln>
        </p:spPr>
        <p:txBody>
          <a:bodyPr anchor="ctr"/>
          <a:lstStyle/>
          <a:p>
            <a:pPr algn="ctr"/>
            <a:endParaRPr>
              <a:latin typeface="幼圆" panose="02010509060101010101" pitchFamily="49" charset="-122"/>
              <a:ea typeface="幼圆" panose="02010509060101010101" pitchFamily="49" charset="-122"/>
              <a:cs typeface="+mn-ea"/>
              <a:sym typeface="+mn-lt"/>
            </a:endParaRPr>
          </a:p>
        </p:txBody>
      </p:sp>
      <p:sp>
        <p:nvSpPr>
          <p:cNvPr id="48" name="Freeform: Shape 3"/>
          <p:cNvSpPr/>
          <p:nvPr/>
        </p:nvSpPr>
        <p:spPr>
          <a:xfrm flipH="1" flipV="1">
            <a:off x="2759230" y="1950183"/>
            <a:ext cx="1794199" cy="1624683"/>
          </a:xfrm>
          <a:custGeom>
            <a:avLst/>
            <a:gdLst/>
            <a:ahLst/>
            <a:cxnLst/>
            <a:rect l="l" t="t" r="r" b="b"/>
            <a:pathLst>
              <a:path w="2154443" h="2124329">
                <a:moveTo>
                  <a:pt x="0" y="0"/>
                </a:moveTo>
                <a:lnTo>
                  <a:pt x="264483" y="0"/>
                </a:lnTo>
                <a:lnTo>
                  <a:pt x="264483" y="1047108"/>
                </a:lnTo>
                <a:lnTo>
                  <a:pt x="264039" y="1047108"/>
                </a:lnTo>
                <a:lnTo>
                  <a:pt x="264039" y="1068175"/>
                </a:lnTo>
                <a:lnTo>
                  <a:pt x="265444" y="1089242"/>
                </a:lnTo>
                <a:lnTo>
                  <a:pt x="266146" y="1110309"/>
                </a:lnTo>
                <a:lnTo>
                  <a:pt x="268955" y="1129971"/>
                </a:lnTo>
                <a:lnTo>
                  <a:pt x="271062" y="1150336"/>
                </a:lnTo>
                <a:lnTo>
                  <a:pt x="273871" y="1170701"/>
                </a:lnTo>
                <a:lnTo>
                  <a:pt x="276680" y="1191065"/>
                </a:lnTo>
                <a:lnTo>
                  <a:pt x="280893" y="1210728"/>
                </a:lnTo>
                <a:lnTo>
                  <a:pt x="285106" y="1230390"/>
                </a:lnTo>
                <a:lnTo>
                  <a:pt x="289320" y="1250053"/>
                </a:lnTo>
                <a:lnTo>
                  <a:pt x="294938" y="1269715"/>
                </a:lnTo>
                <a:lnTo>
                  <a:pt x="300555" y="1288675"/>
                </a:lnTo>
                <a:lnTo>
                  <a:pt x="306875" y="1307636"/>
                </a:lnTo>
                <a:lnTo>
                  <a:pt x="313898" y="1326596"/>
                </a:lnTo>
                <a:lnTo>
                  <a:pt x="320218" y="1344854"/>
                </a:lnTo>
                <a:lnTo>
                  <a:pt x="327942" y="1363814"/>
                </a:lnTo>
                <a:lnTo>
                  <a:pt x="336369" y="1382072"/>
                </a:lnTo>
                <a:lnTo>
                  <a:pt x="344094" y="1399628"/>
                </a:lnTo>
                <a:lnTo>
                  <a:pt x="353223" y="1417183"/>
                </a:lnTo>
                <a:lnTo>
                  <a:pt x="362352" y="1434037"/>
                </a:lnTo>
                <a:lnTo>
                  <a:pt x="372183" y="1451593"/>
                </a:lnTo>
                <a:lnTo>
                  <a:pt x="382014" y="1468446"/>
                </a:lnTo>
                <a:lnTo>
                  <a:pt x="391845" y="1485300"/>
                </a:lnTo>
                <a:lnTo>
                  <a:pt x="403081" y="1501451"/>
                </a:lnTo>
                <a:lnTo>
                  <a:pt x="413614" y="1516900"/>
                </a:lnTo>
                <a:lnTo>
                  <a:pt x="425552" y="1533754"/>
                </a:lnTo>
                <a:lnTo>
                  <a:pt x="437490" y="1548501"/>
                </a:lnTo>
                <a:lnTo>
                  <a:pt x="450130" y="1564652"/>
                </a:lnTo>
                <a:lnTo>
                  <a:pt x="462771" y="1578696"/>
                </a:lnTo>
                <a:lnTo>
                  <a:pt x="475411" y="1593443"/>
                </a:lnTo>
                <a:lnTo>
                  <a:pt x="488753" y="1607488"/>
                </a:lnTo>
                <a:lnTo>
                  <a:pt x="502095" y="1622235"/>
                </a:lnTo>
                <a:lnTo>
                  <a:pt x="516140" y="1635577"/>
                </a:lnTo>
                <a:lnTo>
                  <a:pt x="530887" y="1648919"/>
                </a:lnTo>
                <a:lnTo>
                  <a:pt x="544931" y="1661560"/>
                </a:lnTo>
                <a:lnTo>
                  <a:pt x="559678" y="1674200"/>
                </a:lnTo>
                <a:lnTo>
                  <a:pt x="575127" y="1686138"/>
                </a:lnTo>
                <a:lnTo>
                  <a:pt x="590576" y="1698076"/>
                </a:lnTo>
                <a:lnTo>
                  <a:pt x="606025" y="1709311"/>
                </a:lnTo>
                <a:lnTo>
                  <a:pt x="622879" y="1720547"/>
                </a:lnTo>
                <a:lnTo>
                  <a:pt x="639030" y="1731783"/>
                </a:lnTo>
                <a:lnTo>
                  <a:pt x="655884" y="1741614"/>
                </a:lnTo>
                <a:lnTo>
                  <a:pt x="672035" y="1752147"/>
                </a:lnTo>
                <a:lnTo>
                  <a:pt x="689591" y="1761978"/>
                </a:lnTo>
                <a:lnTo>
                  <a:pt x="706444" y="1771107"/>
                </a:lnTo>
                <a:lnTo>
                  <a:pt x="724702" y="1780236"/>
                </a:lnTo>
                <a:lnTo>
                  <a:pt x="742258" y="1787961"/>
                </a:lnTo>
                <a:lnTo>
                  <a:pt x="760516" y="1795686"/>
                </a:lnTo>
                <a:lnTo>
                  <a:pt x="779476" y="1803410"/>
                </a:lnTo>
                <a:lnTo>
                  <a:pt x="797032" y="1810432"/>
                </a:lnTo>
                <a:lnTo>
                  <a:pt x="816695" y="1817455"/>
                </a:lnTo>
                <a:lnTo>
                  <a:pt x="835655" y="1823072"/>
                </a:lnTo>
                <a:lnTo>
                  <a:pt x="854615" y="1828690"/>
                </a:lnTo>
                <a:lnTo>
                  <a:pt x="873575" y="1833606"/>
                </a:lnTo>
                <a:lnTo>
                  <a:pt x="893940" y="1839224"/>
                </a:lnTo>
                <a:lnTo>
                  <a:pt x="912900" y="1843437"/>
                </a:lnTo>
                <a:lnTo>
                  <a:pt x="933265" y="1847651"/>
                </a:lnTo>
                <a:lnTo>
                  <a:pt x="952927" y="1850459"/>
                </a:lnTo>
                <a:lnTo>
                  <a:pt x="973292" y="1853268"/>
                </a:lnTo>
                <a:lnTo>
                  <a:pt x="994359" y="1855375"/>
                </a:lnTo>
                <a:lnTo>
                  <a:pt x="1014021" y="1856780"/>
                </a:lnTo>
                <a:lnTo>
                  <a:pt x="1035088" y="1858886"/>
                </a:lnTo>
                <a:lnTo>
                  <a:pt x="1056155" y="1859588"/>
                </a:lnTo>
                <a:lnTo>
                  <a:pt x="1077222" y="1860291"/>
                </a:lnTo>
                <a:lnTo>
                  <a:pt x="1098289" y="1859588"/>
                </a:lnTo>
                <a:lnTo>
                  <a:pt x="1119356" y="1858886"/>
                </a:lnTo>
                <a:lnTo>
                  <a:pt x="1139018" y="1856780"/>
                </a:lnTo>
                <a:lnTo>
                  <a:pt x="1160085" y="1855375"/>
                </a:lnTo>
                <a:lnTo>
                  <a:pt x="1180450" y="1853268"/>
                </a:lnTo>
                <a:lnTo>
                  <a:pt x="1200814" y="1850459"/>
                </a:lnTo>
                <a:lnTo>
                  <a:pt x="1221179" y="1847651"/>
                </a:lnTo>
                <a:lnTo>
                  <a:pt x="1240139" y="1843437"/>
                </a:lnTo>
                <a:lnTo>
                  <a:pt x="1260504" y="1839224"/>
                </a:lnTo>
                <a:lnTo>
                  <a:pt x="1280166" y="1833606"/>
                </a:lnTo>
                <a:lnTo>
                  <a:pt x="1299829" y="1828690"/>
                </a:lnTo>
                <a:lnTo>
                  <a:pt x="1318789" y="1823072"/>
                </a:lnTo>
                <a:lnTo>
                  <a:pt x="1337749" y="1817455"/>
                </a:lnTo>
                <a:lnTo>
                  <a:pt x="1356709" y="1810432"/>
                </a:lnTo>
                <a:lnTo>
                  <a:pt x="1374967" y="1803410"/>
                </a:lnTo>
                <a:lnTo>
                  <a:pt x="1393225" y="1795686"/>
                </a:lnTo>
                <a:lnTo>
                  <a:pt x="1410781" y="1787961"/>
                </a:lnTo>
                <a:lnTo>
                  <a:pt x="1429039" y="1780236"/>
                </a:lnTo>
                <a:lnTo>
                  <a:pt x="1447297" y="1771107"/>
                </a:lnTo>
                <a:lnTo>
                  <a:pt x="1464151" y="1761978"/>
                </a:lnTo>
                <a:lnTo>
                  <a:pt x="1481706" y="1752147"/>
                </a:lnTo>
                <a:lnTo>
                  <a:pt x="1498560" y="1741614"/>
                </a:lnTo>
                <a:lnTo>
                  <a:pt x="1515413" y="1731783"/>
                </a:lnTo>
                <a:lnTo>
                  <a:pt x="1531565" y="1720547"/>
                </a:lnTo>
                <a:lnTo>
                  <a:pt x="1547014" y="1709311"/>
                </a:lnTo>
                <a:lnTo>
                  <a:pt x="1563165" y="1698076"/>
                </a:lnTo>
                <a:lnTo>
                  <a:pt x="1578614" y="1686138"/>
                </a:lnTo>
                <a:lnTo>
                  <a:pt x="1594063" y="1674200"/>
                </a:lnTo>
                <a:lnTo>
                  <a:pt x="1608810" y="1661560"/>
                </a:lnTo>
                <a:lnTo>
                  <a:pt x="1623557" y="1648919"/>
                </a:lnTo>
                <a:lnTo>
                  <a:pt x="1637601" y="1635577"/>
                </a:lnTo>
                <a:lnTo>
                  <a:pt x="1651646" y="1622235"/>
                </a:lnTo>
                <a:lnTo>
                  <a:pt x="1665691" y="1607488"/>
                </a:lnTo>
                <a:lnTo>
                  <a:pt x="1678331" y="1593443"/>
                </a:lnTo>
                <a:lnTo>
                  <a:pt x="1691673" y="1578696"/>
                </a:lnTo>
                <a:lnTo>
                  <a:pt x="1703611" y="1564652"/>
                </a:lnTo>
                <a:lnTo>
                  <a:pt x="1716251" y="1548501"/>
                </a:lnTo>
                <a:lnTo>
                  <a:pt x="1728189" y="1533754"/>
                </a:lnTo>
                <a:lnTo>
                  <a:pt x="1739425" y="1516900"/>
                </a:lnTo>
                <a:lnTo>
                  <a:pt x="1750660" y="1501451"/>
                </a:lnTo>
                <a:lnTo>
                  <a:pt x="1761194" y="1485300"/>
                </a:lnTo>
                <a:lnTo>
                  <a:pt x="1771727" y="1468446"/>
                </a:lnTo>
                <a:lnTo>
                  <a:pt x="1781559" y="1451593"/>
                </a:lnTo>
                <a:lnTo>
                  <a:pt x="1791390" y="1434037"/>
                </a:lnTo>
                <a:lnTo>
                  <a:pt x="1801221" y="1417183"/>
                </a:lnTo>
                <a:lnTo>
                  <a:pt x="1809648" y="1399628"/>
                </a:lnTo>
                <a:lnTo>
                  <a:pt x="1817372" y="1382072"/>
                </a:lnTo>
                <a:lnTo>
                  <a:pt x="1825799" y="1363814"/>
                </a:lnTo>
                <a:lnTo>
                  <a:pt x="1833524" y="1344854"/>
                </a:lnTo>
                <a:lnTo>
                  <a:pt x="1839844" y="1326596"/>
                </a:lnTo>
                <a:lnTo>
                  <a:pt x="1846866" y="1307636"/>
                </a:lnTo>
                <a:lnTo>
                  <a:pt x="1852484" y="1288675"/>
                </a:lnTo>
                <a:lnTo>
                  <a:pt x="1858804" y="1269715"/>
                </a:lnTo>
                <a:lnTo>
                  <a:pt x="1863720" y="1250053"/>
                </a:lnTo>
                <a:lnTo>
                  <a:pt x="1868635" y="1230390"/>
                </a:lnTo>
                <a:lnTo>
                  <a:pt x="1872848" y="1210728"/>
                </a:lnTo>
                <a:lnTo>
                  <a:pt x="1876360" y="1191065"/>
                </a:lnTo>
                <a:lnTo>
                  <a:pt x="1880573" y="1170701"/>
                </a:lnTo>
                <a:lnTo>
                  <a:pt x="1883382" y="1150336"/>
                </a:lnTo>
                <a:lnTo>
                  <a:pt x="1885489" y="1129971"/>
                </a:lnTo>
                <a:lnTo>
                  <a:pt x="1886893" y="1110309"/>
                </a:lnTo>
                <a:lnTo>
                  <a:pt x="1889000" y="1089242"/>
                </a:lnTo>
                <a:lnTo>
                  <a:pt x="1889702" y="1068175"/>
                </a:lnTo>
                <a:lnTo>
                  <a:pt x="1889702" y="1047108"/>
                </a:lnTo>
                <a:lnTo>
                  <a:pt x="1889960" y="1047108"/>
                </a:lnTo>
                <a:lnTo>
                  <a:pt x="1889960" y="0"/>
                </a:lnTo>
                <a:lnTo>
                  <a:pt x="2154443" y="0"/>
                </a:lnTo>
                <a:lnTo>
                  <a:pt x="2154443" y="1047108"/>
                </a:lnTo>
                <a:lnTo>
                  <a:pt x="2153741" y="1074495"/>
                </a:lnTo>
                <a:lnTo>
                  <a:pt x="2153039" y="1102584"/>
                </a:lnTo>
                <a:lnTo>
                  <a:pt x="2151634" y="1129971"/>
                </a:lnTo>
                <a:lnTo>
                  <a:pt x="2148123" y="1157358"/>
                </a:lnTo>
                <a:lnTo>
                  <a:pt x="2145314" y="1184043"/>
                </a:lnTo>
                <a:lnTo>
                  <a:pt x="2141803" y="1210728"/>
                </a:lnTo>
                <a:lnTo>
                  <a:pt x="2136887" y="1238115"/>
                </a:lnTo>
                <a:lnTo>
                  <a:pt x="2132674" y="1264097"/>
                </a:lnTo>
                <a:lnTo>
                  <a:pt x="2127056" y="1290080"/>
                </a:lnTo>
                <a:lnTo>
                  <a:pt x="2120034" y="1316765"/>
                </a:lnTo>
                <a:lnTo>
                  <a:pt x="2113012" y="1342045"/>
                </a:lnTo>
                <a:lnTo>
                  <a:pt x="2105989" y="1367325"/>
                </a:lnTo>
                <a:lnTo>
                  <a:pt x="2097562" y="1393308"/>
                </a:lnTo>
                <a:lnTo>
                  <a:pt x="2088434" y="1417886"/>
                </a:lnTo>
                <a:lnTo>
                  <a:pt x="2079305" y="1442464"/>
                </a:lnTo>
                <a:lnTo>
                  <a:pt x="2070176" y="1466340"/>
                </a:lnTo>
                <a:lnTo>
                  <a:pt x="2059642" y="1490215"/>
                </a:lnTo>
                <a:lnTo>
                  <a:pt x="2048406" y="1514091"/>
                </a:lnTo>
                <a:lnTo>
                  <a:pt x="2036468" y="1537265"/>
                </a:lnTo>
                <a:lnTo>
                  <a:pt x="2024531" y="1560438"/>
                </a:lnTo>
                <a:lnTo>
                  <a:pt x="2011188" y="1582910"/>
                </a:lnTo>
                <a:lnTo>
                  <a:pt x="1997846" y="1605381"/>
                </a:lnTo>
                <a:lnTo>
                  <a:pt x="1984503" y="1627853"/>
                </a:lnTo>
                <a:lnTo>
                  <a:pt x="1970459" y="1649622"/>
                </a:lnTo>
                <a:lnTo>
                  <a:pt x="1955010" y="1670689"/>
                </a:lnTo>
                <a:lnTo>
                  <a:pt x="1940263" y="1691755"/>
                </a:lnTo>
                <a:lnTo>
                  <a:pt x="1924814" y="1712120"/>
                </a:lnTo>
                <a:lnTo>
                  <a:pt x="1907960" y="1731783"/>
                </a:lnTo>
                <a:lnTo>
                  <a:pt x="1891809" y="1752147"/>
                </a:lnTo>
                <a:lnTo>
                  <a:pt x="1874253" y="1771810"/>
                </a:lnTo>
                <a:lnTo>
                  <a:pt x="1856697" y="1790770"/>
                </a:lnTo>
                <a:lnTo>
                  <a:pt x="1838439" y="1809028"/>
                </a:lnTo>
                <a:lnTo>
                  <a:pt x="1820883" y="1827286"/>
                </a:lnTo>
                <a:lnTo>
                  <a:pt x="1801221" y="1844139"/>
                </a:lnTo>
                <a:lnTo>
                  <a:pt x="1781559" y="1861695"/>
                </a:lnTo>
                <a:lnTo>
                  <a:pt x="1761896" y="1877846"/>
                </a:lnTo>
                <a:lnTo>
                  <a:pt x="1742234" y="1894700"/>
                </a:lnTo>
                <a:lnTo>
                  <a:pt x="1721869" y="1910149"/>
                </a:lnTo>
                <a:lnTo>
                  <a:pt x="1700802" y="1926300"/>
                </a:lnTo>
                <a:lnTo>
                  <a:pt x="1679033" y="1940345"/>
                </a:lnTo>
                <a:lnTo>
                  <a:pt x="1657264" y="1954390"/>
                </a:lnTo>
                <a:lnTo>
                  <a:pt x="1635495" y="1968434"/>
                </a:lnTo>
                <a:lnTo>
                  <a:pt x="1613023" y="1981074"/>
                </a:lnTo>
                <a:lnTo>
                  <a:pt x="1590552" y="1994417"/>
                </a:lnTo>
                <a:lnTo>
                  <a:pt x="1567378" y="2007057"/>
                </a:lnTo>
                <a:lnTo>
                  <a:pt x="1544205" y="2018292"/>
                </a:lnTo>
                <a:lnTo>
                  <a:pt x="1520329" y="2029528"/>
                </a:lnTo>
                <a:lnTo>
                  <a:pt x="1496453" y="2040062"/>
                </a:lnTo>
                <a:lnTo>
                  <a:pt x="1471875" y="2049191"/>
                </a:lnTo>
                <a:lnTo>
                  <a:pt x="1447999" y="2059022"/>
                </a:lnTo>
                <a:lnTo>
                  <a:pt x="1422017" y="2067449"/>
                </a:lnTo>
                <a:lnTo>
                  <a:pt x="1397439" y="2075875"/>
                </a:lnTo>
                <a:lnTo>
                  <a:pt x="1372159" y="2082898"/>
                </a:lnTo>
                <a:lnTo>
                  <a:pt x="1346176" y="2090622"/>
                </a:lnTo>
                <a:lnTo>
                  <a:pt x="1320194" y="2096942"/>
                </a:lnTo>
                <a:lnTo>
                  <a:pt x="1294211" y="2102560"/>
                </a:lnTo>
                <a:lnTo>
                  <a:pt x="1267526" y="2108178"/>
                </a:lnTo>
                <a:lnTo>
                  <a:pt x="1240842" y="2111689"/>
                </a:lnTo>
                <a:lnTo>
                  <a:pt x="1214157" y="2115902"/>
                </a:lnTo>
                <a:lnTo>
                  <a:pt x="1187472" y="2119414"/>
                </a:lnTo>
                <a:lnTo>
                  <a:pt x="1159383" y="2121520"/>
                </a:lnTo>
                <a:lnTo>
                  <a:pt x="1132698" y="2122925"/>
                </a:lnTo>
                <a:lnTo>
                  <a:pt x="1104609" y="2124329"/>
                </a:lnTo>
                <a:lnTo>
                  <a:pt x="1077222" y="2124329"/>
                </a:lnTo>
                <a:lnTo>
                  <a:pt x="1049133" y="2124329"/>
                </a:lnTo>
                <a:lnTo>
                  <a:pt x="1021746" y="2122925"/>
                </a:lnTo>
                <a:lnTo>
                  <a:pt x="994359" y="2121520"/>
                </a:lnTo>
                <a:lnTo>
                  <a:pt x="966972" y="2119414"/>
                </a:lnTo>
                <a:lnTo>
                  <a:pt x="939585" y="2115902"/>
                </a:lnTo>
                <a:lnTo>
                  <a:pt x="912900" y="2111689"/>
                </a:lnTo>
                <a:lnTo>
                  <a:pt x="886215" y="2108178"/>
                </a:lnTo>
                <a:lnTo>
                  <a:pt x="860233" y="2102560"/>
                </a:lnTo>
                <a:lnTo>
                  <a:pt x="833548" y="2096942"/>
                </a:lnTo>
                <a:lnTo>
                  <a:pt x="807566" y="2090622"/>
                </a:lnTo>
                <a:lnTo>
                  <a:pt x="782285" y="2082898"/>
                </a:lnTo>
                <a:lnTo>
                  <a:pt x="757005" y="2075875"/>
                </a:lnTo>
                <a:lnTo>
                  <a:pt x="731022" y="2067449"/>
                </a:lnTo>
                <a:lnTo>
                  <a:pt x="706444" y="2059022"/>
                </a:lnTo>
                <a:lnTo>
                  <a:pt x="681866" y="2049191"/>
                </a:lnTo>
                <a:lnTo>
                  <a:pt x="657991" y="2040062"/>
                </a:lnTo>
                <a:lnTo>
                  <a:pt x="633412" y="2029528"/>
                </a:lnTo>
                <a:lnTo>
                  <a:pt x="610239" y="2018292"/>
                </a:lnTo>
                <a:lnTo>
                  <a:pt x="587065" y="2007057"/>
                </a:lnTo>
                <a:lnTo>
                  <a:pt x="563892" y="1994417"/>
                </a:lnTo>
                <a:lnTo>
                  <a:pt x="540718" y="1981074"/>
                </a:lnTo>
                <a:lnTo>
                  <a:pt x="518247" y="1968434"/>
                </a:lnTo>
                <a:lnTo>
                  <a:pt x="496478" y="1954390"/>
                </a:lnTo>
                <a:lnTo>
                  <a:pt x="474708" y="1940345"/>
                </a:lnTo>
                <a:lnTo>
                  <a:pt x="453642" y="1926300"/>
                </a:lnTo>
                <a:lnTo>
                  <a:pt x="432575" y="1910149"/>
                </a:lnTo>
                <a:lnTo>
                  <a:pt x="411508" y="1894700"/>
                </a:lnTo>
                <a:lnTo>
                  <a:pt x="391143" y="1877846"/>
                </a:lnTo>
                <a:lnTo>
                  <a:pt x="372183" y="1861695"/>
                </a:lnTo>
                <a:lnTo>
                  <a:pt x="352520" y="1844139"/>
                </a:lnTo>
                <a:lnTo>
                  <a:pt x="333560" y="1827286"/>
                </a:lnTo>
                <a:lnTo>
                  <a:pt x="315302" y="1809028"/>
                </a:lnTo>
                <a:lnTo>
                  <a:pt x="297044" y="1790770"/>
                </a:lnTo>
                <a:lnTo>
                  <a:pt x="278786" y="1771810"/>
                </a:lnTo>
                <a:lnTo>
                  <a:pt x="262635" y="1752147"/>
                </a:lnTo>
                <a:lnTo>
                  <a:pt x="245781" y="1731783"/>
                </a:lnTo>
                <a:lnTo>
                  <a:pt x="229630" y="1712120"/>
                </a:lnTo>
                <a:lnTo>
                  <a:pt x="214181" y="1691755"/>
                </a:lnTo>
                <a:lnTo>
                  <a:pt x="198030" y="1670689"/>
                </a:lnTo>
                <a:lnTo>
                  <a:pt x="183283" y="1649622"/>
                </a:lnTo>
                <a:lnTo>
                  <a:pt x="169238" y="1627853"/>
                </a:lnTo>
                <a:lnTo>
                  <a:pt x="155896" y="1605381"/>
                </a:lnTo>
                <a:lnTo>
                  <a:pt x="141851" y="1582910"/>
                </a:lnTo>
                <a:lnTo>
                  <a:pt x="129211" y="1560438"/>
                </a:lnTo>
                <a:lnTo>
                  <a:pt x="117273" y="1537265"/>
                </a:lnTo>
                <a:lnTo>
                  <a:pt x="106038" y="1514091"/>
                </a:lnTo>
                <a:lnTo>
                  <a:pt x="94802" y="1490215"/>
                </a:lnTo>
                <a:lnTo>
                  <a:pt x="84269" y="1466340"/>
                </a:lnTo>
                <a:lnTo>
                  <a:pt x="73735" y="1442464"/>
                </a:lnTo>
                <a:lnTo>
                  <a:pt x="65308" y="1417886"/>
                </a:lnTo>
                <a:lnTo>
                  <a:pt x="56179" y="1393308"/>
                </a:lnTo>
                <a:lnTo>
                  <a:pt x="47753" y="1367325"/>
                </a:lnTo>
                <a:lnTo>
                  <a:pt x="40028" y="1342045"/>
                </a:lnTo>
                <a:lnTo>
                  <a:pt x="33708" y="1316765"/>
                </a:lnTo>
                <a:lnTo>
                  <a:pt x="26686" y="1290080"/>
                </a:lnTo>
                <a:lnTo>
                  <a:pt x="21770" y="1264097"/>
                </a:lnTo>
                <a:lnTo>
                  <a:pt x="16152" y="1238115"/>
                </a:lnTo>
                <a:lnTo>
                  <a:pt x="11939" y="1210728"/>
                </a:lnTo>
                <a:lnTo>
                  <a:pt x="8428" y="1184043"/>
                </a:lnTo>
                <a:lnTo>
                  <a:pt x="4917" y="1157358"/>
                </a:lnTo>
                <a:lnTo>
                  <a:pt x="2810" y="1129971"/>
                </a:lnTo>
                <a:lnTo>
                  <a:pt x="703" y="1102584"/>
                </a:lnTo>
                <a:lnTo>
                  <a:pt x="1" y="1074495"/>
                </a:lnTo>
                <a:lnTo>
                  <a:pt x="1" y="1047108"/>
                </a:lnTo>
                <a:lnTo>
                  <a:pt x="0" y="1047108"/>
                </a:lnTo>
                <a:close/>
              </a:path>
            </a:pathLst>
          </a:custGeom>
          <a:solidFill>
            <a:srgbClr val="E0E0E0"/>
          </a:solidFill>
          <a:ln w="12700">
            <a:noFill/>
            <a:prstDash val="solid"/>
            <a:round/>
          </a:ln>
        </p:spPr>
        <p:txBody>
          <a:bodyPr anchor="ctr"/>
          <a:lstStyle/>
          <a:p>
            <a:pPr algn="ctr"/>
            <a:endParaRPr>
              <a:latin typeface="幼圆" panose="02010509060101010101" pitchFamily="49" charset="-122"/>
              <a:ea typeface="幼圆" panose="02010509060101010101" pitchFamily="49" charset="-122"/>
              <a:cs typeface="+mn-ea"/>
              <a:sym typeface="+mn-lt"/>
            </a:endParaRPr>
          </a:p>
        </p:txBody>
      </p:sp>
      <p:sp>
        <p:nvSpPr>
          <p:cNvPr id="49" name="Freeform: Shape 4"/>
          <p:cNvSpPr/>
          <p:nvPr/>
        </p:nvSpPr>
        <p:spPr>
          <a:xfrm>
            <a:off x="1184704" y="3574866"/>
            <a:ext cx="1794199" cy="1624683"/>
          </a:xfrm>
          <a:custGeom>
            <a:avLst/>
            <a:gdLst/>
            <a:ahLst/>
            <a:cxnLst/>
            <a:rect l="l" t="t" r="r" b="b"/>
            <a:pathLst>
              <a:path w="2154443" h="2124329">
                <a:moveTo>
                  <a:pt x="0" y="0"/>
                </a:moveTo>
                <a:lnTo>
                  <a:pt x="264483" y="0"/>
                </a:lnTo>
                <a:lnTo>
                  <a:pt x="264483" y="1047108"/>
                </a:lnTo>
                <a:lnTo>
                  <a:pt x="264039" y="1047108"/>
                </a:lnTo>
                <a:lnTo>
                  <a:pt x="264039" y="1068175"/>
                </a:lnTo>
                <a:lnTo>
                  <a:pt x="265444" y="1089242"/>
                </a:lnTo>
                <a:lnTo>
                  <a:pt x="266146" y="1110309"/>
                </a:lnTo>
                <a:lnTo>
                  <a:pt x="268955" y="1129971"/>
                </a:lnTo>
                <a:lnTo>
                  <a:pt x="271062" y="1150336"/>
                </a:lnTo>
                <a:lnTo>
                  <a:pt x="273871" y="1170701"/>
                </a:lnTo>
                <a:lnTo>
                  <a:pt x="276680" y="1191065"/>
                </a:lnTo>
                <a:lnTo>
                  <a:pt x="280893" y="1210728"/>
                </a:lnTo>
                <a:lnTo>
                  <a:pt x="285106" y="1230390"/>
                </a:lnTo>
                <a:lnTo>
                  <a:pt x="289320" y="1250053"/>
                </a:lnTo>
                <a:lnTo>
                  <a:pt x="294938" y="1269715"/>
                </a:lnTo>
                <a:lnTo>
                  <a:pt x="300555" y="1288675"/>
                </a:lnTo>
                <a:lnTo>
                  <a:pt x="306875" y="1307636"/>
                </a:lnTo>
                <a:lnTo>
                  <a:pt x="313898" y="1326596"/>
                </a:lnTo>
                <a:lnTo>
                  <a:pt x="320218" y="1344854"/>
                </a:lnTo>
                <a:lnTo>
                  <a:pt x="327942" y="1363814"/>
                </a:lnTo>
                <a:lnTo>
                  <a:pt x="336369" y="1382072"/>
                </a:lnTo>
                <a:lnTo>
                  <a:pt x="344094" y="1399628"/>
                </a:lnTo>
                <a:lnTo>
                  <a:pt x="353223" y="1417183"/>
                </a:lnTo>
                <a:lnTo>
                  <a:pt x="362352" y="1434037"/>
                </a:lnTo>
                <a:lnTo>
                  <a:pt x="372183" y="1451593"/>
                </a:lnTo>
                <a:lnTo>
                  <a:pt x="382014" y="1468446"/>
                </a:lnTo>
                <a:lnTo>
                  <a:pt x="391845" y="1485300"/>
                </a:lnTo>
                <a:lnTo>
                  <a:pt x="403081" y="1501451"/>
                </a:lnTo>
                <a:lnTo>
                  <a:pt x="413614" y="1516900"/>
                </a:lnTo>
                <a:lnTo>
                  <a:pt x="425552" y="1533754"/>
                </a:lnTo>
                <a:lnTo>
                  <a:pt x="437490" y="1548501"/>
                </a:lnTo>
                <a:lnTo>
                  <a:pt x="450130" y="1564652"/>
                </a:lnTo>
                <a:lnTo>
                  <a:pt x="462771" y="1578696"/>
                </a:lnTo>
                <a:lnTo>
                  <a:pt x="475411" y="1593443"/>
                </a:lnTo>
                <a:lnTo>
                  <a:pt x="488753" y="1607488"/>
                </a:lnTo>
                <a:lnTo>
                  <a:pt x="502095" y="1622235"/>
                </a:lnTo>
                <a:lnTo>
                  <a:pt x="516140" y="1635577"/>
                </a:lnTo>
                <a:lnTo>
                  <a:pt x="530887" y="1648919"/>
                </a:lnTo>
                <a:lnTo>
                  <a:pt x="544931" y="1661560"/>
                </a:lnTo>
                <a:lnTo>
                  <a:pt x="559678" y="1674200"/>
                </a:lnTo>
                <a:lnTo>
                  <a:pt x="575127" y="1686138"/>
                </a:lnTo>
                <a:lnTo>
                  <a:pt x="590576" y="1698076"/>
                </a:lnTo>
                <a:lnTo>
                  <a:pt x="606025" y="1709311"/>
                </a:lnTo>
                <a:lnTo>
                  <a:pt x="622879" y="1720547"/>
                </a:lnTo>
                <a:lnTo>
                  <a:pt x="639030" y="1731783"/>
                </a:lnTo>
                <a:lnTo>
                  <a:pt x="655884" y="1741614"/>
                </a:lnTo>
                <a:lnTo>
                  <a:pt x="672035" y="1752147"/>
                </a:lnTo>
                <a:lnTo>
                  <a:pt x="689591" y="1761978"/>
                </a:lnTo>
                <a:lnTo>
                  <a:pt x="706444" y="1771107"/>
                </a:lnTo>
                <a:lnTo>
                  <a:pt x="724702" y="1780236"/>
                </a:lnTo>
                <a:lnTo>
                  <a:pt x="742258" y="1787961"/>
                </a:lnTo>
                <a:lnTo>
                  <a:pt x="760516" y="1795686"/>
                </a:lnTo>
                <a:lnTo>
                  <a:pt x="779476" y="1803410"/>
                </a:lnTo>
                <a:lnTo>
                  <a:pt x="797032" y="1810432"/>
                </a:lnTo>
                <a:lnTo>
                  <a:pt x="816695" y="1817455"/>
                </a:lnTo>
                <a:lnTo>
                  <a:pt x="835655" y="1823072"/>
                </a:lnTo>
                <a:lnTo>
                  <a:pt x="854615" y="1828690"/>
                </a:lnTo>
                <a:lnTo>
                  <a:pt x="873575" y="1833606"/>
                </a:lnTo>
                <a:lnTo>
                  <a:pt x="893940" y="1839224"/>
                </a:lnTo>
                <a:lnTo>
                  <a:pt x="912900" y="1843437"/>
                </a:lnTo>
                <a:lnTo>
                  <a:pt x="933265" y="1847651"/>
                </a:lnTo>
                <a:lnTo>
                  <a:pt x="952927" y="1850459"/>
                </a:lnTo>
                <a:lnTo>
                  <a:pt x="973292" y="1853268"/>
                </a:lnTo>
                <a:lnTo>
                  <a:pt x="994359" y="1855375"/>
                </a:lnTo>
                <a:lnTo>
                  <a:pt x="1014021" y="1856780"/>
                </a:lnTo>
                <a:lnTo>
                  <a:pt x="1035088" y="1858886"/>
                </a:lnTo>
                <a:lnTo>
                  <a:pt x="1056155" y="1859588"/>
                </a:lnTo>
                <a:lnTo>
                  <a:pt x="1077222" y="1860291"/>
                </a:lnTo>
                <a:lnTo>
                  <a:pt x="1098289" y="1859588"/>
                </a:lnTo>
                <a:lnTo>
                  <a:pt x="1119356" y="1858886"/>
                </a:lnTo>
                <a:lnTo>
                  <a:pt x="1139018" y="1856780"/>
                </a:lnTo>
                <a:lnTo>
                  <a:pt x="1160085" y="1855375"/>
                </a:lnTo>
                <a:lnTo>
                  <a:pt x="1180450" y="1853268"/>
                </a:lnTo>
                <a:lnTo>
                  <a:pt x="1200814" y="1850459"/>
                </a:lnTo>
                <a:lnTo>
                  <a:pt x="1221179" y="1847651"/>
                </a:lnTo>
                <a:lnTo>
                  <a:pt x="1240139" y="1843437"/>
                </a:lnTo>
                <a:lnTo>
                  <a:pt x="1260504" y="1839224"/>
                </a:lnTo>
                <a:lnTo>
                  <a:pt x="1280166" y="1833606"/>
                </a:lnTo>
                <a:lnTo>
                  <a:pt x="1299829" y="1828690"/>
                </a:lnTo>
                <a:lnTo>
                  <a:pt x="1318789" y="1823072"/>
                </a:lnTo>
                <a:lnTo>
                  <a:pt x="1337749" y="1817455"/>
                </a:lnTo>
                <a:lnTo>
                  <a:pt x="1356709" y="1810432"/>
                </a:lnTo>
                <a:lnTo>
                  <a:pt x="1374967" y="1803410"/>
                </a:lnTo>
                <a:lnTo>
                  <a:pt x="1393225" y="1795686"/>
                </a:lnTo>
                <a:lnTo>
                  <a:pt x="1410781" y="1787961"/>
                </a:lnTo>
                <a:lnTo>
                  <a:pt x="1429039" y="1780236"/>
                </a:lnTo>
                <a:lnTo>
                  <a:pt x="1447297" y="1771107"/>
                </a:lnTo>
                <a:lnTo>
                  <a:pt x="1464151" y="1761978"/>
                </a:lnTo>
                <a:lnTo>
                  <a:pt x="1481706" y="1752147"/>
                </a:lnTo>
                <a:lnTo>
                  <a:pt x="1498560" y="1741614"/>
                </a:lnTo>
                <a:lnTo>
                  <a:pt x="1515413" y="1731783"/>
                </a:lnTo>
                <a:lnTo>
                  <a:pt x="1531565" y="1720547"/>
                </a:lnTo>
                <a:lnTo>
                  <a:pt x="1547014" y="1709311"/>
                </a:lnTo>
                <a:lnTo>
                  <a:pt x="1563165" y="1698076"/>
                </a:lnTo>
                <a:lnTo>
                  <a:pt x="1578614" y="1686138"/>
                </a:lnTo>
                <a:lnTo>
                  <a:pt x="1594063" y="1674200"/>
                </a:lnTo>
                <a:lnTo>
                  <a:pt x="1608810" y="1661560"/>
                </a:lnTo>
                <a:lnTo>
                  <a:pt x="1623557" y="1648919"/>
                </a:lnTo>
                <a:lnTo>
                  <a:pt x="1637601" y="1635577"/>
                </a:lnTo>
                <a:lnTo>
                  <a:pt x="1651646" y="1622235"/>
                </a:lnTo>
                <a:lnTo>
                  <a:pt x="1665691" y="1607488"/>
                </a:lnTo>
                <a:lnTo>
                  <a:pt x="1678331" y="1593443"/>
                </a:lnTo>
                <a:lnTo>
                  <a:pt x="1691673" y="1578696"/>
                </a:lnTo>
                <a:lnTo>
                  <a:pt x="1703611" y="1564652"/>
                </a:lnTo>
                <a:lnTo>
                  <a:pt x="1716251" y="1548501"/>
                </a:lnTo>
                <a:lnTo>
                  <a:pt x="1728189" y="1533754"/>
                </a:lnTo>
                <a:lnTo>
                  <a:pt x="1739425" y="1516900"/>
                </a:lnTo>
                <a:lnTo>
                  <a:pt x="1750660" y="1501451"/>
                </a:lnTo>
                <a:lnTo>
                  <a:pt x="1761194" y="1485300"/>
                </a:lnTo>
                <a:lnTo>
                  <a:pt x="1771727" y="1468446"/>
                </a:lnTo>
                <a:lnTo>
                  <a:pt x="1781559" y="1451593"/>
                </a:lnTo>
                <a:lnTo>
                  <a:pt x="1791390" y="1434037"/>
                </a:lnTo>
                <a:lnTo>
                  <a:pt x="1801221" y="1417183"/>
                </a:lnTo>
                <a:lnTo>
                  <a:pt x="1809648" y="1399628"/>
                </a:lnTo>
                <a:lnTo>
                  <a:pt x="1817372" y="1382072"/>
                </a:lnTo>
                <a:lnTo>
                  <a:pt x="1825799" y="1363814"/>
                </a:lnTo>
                <a:lnTo>
                  <a:pt x="1833524" y="1344854"/>
                </a:lnTo>
                <a:lnTo>
                  <a:pt x="1839844" y="1326596"/>
                </a:lnTo>
                <a:lnTo>
                  <a:pt x="1846866" y="1307636"/>
                </a:lnTo>
                <a:lnTo>
                  <a:pt x="1852484" y="1288675"/>
                </a:lnTo>
                <a:lnTo>
                  <a:pt x="1858804" y="1269715"/>
                </a:lnTo>
                <a:lnTo>
                  <a:pt x="1863720" y="1250053"/>
                </a:lnTo>
                <a:lnTo>
                  <a:pt x="1868635" y="1230390"/>
                </a:lnTo>
                <a:lnTo>
                  <a:pt x="1872848" y="1210728"/>
                </a:lnTo>
                <a:lnTo>
                  <a:pt x="1876360" y="1191065"/>
                </a:lnTo>
                <a:lnTo>
                  <a:pt x="1880573" y="1170701"/>
                </a:lnTo>
                <a:lnTo>
                  <a:pt x="1883382" y="1150336"/>
                </a:lnTo>
                <a:lnTo>
                  <a:pt x="1885489" y="1129971"/>
                </a:lnTo>
                <a:lnTo>
                  <a:pt x="1886893" y="1110309"/>
                </a:lnTo>
                <a:lnTo>
                  <a:pt x="1889000" y="1089242"/>
                </a:lnTo>
                <a:lnTo>
                  <a:pt x="1889702" y="1068175"/>
                </a:lnTo>
                <a:lnTo>
                  <a:pt x="1889702" y="1047108"/>
                </a:lnTo>
                <a:lnTo>
                  <a:pt x="1889960" y="1047108"/>
                </a:lnTo>
                <a:lnTo>
                  <a:pt x="1889960" y="0"/>
                </a:lnTo>
                <a:lnTo>
                  <a:pt x="2154443" y="0"/>
                </a:lnTo>
                <a:lnTo>
                  <a:pt x="2154443" y="1047108"/>
                </a:lnTo>
                <a:lnTo>
                  <a:pt x="2153741" y="1074495"/>
                </a:lnTo>
                <a:lnTo>
                  <a:pt x="2153039" y="1102584"/>
                </a:lnTo>
                <a:lnTo>
                  <a:pt x="2151634" y="1129971"/>
                </a:lnTo>
                <a:lnTo>
                  <a:pt x="2148123" y="1157358"/>
                </a:lnTo>
                <a:lnTo>
                  <a:pt x="2145314" y="1184043"/>
                </a:lnTo>
                <a:lnTo>
                  <a:pt x="2141803" y="1210728"/>
                </a:lnTo>
                <a:lnTo>
                  <a:pt x="2136887" y="1238115"/>
                </a:lnTo>
                <a:lnTo>
                  <a:pt x="2132674" y="1264097"/>
                </a:lnTo>
                <a:lnTo>
                  <a:pt x="2127056" y="1290080"/>
                </a:lnTo>
                <a:lnTo>
                  <a:pt x="2120034" y="1316765"/>
                </a:lnTo>
                <a:lnTo>
                  <a:pt x="2113012" y="1342045"/>
                </a:lnTo>
                <a:lnTo>
                  <a:pt x="2105989" y="1367325"/>
                </a:lnTo>
                <a:lnTo>
                  <a:pt x="2097562" y="1393308"/>
                </a:lnTo>
                <a:lnTo>
                  <a:pt x="2088434" y="1417886"/>
                </a:lnTo>
                <a:lnTo>
                  <a:pt x="2079305" y="1442464"/>
                </a:lnTo>
                <a:lnTo>
                  <a:pt x="2070176" y="1466340"/>
                </a:lnTo>
                <a:lnTo>
                  <a:pt x="2059642" y="1490215"/>
                </a:lnTo>
                <a:lnTo>
                  <a:pt x="2048406" y="1514091"/>
                </a:lnTo>
                <a:lnTo>
                  <a:pt x="2036468" y="1537265"/>
                </a:lnTo>
                <a:lnTo>
                  <a:pt x="2024531" y="1560438"/>
                </a:lnTo>
                <a:lnTo>
                  <a:pt x="2011188" y="1582910"/>
                </a:lnTo>
                <a:lnTo>
                  <a:pt x="1997846" y="1605381"/>
                </a:lnTo>
                <a:lnTo>
                  <a:pt x="1984503" y="1627853"/>
                </a:lnTo>
                <a:lnTo>
                  <a:pt x="1970459" y="1649622"/>
                </a:lnTo>
                <a:lnTo>
                  <a:pt x="1955010" y="1670689"/>
                </a:lnTo>
                <a:lnTo>
                  <a:pt x="1940263" y="1691755"/>
                </a:lnTo>
                <a:lnTo>
                  <a:pt x="1924814" y="1712120"/>
                </a:lnTo>
                <a:lnTo>
                  <a:pt x="1907960" y="1731783"/>
                </a:lnTo>
                <a:lnTo>
                  <a:pt x="1891809" y="1752147"/>
                </a:lnTo>
                <a:lnTo>
                  <a:pt x="1874253" y="1771810"/>
                </a:lnTo>
                <a:lnTo>
                  <a:pt x="1856697" y="1790770"/>
                </a:lnTo>
                <a:lnTo>
                  <a:pt x="1838439" y="1809028"/>
                </a:lnTo>
                <a:lnTo>
                  <a:pt x="1820883" y="1827286"/>
                </a:lnTo>
                <a:lnTo>
                  <a:pt x="1801221" y="1844139"/>
                </a:lnTo>
                <a:lnTo>
                  <a:pt x="1781559" y="1861695"/>
                </a:lnTo>
                <a:lnTo>
                  <a:pt x="1761896" y="1877846"/>
                </a:lnTo>
                <a:lnTo>
                  <a:pt x="1742234" y="1894700"/>
                </a:lnTo>
                <a:lnTo>
                  <a:pt x="1721869" y="1910149"/>
                </a:lnTo>
                <a:lnTo>
                  <a:pt x="1700802" y="1926300"/>
                </a:lnTo>
                <a:lnTo>
                  <a:pt x="1679033" y="1940345"/>
                </a:lnTo>
                <a:lnTo>
                  <a:pt x="1657264" y="1954390"/>
                </a:lnTo>
                <a:lnTo>
                  <a:pt x="1635495" y="1968434"/>
                </a:lnTo>
                <a:lnTo>
                  <a:pt x="1613023" y="1981074"/>
                </a:lnTo>
                <a:lnTo>
                  <a:pt x="1590552" y="1994417"/>
                </a:lnTo>
                <a:lnTo>
                  <a:pt x="1567378" y="2007057"/>
                </a:lnTo>
                <a:lnTo>
                  <a:pt x="1544205" y="2018292"/>
                </a:lnTo>
                <a:lnTo>
                  <a:pt x="1520329" y="2029528"/>
                </a:lnTo>
                <a:lnTo>
                  <a:pt x="1496453" y="2040062"/>
                </a:lnTo>
                <a:lnTo>
                  <a:pt x="1471875" y="2049191"/>
                </a:lnTo>
                <a:lnTo>
                  <a:pt x="1447999" y="2059022"/>
                </a:lnTo>
                <a:lnTo>
                  <a:pt x="1422017" y="2067449"/>
                </a:lnTo>
                <a:lnTo>
                  <a:pt x="1397439" y="2075875"/>
                </a:lnTo>
                <a:lnTo>
                  <a:pt x="1372159" y="2082898"/>
                </a:lnTo>
                <a:lnTo>
                  <a:pt x="1346176" y="2090622"/>
                </a:lnTo>
                <a:lnTo>
                  <a:pt x="1320194" y="2096942"/>
                </a:lnTo>
                <a:lnTo>
                  <a:pt x="1294211" y="2102560"/>
                </a:lnTo>
                <a:lnTo>
                  <a:pt x="1267526" y="2108178"/>
                </a:lnTo>
                <a:lnTo>
                  <a:pt x="1240842" y="2111689"/>
                </a:lnTo>
                <a:lnTo>
                  <a:pt x="1214157" y="2115902"/>
                </a:lnTo>
                <a:lnTo>
                  <a:pt x="1187472" y="2119414"/>
                </a:lnTo>
                <a:lnTo>
                  <a:pt x="1159383" y="2121520"/>
                </a:lnTo>
                <a:lnTo>
                  <a:pt x="1132698" y="2122925"/>
                </a:lnTo>
                <a:lnTo>
                  <a:pt x="1104609" y="2124329"/>
                </a:lnTo>
                <a:lnTo>
                  <a:pt x="1077222" y="2124329"/>
                </a:lnTo>
                <a:lnTo>
                  <a:pt x="1049133" y="2124329"/>
                </a:lnTo>
                <a:lnTo>
                  <a:pt x="1021746" y="2122925"/>
                </a:lnTo>
                <a:lnTo>
                  <a:pt x="994359" y="2121520"/>
                </a:lnTo>
                <a:lnTo>
                  <a:pt x="966972" y="2119414"/>
                </a:lnTo>
                <a:lnTo>
                  <a:pt x="939585" y="2115902"/>
                </a:lnTo>
                <a:lnTo>
                  <a:pt x="912900" y="2111689"/>
                </a:lnTo>
                <a:lnTo>
                  <a:pt x="886215" y="2108178"/>
                </a:lnTo>
                <a:lnTo>
                  <a:pt x="860233" y="2102560"/>
                </a:lnTo>
                <a:lnTo>
                  <a:pt x="833548" y="2096942"/>
                </a:lnTo>
                <a:lnTo>
                  <a:pt x="807566" y="2090622"/>
                </a:lnTo>
                <a:lnTo>
                  <a:pt x="782285" y="2082898"/>
                </a:lnTo>
                <a:lnTo>
                  <a:pt x="757005" y="2075875"/>
                </a:lnTo>
                <a:lnTo>
                  <a:pt x="731022" y="2067449"/>
                </a:lnTo>
                <a:lnTo>
                  <a:pt x="706444" y="2059022"/>
                </a:lnTo>
                <a:lnTo>
                  <a:pt x="681866" y="2049191"/>
                </a:lnTo>
                <a:lnTo>
                  <a:pt x="657991" y="2040062"/>
                </a:lnTo>
                <a:lnTo>
                  <a:pt x="633412" y="2029528"/>
                </a:lnTo>
                <a:lnTo>
                  <a:pt x="610239" y="2018292"/>
                </a:lnTo>
                <a:lnTo>
                  <a:pt x="587065" y="2007057"/>
                </a:lnTo>
                <a:lnTo>
                  <a:pt x="563892" y="1994417"/>
                </a:lnTo>
                <a:lnTo>
                  <a:pt x="540718" y="1981074"/>
                </a:lnTo>
                <a:lnTo>
                  <a:pt x="518247" y="1968434"/>
                </a:lnTo>
                <a:lnTo>
                  <a:pt x="496478" y="1954390"/>
                </a:lnTo>
                <a:lnTo>
                  <a:pt x="474708" y="1940345"/>
                </a:lnTo>
                <a:lnTo>
                  <a:pt x="453642" y="1926300"/>
                </a:lnTo>
                <a:lnTo>
                  <a:pt x="432575" y="1910149"/>
                </a:lnTo>
                <a:lnTo>
                  <a:pt x="411508" y="1894700"/>
                </a:lnTo>
                <a:lnTo>
                  <a:pt x="391143" y="1877846"/>
                </a:lnTo>
                <a:lnTo>
                  <a:pt x="372183" y="1861695"/>
                </a:lnTo>
                <a:lnTo>
                  <a:pt x="352520" y="1844139"/>
                </a:lnTo>
                <a:lnTo>
                  <a:pt x="333560" y="1827286"/>
                </a:lnTo>
                <a:lnTo>
                  <a:pt x="315302" y="1809028"/>
                </a:lnTo>
                <a:lnTo>
                  <a:pt x="297044" y="1790770"/>
                </a:lnTo>
                <a:lnTo>
                  <a:pt x="278786" y="1771810"/>
                </a:lnTo>
                <a:lnTo>
                  <a:pt x="262635" y="1752147"/>
                </a:lnTo>
                <a:lnTo>
                  <a:pt x="245781" y="1731783"/>
                </a:lnTo>
                <a:lnTo>
                  <a:pt x="229630" y="1712120"/>
                </a:lnTo>
                <a:lnTo>
                  <a:pt x="214181" y="1691755"/>
                </a:lnTo>
                <a:lnTo>
                  <a:pt x="198030" y="1670689"/>
                </a:lnTo>
                <a:lnTo>
                  <a:pt x="183283" y="1649622"/>
                </a:lnTo>
                <a:lnTo>
                  <a:pt x="169238" y="1627853"/>
                </a:lnTo>
                <a:lnTo>
                  <a:pt x="155896" y="1605381"/>
                </a:lnTo>
                <a:lnTo>
                  <a:pt x="141851" y="1582910"/>
                </a:lnTo>
                <a:lnTo>
                  <a:pt x="129211" y="1560438"/>
                </a:lnTo>
                <a:lnTo>
                  <a:pt x="117273" y="1537265"/>
                </a:lnTo>
                <a:lnTo>
                  <a:pt x="106038" y="1514091"/>
                </a:lnTo>
                <a:lnTo>
                  <a:pt x="94802" y="1490215"/>
                </a:lnTo>
                <a:lnTo>
                  <a:pt x="84269" y="1466340"/>
                </a:lnTo>
                <a:lnTo>
                  <a:pt x="73735" y="1442464"/>
                </a:lnTo>
                <a:lnTo>
                  <a:pt x="65308" y="1417886"/>
                </a:lnTo>
                <a:lnTo>
                  <a:pt x="56179" y="1393308"/>
                </a:lnTo>
                <a:lnTo>
                  <a:pt x="47753" y="1367325"/>
                </a:lnTo>
                <a:lnTo>
                  <a:pt x="40028" y="1342045"/>
                </a:lnTo>
                <a:lnTo>
                  <a:pt x="33708" y="1316765"/>
                </a:lnTo>
                <a:lnTo>
                  <a:pt x="26686" y="1290080"/>
                </a:lnTo>
                <a:lnTo>
                  <a:pt x="21770" y="1264097"/>
                </a:lnTo>
                <a:lnTo>
                  <a:pt x="16152" y="1238115"/>
                </a:lnTo>
                <a:lnTo>
                  <a:pt x="11939" y="1210728"/>
                </a:lnTo>
                <a:lnTo>
                  <a:pt x="8428" y="1184043"/>
                </a:lnTo>
                <a:lnTo>
                  <a:pt x="4917" y="1157358"/>
                </a:lnTo>
                <a:lnTo>
                  <a:pt x="2810" y="1129971"/>
                </a:lnTo>
                <a:lnTo>
                  <a:pt x="703" y="1102584"/>
                </a:lnTo>
                <a:lnTo>
                  <a:pt x="1" y="1074495"/>
                </a:lnTo>
                <a:lnTo>
                  <a:pt x="1" y="1047108"/>
                </a:lnTo>
                <a:lnTo>
                  <a:pt x="0" y="1047108"/>
                </a:lnTo>
                <a:close/>
              </a:path>
            </a:pathLst>
          </a:custGeom>
          <a:solidFill>
            <a:srgbClr val="E0E0E0"/>
          </a:solidFill>
          <a:ln w="12700">
            <a:noFill/>
            <a:prstDash val="solid"/>
            <a:round/>
          </a:ln>
        </p:spPr>
        <p:txBody>
          <a:bodyPr vert="horz" wrap="square" lIns="359938" tIns="359938" rIns="359938" bIns="60949" anchor="t" anchorCtr="1" compatLnSpc="1">
            <a:normAutofit/>
          </a:bodyPr>
          <a:lstStyle/>
          <a:p>
            <a:pPr algn="ctr">
              <a:lnSpc>
                <a:spcPct val="120000"/>
              </a:lnSpc>
              <a:defRPr/>
            </a:pPr>
            <a:endParaRPr lang="zh-CN" altLang="en-US" sz="1000" dirty="0">
              <a:solidFill>
                <a:schemeClr val="tx1">
                  <a:lumMod val="50000"/>
                  <a:lumOff val="50000"/>
                </a:schemeClr>
              </a:solidFill>
              <a:latin typeface="幼圆" panose="02010509060101010101" pitchFamily="49" charset="-122"/>
              <a:ea typeface="幼圆" panose="02010509060101010101" pitchFamily="49" charset="-122"/>
              <a:cs typeface="+mn-ea"/>
              <a:sym typeface="+mn-lt"/>
            </a:endParaRPr>
          </a:p>
        </p:txBody>
      </p:sp>
      <p:sp>
        <p:nvSpPr>
          <p:cNvPr id="50" name="Freeform: Shape 5"/>
          <p:cNvSpPr/>
          <p:nvPr/>
        </p:nvSpPr>
        <p:spPr bwMode="auto">
          <a:xfrm>
            <a:off x="1184705" y="2750779"/>
            <a:ext cx="1794833" cy="824087"/>
          </a:xfrm>
          <a:custGeom>
            <a:avLst/>
            <a:gdLst>
              <a:gd name="T0" fmla="*/ 1624 w 3069"/>
              <a:gd name="T1" fmla="*/ 381 h 1534"/>
              <a:gd name="T2" fmla="*/ 1768 w 3069"/>
              <a:gd name="T3" fmla="*/ 400 h 1534"/>
              <a:gd name="T4" fmla="*/ 1906 w 3069"/>
              <a:gd name="T5" fmla="*/ 437 h 1534"/>
              <a:gd name="T6" fmla="*/ 2036 w 3069"/>
              <a:gd name="T7" fmla="*/ 490 h 1534"/>
              <a:gd name="T8" fmla="*/ 2159 w 3069"/>
              <a:gd name="T9" fmla="*/ 559 h 1534"/>
              <a:gd name="T10" fmla="*/ 2271 w 3069"/>
              <a:gd name="T11" fmla="*/ 641 h 1534"/>
              <a:gd name="T12" fmla="*/ 2372 w 3069"/>
              <a:gd name="T13" fmla="*/ 736 h 1534"/>
              <a:gd name="T14" fmla="*/ 2462 w 3069"/>
              <a:gd name="T15" fmla="*/ 841 h 1534"/>
              <a:gd name="T16" fmla="*/ 2538 w 3069"/>
              <a:gd name="T17" fmla="*/ 958 h 1534"/>
              <a:gd name="T18" fmla="*/ 2601 w 3069"/>
              <a:gd name="T19" fmla="*/ 1083 h 1534"/>
              <a:gd name="T20" fmla="*/ 2648 w 3069"/>
              <a:gd name="T21" fmla="*/ 1217 h 1534"/>
              <a:gd name="T22" fmla="*/ 2679 w 3069"/>
              <a:gd name="T23" fmla="*/ 1358 h 1534"/>
              <a:gd name="T24" fmla="*/ 2692 w 3069"/>
              <a:gd name="T25" fmla="*/ 1504 h 1534"/>
              <a:gd name="T26" fmla="*/ 3067 w 3069"/>
              <a:gd name="T27" fmla="*/ 1455 h 1534"/>
              <a:gd name="T28" fmla="*/ 3045 w 3069"/>
              <a:gd name="T29" fmla="*/ 1262 h 1534"/>
              <a:gd name="T30" fmla="*/ 3000 w 3069"/>
              <a:gd name="T31" fmla="*/ 1078 h 1534"/>
              <a:gd name="T32" fmla="*/ 2933 w 3069"/>
              <a:gd name="T33" fmla="*/ 903 h 1534"/>
              <a:gd name="T34" fmla="*/ 2846 w 3069"/>
              <a:gd name="T35" fmla="*/ 739 h 1534"/>
              <a:gd name="T36" fmla="*/ 2742 w 3069"/>
              <a:gd name="T37" fmla="*/ 587 h 1534"/>
              <a:gd name="T38" fmla="*/ 2619 w 3069"/>
              <a:gd name="T39" fmla="*/ 449 h 1534"/>
              <a:gd name="T40" fmla="*/ 2482 w 3069"/>
              <a:gd name="T41" fmla="*/ 327 h 1534"/>
              <a:gd name="T42" fmla="*/ 2330 w 3069"/>
              <a:gd name="T43" fmla="*/ 222 h 1534"/>
              <a:gd name="T44" fmla="*/ 2166 w 3069"/>
              <a:gd name="T45" fmla="*/ 135 h 1534"/>
              <a:gd name="T46" fmla="*/ 1990 w 3069"/>
              <a:gd name="T47" fmla="*/ 69 h 1534"/>
              <a:gd name="T48" fmla="*/ 1806 w 3069"/>
              <a:gd name="T49" fmla="*/ 23 h 1534"/>
              <a:gd name="T50" fmla="*/ 1614 w 3069"/>
              <a:gd name="T51" fmla="*/ 2 h 1534"/>
              <a:gd name="T52" fmla="*/ 1455 w 3069"/>
              <a:gd name="T53" fmla="*/ 2 h 1534"/>
              <a:gd name="T54" fmla="*/ 1263 w 3069"/>
              <a:gd name="T55" fmla="*/ 23 h 1534"/>
              <a:gd name="T56" fmla="*/ 1079 w 3069"/>
              <a:gd name="T57" fmla="*/ 69 h 1534"/>
              <a:gd name="T58" fmla="*/ 903 w 3069"/>
              <a:gd name="T59" fmla="*/ 135 h 1534"/>
              <a:gd name="T60" fmla="*/ 739 w 3069"/>
              <a:gd name="T61" fmla="*/ 222 h 1534"/>
              <a:gd name="T62" fmla="*/ 587 w 3069"/>
              <a:gd name="T63" fmla="*/ 327 h 1534"/>
              <a:gd name="T64" fmla="*/ 450 w 3069"/>
              <a:gd name="T65" fmla="*/ 449 h 1534"/>
              <a:gd name="T66" fmla="*/ 327 w 3069"/>
              <a:gd name="T67" fmla="*/ 587 h 1534"/>
              <a:gd name="T68" fmla="*/ 223 w 3069"/>
              <a:gd name="T69" fmla="*/ 739 h 1534"/>
              <a:gd name="T70" fmla="*/ 135 w 3069"/>
              <a:gd name="T71" fmla="*/ 903 h 1534"/>
              <a:gd name="T72" fmla="*/ 69 w 3069"/>
              <a:gd name="T73" fmla="*/ 1078 h 1534"/>
              <a:gd name="T74" fmla="*/ 25 w 3069"/>
              <a:gd name="T75" fmla="*/ 1262 h 1534"/>
              <a:gd name="T76" fmla="*/ 2 w 3069"/>
              <a:gd name="T77" fmla="*/ 1455 h 1534"/>
              <a:gd name="T78" fmla="*/ 377 w 3069"/>
              <a:gd name="T79" fmla="*/ 1504 h 1534"/>
              <a:gd name="T80" fmla="*/ 390 w 3069"/>
              <a:gd name="T81" fmla="*/ 1358 h 1534"/>
              <a:gd name="T82" fmla="*/ 421 w 3069"/>
              <a:gd name="T83" fmla="*/ 1217 h 1534"/>
              <a:gd name="T84" fmla="*/ 468 w 3069"/>
              <a:gd name="T85" fmla="*/ 1083 h 1534"/>
              <a:gd name="T86" fmla="*/ 531 w 3069"/>
              <a:gd name="T87" fmla="*/ 958 h 1534"/>
              <a:gd name="T88" fmla="*/ 608 w 3069"/>
              <a:gd name="T89" fmla="*/ 841 h 1534"/>
              <a:gd name="T90" fmla="*/ 697 w 3069"/>
              <a:gd name="T91" fmla="*/ 736 h 1534"/>
              <a:gd name="T92" fmla="*/ 798 w 3069"/>
              <a:gd name="T93" fmla="*/ 641 h 1534"/>
              <a:gd name="T94" fmla="*/ 910 w 3069"/>
              <a:gd name="T95" fmla="*/ 559 h 1534"/>
              <a:gd name="T96" fmla="*/ 1033 w 3069"/>
              <a:gd name="T97" fmla="*/ 490 h 1534"/>
              <a:gd name="T98" fmla="*/ 1163 w 3069"/>
              <a:gd name="T99" fmla="*/ 437 h 1534"/>
              <a:gd name="T100" fmla="*/ 1302 w 3069"/>
              <a:gd name="T101" fmla="*/ 400 h 1534"/>
              <a:gd name="T102" fmla="*/ 1446 w 3069"/>
              <a:gd name="T103" fmla="*/ 381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69" h="1534">
                <a:moveTo>
                  <a:pt x="1534" y="376"/>
                </a:moveTo>
                <a:lnTo>
                  <a:pt x="1534" y="376"/>
                </a:lnTo>
                <a:lnTo>
                  <a:pt x="1564" y="377"/>
                </a:lnTo>
                <a:lnTo>
                  <a:pt x="1594" y="378"/>
                </a:lnTo>
                <a:lnTo>
                  <a:pt x="1624" y="381"/>
                </a:lnTo>
                <a:lnTo>
                  <a:pt x="1652" y="383"/>
                </a:lnTo>
                <a:lnTo>
                  <a:pt x="1682" y="386"/>
                </a:lnTo>
                <a:lnTo>
                  <a:pt x="1711" y="390"/>
                </a:lnTo>
                <a:lnTo>
                  <a:pt x="1740" y="394"/>
                </a:lnTo>
                <a:lnTo>
                  <a:pt x="1768" y="400"/>
                </a:lnTo>
                <a:lnTo>
                  <a:pt x="1796" y="406"/>
                </a:lnTo>
                <a:lnTo>
                  <a:pt x="1824" y="414"/>
                </a:lnTo>
                <a:lnTo>
                  <a:pt x="1852" y="421"/>
                </a:lnTo>
                <a:lnTo>
                  <a:pt x="1878" y="429"/>
                </a:lnTo>
                <a:lnTo>
                  <a:pt x="1906" y="437"/>
                </a:lnTo>
                <a:lnTo>
                  <a:pt x="1933" y="447"/>
                </a:lnTo>
                <a:lnTo>
                  <a:pt x="1958" y="457"/>
                </a:lnTo>
                <a:lnTo>
                  <a:pt x="1985" y="468"/>
                </a:lnTo>
                <a:lnTo>
                  <a:pt x="2011" y="479"/>
                </a:lnTo>
                <a:lnTo>
                  <a:pt x="2036" y="490"/>
                </a:lnTo>
                <a:lnTo>
                  <a:pt x="2062" y="503"/>
                </a:lnTo>
                <a:lnTo>
                  <a:pt x="2086" y="516"/>
                </a:lnTo>
                <a:lnTo>
                  <a:pt x="2111" y="530"/>
                </a:lnTo>
                <a:lnTo>
                  <a:pt x="2134" y="545"/>
                </a:lnTo>
                <a:lnTo>
                  <a:pt x="2159" y="559"/>
                </a:lnTo>
                <a:lnTo>
                  <a:pt x="2181" y="575"/>
                </a:lnTo>
                <a:lnTo>
                  <a:pt x="2205" y="591"/>
                </a:lnTo>
                <a:lnTo>
                  <a:pt x="2227" y="607"/>
                </a:lnTo>
                <a:lnTo>
                  <a:pt x="2249" y="624"/>
                </a:lnTo>
                <a:lnTo>
                  <a:pt x="2271" y="641"/>
                </a:lnTo>
                <a:lnTo>
                  <a:pt x="2292" y="659"/>
                </a:lnTo>
                <a:lnTo>
                  <a:pt x="2312" y="677"/>
                </a:lnTo>
                <a:lnTo>
                  <a:pt x="2333" y="696"/>
                </a:lnTo>
                <a:lnTo>
                  <a:pt x="2353" y="715"/>
                </a:lnTo>
                <a:lnTo>
                  <a:pt x="2372" y="736"/>
                </a:lnTo>
                <a:lnTo>
                  <a:pt x="2391" y="756"/>
                </a:lnTo>
                <a:lnTo>
                  <a:pt x="2409" y="777"/>
                </a:lnTo>
                <a:lnTo>
                  <a:pt x="2427" y="797"/>
                </a:lnTo>
                <a:lnTo>
                  <a:pt x="2445" y="820"/>
                </a:lnTo>
                <a:lnTo>
                  <a:pt x="2462" y="841"/>
                </a:lnTo>
                <a:lnTo>
                  <a:pt x="2479" y="865"/>
                </a:lnTo>
                <a:lnTo>
                  <a:pt x="2495" y="887"/>
                </a:lnTo>
                <a:lnTo>
                  <a:pt x="2510" y="910"/>
                </a:lnTo>
                <a:lnTo>
                  <a:pt x="2524" y="934"/>
                </a:lnTo>
                <a:lnTo>
                  <a:pt x="2538" y="958"/>
                </a:lnTo>
                <a:lnTo>
                  <a:pt x="2552" y="983"/>
                </a:lnTo>
                <a:lnTo>
                  <a:pt x="2565" y="1007"/>
                </a:lnTo>
                <a:lnTo>
                  <a:pt x="2578" y="1032"/>
                </a:lnTo>
                <a:lnTo>
                  <a:pt x="2589" y="1057"/>
                </a:lnTo>
                <a:lnTo>
                  <a:pt x="2601" y="1083"/>
                </a:lnTo>
                <a:lnTo>
                  <a:pt x="2612" y="1110"/>
                </a:lnTo>
                <a:lnTo>
                  <a:pt x="2621" y="1136"/>
                </a:lnTo>
                <a:lnTo>
                  <a:pt x="2631" y="1163"/>
                </a:lnTo>
                <a:lnTo>
                  <a:pt x="2640" y="1190"/>
                </a:lnTo>
                <a:lnTo>
                  <a:pt x="2648" y="1217"/>
                </a:lnTo>
                <a:lnTo>
                  <a:pt x="2656" y="1245"/>
                </a:lnTo>
                <a:lnTo>
                  <a:pt x="2662" y="1273"/>
                </a:lnTo>
                <a:lnTo>
                  <a:pt x="2668" y="1301"/>
                </a:lnTo>
                <a:lnTo>
                  <a:pt x="2674" y="1329"/>
                </a:lnTo>
                <a:lnTo>
                  <a:pt x="2679" y="1358"/>
                </a:lnTo>
                <a:lnTo>
                  <a:pt x="2682" y="1387"/>
                </a:lnTo>
                <a:lnTo>
                  <a:pt x="2685" y="1416"/>
                </a:lnTo>
                <a:lnTo>
                  <a:pt x="2689" y="1444"/>
                </a:lnTo>
                <a:lnTo>
                  <a:pt x="2691" y="1474"/>
                </a:lnTo>
                <a:lnTo>
                  <a:pt x="2692" y="1504"/>
                </a:lnTo>
                <a:lnTo>
                  <a:pt x="2692" y="1534"/>
                </a:lnTo>
                <a:lnTo>
                  <a:pt x="3069" y="1534"/>
                </a:lnTo>
                <a:lnTo>
                  <a:pt x="3069" y="1534"/>
                </a:lnTo>
                <a:lnTo>
                  <a:pt x="3068" y="1495"/>
                </a:lnTo>
                <a:lnTo>
                  <a:pt x="3067" y="1455"/>
                </a:lnTo>
                <a:lnTo>
                  <a:pt x="3064" y="1416"/>
                </a:lnTo>
                <a:lnTo>
                  <a:pt x="3061" y="1377"/>
                </a:lnTo>
                <a:lnTo>
                  <a:pt x="3056" y="1339"/>
                </a:lnTo>
                <a:lnTo>
                  <a:pt x="3051" y="1301"/>
                </a:lnTo>
                <a:lnTo>
                  <a:pt x="3045" y="1262"/>
                </a:lnTo>
                <a:lnTo>
                  <a:pt x="3037" y="1225"/>
                </a:lnTo>
                <a:lnTo>
                  <a:pt x="3030" y="1188"/>
                </a:lnTo>
                <a:lnTo>
                  <a:pt x="3020" y="1150"/>
                </a:lnTo>
                <a:lnTo>
                  <a:pt x="3011" y="1114"/>
                </a:lnTo>
                <a:lnTo>
                  <a:pt x="3000" y="1078"/>
                </a:lnTo>
                <a:lnTo>
                  <a:pt x="2988" y="1041"/>
                </a:lnTo>
                <a:lnTo>
                  <a:pt x="2975" y="1006"/>
                </a:lnTo>
                <a:lnTo>
                  <a:pt x="2963" y="971"/>
                </a:lnTo>
                <a:lnTo>
                  <a:pt x="2948" y="937"/>
                </a:lnTo>
                <a:lnTo>
                  <a:pt x="2933" y="903"/>
                </a:lnTo>
                <a:lnTo>
                  <a:pt x="2918" y="869"/>
                </a:lnTo>
                <a:lnTo>
                  <a:pt x="2901" y="836"/>
                </a:lnTo>
                <a:lnTo>
                  <a:pt x="2884" y="803"/>
                </a:lnTo>
                <a:lnTo>
                  <a:pt x="2866" y="771"/>
                </a:lnTo>
                <a:lnTo>
                  <a:pt x="2846" y="739"/>
                </a:lnTo>
                <a:lnTo>
                  <a:pt x="2827" y="707"/>
                </a:lnTo>
                <a:lnTo>
                  <a:pt x="2807" y="676"/>
                </a:lnTo>
                <a:lnTo>
                  <a:pt x="2786" y="646"/>
                </a:lnTo>
                <a:lnTo>
                  <a:pt x="2764" y="616"/>
                </a:lnTo>
                <a:lnTo>
                  <a:pt x="2742" y="587"/>
                </a:lnTo>
                <a:lnTo>
                  <a:pt x="2718" y="559"/>
                </a:lnTo>
                <a:lnTo>
                  <a:pt x="2695" y="530"/>
                </a:lnTo>
                <a:lnTo>
                  <a:pt x="2671" y="502"/>
                </a:lnTo>
                <a:lnTo>
                  <a:pt x="2645" y="475"/>
                </a:lnTo>
                <a:lnTo>
                  <a:pt x="2619" y="449"/>
                </a:lnTo>
                <a:lnTo>
                  <a:pt x="2593" y="423"/>
                </a:lnTo>
                <a:lnTo>
                  <a:pt x="2566" y="399"/>
                </a:lnTo>
                <a:lnTo>
                  <a:pt x="2538" y="374"/>
                </a:lnTo>
                <a:lnTo>
                  <a:pt x="2511" y="351"/>
                </a:lnTo>
                <a:lnTo>
                  <a:pt x="2482" y="327"/>
                </a:lnTo>
                <a:lnTo>
                  <a:pt x="2452" y="305"/>
                </a:lnTo>
                <a:lnTo>
                  <a:pt x="2423" y="282"/>
                </a:lnTo>
                <a:lnTo>
                  <a:pt x="2392" y="262"/>
                </a:lnTo>
                <a:lnTo>
                  <a:pt x="2361" y="242"/>
                </a:lnTo>
                <a:lnTo>
                  <a:pt x="2330" y="222"/>
                </a:lnTo>
                <a:lnTo>
                  <a:pt x="2298" y="204"/>
                </a:lnTo>
                <a:lnTo>
                  <a:pt x="2265" y="185"/>
                </a:lnTo>
                <a:lnTo>
                  <a:pt x="2233" y="167"/>
                </a:lnTo>
                <a:lnTo>
                  <a:pt x="2199" y="151"/>
                </a:lnTo>
                <a:lnTo>
                  <a:pt x="2166" y="135"/>
                </a:lnTo>
                <a:lnTo>
                  <a:pt x="2132" y="120"/>
                </a:lnTo>
                <a:lnTo>
                  <a:pt x="2097" y="107"/>
                </a:lnTo>
                <a:lnTo>
                  <a:pt x="2062" y="93"/>
                </a:lnTo>
                <a:lnTo>
                  <a:pt x="2027" y="81"/>
                </a:lnTo>
                <a:lnTo>
                  <a:pt x="1990" y="69"/>
                </a:lnTo>
                <a:lnTo>
                  <a:pt x="1954" y="59"/>
                </a:lnTo>
                <a:lnTo>
                  <a:pt x="1918" y="48"/>
                </a:lnTo>
                <a:lnTo>
                  <a:pt x="1881" y="39"/>
                </a:lnTo>
                <a:lnTo>
                  <a:pt x="1843" y="31"/>
                </a:lnTo>
                <a:lnTo>
                  <a:pt x="1806" y="23"/>
                </a:lnTo>
                <a:lnTo>
                  <a:pt x="1769" y="18"/>
                </a:lnTo>
                <a:lnTo>
                  <a:pt x="1730" y="12"/>
                </a:lnTo>
                <a:lnTo>
                  <a:pt x="1692" y="7"/>
                </a:lnTo>
                <a:lnTo>
                  <a:pt x="1652" y="4"/>
                </a:lnTo>
                <a:lnTo>
                  <a:pt x="1614" y="2"/>
                </a:lnTo>
                <a:lnTo>
                  <a:pt x="1575" y="0"/>
                </a:lnTo>
                <a:lnTo>
                  <a:pt x="1534" y="0"/>
                </a:lnTo>
                <a:lnTo>
                  <a:pt x="1534" y="0"/>
                </a:lnTo>
                <a:lnTo>
                  <a:pt x="1495" y="0"/>
                </a:lnTo>
                <a:lnTo>
                  <a:pt x="1455" y="2"/>
                </a:lnTo>
                <a:lnTo>
                  <a:pt x="1417" y="4"/>
                </a:lnTo>
                <a:lnTo>
                  <a:pt x="1377" y="7"/>
                </a:lnTo>
                <a:lnTo>
                  <a:pt x="1339" y="12"/>
                </a:lnTo>
                <a:lnTo>
                  <a:pt x="1301" y="18"/>
                </a:lnTo>
                <a:lnTo>
                  <a:pt x="1263" y="23"/>
                </a:lnTo>
                <a:lnTo>
                  <a:pt x="1225" y="31"/>
                </a:lnTo>
                <a:lnTo>
                  <a:pt x="1188" y="39"/>
                </a:lnTo>
                <a:lnTo>
                  <a:pt x="1151" y="48"/>
                </a:lnTo>
                <a:lnTo>
                  <a:pt x="1114" y="59"/>
                </a:lnTo>
                <a:lnTo>
                  <a:pt x="1079" y="69"/>
                </a:lnTo>
                <a:lnTo>
                  <a:pt x="1043" y="81"/>
                </a:lnTo>
                <a:lnTo>
                  <a:pt x="1007" y="93"/>
                </a:lnTo>
                <a:lnTo>
                  <a:pt x="972" y="107"/>
                </a:lnTo>
                <a:lnTo>
                  <a:pt x="937" y="120"/>
                </a:lnTo>
                <a:lnTo>
                  <a:pt x="903" y="135"/>
                </a:lnTo>
                <a:lnTo>
                  <a:pt x="870" y="151"/>
                </a:lnTo>
                <a:lnTo>
                  <a:pt x="836" y="167"/>
                </a:lnTo>
                <a:lnTo>
                  <a:pt x="803" y="185"/>
                </a:lnTo>
                <a:lnTo>
                  <a:pt x="771" y="204"/>
                </a:lnTo>
                <a:lnTo>
                  <a:pt x="739" y="222"/>
                </a:lnTo>
                <a:lnTo>
                  <a:pt x="708" y="242"/>
                </a:lnTo>
                <a:lnTo>
                  <a:pt x="677" y="262"/>
                </a:lnTo>
                <a:lnTo>
                  <a:pt x="646" y="282"/>
                </a:lnTo>
                <a:lnTo>
                  <a:pt x="616" y="305"/>
                </a:lnTo>
                <a:lnTo>
                  <a:pt x="587" y="327"/>
                </a:lnTo>
                <a:lnTo>
                  <a:pt x="559" y="351"/>
                </a:lnTo>
                <a:lnTo>
                  <a:pt x="531" y="374"/>
                </a:lnTo>
                <a:lnTo>
                  <a:pt x="503" y="399"/>
                </a:lnTo>
                <a:lnTo>
                  <a:pt x="477" y="423"/>
                </a:lnTo>
                <a:lnTo>
                  <a:pt x="450" y="449"/>
                </a:lnTo>
                <a:lnTo>
                  <a:pt x="424" y="475"/>
                </a:lnTo>
                <a:lnTo>
                  <a:pt x="399" y="502"/>
                </a:lnTo>
                <a:lnTo>
                  <a:pt x="374" y="530"/>
                </a:lnTo>
                <a:lnTo>
                  <a:pt x="351" y="559"/>
                </a:lnTo>
                <a:lnTo>
                  <a:pt x="327" y="587"/>
                </a:lnTo>
                <a:lnTo>
                  <a:pt x="305" y="616"/>
                </a:lnTo>
                <a:lnTo>
                  <a:pt x="284" y="646"/>
                </a:lnTo>
                <a:lnTo>
                  <a:pt x="262" y="676"/>
                </a:lnTo>
                <a:lnTo>
                  <a:pt x="242" y="707"/>
                </a:lnTo>
                <a:lnTo>
                  <a:pt x="223" y="739"/>
                </a:lnTo>
                <a:lnTo>
                  <a:pt x="204" y="771"/>
                </a:lnTo>
                <a:lnTo>
                  <a:pt x="185" y="803"/>
                </a:lnTo>
                <a:lnTo>
                  <a:pt x="168" y="836"/>
                </a:lnTo>
                <a:lnTo>
                  <a:pt x="151" y="869"/>
                </a:lnTo>
                <a:lnTo>
                  <a:pt x="135" y="903"/>
                </a:lnTo>
                <a:lnTo>
                  <a:pt x="120" y="937"/>
                </a:lnTo>
                <a:lnTo>
                  <a:pt x="107" y="971"/>
                </a:lnTo>
                <a:lnTo>
                  <a:pt x="94" y="1006"/>
                </a:lnTo>
                <a:lnTo>
                  <a:pt x="81" y="1041"/>
                </a:lnTo>
                <a:lnTo>
                  <a:pt x="69" y="1078"/>
                </a:lnTo>
                <a:lnTo>
                  <a:pt x="59" y="1114"/>
                </a:lnTo>
                <a:lnTo>
                  <a:pt x="49" y="1150"/>
                </a:lnTo>
                <a:lnTo>
                  <a:pt x="39" y="1188"/>
                </a:lnTo>
                <a:lnTo>
                  <a:pt x="32" y="1225"/>
                </a:lnTo>
                <a:lnTo>
                  <a:pt x="25" y="1262"/>
                </a:lnTo>
                <a:lnTo>
                  <a:pt x="18" y="1301"/>
                </a:lnTo>
                <a:lnTo>
                  <a:pt x="13" y="1339"/>
                </a:lnTo>
                <a:lnTo>
                  <a:pt x="9" y="1377"/>
                </a:lnTo>
                <a:lnTo>
                  <a:pt x="5" y="1416"/>
                </a:lnTo>
                <a:lnTo>
                  <a:pt x="2" y="1455"/>
                </a:lnTo>
                <a:lnTo>
                  <a:pt x="1" y="1495"/>
                </a:lnTo>
                <a:lnTo>
                  <a:pt x="0" y="1534"/>
                </a:lnTo>
                <a:lnTo>
                  <a:pt x="377" y="1534"/>
                </a:lnTo>
                <a:lnTo>
                  <a:pt x="377" y="1534"/>
                </a:lnTo>
                <a:lnTo>
                  <a:pt x="377" y="1504"/>
                </a:lnTo>
                <a:lnTo>
                  <a:pt x="378" y="1474"/>
                </a:lnTo>
                <a:lnTo>
                  <a:pt x="381" y="1444"/>
                </a:lnTo>
                <a:lnTo>
                  <a:pt x="383" y="1416"/>
                </a:lnTo>
                <a:lnTo>
                  <a:pt x="387" y="1387"/>
                </a:lnTo>
                <a:lnTo>
                  <a:pt x="390" y="1358"/>
                </a:lnTo>
                <a:lnTo>
                  <a:pt x="396" y="1329"/>
                </a:lnTo>
                <a:lnTo>
                  <a:pt x="401" y="1301"/>
                </a:lnTo>
                <a:lnTo>
                  <a:pt x="407" y="1273"/>
                </a:lnTo>
                <a:lnTo>
                  <a:pt x="414" y="1245"/>
                </a:lnTo>
                <a:lnTo>
                  <a:pt x="421" y="1217"/>
                </a:lnTo>
                <a:lnTo>
                  <a:pt x="430" y="1190"/>
                </a:lnTo>
                <a:lnTo>
                  <a:pt x="438" y="1163"/>
                </a:lnTo>
                <a:lnTo>
                  <a:pt x="448" y="1136"/>
                </a:lnTo>
                <a:lnTo>
                  <a:pt x="457" y="1110"/>
                </a:lnTo>
                <a:lnTo>
                  <a:pt x="468" y="1083"/>
                </a:lnTo>
                <a:lnTo>
                  <a:pt x="480" y="1057"/>
                </a:lnTo>
                <a:lnTo>
                  <a:pt x="491" y="1032"/>
                </a:lnTo>
                <a:lnTo>
                  <a:pt x="504" y="1007"/>
                </a:lnTo>
                <a:lnTo>
                  <a:pt x="517" y="983"/>
                </a:lnTo>
                <a:lnTo>
                  <a:pt x="531" y="958"/>
                </a:lnTo>
                <a:lnTo>
                  <a:pt x="545" y="934"/>
                </a:lnTo>
                <a:lnTo>
                  <a:pt x="560" y="910"/>
                </a:lnTo>
                <a:lnTo>
                  <a:pt x="575" y="887"/>
                </a:lnTo>
                <a:lnTo>
                  <a:pt x="591" y="865"/>
                </a:lnTo>
                <a:lnTo>
                  <a:pt x="608" y="841"/>
                </a:lnTo>
                <a:lnTo>
                  <a:pt x="624" y="820"/>
                </a:lnTo>
                <a:lnTo>
                  <a:pt x="642" y="797"/>
                </a:lnTo>
                <a:lnTo>
                  <a:pt x="660" y="777"/>
                </a:lnTo>
                <a:lnTo>
                  <a:pt x="678" y="756"/>
                </a:lnTo>
                <a:lnTo>
                  <a:pt x="697" y="736"/>
                </a:lnTo>
                <a:lnTo>
                  <a:pt x="716" y="715"/>
                </a:lnTo>
                <a:lnTo>
                  <a:pt x="736" y="696"/>
                </a:lnTo>
                <a:lnTo>
                  <a:pt x="757" y="677"/>
                </a:lnTo>
                <a:lnTo>
                  <a:pt x="777" y="659"/>
                </a:lnTo>
                <a:lnTo>
                  <a:pt x="798" y="641"/>
                </a:lnTo>
                <a:lnTo>
                  <a:pt x="820" y="624"/>
                </a:lnTo>
                <a:lnTo>
                  <a:pt x="842" y="607"/>
                </a:lnTo>
                <a:lnTo>
                  <a:pt x="865" y="591"/>
                </a:lnTo>
                <a:lnTo>
                  <a:pt x="887" y="575"/>
                </a:lnTo>
                <a:lnTo>
                  <a:pt x="910" y="559"/>
                </a:lnTo>
                <a:lnTo>
                  <a:pt x="935" y="545"/>
                </a:lnTo>
                <a:lnTo>
                  <a:pt x="958" y="530"/>
                </a:lnTo>
                <a:lnTo>
                  <a:pt x="983" y="516"/>
                </a:lnTo>
                <a:lnTo>
                  <a:pt x="1007" y="503"/>
                </a:lnTo>
                <a:lnTo>
                  <a:pt x="1033" y="490"/>
                </a:lnTo>
                <a:lnTo>
                  <a:pt x="1059" y="479"/>
                </a:lnTo>
                <a:lnTo>
                  <a:pt x="1084" y="468"/>
                </a:lnTo>
                <a:lnTo>
                  <a:pt x="1110" y="457"/>
                </a:lnTo>
                <a:lnTo>
                  <a:pt x="1136" y="447"/>
                </a:lnTo>
                <a:lnTo>
                  <a:pt x="1163" y="437"/>
                </a:lnTo>
                <a:lnTo>
                  <a:pt x="1191" y="429"/>
                </a:lnTo>
                <a:lnTo>
                  <a:pt x="1217" y="421"/>
                </a:lnTo>
                <a:lnTo>
                  <a:pt x="1245" y="414"/>
                </a:lnTo>
                <a:lnTo>
                  <a:pt x="1273" y="406"/>
                </a:lnTo>
                <a:lnTo>
                  <a:pt x="1302" y="400"/>
                </a:lnTo>
                <a:lnTo>
                  <a:pt x="1329" y="394"/>
                </a:lnTo>
                <a:lnTo>
                  <a:pt x="1358" y="390"/>
                </a:lnTo>
                <a:lnTo>
                  <a:pt x="1387" y="386"/>
                </a:lnTo>
                <a:lnTo>
                  <a:pt x="1416" y="383"/>
                </a:lnTo>
                <a:lnTo>
                  <a:pt x="1446" y="381"/>
                </a:lnTo>
                <a:lnTo>
                  <a:pt x="1475" y="378"/>
                </a:lnTo>
                <a:lnTo>
                  <a:pt x="1504" y="377"/>
                </a:lnTo>
                <a:lnTo>
                  <a:pt x="1534" y="376"/>
                </a:lnTo>
                <a:lnTo>
                  <a:pt x="1534" y="376"/>
                </a:lnTo>
                <a:close/>
              </a:path>
            </a:pathLst>
          </a:custGeom>
          <a:solidFill>
            <a:schemeClr val="accent1"/>
          </a:solidFill>
          <a:ln>
            <a:noFill/>
          </a:ln>
        </p:spPr>
        <p:txBody>
          <a:bodyPr anchor="ctr"/>
          <a:lstStyle/>
          <a:p>
            <a:pPr algn="ctr"/>
            <a:endParaRPr>
              <a:latin typeface="幼圆" panose="02010509060101010101" pitchFamily="49" charset="-122"/>
              <a:ea typeface="幼圆" panose="02010509060101010101" pitchFamily="49" charset="-122"/>
              <a:cs typeface="+mn-ea"/>
              <a:sym typeface="+mn-lt"/>
            </a:endParaRPr>
          </a:p>
        </p:txBody>
      </p:sp>
      <p:sp>
        <p:nvSpPr>
          <p:cNvPr id="51" name="Freeform: Shape 6"/>
          <p:cNvSpPr/>
          <p:nvPr/>
        </p:nvSpPr>
        <p:spPr bwMode="auto">
          <a:xfrm>
            <a:off x="5907649" y="3574866"/>
            <a:ext cx="1794199" cy="824087"/>
          </a:xfrm>
          <a:custGeom>
            <a:avLst/>
            <a:gdLst>
              <a:gd name="T0" fmla="*/ 1444 w 3068"/>
              <a:gd name="T1" fmla="*/ 1153 h 1534"/>
              <a:gd name="T2" fmla="*/ 1300 w 3068"/>
              <a:gd name="T3" fmla="*/ 1134 h 1534"/>
              <a:gd name="T4" fmla="*/ 1163 w 3068"/>
              <a:gd name="T5" fmla="*/ 1097 h 1534"/>
              <a:gd name="T6" fmla="*/ 1032 w 3068"/>
              <a:gd name="T7" fmla="*/ 1044 h 1534"/>
              <a:gd name="T8" fmla="*/ 910 w 3068"/>
              <a:gd name="T9" fmla="*/ 975 h 1534"/>
              <a:gd name="T10" fmla="*/ 797 w 3068"/>
              <a:gd name="T11" fmla="*/ 893 h 1534"/>
              <a:gd name="T12" fmla="*/ 696 w 3068"/>
              <a:gd name="T13" fmla="*/ 798 h 1534"/>
              <a:gd name="T14" fmla="*/ 606 w 3068"/>
              <a:gd name="T15" fmla="*/ 693 h 1534"/>
              <a:gd name="T16" fmla="*/ 530 w 3068"/>
              <a:gd name="T17" fmla="*/ 576 h 1534"/>
              <a:gd name="T18" fmla="*/ 467 w 3068"/>
              <a:gd name="T19" fmla="*/ 451 h 1534"/>
              <a:gd name="T20" fmla="*/ 420 w 3068"/>
              <a:gd name="T21" fmla="*/ 317 h 1534"/>
              <a:gd name="T22" fmla="*/ 390 w 3068"/>
              <a:gd name="T23" fmla="*/ 176 h 1534"/>
              <a:gd name="T24" fmla="*/ 376 w 3068"/>
              <a:gd name="T25" fmla="*/ 30 h 1534"/>
              <a:gd name="T26" fmla="*/ 1 w 3068"/>
              <a:gd name="T27" fmla="*/ 79 h 1534"/>
              <a:gd name="T28" fmla="*/ 23 w 3068"/>
              <a:gd name="T29" fmla="*/ 272 h 1534"/>
              <a:gd name="T30" fmla="*/ 68 w 3068"/>
              <a:gd name="T31" fmla="*/ 456 h 1534"/>
              <a:gd name="T32" fmla="*/ 135 w 3068"/>
              <a:gd name="T33" fmla="*/ 631 h 1534"/>
              <a:gd name="T34" fmla="*/ 222 w 3068"/>
              <a:gd name="T35" fmla="*/ 795 h 1534"/>
              <a:gd name="T36" fmla="*/ 327 w 3068"/>
              <a:gd name="T37" fmla="*/ 947 h 1534"/>
              <a:gd name="T38" fmla="*/ 449 w 3068"/>
              <a:gd name="T39" fmla="*/ 1085 h 1534"/>
              <a:gd name="T40" fmla="*/ 586 w 3068"/>
              <a:gd name="T41" fmla="*/ 1207 h 1534"/>
              <a:gd name="T42" fmla="*/ 738 w 3068"/>
              <a:gd name="T43" fmla="*/ 1312 h 1534"/>
              <a:gd name="T44" fmla="*/ 902 w 3068"/>
              <a:gd name="T45" fmla="*/ 1399 h 1534"/>
              <a:gd name="T46" fmla="*/ 1078 w 3068"/>
              <a:gd name="T47" fmla="*/ 1465 h 1534"/>
              <a:gd name="T48" fmla="*/ 1262 w 3068"/>
              <a:gd name="T49" fmla="*/ 1511 h 1534"/>
              <a:gd name="T50" fmla="*/ 1455 w 3068"/>
              <a:gd name="T51" fmla="*/ 1532 h 1534"/>
              <a:gd name="T52" fmla="*/ 1613 w 3068"/>
              <a:gd name="T53" fmla="*/ 1532 h 1534"/>
              <a:gd name="T54" fmla="*/ 1805 w 3068"/>
              <a:gd name="T55" fmla="*/ 1511 h 1534"/>
              <a:gd name="T56" fmla="*/ 1990 w 3068"/>
              <a:gd name="T57" fmla="*/ 1465 h 1534"/>
              <a:gd name="T58" fmla="*/ 2165 w 3068"/>
              <a:gd name="T59" fmla="*/ 1399 h 1534"/>
              <a:gd name="T60" fmla="*/ 2329 w 3068"/>
              <a:gd name="T61" fmla="*/ 1312 h 1534"/>
              <a:gd name="T62" fmla="*/ 2481 w 3068"/>
              <a:gd name="T63" fmla="*/ 1207 h 1534"/>
              <a:gd name="T64" fmla="*/ 2618 w 3068"/>
              <a:gd name="T65" fmla="*/ 1085 h 1534"/>
              <a:gd name="T66" fmla="*/ 2741 w 3068"/>
              <a:gd name="T67" fmla="*/ 947 h 1534"/>
              <a:gd name="T68" fmla="*/ 2845 w 3068"/>
              <a:gd name="T69" fmla="*/ 795 h 1534"/>
              <a:gd name="T70" fmla="*/ 2933 w 3068"/>
              <a:gd name="T71" fmla="*/ 631 h 1534"/>
              <a:gd name="T72" fmla="*/ 2999 w 3068"/>
              <a:gd name="T73" fmla="*/ 456 h 1534"/>
              <a:gd name="T74" fmla="*/ 3043 w 3068"/>
              <a:gd name="T75" fmla="*/ 272 h 1534"/>
              <a:gd name="T76" fmla="*/ 3066 w 3068"/>
              <a:gd name="T77" fmla="*/ 79 h 1534"/>
              <a:gd name="T78" fmla="*/ 2691 w 3068"/>
              <a:gd name="T79" fmla="*/ 30 h 1534"/>
              <a:gd name="T80" fmla="*/ 2678 w 3068"/>
              <a:gd name="T81" fmla="*/ 176 h 1534"/>
              <a:gd name="T82" fmla="*/ 2647 w 3068"/>
              <a:gd name="T83" fmla="*/ 317 h 1534"/>
              <a:gd name="T84" fmla="*/ 2600 w 3068"/>
              <a:gd name="T85" fmla="*/ 451 h 1534"/>
              <a:gd name="T86" fmla="*/ 2537 w 3068"/>
              <a:gd name="T87" fmla="*/ 576 h 1534"/>
              <a:gd name="T88" fmla="*/ 2461 w 3068"/>
              <a:gd name="T89" fmla="*/ 693 h 1534"/>
              <a:gd name="T90" fmla="*/ 2372 w 3068"/>
              <a:gd name="T91" fmla="*/ 798 h 1534"/>
              <a:gd name="T92" fmla="*/ 2270 w 3068"/>
              <a:gd name="T93" fmla="*/ 893 h 1534"/>
              <a:gd name="T94" fmla="*/ 2158 w 3068"/>
              <a:gd name="T95" fmla="*/ 975 h 1534"/>
              <a:gd name="T96" fmla="*/ 2035 w 3068"/>
              <a:gd name="T97" fmla="*/ 1044 h 1534"/>
              <a:gd name="T98" fmla="*/ 1905 w 3068"/>
              <a:gd name="T99" fmla="*/ 1097 h 1534"/>
              <a:gd name="T100" fmla="*/ 1766 w 3068"/>
              <a:gd name="T101" fmla="*/ 1134 h 1534"/>
              <a:gd name="T102" fmla="*/ 1622 w 3068"/>
              <a:gd name="T103" fmla="*/ 1153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68" h="1534">
                <a:moveTo>
                  <a:pt x="1534" y="1158"/>
                </a:moveTo>
                <a:lnTo>
                  <a:pt x="1534" y="1158"/>
                </a:lnTo>
                <a:lnTo>
                  <a:pt x="1504" y="1157"/>
                </a:lnTo>
                <a:lnTo>
                  <a:pt x="1474" y="1156"/>
                </a:lnTo>
                <a:lnTo>
                  <a:pt x="1444" y="1153"/>
                </a:lnTo>
                <a:lnTo>
                  <a:pt x="1416" y="1151"/>
                </a:lnTo>
                <a:lnTo>
                  <a:pt x="1386" y="1148"/>
                </a:lnTo>
                <a:lnTo>
                  <a:pt x="1357" y="1144"/>
                </a:lnTo>
                <a:lnTo>
                  <a:pt x="1329" y="1140"/>
                </a:lnTo>
                <a:lnTo>
                  <a:pt x="1300" y="1134"/>
                </a:lnTo>
                <a:lnTo>
                  <a:pt x="1273" y="1128"/>
                </a:lnTo>
                <a:lnTo>
                  <a:pt x="1244" y="1120"/>
                </a:lnTo>
                <a:lnTo>
                  <a:pt x="1217" y="1113"/>
                </a:lnTo>
                <a:lnTo>
                  <a:pt x="1190" y="1105"/>
                </a:lnTo>
                <a:lnTo>
                  <a:pt x="1163" y="1097"/>
                </a:lnTo>
                <a:lnTo>
                  <a:pt x="1135" y="1087"/>
                </a:lnTo>
                <a:lnTo>
                  <a:pt x="1110" y="1077"/>
                </a:lnTo>
                <a:lnTo>
                  <a:pt x="1083" y="1066"/>
                </a:lnTo>
                <a:lnTo>
                  <a:pt x="1057" y="1055"/>
                </a:lnTo>
                <a:lnTo>
                  <a:pt x="1032" y="1044"/>
                </a:lnTo>
                <a:lnTo>
                  <a:pt x="1006" y="1031"/>
                </a:lnTo>
                <a:lnTo>
                  <a:pt x="982" y="1018"/>
                </a:lnTo>
                <a:lnTo>
                  <a:pt x="957" y="1004"/>
                </a:lnTo>
                <a:lnTo>
                  <a:pt x="934" y="989"/>
                </a:lnTo>
                <a:lnTo>
                  <a:pt x="910" y="975"/>
                </a:lnTo>
                <a:lnTo>
                  <a:pt x="887" y="959"/>
                </a:lnTo>
                <a:lnTo>
                  <a:pt x="863" y="943"/>
                </a:lnTo>
                <a:lnTo>
                  <a:pt x="841" y="927"/>
                </a:lnTo>
                <a:lnTo>
                  <a:pt x="819" y="910"/>
                </a:lnTo>
                <a:lnTo>
                  <a:pt x="797" y="893"/>
                </a:lnTo>
                <a:lnTo>
                  <a:pt x="776" y="875"/>
                </a:lnTo>
                <a:lnTo>
                  <a:pt x="756" y="857"/>
                </a:lnTo>
                <a:lnTo>
                  <a:pt x="735" y="838"/>
                </a:lnTo>
                <a:lnTo>
                  <a:pt x="715" y="819"/>
                </a:lnTo>
                <a:lnTo>
                  <a:pt x="696" y="798"/>
                </a:lnTo>
                <a:lnTo>
                  <a:pt x="677" y="778"/>
                </a:lnTo>
                <a:lnTo>
                  <a:pt x="659" y="757"/>
                </a:lnTo>
                <a:lnTo>
                  <a:pt x="641" y="737"/>
                </a:lnTo>
                <a:lnTo>
                  <a:pt x="623" y="714"/>
                </a:lnTo>
                <a:lnTo>
                  <a:pt x="606" y="693"/>
                </a:lnTo>
                <a:lnTo>
                  <a:pt x="589" y="669"/>
                </a:lnTo>
                <a:lnTo>
                  <a:pt x="574" y="647"/>
                </a:lnTo>
                <a:lnTo>
                  <a:pt x="558" y="624"/>
                </a:lnTo>
                <a:lnTo>
                  <a:pt x="544" y="600"/>
                </a:lnTo>
                <a:lnTo>
                  <a:pt x="530" y="576"/>
                </a:lnTo>
                <a:lnTo>
                  <a:pt x="516" y="551"/>
                </a:lnTo>
                <a:lnTo>
                  <a:pt x="503" y="527"/>
                </a:lnTo>
                <a:lnTo>
                  <a:pt x="490" y="502"/>
                </a:lnTo>
                <a:lnTo>
                  <a:pt x="479" y="477"/>
                </a:lnTo>
                <a:lnTo>
                  <a:pt x="467" y="451"/>
                </a:lnTo>
                <a:lnTo>
                  <a:pt x="456" y="424"/>
                </a:lnTo>
                <a:lnTo>
                  <a:pt x="447" y="398"/>
                </a:lnTo>
                <a:lnTo>
                  <a:pt x="437" y="371"/>
                </a:lnTo>
                <a:lnTo>
                  <a:pt x="428" y="344"/>
                </a:lnTo>
                <a:lnTo>
                  <a:pt x="420" y="317"/>
                </a:lnTo>
                <a:lnTo>
                  <a:pt x="412" y="289"/>
                </a:lnTo>
                <a:lnTo>
                  <a:pt x="406" y="261"/>
                </a:lnTo>
                <a:lnTo>
                  <a:pt x="400" y="233"/>
                </a:lnTo>
                <a:lnTo>
                  <a:pt x="394" y="205"/>
                </a:lnTo>
                <a:lnTo>
                  <a:pt x="390" y="176"/>
                </a:lnTo>
                <a:lnTo>
                  <a:pt x="386" y="147"/>
                </a:lnTo>
                <a:lnTo>
                  <a:pt x="383" y="118"/>
                </a:lnTo>
                <a:lnTo>
                  <a:pt x="379" y="90"/>
                </a:lnTo>
                <a:lnTo>
                  <a:pt x="378" y="60"/>
                </a:lnTo>
                <a:lnTo>
                  <a:pt x="376" y="30"/>
                </a:lnTo>
                <a:lnTo>
                  <a:pt x="376" y="0"/>
                </a:lnTo>
                <a:lnTo>
                  <a:pt x="0" y="0"/>
                </a:lnTo>
                <a:lnTo>
                  <a:pt x="0" y="0"/>
                </a:lnTo>
                <a:lnTo>
                  <a:pt x="0" y="39"/>
                </a:lnTo>
                <a:lnTo>
                  <a:pt x="1" y="79"/>
                </a:lnTo>
                <a:lnTo>
                  <a:pt x="4" y="118"/>
                </a:lnTo>
                <a:lnTo>
                  <a:pt x="7" y="157"/>
                </a:lnTo>
                <a:lnTo>
                  <a:pt x="12" y="195"/>
                </a:lnTo>
                <a:lnTo>
                  <a:pt x="17" y="233"/>
                </a:lnTo>
                <a:lnTo>
                  <a:pt x="23" y="272"/>
                </a:lnTo>
                <a:lnTo>
                  <a:pt x="31" y="309"/>
                </a:lnTo>
                <a:lnTo>
                  <a:pt x="38" y="346"/>
                </a:lnTo>
                <a:lnTo>
                  <a:pt x="48" y="384"/>
                </a:lnTo>
                <a:lnTo>
                  <a:pt x="57" y="420"/>
                </a:lnTo>
                <a:lnTo>
                  <a:pt x="68" y="456"/>
                </a:lnTo>
                <a:lnTo>
                  <a:pt x="80" y="493"/>
                </a:lnTo>
                <a:lnTo>
                  <a:pt x="93" y="528"/>
                </a:lnTo>
                <a:lnTo>
                  <a:pt x="105" y="563"/>
                </a:lnTo>
                <a:lnTo>
                  <a:pt x="120" y="597"/>
                </a:lnTo>
                <a:lnTo>
                  <a:pt x="135" y="631"/>
                </a:lnTo>
                <a:lnTo>
                  <a:pt x="151" y="665"/>
                </a:lnTo>
                <a:lnTo>
                  <a:pt x="167" y="698"/>
                </a:lnTo>
                <a:lnTo>
                  <a:pt x="184" y="731"/>
                </a:lnTo>
                <a:lnTo>
                  <a:pt x="202" y="763"/>
                </a:lnTo>
                <a:lnTo>
                  <a:pt x="222" y="795"/>
                </a:lnTo>
                <a:lnTo>
                  <a:pt x="241" y="827"/>
                </a:lnTo>
                <a:lnTo>
                  <a:pt x="261" y="858"/>
                </a:lnTo>
                <a:lnTo>
                  <a:pt x="282" y="888"/>
                </a:lnTo>
                <a:lnTo>
                  <a:pt x="305" y="918"/>
                </a:lnTo>
                <a:lnTo>
                  <a:pt x="327" y="947"/>
                </a:lnTo>
                <a:lnTo>
                  <a:pt x="350" y="975"/>
                </a:lnTo>
                <a:lnTo>
                  <a:pt x="374" y="1004"/>
                </a:lnTo>
                <a:lnTo>
                  <a:pt x="397" y="1032"/>
                </a:lnTo>
                <a:lnTo>
                  <a:pt x="423" y="1059"/>
                </a:lnTo>
                <a:lnTo>
                  <a:pt x="449" y="1085"/>
                </a:lnTo>
                <a:lnTo>
                  <a:pt x="475" y="1111"/>
                </a:lnTo>
                <a:lnTo>
                  <a:pt x="502" y="1135"/>
                </a:lnTo>
                <a:lnTo>
                  <a:pt x="530" y="1160"/>
                </a:lnTo>
                <a:lnTo>
                  <a:pt x="557" y="1183"/>
                </a:lnTo>
                <a:lnTo>
                  <a:pt x="586" y="1207"/>
                </a:lnTo>
                <a:lnTo>
                  <a:pt x="616" y="1229"/>
                </a:lnTo>
                <a:lnTo>
                  <a:pt x="646" y="1252"/>
                </a:lnTo>
                <a:lnTo>
                  <a:pt x="676" y="1272"/>
                </a:lnTo>
                <a:lnTo>
                  <a:pt x="707" y="1292"/>
                </a:lnTo>
                <a:lnTo>
                  <a:pt x="738" y="1312"/>
                </a:lnTo>
                <a:lnTo>
                  <a:pt x="770" y="1330"/>
                </a:lnTo>
                <a:lnTo>
                  <a:pt x="803" y="1349"/>
                </a:lnTo>
                <a:lnTo>
                  <a:pt x="836" y="1367"/>
                </a:lnTo>
                <a:lnTo>
                  <a:pt x="869" y="1383"/>
                </a:lnTo>
                <a:lnTo>
                  <a:pt x="902" y="1399"/>
                </a:lnTo>
                <a:lnTo>
                  <a:pt x="937" y="1414"/>
                </a:lnTo>
                <a:lnTo>
                  <a:pt x="971" y="1427"/>
                </a:lnTo>
                <a:lnTo>
                  <a:pt x="1006" y="1441"/>
                </a:lnTo>
                <a:lnTo>
                  <a:pt x="1041" y="1453"/>
                </a:lnTo>
                <a:lnTo>
                  <a:pt x="1078" y="1465"/>
                </a:lnTo>
                <a:lnTo>
                  <a:pt x="1114" y="1475"/>
                </a:lnTo>
                <a:lnTo>
                  <a:pt x="1150" y="1486"/>
                </a:lnTo>
                <a:lnTo>
                  <a:pt x="1187" y="1495"/>
                </a:lnTo>
                <a:lnTo>
                  <a:pt x="1225" y="1503"/>
                </a:lnTo>
                <a:lnTo>
                  <a:pt x="1262" y="1511"/>
                </a:lnTo>
                <a:lnTo>
                  <a:pt x="1300" y="1516"/>
                </a:lnTo>
                <a:lnTo>
                  <a:pt x="1338" y="1522"/>
                </a:lnTo>
                <a:lnTo>
                  <a:pt x="1377" y="1527"/>
                </a:lnTo>
                <a:lnTo>
                  <a:pt x="1416" y="1530"/>
                </a:lnTo>
                <a:lnTo>
                  <a:pt x="1455" y="1532"/>
                </a:lnTo>
                <a:lnTo>
                  <a:pt x="1494" y="1534"/>
                </a:lnTo>
                <a:lnTo>
                  <a:pt x="1534" y="1534"/>
                </a:lnTo>
                <a:lnTo>
                  <a:pt x="1534" y="1534"/>
                </a:lnTo>
                <a:lnTo>
                  <a:pt x="1573" y="1534"/>
                </a:lnTo>
                <a:lnTo>
                  <a:pt x="1613" y="1532"/>
                </a:lnTo>
                <a:lnTo>
                  <a:pt x="1651" y="1530"/>
                </a:lnTo>
                <a:lnTo>
                  <a:pt x="1691" y="1527"/>
                </a:lnTo>
                <a:lnTo>
                  <a:pt x="1729" y="1522"/>
                </a:lnTo>
                <a:lnTo>
                  <a:pt x="1767" y="1516"/>
                </a:lnTo>
                <a:lnTo>
                  <a:pt x="1805" y="1511"/>
                </a:lnTo>
                <a:lnTo>
                  <a:pt x="1843" y="1503"/>
                </a:lnTo>
                <a:lnTo>
                  <a:pt x="1880" y="1495"/>
                </a:lnTo>
                <a:lnTo>
                  <a:pt x="1917" y="1486"/>
                </a:lnTo>
                <a:lnTo>
                  <a:pt x="1954" y="1475"/>
                </a:lnTo>
                <a:lnTo>
                  <a:pt x="1990" y="1465"/>
                </a:lnTo>
                <a:lnTo>
                  <a:pt x="2025" y="1453"/>
                </a:lnTo>
                <a:lnTo>
                  <a:pt x="2062" y="1441"/>
                </a:lnTo>
                <a:lnTo>
                  <a:pt x="2096" y="1427"/>
                </a:lnTo>
                <a:lnTo>
                  <a:pt x="2131" y="1414"/>
                </a:lnTo>
                <a:lnTo>
                  <a:pt x="2165" y="1399"/>
                </a:lnTo>
                <a:lnTo>
                  <a:pt x="2199" y="1383"/>
                </a:lnTo>
                <a:lnTo>
                  <a:pt x="2232" y="1367"/>
                </a:lnTo>
                <a:lnTo>
                  <a:pt x="2265" y="1349"/>
                </a:lnTo>
                <a:lnTo>
                  <a:pt x="2297" y="1330"/>
                </a:lnTo>
                <a:lnTo>
                  <a:pt x="2329" y="1312"/>
                </a:lnTo>
                <a:lnTo>
                  <a:pt x="2360" y="1292"/>
                </a:lnTo>
                <a:lnTo>
                  <a:pt x="2391" y="1272"/>
                </a:lnTo>
                <a:lnTo>
                  <a:pt x="2422" y="1252"/>
                </a:lnTo>
                <a:lnTo>
                  <a:pt x="2452" y="1229"/>
                </a:lnTo>
                <a:lnTo>
                  <a:pt x="2481" y="1207"/>
                </a:lnTo>
                <a:lnTo>
                  <a:pt x="2509" y="1183"/>
                </a:lnTo>
                <a:lnTo>
                  <a:pt x="2537" y="1160"/>
                </a:lnTo>
                <a:lnTo>
                  <a:pt x="2565" y="1135"/>
                </a:lnTo>
                <a:lnTo>
                  <a:pt x="2593" y="1111"/>
                </a:lnTo>
                <a:lnTo>
                  <a:pt x="2618" y="1085"/>
                </a:lnTo>
                <a:lnTo>
                  <a:pt x="2644" y="1059"/>
                </a:lnTo>
                <a:lnTo>
                  <a:pt x="2669" y="1032"/>
                </a:lnTo>
                <a:lnTo>
                  <a:pt x="2694" y="1004"/>
                </a:lnTo>
                <a:lnTo>
                  <a:pt x="2717" y="975"/>
                </a:lnTo>
                <a:lnTo>
                  <a:pt x="2741" y="947"/>
                </a:lnTo>
                <a:lnTo>
                  <a:pt x="2763" y="918"/>
                </a:lnTo>
                <a:lnTo>
                  <a:pt x="2784" y="888"/>
                </a:lnTo>
                <a:lnTo>
                  <a:pt x="2806" y="858"/>
                </a:lnTo>
                <a:lnTo>
                  <a:pt x="2826" y="827"/>
                </a:lnTo>
                <a:lnTo>
                  <a:pt x="2845" y="795"/>
                </a:lnTo>
                <a:lnTo>
                  <a:pt x="2864" y="763"/>
                </a:lnTo>
                <a:lnTo>
                  <a:pt x="2883" y="731"/>
                </a:lnTo>
                <a:lnTo>
                  <a:pt x="2900" y="698"/>
                </a:lnTo>
                <a:lnTo>
                  <a:pt x="2917" y="665"/>
                </a:lnTo>
                <a:lnTo>
                  <a:pt x="2933" y="631"/>
                </a:lnTo>
                <a:lnTo>
                  <a:pt x="2948" y="597"/>
                </a:lnTo>
                <a:lnTo>
                  <a:pt x="2961" y="563"/>
                </a:lnTo>
                <a:lnTo>
                  <a:pt x="2974" y="528"/>
                </a:lnTo>
                <a:lnTo>
                  <a:pt x="2987" y="493"/>
                </a:lnTo>
                <a:lnTo>
                  <a:pt x="2999" y="456"/>
                </a:lnTo>
                <a:lnTo>
                  <a:pt x="3009" y="420"/>
                </a:lnTo>
                <a:lnTo>
                  <a:pt x="3019" y="384"/>
                </a:lnTo>
                <a:lnTo>
                  <a:pt x="3029" y="346"/>
                </a:lnTo>
                <a:lnTo>
                  <a:pt x="3037" y="309"/>
                </a:lnTo>
                <a:lnTo>
                  <a:pt x="3043" y="272"/>
                </a:lnTo>
                <a:lnTo>
                  <a:pt x="3050" y="233"/>
                </a:lnTo>
                <a:lnTo>
                  <a:pt x="3055" y="195"/>
                </a:lnTo>
                <a:lnTo>
                  <a:pt x="3059" y="157"/>
                </a:lnTo>
                <a:lnTo>
                  <a:pt x="3064" y="118"/>
                </a:lnTo>
                <a:lnTo>
                  <a:pt x="3066" y="79"/>
                </a:lnTo>
                <a:lnTo>
                  <a:pt x="3067" y="39"/>
                </a:lnTo>
                <a:lnTo>
                  <a:pt x="3068" y="0"/>
                </a:lnTo>
                <a:lnTo>
                  <a:pt x="2691" y="0"/>
                </a:lnTo>
                <a:lnTo>
                  <a:pt x="2691" y="0"/>
                </a:lnTo>
                <a:lnTo>
                  <a:pt x="2691" y="30"/>
                </a:lnTo>
                <a:lnTo>
                  <a:pt x="2690" y="60"/>
                </a:lnTo>
                <a:lnTo>
                  <a:pt x="2687" y="90"/>
                </a:lnTo>
                <a:lnTo>
                  <a:pt x="2685" y="118"/>
                </a:lnTo>
                <a:lnTo>
                  <a:pt x="2682" y="147"/>
                </a:lnTo>
                <a:lnTo>
                  <a:pt x="2678" y="176"/>
                </a:lnTo>
                <a:lnTo>
                  <a:pt x="2672" y="205"/>
                </a:lnTo>
                <a:lnTo>
                  <a:pt x="2667" y="233"/>
                </a:lnTo>
                <a:lnTo>
                  <a:pt x="2661" y="261"/>
                </a:lnTo>
                <a:lnTo>
                  <a:pt x="2654" y="289"/>
                </a:lnTo>
                <a:lnTo>
                  <a:pt x="2647" y="317"/>
                </a:lnTo>
                <a:lnTo>
                  <a:pt x="2638" y="344"/>
                </a:lnTo>
                <a:lnTo>
                  <a:pt x="2630" y="371"/>
                </a:lnTo>
                <a:lnTo>
                  <a:pt x="2620" y="398"/>
                </a:lnTo>
                <a:lnTo>
                  <a:pt x="2611" y="424"/>
                </a:lnTo>
                <a:lnTo>
                  <a:pt x="2600" y="451"/>
                </a:lnTo>
                <a:lnTo>
                  <a:pt x="2588" y="477"/>
                </a:lnTo>
                <a:lnTo>
                  <a:pt x="2577" y="502"/>
                </a:lnTo>
                <a:lnTo>
                  <a:pt x="2565" y="527"/>
                </a:lnTo>
                <a:lnTo>
                  <a:pt x="2551" y="551"/>
                </a:lnTo>
                <a:lnTo>
                  <a:pt x="2537" y="576"/>
                </a:lnTo>
                <a:lnTo>
                  <a:pt x="2523" y="600"/>
                </a:lnTo>
                <a:lnTo>
                  <a:pt x="2508" y="624"/>
                </a:lnTo>
                <a:lnTo>
                  <a:pt x="2493" y="647"/>
                </a:lnTo>
                <a:lnTo>
                  <a:pt x="2477" y="669"/>
                </a:lnTo>
                <a:lnTo>
                  <a:pt x="2461" y="693"/>
                </a:lnTo>
                <a:lnTo>
                  <a:pt x="2444" y="714"/>
                </a:lnTo>
                <a:lnTo>
                  <a:pt x="2426" y="737"/>
                </a:lnTo>
                <a:lnTo>
                  <a:pt x="2409" y="757"/>
                </a:lnTo>
                <a:lnTo>
                  <a:pt x="2390" y="778"/>
                </a:lnTo>
                <a:lnTo>
                  <a:pt x="2372" y="798"/>
                </a:lnTo>
                <a:lnTo>
                  <a:pt x="2352" y="819"/>
                </a:lnTo>
                <a:lnTo>
                  <a:pt x="2332" y="838"/>
                </a:lnTo>
                <a:lnTo>
                  <a:pt x="2312" y="857"/>
                </a:lnTo>
                <a:lnTo>
                  <a:pt x="2291" y="875"/>
                </a:lnTo>
                <a:lnTo>
                  <a:pt x="2270" y="893"/>
                </a:lnTo>
                <a:lnTo>
                  <a:pt x="2248" y="910"/>
                </a:lnTo>
                <a:lnTo>
                  <a:pt x="2226" y="927"/>
                </a:lnTo>
                <a:lnTo>
                  <a:pt x="2203" y="943"/>
                </a:lnTo>
                <a:lnTo>
                  <a:pt x="2181" y="959"/>
                </a:lnTo>
                <a:lnTo>
                  <a:pt x="2158" y="975"/>
                </a:lnTo>
                <a:lnTo>
                  <a:pt x="2134" y="989"/>
                </a:lnTo>
                <a:lnTo>
                  <a:pt x="2110" y="1004"/>
                </a:lnTo>
                <a:lnTo>
                  <a:pt x="2085" y="1018"/>
                </a:lnTo>
                <a:lnTo>
                  <a:pt x="2061" y="1031"/>
                </a:lnTo>
                <a:lnTo>
                  <a:pt x="2035" y="1044"/>
                </a:lnTo>
                <a:lnTo>
                  <a:pt x="2009" y="1055"/>
                </a:lnTo>
                <a:lnTo>
                  <a:pt x="1984" y="1066"/>
                </a:lnTo>
                <a:lnTo>
                  <a:pt x="1958" y="1077"/>
                </a:lnTo>
                <a:lnTo>
                  <a:pt x="1932" y="1087"/>
                </a:lnTo>
                <a:lnTo>
                  <a:pt x="1905" y="1097"/>
                </a:lnTo>
                <a:lnTo>
                  <a:pt x="1878" y="1105"/>
                </a:lnTo>
                <a:lnTo>
                  <a:pt x="1851" y="1113"/>
                </a:lnTo>
                <a:lnTo>
                  <a:pt x="1823" y="1120"/>
                </a:lnTo>
                <a:lnTo>
                  <a:pt x="1795" y="1128"/>
                </a:lnTo>
                <a:lnTo>
                  <a:pt x="1766" y="1134"/>
                </a:lnTo>
                <a:lnTo>
                  <a:pt x="1739" y="1140"/>
                </a:lnTo>
                <a:lnTo>
                  <a:pt x="1710" y="1144"/>
                </a:lnTo>
                <a:lnTo>
                  <a:pt x="1681" y="1148"/>
                </a:lnTo>
                <a:lnTo>
                  <a:pt x="1652" y="1151"/>
                </a:lnTo>
                <a:lnTo>
                  <a:pt x="1622" y="1153"/>
                </a:lnTo>
                <a:lnTo>
                  <a:pt x="1594" y="1156"/>
                </a:lnTo>
                <a:lnTo>
                  <a:pt x="1564" y="1157"/>
                </a:lnTo>
                <a:lnTo>
                  <a:pt x="1534" y="1158"/>
                </a:lnTo>
                <a:lnTo>
                  <a:pt x="1534" y="1158"/>
                </a:lnTo>
                <a:close/>
              </a:path>
            </a:pathLst>
          </a:custGeom>
          <a:solidFill>
            <a:schemeClr val="accent4"/>
          </a:solidFill>
          <a:ln>
            <a:noFill/>
          </a:ln>
        </p:spPr>
        <p:txBody>
          <a:bodyPr anchor="ctr"/>
          <a:lstStyle/>
          <a:p>
            <a:pPr algn="ctr"/>
            <a:endParaRPr>
              <a:latin typeface="幼圆" panose="02010509060101010101" pitchFamily="49" charset="-122"/>
              <a:ea typeface="幼圆" panose="02010509060101010101" pitchFamily="49" charset="-122"/>
              <a:cs typeface="+mn-ea"/>
              <a:sym typeface="+mn-lt"/>
            </a:endParaRPr>
          </a:p>
        </p:txBody>
      </p:sp>
      <p:sp>
        <p:nvSpPr>
          <p:cNvPr id="52" name="Freeform: Shape 7"/>
          <p:cNvSpPr/>
          <p:nvPr/>
        </p:nvSpPr>
        <p:spPr bwMode="auto">
          <a:xfrm>
            <a:off x="4333123" y="2750779"/>
            <a:ext cx="1794833" cy="824087"/>
          </a:xfrm>
          <a:custGeom>
            <a:avLst/>
            <a:gdLst>
              <a:gd name="T0" fmla="*/ 1624 w 3069"/>
              <a:gd name="T1" fmla="*/ 381 h 1534"/>
              <a:gd name="T2" fmla="*/ 1768 w 3069"/>
              <a:gd name="T3" fmla="*/ 400 h 1534"/>
              <a:gd name="T4" fmla="*/ 1906 w 3069"/>
              <a:gd name="T5" fmla="*/ 437 h 1534"/>
              <a:gd name="T6" fmla="*/ 2036 w 3069"/>
              <a:gd name="T7" fmla="*/ 490 h 1534"/>
              <a:gd name="T8" fmla="*/ 2159 w 3069"/>
              <a:gd name="T9" fmla="*/ 559 h 1534"/>
              <a:gd name="T10" fmla="*/ 2271 w 3069"/>
              <a:gd name="T11" fmla="*/ 641 h 1534"/>
              <a:gd name="T12" fmla="*/ 2372 w 3069"/>
              <a:gd name="T13" fmla="*/ 736 h 1534"/>
              <a:gd name="T14" fmla="*/ 2462 w 3069"/>
              <a:gd name="T15" fmla="*/ 841 h 1534"/>
              <a:gd name="T16" fmla="*/ 2538 w 3069"/>
              <a:gd name="T17" fmla="*/ 958 h 1534"/>
              <a:gd name="T18" fmla="*/ 2601 w 3069"/>
              <a:gd name="T19" fmla="*/ 1083 h 1534"/>
              <a:gd name="T20" fmla="*/ 2648 w 3069"/>
              <a:gd name="T21" fmla="*/ 1217 h 1534"/>
              <a:gd name="T22" fmla="*/ 2679 w 3069"/>
              <a:gd name="T23" fmla="*/ 1358 h 1534"/>
              <a:gd name="T24" fmla="*/ 2692 w 3069"/>
              <a:gd name="T25" fmla="*/ 1504 h 1534"/>
              <a:gd name="T26" fmla="*/ 3067 w 3069"/>
              <a:gd name="T27" fmla="*/ 1455 h 1534"/>
              <a:gd name="T28" fmla="*/ 3045 w 3069"/>
              <a:gd name="T29" fmla="*/ 1262 h 1534"/>
              <a:gd name="T30" fmla="*/ 3000 w 3069"/>
              <a:gd name="T31" fmla="*/ 1078 h 1534"/>
              <a:gd name="T32" fmla="*/ 2933 w 3069"/>
              <a:gd name="T33" fmla="*/ 903 h 1534"/>
              <a:gd name="T34" fmla="*/ 2846 w 3069"/>
              <a:gd name="T35" fmla="*/ 739 h 1534"/>
              <a:gd name="T36" fmla="*/ 2742 w 3069"/>
              <a:gd name="T37" fmla="*/ 587 h 1534"/>
              <a:gd name="T38" fmla="*/ 2619 w 3069"/>
              <a:gd name="T39" fmla="*/ 449 h 1534"/>
              <a:gd name="T40" fmla="*/ 2482 w 3069"/>
              <a:gd name="T41" fmla="*/ 327 h 1534"/>
              <a:gd name="T42" fmla="*/ 2330 w 3069"/>
              <a:gd name="T43" fmla="*/ 222 h 1534"/>
              <a:gd name="T44" fmla="*/ 2166 w 3069"/>
              <a:gd name="T45" fmla="*/ 135 h 1534"/>
              <a:gd name="T46" fmla="*/ 1990 w 3069"/>
              <a:gd name="T47" fmla="*/ 69 h 1534"/>
              <a:gd name="T48" fmla="*/ 1806 w 3069"/>
              <a:gd name="T49" fmla="*/ 23 h 1534"/>
              <a:gd name="T50" fmla="*/ 1614 w 3069"/>
              <a:gd name="T51" fmla="*/ 2 h 1534"/>
              <a:gd name="T52" fmla="*/ 1455 w 3069"/>
              <a:gd name="T53" fmla="*/ 2 h 1534"/>
              <a:gd name="T54" fmla="*/ 1263 w 3069"/>
              <a:gd name="T55" fmla="*/ 23 h 1534"/>
              <a:gd name="T56" fmla="*/ 1079 w 3069"/>
              <a:gd name="T57" fmla="*/ 69 h 1534"/>
              <a:gd name="T58" fmla="*/ 903 w 3069"/>
              <a:gd name="T59" fmla="*/ 135 h 1534"/>
              <a:gd name="T60" fmla="*/ 739 w 3069"/>
              <a:gd name="T61" fmla="*/ 222 h 1534"/>
              <a:gd name="T62" fmla="*/ 587 w 3069"/>
              <a:gd name="T63" fmla="*/ 327 h 1534"/>
              <a:gd name="T64" fmla="*/ 450 w 3069"/>
              <a:gd name="T65" fmla="*/ 449 h 1534"/>
              <a:gd name="T66" fmla="*/ 327 w 3069"/>
              <a:gd name="T67" fmla="*/ 587 h 1534"/>
              <a:gd name="T68" fmla="*/ 223 w 3069"/>
              <a:gd name="T69" fmla="*/ 739 h 1534"/>
              <a:gd name="T70" fmla="*/ 135 w 3069"/>
              <a:gd name="T71" fmla="*/ 903 h 1534"/>
              <a:gd name="T72" fmla="*/ 69 w 3069"/>
              <a:gd name="T73" fmla="*/ 1078 h 1534"/>
              <a:gd name="T74" fmla="*/ 25 w 3069"/>
              <a:gd name="T75" fmla="*/ 1262 h 1534"/>
              <a:gd name="T76" fmla="*/ 2 w 3069"/>
              <a:gd name="T77" fmla="*/ 1455 h 1534"/>
              <a:gd name="T78" fmla="*/ 377 w 3069"/>
              <a:gd name="T79" fmla="*/ 1504 h 1534"/>
              <a:gd name="T80" fmla="*/ 390 w 3069"/>
              <a:gd name="T81" fmla="*/ 1358 h 1534"/>
              <a:gd name="T82" fmla="*/ 421 w 3069"/>
              <a:gd name="T83" fmla="*/ 1217 h 1534"/>
              <a:gd name="T84" fmla="*/ 468 w 3069"/>
              <a:gd name="T85" fmla="*/ 1083 h 1534"/>
              <a:gd name="T86" fmla="*/ 531 w 3069"/>
              <a:gd name="T87" fmla="*/ 958 h 1534"/>
              <a:gd name="T88" fmla="*/ 608 w 3069"/>
              <a:gd name="T89" fmla="*/ 841 h 1534"/>
              <a:gd name="T90" fmla="*/ 697 w 3069"/>
              <a:gd name="T91" fmla="*/ 736 h 1534"/>
              <a:gd name="T92" fmla="*/ 798 w 3069"/>
              <a:gd name="T93" fmla="*/ 641 h 1534"/>
              <a:gd name="T94" fmla="*/ 910 w 3069"/>
              <a:gd name="T95" fmla="*/ 559 h 1534"/>
              <a:gd name="T96" fmla="*/ 1033 w 3069"/>
              <a:gd name="T97" fmla="*/ 490 h 1534"/>
              <a:gd name="T98" fmla="*/ 1163 w 3069"/>
              <a:gd name="T99" fmla="*/ 437 h 1534"/>
              <a:gd name="T100" fmla="*/ 1302 w 3069"/>
              <a:gd name="T101" fmla="*/ 400 h 1534"/>
              <a:gd name="T102" fmla="*/ 1446 w 3069"/>
              <a:gd name="T103" fmla="*/ 381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69" h="1534">
                <a:moveTo>
                  <a:pt x="1534" y="376"/>
                </a:moveTo>
                <a:lnTo>
                  <a:pt x="1534" y="376"/>
                </a:lnTo>
                <a:lnTo>
                  <a:pt x="1564" y="377"/>
                </a:lnTo>
                <a:lnTo>
                  <a:pt x="1594" y="378"/>
                </a:lnTo>
                <a:lnTo>
                  <a:pt x="1624" y="381"/>
                </a:lnTo>
                <a:lnTo>
                  <a:pt x="1652" y="383"/>
                </a:lnTo>
                <a:lnTo>
                  <a:pt x="1682" y="386"/>
                </a:lnTo>
                <a:lnTo>
                  <a:pt x="1711" y="390"/>
                </a:lnTo>
                <a:lnTo>
                  <a:pt x="1740" y="394"/>
                </a:lnTo>
                <a:lnTo>
                  <a:pt x="1768" y="400"/>
                </a:lnTo>
                <a:lnTo>
                  <a:pt x="1796" y="406"/>
                </a:lnTo>
                <a:lnTo>
                  <a:pt x="1824" y="414"/>
                </a:lnTo>
                <a:lnTo>
                  <a:pt x="1852" y="421"/>
                </a:lnTo>
                <a:lnTo>
                  <a:pt x="1878" y="429"/>
                </a:lnTo>
                <a:lnTo>
                  <a:pt x="1906" y="437"/>
                </a:lnTo>
                <a:lnTo>
                  <a:pt x="1933" y="447"/>
                </a:lnTo>
                <a:lnTo>
                  <a:pt x="1958" y="457"/>
                </a:lnTo>
                <a:lnTo>
                  <a:pt x="1985" y="468"/>
                </a:lnTo>
                <a:lnTo>
                  <a:pt x="2011" y="479"/>
                </a:lnTo>
                <a:lnTo>
                  <a:pt x="2036" y="490"/>
                </a:lnTo>
                <a:lnTo>
                  <a:pt x="2062" y="503"/>
                </a:lnTo>
                <a:lnTo>
                  <a:pt x="2086" y="516"/>
                </a:lnTo>
                <a:lnTo>
                  <a:pt x="2111" y="530"/>
                </a:lnTo>
                <a:lnTo>
                  <a:pt x="2134" y="545"/>
                </a:lnTo>
                <a:lnTo>
                  <a:pt x="2159" y="559"/>
                </a:lnTo>
                <a:lnTo>
                  <a:pt x="2181" y="575"/>
                </a:lnTo>
                <a:lnTo>
                  <a:pt x="2205" y="591"/>
                </a:lnTo>
                <a:lnTo>
                  <a:pt x="2227" y="607"/>
                </a:lnTo>
                <a:lnTo>
                  <a:pt x="2249" y="624"/>
                </a:lnTo>
                <a:lnTo>
                  <a:pt x="2271" y="641"/>
                </a:lnTo>
                <a:lnTo>
                  <a:pt x="2292" y="659"/>
                </a:lnTo>
                <a:lnTo>
                  <a:pt x="2312" y="677"/>
                </a:lnTo>
                <a:lnTo>
                  <a:pt x="2333" y="696"/>
                </a:lnTo>
                <a:lnTo>
                  <a:pt x="2353" y="715"/>
                </a:lnTo>
                <a:lnTo>
                  <a:pt x="2372" y="736"/>
                </a:lnTo>
                <a:lnTo>
                  <a:pt x="2391" y="756"/>
                </a:lnTo>
                <a:lnTo>
                  <a:pt x="2409" y="777"/>
                </a:lnTo>
                <a:lnTo>
                  <a:pt x="2427" y="797"/>
                </a:lnTo>
                <a:lnTo>
                  <a:pt x="2445" y="820"/>
                </a:lnTo>
                <a:lnTo>
                  <a:pt x="2462" y="841"/>
                </a:lnTo>
                <a:lnTo>
                  <a:pt x="2479" y="865"/>
                </a:lnTo>
                <a:lnTo>
                  <a:pt x="2495" y="887"/>
                </a:lnTo>
                <a:lnTo>
                  <a:pt x="2510" y="910"/>
                </a:lnTo>
                <a:lnTo>
                  <a:pt x="2524" y="934"/>
                </a:lnTo>
                <a:lnTo>
                  <a:pt x="2538" y="958"/>
                </a:lnTo>
                <a:lnTo>
                  <a:pt x="2552" y="983"/>
                </a:lnTo>
                <a:lnTo>
                  <a:pt x="2565" y="1007"/>
                </a:lnTo>
                <a:lnTo>
                  <a:pt x="2578" y="1032"/>
                </a:lnTo>
                <a:lnTo>
                  <a:pt x="2589" y="1057"/>
                </a:lnTo>
                <a:lnTo>
                  <a:pt x="2601" y="1083"/>
                </a:lnTo>
                <a:lnTo>
                  <a:pt x="2612" y="1110"/>
                </a:lnTo>
                <a:lnTo>
                  <a:pt x="2621" y="1136"/>
                </a:lnTo>
                <a:lnTo>
                  <a:pt x="2631" y="1163"/>
                </a:lnTo>
                <a:lnTo>
                  <a:pt x="2640" y="1190"/>
                </a:lnTo>
                <a:lnTo>
                  <a:pt x="2648" y="1217"/>
                </a:lnTo>
                <a:lnTo>
                  <a:pt x="2656" y="1245"/>
                </a:lnTo>
                <a:lnTo>
                  <a:pt x="2662" y="1273"/>
                </a:lnTo>
                <a:lnTo>
                  <a:pt x="2668" y="1301"/>
                </a:lnTo>
                <a:lnTo>
                  <a:pt x="2674" y="1329"/>
                </a:lnTo>
                <a:lnTo>
                  <a:pt x="2679" y="1358"/>
                </a:lnTo>
                <a:lnTo>
                  <a:pt x="2682" y="1387"/>
                </a:lnTo>
                <a:lnTo>
                  <a:pt x="2685" y="1416"/>
                </a:lnTo>
                <a:lnTo>
                  <a:pt x="2689" y="1444"/>
                </a:lnTo>
                <a:lnTo>
                  <a:pt x="2691" y="1474"/>
                </a:lnTo>
                <a:lnTo>
                  <a:pt x="2692" y="1504"/>
                </a:lnTo>
                <a:lnTo>
                  <a:pt x="2692" y="1534"/>
                </a:lnTo>
                <a:lnTo>
                  <a:pt x="3069" y="1534"/>
                </a:lnTo>
                <a:lnTo>
                  <a:pt x="3069" y="1534"/>
                </a:lnTo>
                <a:lnTo>
                  <a:pt x="3068" y="1495"/>
                </a:lnTo>
                <a:lnTo>
                  <a:pt x="3067" y="1455"/>
                </a:lnTo>
                <a:lnTo>
                  <a:pt x="3064" y="1416"/>
                </a:lnTo>
                <a:lnTo>
                  <a:pt x="3061" y="1377"/>
                </a:lnTo>
                <a:lnTo>
                  <a:pt x="3056" y="1339"/>
                </a:lnTo>
                <a:lnTo>
                  <a:pt x="3051" y="1301"/>
                </a:lnTo>
                <a:lnTo>
                  <a:pt x="3045" y="1262"/>
                </a:lnTo>
                <a:lnTo>
                  <a:pt x="3037" y="1225"/>
                </a:lnTo>
                <a:lnTo>
                  <a:pt x="3030" y="1188"/>
                </a:lnTo>
                <a:lnTo>
                  <a:pt x="3020" y="1150"/>
                </a:lnTo>
                <a:lnTo>
                  <a:pt x="3011" y="1114"/>
                </a:lnTo>
                <a:lnTo>
                  <a:pt x="3000" y="1078"/>
                </a:lnTo>
                <a:lnTo>
                  <a:pt x="2988" y="1041"/>
                </a:lnTo>
                <a:lnTo>
                  <a:pt x="2975" y="1006"/>
                </a:lnTo>
                <a:lnTo>
                  <a:pt x="2963" y="971"/>
                </a:lnTo>
                <a:lnTo>
                  <a:pt x="2948" y="937"/>
                </a:lnTo>
                <a:lnTo>
                  <a:pt x="2933" y="903"/>
                </a:lnTo>
                <a:lnTo>
                  <a:pt x="2918" y="869"/>
                </a:lnTo>
                <a:lnTo>
                  <a:pt x="2901" y="836"/>
                </a:lnTo>
                <a:lnTo>
                  <a:pt x="2884" y="803"/>
                </a:lnTo>
                <a:lnTo>
                  <a:pt x="2866" y="771"/>
                </a:lnTo>
                <a:lnTo>
                  <a:pt x="2846" y="739"/>
                </a:lnTo>
                <a:lnTo>
                  <a:pt x="2827" y="707"/>
                </a:lnTo>
                <a:lnTo>
                  <a:pt x="2807" y="676"/>
                </a:lnTo>
                <a:lnTo>
                  <a:pt x="2786" y="646"/>
                </a:lnTo>
                <a:lnTo>
                  <a:pt x="2764" y="616"/>
                </a:lnTo>
                <a:lnTo>
                  <a:pt x="2742" y="587"/>
                </a:lnTo>
                <a:lnTo>
                  <a:pt x="2718" y="559"/>
                </a:lnTo>
                <a:lnTo>
                  <a:pt x="2695" y="530"/>
                </a:lnTo>
                <a:lnTo>
                  <a:pt x="2671" y="502"/>
                </a:lnTo>
                <a:lnTo>
                  <a:pt x="2645" y="475"/>
                </a:lnTo>
                <a:lnTo>
                  <a:pt x="2619" y="449"/>
                </a:lnTo>
                <a:lnTo>
                  <a:pt x="2593" y="423"/>
                </a:lnTo>
                <a:lnTo>
                  <a:pt x="2566" y="399"/>
                </a:lnTo>
                <a:lnTo>
                  <a:pt x="2538" y="374"/>
                </a:lnTo>
                <a:lnTo>
                  <a:pt x="2511" y="351"/>
                </a:lnTo>
                <a:lnTo>
                  <a:pt x="2482" y="327"/>
                </a:lnTo>
                <a:lnTo>
                  <a:pt x="2452" y="305"/>
                </a:lnTo>
                <a:lnTo>
                  <a:pt x="2423" y="282"/>
                </a:lnTo>
                <a:lnTo>
                  <a:pt x="2392" y="262"/>
                </a:lnTo>
                <a:lnTo>
                  <a:pt x="2361" y="242"/>
                </a:lnTo>
                <a:lnTo>
                  <a:pt x="2330" y="222"/>
                </a:lnTo>
                <a:lnTo>
                  <a:pt x="2298" y="204"/>
                </a:lnTo>
                <a:lnTo>
                  <a:pt x="2265" y="185"/>
                </a:lnTo>
                <a:lnTo>
                  <a:pt x="2233" y="167"/>
                </a:lnTo>
                <a:lnTo>
                  <a:pt x="2199" y="151"/>
                </a:lnTo>
                <a:lnTo>
                  <a:pt x="2166" y="135"/>
                </a:lnTo>
                <a:lnTo>
                  <a:pt x="2132" y="120"/>
                </a:lnTo>
                <a:lnTo>
                  <a:pt x="2097" y="107"/>
                </a:lnTo>
                <a:lnTo>
                  <a:pt x="2062" y="93"/>
                </a:lnTo>
                <a:lnTo>
                  <a:pt x="2027" y="81"/>
                </a:lnTo>
                <a:lnTo>
                  <a:pt x="1990" y="69"/>
                </a:lnTo>
                <a:lnTo>
                  <a:pt x="1954" y="59"/>
                </a:lnTo>
                <a:lnTo>
                  <a:pt x="1918" y="48"/>
                </a:lnTo>
                <a:lnTo>
                  <a:pt x="1881" y="39"/>
                </a:lnTo>
                <a:lnTo>
                  <a:pt x="1843" y="31"/>
                </a:lnTo>
                <a:lnTo>
                  <a:pt x="1806" y="23"/>
                </a:lnTo>
                <a:lnTo>
                  <a:pt x="1769" y="18"/>
                </a:lnTo>
                <a:lnTo>
                  <a:pt x="1730" y="12"/>
                </a:lnTo>
                <a:lnTo>
                  <a:pt x="1692" y="7"/>
                </a:lnTo>
                <a:lnTo>
                  <a:pt x="1652" y="4"/>
                </a:lnTo>
                <a:lnTo>
                  <a:pt x="1614" y="2"/>
                </a:lnTo>
                <a:lnTo>
                  <a:pt x="1575" y="0"/>
                </a:lnTo>
                <a:lnTo>
                  <a:pt x="1534" y="0"/>
                </a:lnTo>
                <a:lnTo>
                  <a:pt x="1534" y="0"/>
                </a:lnTo>
                <a:lnTo>
                  <a:pt x="1495" y="0"/>
                </a:lnTo>
                <a:lnTo>
                  <a:pt x="1455" y="2"/>
                </a:lnTo>
                <a:lnTo>
                  <a:pt x="1417" y="4"/>
                </a:lnTo>
                <a:lnTo>
                  <a:pt x="1377" y="7"/>
                </a:lnTo>
                <a:lnTo>
                  <a:pt x="1339" y="12"/>
                </a:lnTo>
                <a:lnTo>
                  <a:pt x="1301" y="18"/>
                </a:lnTo>
                <a:lnTo>
                  <a:pt x="1263" y="23"/>
                </a:lnTo>
                <a:lnTo>
                  <a:pt x="1225" y="31"/>
                </a:lnTo>
                <a:lnTo>
                  <a:pt x="1188" y="39"/>
                </a:lnTo>
                <a:lnTo>
                  <a:pt x="1151" y="48"/>
                </a:lnTo>
                <a:lnTo>
                  <a:pt x="1114" y="59"/>
                </a:lnTo>
                <a:lnTo>
                  <a:pt x="1079" y="69"/>
                </a:lnTo>
                <a:lnTo>
                  <a:pt x="1043" y="81"/>
                </a:lnTo>
                <a:lnTo>
                  <a:pt x="1007" y="93"/>
                </a:lnTo>
                <a:lnTo>
                  <a:pt x="972" y="107"/>
                </a:lnTo>
                <a:lnTo>
                  <a:pt x="937" y="120"/>
                </a:lnTo>
                <a:lnTo>
                  <a:pt x="903" y="135"/>
                </a:lnTo>
                <a:lnTo>
                  <a:pt x="870" y="151"/>
                </a:lnTo>
                <a:lnTo>
                  <a:pt x="836" y="167"/>
                </a:lnTo>
                <a:lnTo>
                  <a:pt x="803" y="185"/>
                </a:lnTo>
                <a:lnTo>
                  <a:pt x="771" y="204"/>
                </a:lnTo>
                <a:lnTo>
                  <a:pt x="739" y="222"/>
                </a:lnTo>
                <a:lnTo>
                  <a:pt x="708" y="242"/>
                </a:lnTo>
                <a:lnTo>
                  <a:pt x="677" y="262"/>
                </a:lnTo>
                <a:lnTo>
                  <a:pt x="646" y="282"/>
                </a:lnTo>
                <a:lnTo>
                  <a:pt x="616" y="305"/>
                </a:lnTo>
                <a:lnTo>
                  <a:pt x="587" y="327"/>
                </a:lnTo>
                <a:lnTo>
                  <a:pt x="559" y="351"/>
                </a:lnTo>
                <a:lnTo>
                  <a:pt x="531" y="374"/>
                </a:lnTo>
                <a:lnTo>
                  <a:pt x="503" y="399"/>
                </a:lnTo>
                <a:lnTo>
                  <a:pt x="477" y="423"/>
                </a:lnTo>
                <a:lnTo>
                  <a:pt x="450" y="449"/>
                </a:lnTo>
                <a:lnTo>
                  <a:pt x="424" y="475"/>
                </a:lnTo>
                <a:lnTo>
                  <a:pt x="399" y="502"/>
                </a:lnTo>
                <a:lnTo>
                  <a:pt x="374" y="530"/>
                </a:lnTo>
                <a:lnTo>
                  <a:pt x="351" y="559"/>
                </a:lnTo>
                <a:lnTo>
                  <a:pt x="327" y="587"/>
                </a:lnTo>
                <a:lnTo>
                  <a:pt x="305" y="616"/>
                </a:lnTo>
                <a:lnTo>
                  <a:pt x="284" y="646"/>
                </a:lnTo>
                <a:lnTo>
                  <a:pt x="262" y="676"/>
                </a:lnTo>
                <a:lnTo>
                  <a:pt x="242" y="707"/>
                </a:lnTo>
                <a:lnTo>
                  <a:pt x="223" y="739"/>
                </a:lnTo>
                <a:lnTo>
                  <a:pt x="204" y="771"/>
                </a:lnTo>
                <a:lnTo>
                  <a:pt x="185" y="803"/>
                </a:lnTo>
                <a:lnTo>
                  <a:pt x="168" y="836"/>
                </a:lnTo>
                <a:lnTo>
                  <a:pt x="151" y="869"/>
                </a:lnTo>
                <a:lnTo>
                  <a:pt x="135" y="903"/>
                </a:lnTo>
                <a:lnTo>
                  <a:pt x="120" y="937"/>
                </a:lnTo>
                <a:lnTo>
                  <a:pt x="107" y="971"/>
                </a:lnTo>
                <a:lnTo>
                  <a:pt x="94" y="1006"/>
                </a:lnTo>
                <a:lnTo>
                  <a:pt x="81" y="1041"/>
                </a:lnTo>
                <a:lnTo>
                  <a:pt x="69" y="1078"/>
                </a:lnTo>
                <a:lnTo>
                  <a:pt x="59" y="1114"/>
                </a:lnTo>
                <a:lnTo>
                  <a:pt x="49" y="1150"/>
                </a:lnTo>
                <a:lnTo>
                  <a:pt x="39" y="1188"/>
                </a:lnTo>
                <a:lnTo>
                  <a:pt x="32" y="1225"/>
                </a:lnTo>
                <a:lnTo>
                  <a:pt x="25" y="1262"/>
                </a:lnTo>
                <a:lnTo>
                  <a:pt x="18" y="1301"/>
                </a:lnTo>
                <a:lnTo>
                  <a:pt x="13" y="1339"/>
                </a:lnTo>
                <a:lnTo>
                  <a:pt x="9" y="1377"/>
                </a:lnTo>
                <a:lnTo>
                  <a:pt x="5" y="1416"/>
                </a:lnTo>
                <a:lnTo>
                  <a:pt x="2" y="1455"/>
                </a:lnTo>
                <a:lnTo>
                  <a:pt x="1" y="1495"/>
                </a:lnTo>
                <a:lnTo>
                  <a:pt x="0" y="1534"/>
                </a:lnTo>
                <a:lnTo>
                  <a:pt x="377" y="1534"/>
                </a:lnTo>
                <a:lnTo>
                  <a:pt x="377" y="1534"/>
                </a:lnTo>
                <a:lnTo>
                  <a:pt x="377" y="1504"/>
                </a:lnTo>
                <a:lnTo>
                  <a:pt x="378" y="1474"/>
                </a:lnTo>
                <a:lnTo>
                  <a:pt x="381" y="1444"/>
                </a:lnTo>
                <a:lnTo>
                  <a:pt x="383" y="1416"/>
                </a:lnTo>
                <a:lnTo>
                  <a:pt x="387" y="1387"/>
                </a:lnTo>
                <a:lnTo>
                  <a:pt x="390" y="1358"/>
                </a:lnTo>
                <a:lnTo>
                  <a:pt x="396" y="1329"/>
                </a:lnTo>
                <a:lnTo>
                  <a:pt x="401" y="1301"/>
                </a:lnTo>
                <a:lnTo>
                  <a:pt x="407" y="1273"/>
                </a:lnTo>
                <a:lnTo>
                  <a:pt x="414" y="1245"/>
                </a:lnTo>
                <a:lnTo>
                  <a:pt x="421" y="1217"/>
                </a:lnTo>
                <a:lnTo>
                  <a:pt x="430" y="1190"/>
                </a:lnTo>
                <a:lnTo>
                  <a:pt x="438" y="1163"/>
                </a:lnTo>
                <a:lnTo>
                  <a:pt x="448" y="1136"/>
                </a:lnTo>
                <a:lnTo>
                  <a:pt x="457" y="1110"/>
                </a:lnTo>
                <a:lnTo>
                  <a:pt x="468" y="1083"/>
                </a:lnTo>
                <a:lnTo>
                  <a:pt x="480" y="1057"/>
                </a:lnTo>
                <a:lnTo>
                  <a:pt x="491" y="1032"/>
                </a:lnTo>
                <a:lnTo>
                  <a:pt x="504" y="1007"/>
                </a:lnTo>
                <a:lnTo>
                  <a:pt x="517" y="983"/>
                </a:lnTo>
                <a:lnTo>
                  <a:pt x="531" y="958"/>
                </a:lnTo>
                <a:lnTo>
                  <a:pt x="545" y="934"/>
                </a:lnTo>
                <a:lnTo>
                  <a:pt x="560" y="910"/>
                </a:lnTo>
                <a:lnTo>
                  <a:pt x="575" y="887"/>
                </a:lnTo>
                <a:lnTo>
                  <a:pt x="591" y="865"/>
                </a:lnTo>
                <a:lnTo>
                  <a:pt x="608" y="841"/>
                </a:lnTo>
                <a:lnTo>
                  <a:pt x="624" y="820"/>
                </a:lnTo>
                <a:lnTo>
                  <a:pt x="642" y="797"/>
                </a:lnTo>
                <a:lnTo>
                  <a:pt x="660" y="777"/>
                </a:lnTo>
                <a:lnTo>
                  <a:pt x="678" y="756"/>
                </a:lnTo>
                <a:lnTo>
                  <a:pt x="697" y="736"/>
                </a:lnTo>
                <a:lnTo>
                  <a:pt x="716" y="715"/>
                </a:lnTo>
                <a:lnTo>
                  <a:pt x="736" y="696"/>
                </a:lnTo>
                <a:lnTo>
                  <a:pt x="757" y="677"/>
                </a:lnTo>
                <a:lnTo>
                  <a:pt x="777" y="659"/>
                </a:lnTo>
                <a:lnTo>
                  <a:pt x="798" y="641"/>
                </a:lnTo>
                <a:lnTo>
                  <a:pt x="820" y="624"/>
                </a:lnTo>
                <a:lnTo>
                  <a:pt x="842" y="607"/>
                </a:lnTo>
                <a:lnTo>
                  <a:pt x="865" y="591"/>
                </a:lnTo>
                <a:lnTo>
                  <a:pt x="887" y="575"/>
                </a:lnTo>
                <a:lnTo>
                  <a:pt x="910" y="559"/>
                </a:lnTo>
                <a:lnTo>
                  <a:pt x="935" y="545"/>
                </a:lnTo>
                <a:lnTo>
                  <a:pt x="958" y="530"/>
                </a:lnTo>
                <a:lnTo>
                  <a:pt x="983" y="516"/>
                </a:lnTo>
                <a:lnTo>
                  <a:pt x="1007" y="503"/>
                </a:lnTo>
                <a:lnTo>
                  <a:pt x="1033" y="490"/>
                </a:lnTo>
                <a:lnTo>
                  <a:pt x="1059" y="479"/>
                </a:lnTo>
                <a:lnTo>
                  <a:pt x="1084" y="468"/>
                </a:lnTo>
                <a:lnTo>
                  <a:pt x="1110" y="457"/>
                </a:lnTo>
                <a:lnTo>
                  <a:pt x="1136" y="447"/>
                </a:lnTo>
                <a:lnTo>
                  <a:pt x="1163" y="437"/>
                </a:lnTo>
                <a:lnTo>
                  <a:pt x="1191" y="429"/>
                </a:lnTo>
                <a:lnTo>
                  <a:pt x="1217" y="421"/>
                </a:lnTo>
                <a:lnTo>
                  <a:pt x="1245" y="414"/>
                </a:lnTo>
                <a:lnTo>
                  <a:pt x="1273" y="406"/>
                </a:lnTo>
                <a:lnTo>
                  <a:pt x="1302" y="400"/>
                </a:lnTo>
                <a:lnTo>
                  <a:pt x="1329" y="394"/>
                </a:lnTo>
                <a:lnTo>
                  <a:pt x="1358" y="390"/>
                </a:lnTo>
                <a:lnTo>
                  <a:pt x="1387" y="386"/>
                </a:lnTo>
                <a:lnTo>
                  <a:pt x="1416" y="383"/>
                </a:lnTo>
                <a:lnTo>
                  <a:pt x="1446" y="381"/>
                </a:lnTo>
                <a:lnTo>
                  <a:pt x="1475" y="378"/>
                </a:lnTo>
                <a:lnTo>
                  <a:pt x="1504" y="377"/>
                </a:lnTo>
                <a:lnTo>
                  <a:pt x="1534" y="376"/>
                </a:lnTo>
                <a:lnTo>
                  <a:pt x="1534" y="376"/>
                </a:lnTo>
                <a:close/>
              </a:path>
            </a:pathLst>
          </a:custGeom>
          <a:solidFill>
            <a:schemeClr val="accent3"/>
          </a:solidFill>
          <a:ln>
            <a:noFill/>
          </a:ln>
        </p:spPr>
        <p:txBody>
          <a:bodyPr anchor="ctr"/>
          <a:lstStyle/>
          <a:p>
            <a:pPr algn="ctr"/>
            <a:endParaRPr>
              <a:latin typeface="幼圆" panose="02010509060101010101" pitchFamily="49" charset="-122"/>
              <a:ea typeface="幼圆" panose="02010509060101010101" pitchFamily="49" charset="-122"/>
              <a:cs typeface="+mn-ea"/>
              <a:sym typeface="+mn-lt"/>
            </a:endParaRPr>
          </a:p>
        </p:txBody>
      </p:sp>
      <p:sp>
        <p:nvSpPr>
          <p:cNvPr id="53" name="TextBox 9"/>
          <p:cNvSpPr txBox="1"/>
          <p:nvPr/>
        </p:nvSpPr>
        <p:spPr bwMode="auto">
          <a:xfrm>
            <a:off x="1548497" y="3592008"/>
            <a:ext cx="1074868" cy="311731"/>
          </a:xfrm>
          <a:prstGeom prst="rect">
            <a:avLst/>
          </a:prstGeom>
          <a:noFill/>
          <a:ln w="9525">
            <a:noFill/>
            <a:miter lim="800000"/>
          </a:ln>
        </p:spPr>
        <p:txBody>
          <a:bodyPr wrap="none" lIns="0" tIns="0" rIns="0" bIns="0" anchor="t" anchorCtr="0">
            <a:noAutofit/>
            <a:scene3d>
              <a:camera prst="orthographicFront"/>
              <a:lightRig rig="threePt" dir="t"/>
            </a:scene3d>
            <a:sp3d>
              <a:bevelT w="0" h="0"/>
            </a:sp3d>
          </a:bodyPr>
          <a:lstStyle/>
          <a:p>
            <a:pPr marL="0" lvl="1" algn="ctr"/>
            <a:r>
              <a:rPr lang="zh-CN" altLang="en-US" sz="1700" b="1" dirty="0">
                <a:solidFill>
                  <a:schemeClr val="accent1"/>
                </a:solidFill>
                <a:latin typeface="幼圆" panose="02010509060101010101" pitchFamily="49" charset="-122"/>
                <a:ea typeface="幼圆" panose="02010509060101010101" pitchFamily="49" charset="-122"/>
                <a:cs typeface="+mn-ea"/>
                <a:sym typeface="+mn-lt"/>
              </a:rPr>
              <a:t>1406</a:t>
            </a:r>
            <a:r>
              <a:rPr lang="en-US" altLang="zh-CN" sz="1700" b="1" dirty="0">
                <a:solidFill>
                  <a:schemeClr val="accent1"/>
                </a:solidFill>
                <a:latin typeface="幼圆" panose="02010509060101010101" pitchFamily="49" charset="-122"/>
                <a:ea typeface="幼圆" panose="02010509060101010101" pitchFamily="49" charset="-122"/>
                <a:cs typeface="+mn-ea"/>
                <a:sym typeface="+mn-lt"/>
              </a:rPr>
              <a:t>-1644</a:t>
            </a:r>
          </a:p>
        </p:txBody>
      </p:sp>
      <p:sp>
        <p:nvSpPr>
          <p:cNvPr id="55" name="TextBox 13"/>
          <p:cNvSpPr txBox="1"/>
          <p:nvPr/>
        </p:nvSpPr>
        <p:spPr bwMode="auto">
          <a:xfrm>
            <a:off x="4695644" y="3501218"/>
            <a:ext cx="1074234" cy="318715"/>
          </a:xfrm>
          <a:prstGeom prst="rect">
            <a:avLst/>
          </a:prstGeom>
          <a:noFill/>
          <a:ln w="9525">
            <a:noFill/>
            <a:miter lim="800000"/>
          </a:ln>
        </p:spPr>
        <p:txBody>
          <a:bodyPr wrap="none" lIns="0" tIns="0" rIns="0" bIns="0" anchor="t" anchorCtr="0">
            <a:normAutofit/>
            <a:scene3d>
              <a:camera prst="orthographicFront"/>
              <a:lightRig rig="threePt" dir="t"/>
            </a:scene3d>
            <a:sp3d>
              <a:bevelT w="0" h="0"/>
            </a:sp3d>
          </a:bodyPr>
          <a:lstStyle/>
          <a:p>
            <a:pPr marL="0" lvl="1" algn="ctr"/>
            <a:r>
              <a:rPr lang="en-US" altLang="zh-CN" sz="1700" b="1" dirty="0">
                <a:solidFill>
                  <a:schemeClr val="accent3"/>
                </a:solidFill>
                <a:latin typeface="幼圆" panose="02010509060101010101" pitchFamily="49" charset="-122"/>
                <a:ea typeface="幼圆" panose="02010509060101010101" pitchFamily="49" charset="-122"/>
                <a:cs typeface="+mn-ea"/>
                <a:sym typeface="+mn-lt"/>
              </a:rPr>
              <a:t>1683-1912</a:t>
            </a:r>
            <a:endParaRPr lang="zh-CN" altLang="en-US" sz="1700" b="1" dirty="0">
              <a:solidFill>
                <a:schemeClr val="accent3"/>
              </a:solidFill>
              <a:latin typeface="幼圆" panose="02010509060101010101" pitchFamily="49" charset="-122"/>
              <a:ea typeface="幼圆" panose="02010509060101010101" pitchFamily="49" charset="-122"/>
              <a:cs typeface="+mn-ea"/>
              <a:sym typeface="+mn-lt"/>
            </a:endParaRPr>
          </a:p>
        </p:txBody>
      </p:sp>
      <p:sp>
        <p:nvSpPr>
          <p:cNvPr id="56" name="Freeform: Shape 24"/>
          <p:cNvSpPr/>
          <p:nvPr/>
        </p:nvSpPr>
        <p:spPr bwMode="auto">
          <a:xfrm>
            <a:off x="2759230" y="3574866"/>
            <a:ext cx="1794199" cy="824087"/>
          </a:xfrm>
          <a:custGeom>
            <a:avLst/>
            <a:gdLst>
              <a:gd name="T0" fmla="*/ 1444 w 3068"/>
              <a:gd name="T1" fmla="*/ 1153 h 1534"/>
              <a:gd name="T2" fmla="*/ 1300 w 3068"/>
              <a:gd name="T3" fmla="*/ 1134 h 1534"/>
              <a:gd name="T4" fmla="*/ 1163 w 3068"/>
              <a:gd name="T5" fmla="*/ 1097 h 1534"/>
              <a:gd name="T6" fmla="*/ 1032 w 3068"/>
              <a:gd name="T7" fmla="*/ 1044 h 1534"/>
              <a:gd name="T8" fmla="*/ 910 w 3068"/>
              <a:gd name="T9" fmla="*/ 975 h 1534"/>
              <a:gd name="T10" fmla="*/ 797 w 3068"/>
              <a:gd name="T11" fmla="*/ 893 h 1534"/>
              <a:gd name="T12" fmla="*/ 696 w 3068"/>
              <a:gd name="T13" fmla="*/ 798 h 1534"/>
              <a:gd name="T14" fmla="*/ 606 w 3068"/>
              <a:gd name="T15" fmla="*/ 693 h 1534"/>
              <a:gd name="T16" fmla="*/ 530 w 3068"/>
              <a:gd name="T17" fmla="*/ 576 h 1534"/>
              <a:gd name="T18" fmla="*/ 467 w 3068"/>
              <a:gd name="T19" fmla="*/ 451 h 1534"/>
              <a:gd name="T20" fmla="*/ 420 w 3068"/>
              <a:gd name="T21" fmla="*/ 317 h 1534"/>
              <a:gd name="T22" fmla="*/ 390 w 3068"/>
              <a:gd name="T23" fmla="*/ 176 h 1534"/>
              <a:gd name="T24" fmla="*/ 376 w 3068"/>
              <a:gd name="T25" fmla="*/ 30 h 1534"/>
              <a:gd name="T26" fmla="*/ 1 w 3068"/>
              <a:gd name="T27" fmla="*/ 79 h 1534"/>
              <a:gd name="T28" fmla="*/ 23 w 3068"/>
              <a:gd name="T29" fmla="*/ 272 h 1534"/>
              <a:gd name="T30" fmla="*/ 68 w 3068"/>
              <a:gd name="T31" fmla="*/ 456 h 1534"/>
              <a:gd name="T32" fmla="*/ 135 w 3068"/>
              <a:gd name="T33" fmla="*/ 631 h 1534"/>
              <a:gd name="T34" fmla="*/ 222 w 3068"/>
              <a:gd name="T35" fmla="*/ 795 h 1534"/>
              <a:gd name="T36" fmla="*/ 327 w 3068"/>
              <a:gd name="T37" fmla="*/ 947 h 1534"/>
              <a:gd name="T38" fmla="*/ 449 w 3068"/>
              <a:gd name="T39" fmla="*/ 1085 h 1534"/>
              <a:gd name="T40" fmla="*/ 586 w 3068"/>
              <a:gd name="T41" fmla="*/ 1207 h 1534"/>
              <a:gd name="T42" fmla="*/ 738 w 3068"/>
              <a:gd name="T43" fmla="*/ 1312 h 1534"/>
              <a:gd name="T44" fmla="*/ 902 w 3068"/>
              <a:gd name="T45" fmla="*/ 1399 h 1534"/>
              <a:gd name="T46" fmla="*/ 1078 w 3068"/>
              <a:gd name="T47" fmla="*/ 1465 h 1534"/>
              <a:gd name="T48" fmla="*/ 1262 w 3068"/>
              <a:gd name="T49" fmla="*/ 1511 h 1534"/>
              <a:gd name="T50" fmla="*/ 1455 w 3068"/>
              <a:gd name="T51" fmla="*/ 1532 h 1534"/>
              <a:gd name="T52" fmla="*/ 1613 w 3068"/>
              <a:gd name="T53" fmla="*/ 1532 h 1534"/>
              <a:gd name="T54" fmla="*/ 1805 w 3068"/>
              <a:gd name="T55" fmla="*/ 1511 h 1534"/>
              <a:gd name="T56" fmla="*/ 1990 w 3068"/>
              <a:gd name="T57" fmla="*/ 1465 h 1534"/>
              <a:gd name="T58" fmla="*/ 2165 w 3068"/>
              <a:gd name="T59" fmla="*/ 1399 h 1534"/>
              <a:gd name="T60" fmla="*/ 2329 w 3068"/>
              <a:gd name="T61" fmla="*/ 1312 h 1534"/>
              <a:gd name="T62" fmla="*/ 2481 w 3068"/>
              <a:gd name="T63" fmla="*/ 1207 h 1534"/>
              <a:gd name="T64" fmla="*/ 2618 w 3068"/>
              <a:gd name="T65" fmla="*/ 1085 h 1534"/>
              <a:gd name="T66" fmla="*/ 2741 w 3068"/>
              <a:gd name="T67" fmla="*/ 947 h 1534"/>
              <a:gd name="T68" fmla="*/ 2845 w 3068"/>
              <a:gd name="T69" fmla="*/ 795 h 1534"/>
              <a:gd name="T70" fmla="*/ 2933 w 3068"/>
              <a:gd name="T71" fmla="*/ 631 h 1534"/>
              <a:gd name="T72" fmla="*/ 2999 w 3068"/>
              <a:gd name="T73" fmla="*/ 456 h 1534"/>
              <a:gd name="T74" fmla="*/ 3043 w 3068"/>
              <a:gd name="T75" fmla="*/ 272 h 1534"/>
              <a:gd name="T76" fmla="*/ 3066 w 3068"/>
              <a:gd name="T77" fmla="*/ 79 h 1534"/>
              <a:gd name="T78" fmla="*/ 2691 w 3068"/>
              <a:gd name="T79" fmla="*/ 30 h 1534"/>
              <a:gd name="T80" fmla="*/ 2678 w 3068"/>
              <a:gd name="T81" fmla="*/ 176 h 1534"/>
              <a:gd name="T82" fmla="*/ 2647 w 3068"/>
              <a:gd name="T83" fmla="*/ 317 h 1534"/>
              <a:gd name="T84" fmla="*/ 2600 w 3068"/>
              <a:gd name="T85" fmla="*/ 451 h 1534"/>
              <a:gd name="T86" fmla="*/ 2537 w 3068"/>
              <a:gd name="T87" fmla="*/ 576 h 1534"/>
              <a:gd name="T88" fmla="*/ 2461 w 3068"/>
              <a:gd name="T89" fmla="*/ 693 h 1534"/>
              <a:gd name="T90" fmla="*/ 2372 w 3068"/>
              <a:gd name="T91" fmla="*/ 798 h 1534"/>
              <a:gd name="T92" fmla="*/ 2270 w 3068"/>
              <a:gd name="T93" fmla="*/ 893 h 1534"/>
              <a:gd name="T94" fmla="*/ 2158 w 3068"/>
              <a:gd name="T95" fmla="*/ 975 h 1534"/>
              <a:gd name="T96" fmla="*/ 2035 w 3068"/>
              <a:gd name="T97" fmla="*/ 1044 h 1534"/>
              <a:gd name="T98" fmla="*/ 1905 w 3068"/>
              <a:gd name="T99" fmla="*/ 1097 h 1534"/>
              <a:gd name="T100" fmla="*/ 1766 w 3068"/>
              <a:gd name="T101" fmla="*/ 1134 h 1534"/>
              <a:gd name="T102" fmla="*/ 1622 w 3068"/>
              <a:gd name="T103" fmla="*/ 1153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68" h="1534">
                <a:moveTo>
                  <a:pt x="1534" y="1158"/>
                </a:moveTo>
                <a:lnTo>
                  <a:pt x="1534" y="1158"/>
                </a:lnTo>
                <a:lnTo>
                  <a:pt x="1504" y="1157"/>
                </a:lnTo>
                <a:lnTo>
                  <a:pt x="1474" y="1156"/>
                </a:lnTo>
                <a:lnTo>
                  <a:pt x="1444" y="1153"/>
                </a:lnTo>
                <a:lnTo>
                  <a:pt x="1416" y="1151"/>
                </a:lnTo>
                <a:lnTo>
                  <a:pt x="1386" y="1148"/>
                </a:lnTo>
                <a:lnTo>
                  <a:pt x="1357" y="1144"/>
                </a:lnTo>
                <a:lnTo>
                  <a:pt x="1329" y="1140"/>
                </a:lnTo>
                <a:lnTo>
                  <a:pt x="1300" y="1134"/>
                </a:lnTo>
                <a:lnTo>
                  <a:pt x="1273" y="1128"/>
                </a:lnTo>
                <a:lnTo>
                  <a:pt x="1244" y="1120"/>
                </a:lnTo>
                <a:lnTo>
                  <a:pt x="1217" y="1113"/>
                </a:lnTo>
                <a:lnTo>
                  <a:pt x="1190" y="1105"/>
                </a:lnTo>
                <a:lnTo>
                  <a:pt x="1163" y="1097"/>
                </a:lnTo>
                <a:lnTo>
                  <a:pt x="1135" y="1087"/>
                </a:lnTo>
                <a:lnTo>
                  <a:pt x="1110" y="1077"/>
                </a:lnTo>
                <a:lnTo>
                  <a:pt x="1083" y="1066"/>
                </a:lnTo>
                <a:lnTo>
                  <a:pt x="1057" y="1055"/>
                </a:lnTo>
                <a:lnTo>
                  <a:pt x="1032" y="1044"/>
                </a:lnTo>
                <a:lnTo>
                  <a:pt x="1006" y="1031"/>
                </a:lnTo>
                <a:lnTo>
                  <a:pt x="982" y="1018"/>
                </a:lnTo>
                <a:lnTo>
                  <a:pt x="957" y="1004"/>
                </a:lnTo>
                <a:lnTo>
                  <a:pt x="934" y="989"/>
                </a:lnTo>
                <a:lnTo>
                  <a:pt x="910" y="975"/>
                </a:lnTo>
                <a:lnTo>
                  <a:pt x="887" y="959"/>
                </a:lnTo>
                <a:lnTo>
                  <a:pt x="863" y="943"/>
                </a:lnTo>
                <a:lnTo>
                  <a:pt x="841" y="927"/>
                </a:lnTo>
                <a:lnTo>
                  <a:pt x="819" y="910"/>
                </a:lnTo>
                <a:lnTo>
                  <a:pt x="797" y="893"/>
                </a:lnTo>
                <a:lnTo>
                  <a:pt x="776" y="875"/>
                </a:lnTo>
                <a:lnTo>
                  <a:pt x="756" y="857"/>
                </a:lnTo>
                <a:lnTo>
                  <a:pt x="735" y="838"/>
                </a:lnTo>
                <a:lnTo>
                  <a:pt x="715" y="819"/>
                </a:lnTo>
                <a:lnTo>
                  <a:pt x="696" y="798"/>
                </a:lnTo>
                <a:lnTo>
                  <a:pt x="677" y="778"/>
                </a:lnTo>
                <a:lnTo>
                  <a:pt x="659" y="757"/>
                </a:lnTo>
                <a:lnTo>
                  <a:pt x="641" y="737"/>
                </a:lnTo>
                <a:lnTo>
                  <a:pt x="623" y="714"/>
                </a:lnTo>
                <a:lnTo>
                  <a:pt x="606" y="693"/>
                </a:lnTo>
                <a:lnTo>
                  <a:pt x="589" y="669"/>
                </a:lnTo>
                <a:lnTo>
                  <a:pt x="574" y="647"/>
                </a:lnTo>
                <a:lnTo>
                  <a:pt x="558" y="624"/>
                </a:lnTo>
                <a:lnTo>
                  <a:pt x="544" y="600"/>
                </a:lnTo>
                <a:lnTo>
                  <a:pt x="530" y="576"/>
                </a:lnTo>
                <a:lnTo>
                  <a:pt x="516" y="551"/>
                </a:lnTo>
                <a:lnTo>
                  <a:pt x="503" y="527"/>
                </a:lnTo>
                <a:lnTo>
                  <a:pt x="490" y="502"/>
                </a:lnTo>
                <a:lnTo>
                  <a:pt x="479" y="477"/>
                </a:lnTo>
                <a:lnTo>
                  <a:pt x="467" y="451"/>
                </a:lnTo>
                <a:lnTo>
                  <a:pt x="456" y="424"/>
                </a:lnTo>
                <a:lnTo>
                  <a:pt x="447" y="398"/>
                </a:lnTo>
                <a:lnTo>
                  <a:pt x="437" y="371"/>
                </a:lnTo>
                <a:lnTo>
                  <a:pt x="428" y="344"/>
                </a:lnTo>
                <a:lnTo>
                  <a:pt x="420" y="317"/>
                </a:lnTo>
                <a:lnTo>
                  <a:pt x="412" y="289"/>
                </a:lnTo>
                <a:lnTo>
                  <a:pt x="406" y="261"/>
                </a:lnTo>
                <a:lnTo>
                  <a:pt x="400" y="233"/>
                </a:lnTo>
                <a:lnTo>
                  <a:pt x="394" y="205"/>
                </a:lnTo>
                <a:lnTo>
                  <a:pt x="390" y="176"/>
                </a:lnTo>
                <a:lnTo>
                  <a:pt x="386" y="147"/>
                </a:lnTo>
                <a:lnTo>
                  <a:pt x="383" y="118"/>
                </a:lnTo>
                <a:lnTo>
                  <a:pt x="379" y="90"/>
                </a:lnTo>
                <a:lnTo>
                  <a:pt x="378" y="60"/>
                </a:lnTo>
                <a:lnTo>
                  <a:pt x="376" y="30"/>
                </a:lnTo>
                <a:lnTo>
                  <a:pt x="376" y="0"/>
                </a:lnTo>
                <a:lnTo>
                  <a:pt x="0" y="0"/>
                </a:lnTo>
                <a:lnTo>
                  <a:pt x="0" y="0"/>
                </a:lnTo>
                <a:lnTo>
                  <a:pt x="0" y="39"/>
                </a:lnTo>
                <a:lnTo>
                  <a:pt x="1" y="79"/>
                </a:lnTo>
                <a:lnTo>
                  <a:pt x="4" y="118"/>
                </a:lnTo>
                <a:lnTo>
                  <a:pt x="7" y="157"/>
                </a:lnTo>
                <a:lnTo>
                  <a:pt x="12" y="195"/>
                </a:lnTo>
                <a:lnTo>
                  <a:pt x="17" y="233"/>
                </a:lnTo>
                <a:lnTo>
                  <a:pt x="23" y="272"/>
                </a:lnTo>
                <a:lnTo>
                  <a:pt x="31" y="309"/>
                </a:lnTo>
                <a:lnTo>
                  <a:pt x="38" y="346"/>
                </a:lnTo>
                <a:lnTo>
                  <a:pt x="48" y="384"/>
                </a:lnTo>
                <a:lnTo>
                  <a:pt x="57" y="420"/>
                </a:lnTo>
                <a:lnTo>
                  <a:pt x="68" y="456"/>
                </a:lnTo>
                <a:lnTo>
                  <a:pt x="80" y="493"/>
                </a:lnTo>
                <a:lnTo>
                  <a:pt x="93" y="528"/>
                </a:lnTo>
                <a:lnTo>
                  <a:pt x="105" y="563"/>
                </a:lnTo>
                <a:lnTo>
                  <a:pt x="120" y="597"/>
                </a:lnTo>
                <a:lnTo>
                  <a:pt x="135" y="631"/>
                </a:lnTo>
                <a:lnTo>
                  <a:pt x="151" y="665"/>
                </a:lnTo>
                <a:lnTo>
                  <a:pt x="167" y="698"/>
                </a:lnTo>
                <a:lnTo>
                  <a:pt x="184" y="731"/>
                </a:lnTo>
                <a:lnTo>
                  <a:pt x="202" y="763"/>
                </a:lnTo>
                <a:lnTo>
                  <a:pt x="222" y="795"/>
                </a:lnTo>
                <a:lnTo>
                  <a:pt x="241" y="827"/>
                </a:lnTo>
                <a:lnTo>
                  <a:pt x="261" y="858"/>
                </a:lnTo>
                <a:lnTo>
                  <a:pt x="282" y="888"/>
                </a:lnTo>
                <a:lnTo>
                  <a:pt x="305" y="918"/>
                </a:lnTo>
                <a:lnTo>
                  <a:pt x="327" y="947"/>
                </a:lnTo>
                <a:lnTo>
                  <a:pt x="350" y="975"/>
                </a:lnTo>
                <a:lnTo>
                  <a:pt x="374" y="1004"/>
                </a:lnTo>
                <a:lnTo>
                  <a:pt x="397" y="1032"/>
                </a:lnTo>
                <a:lnTo>
                  <a:pt x="423" y="1059"/>
                </a:lnTo>
                <a:lnTo>
                  <a:pt x="449" y="1085"/>
                </a:lnTo>
                <a:lnTo>
                  <a:pt x="475" y="1111"/>
                </a:lnTo>
                <a:lnTo>
                  <a:pt x="502" y="1135"/>
                </a:lnTo>
                <a:lnTo>
                  <a:pt x="530" y="1160"/>
                </a:lnTo>
                <a:lnTo>
                  <a:pt x="557" y="1183"/>
                </a:lnTo>
                <a:lnTo>
                  <a:pt x="586" y="1207"/>
                </a:lnTo>
                <a:lnTo>
                  <a:pt x="616" y="1229"/>
                </a:lnTo>
                <a:lnTo>
                  <a:pt x="646" y="1252"/>
                </a:lnTo>
                <a:lnTo>
                  <a:pt x="676" y="1272"/>
                </a:lnTo>
                <a:lnTo>
                  <a:pt x="707" y="1292"/>
                </a:lnTo>
                <a:lnTo>
                  <a:pt x="738" y="1312"/>
                </a:lnTo>
                <a:lnTo>
                  <a:pt x="770" y="1330"/>
                </a:lnTo>
                <a:lnTo>
                  <a:pt x="803" y="1349"/>
                </a:lnTo>
                <a:lnTo>
                  <a:pt x="836" y="1367"/>
                </a:lnTo>
                <a:lnTo>
                  <a:pt x="869" y="1383"/>
                </a:lnTo>
                <a:lnTo>
                  <a:pt x="902" y="1399"/>
                </a:lnTo>
                <a:lnTo>
                  <a:pt x="937" y="1414"/>
                </a:lnTo>
                <a:lnTo>
                  <a:pt x="971" y="1427"/>
                </a:lnTo>
                <a:lnTo>
                  <a:pt x="1006" y="1441"/>
                </a:lnTo>
                <a:lnTo>
                  <a:pt x="1041" y="1453"/>
                </a:lnTo>
                <a:lnTo>
                  <a:pt x="1078" y="1465"/>
                </a:lnTo>
                <a:lnTo>
                  <a:pt x="1114" y="1475"/>
                </a:lnTo>
                <a:lnTo>
                  <a:pt x="1150" y="1486"/>
                </a:lnTo>
                <a:lnTo>
                  <a:pt x="1187" y="1495"/>
                </a:lnTo>
                <a:lnTo>
                  <a:pt x="1225" y="1503"/>
                </a:lnTo>
                <a:lnTo>
                  <a:pt x="1262" y="1511"/>
                </a:lnTo>
                <a:lnTo>
                  <a:pt x="1300" y="1516"/>
                </a:lnTo>
                <a:lnTo>
                  <a:pt x="1338" y="1522"/>
                </a:lnTo>
                <a:lnTo>
                  <a:pt x="1377" y="1527"/>
                </a:lnTo>
                <a:lnTo>
                  <a:pt x="1416" y="1530"/>
                </a:lnTo>
                <a:lnTo>
                  <a:pt x="1455" y="1532"/>
                </a:lnTo>
                <a:lnTo>
                  <a:pt x="1494" y="1534"/>
                </a:lnTo>
                <a:lnTo>
                  <a:pt x="1534" y="1534"/>
                </a:lnTo>
                <a:lnTo>
                  <a:pt x="1534" y="1534"/>
                </a:lnTo>
                <a:lnTo>
                  <a:pt x="1573" y="1534"/>
                </a:lnTo>
                <a:lnTo>
                  <a:pt x="1613" y="1532"/>
                </a:lnTo>
                <a:lnTo>
                  <a:pt x="1651" y="1530"/>
                </a:lnTo>
                <a:lnTo>
                  <a:pt x="1691" y="1527"/>
                </a:lnTo>
                <a:lnTo>
                  <a:pt x="1729" y="1522"/>
                </a:lnTo>
                <a:lnTo>
                  <a:pt x="1767" y="1516"/>
                </a:lnTo>
                <a:lnTo>
                  <a:pt x="1805" y="1511"/>
                </a:lnTo>
                <a:lnTo>
                  <a:pt x="1843" y="1503"/>
                </a:lnTo>
                <a:lnTo>
                  <a:pt x="1880" y="1495"/>
                </a:lnTo>
                <a:lnTo>
                  <a:pt x="1917" y="1486"/>
                </a:lnTo>
                <a:lnTo>
                  <a:pt x="1954" y="1475"/>
                </a:lnTo>
                <a:lnTo>
                  <a:pt x="1990" y="1465"/>
                </a:lnTo>
                <a:lnTo>
                  <a:pt x="2025" y="1453"/>
                </a:lnTo>
                <a:lnTo>
                  <a:pt x="2062" y="1441"/>
                </a:lnTo>
                <a:lnTo>
                  <a:pt x="2096" y="1427"/>
                </a:lnTo>
                <a:lnTo>
                  <a:pt x="2131" y="1414"/>
                </a:lnTo>
                <a:lnTo>
                  <a:pt x="2165" y="1399"/>
                </a:lnTo>
                <a:lnTo>
                  <a:pt x="2199" y="1383"/>
                </a:lnTo>
                <a:lnTo>
                  <a:pt x="2232" y="1367"/>
                </a:lnTo>
                <a:lnTo>
                  <a:pt x="2265" y="1349"/>
                </a:lnTo>
                <a:lnTo>
                  <a:pt x="2297" y="1330"/>
                </a:lnTo>
                <a:lnTo>
                  <a:pt x="2329" y="1312"/>
                </a:lnTo>
                <a:lnTo>
                  <a:pt x="2360" y="1292"/>
                </a:lnTo>
                <a:lnTo>
                  <a:pt x="2391" y="1272"/>
                </a:lnTo>
                <a:lnTo>
                  <a:pt x="2422" y="1252"/>
                </a:lnTo>
                <a:lnTo>
                  <a:pt x="2452" y="1229"/>
                </a:lnTo>
                <a:lnTo>
                  <a:pt x="2481" y="1207"/>
                </a:lnTo>
                <a:lnTo>
                  <a:pt x="2509" y="1183"/>
                </a:lnTo>
                <a:lnTo>
                  <a:pt x="2537" y="1160"/>
                </a:lnTo>
                <a:lnTo>
                  <a:pt x="2565" y="1135"/>
                </a:lnTo>
                <a:lnTo>
                  <a:pt x="2593" y="1111"/>
                </a:lnTo>
                <a:lnTo>
                  <a:pt x="2618" y="1085"/>
                </a:lnTo>
                <a:lnTo>
                  <a:pt x="2644" y="1059"/>
                </a:lnTo>
                <a:lnTo>
                  <a:pt x="2669" y="1032"/>
                </a:lnTo>
                <a:lnTo>
                  <a:pt x="2694" y="1004"/>
                </a:lnTo>
                <a:lnTo>
                  <a:pt x="2717" y="975"/>
                </a:lnTo>
                <a:lnTo>
                  <a:pt x="2741" y="947"/>
                </a:lnTo>
                <a:lnTo>
                  <a:pt x="2763" y="918"/>
                </a:lnTo>
                <a:lnTo>
                  <a:pt x="2784" y="888"/>
                </a:lnTo>
                <a:lnTo>
                  <a:pt x="2806" y="858"/>
                </a:lnTo>
                <a:lnTo>
                  <a:pt x="2826" y="827"/>
                </a:lnTo>
                <a:lnTo>
                  <a:pt x="2845" y="795"/>
                </a:lnTo>
                <a:lnTo>
                  <a:pt x="2864" y="763"/>
                </a:lnTo>
                <a:lnTo>
                  <a:pt x="2883" y="731"/>
                </a:lnTo>
                <a:lnTo>
                  <a:pt x="2900" y="698"/>
                </a:lnTo>
                <a:lnTo>
                  <a:pt x="2917" y="665"/>
                </a:lnTo>
                <a:lnTo>
                  <a:pt x="2933" y="631"/>
                </a:lnTo>
                <a:lnTo>
                  <a:pt x="2948" y="597"/>
                </a:lnTo>
                <a:lnTo>
                  <a:pt x="2961" y="563"/>
                </a:lnTo>
                <a:lnTo>
                  <a:pt x="2974" y="528"/>
                </a:lnTo>
                <a:lnTo>
                  <a:pt x="2987" y="493"/>
                </a:lnTo>
                <a:lnTo>
                  <a:pt x="2999" y="456"/>
                </a:lnTo>
                <a:lnTo>
                  <a:pt x="3009" y="420"/>
                </a:lnTo>
                <a:lnTo>
                  <a:pt x="3019" y="384"/>
                </a:lnTo>
                <a:lnTo>
                  <a:pt x="3029" y="346"/>
                </a:lnTo>
                <a:lnTo>
                  <a:pt x="3037" y="309"/>
                </a:lnTo>
                <a:lnTo>
                  <a:pt x="3043" y="272"/>
                </a:lnTo>
                <a:lnTo>
                  <a:pt x="3050" y="233"/>
                </a:lnTo>
                <a:lnTo>
                  <a:pt x="3055" y="195"/>
                </a:lnTo>
                <a:lnTo>
                  <a:pt x="3059" y="157"/>
                </a:lnTo>
                <a:lnTo>
                  <a:pt x="3064" y="118"/>
                </a:lnTo>
                <a:lnTo>
                  <a:pt x="3066" y="79"/>
                </a:lnTo>
                <a:lnTo>
                  <a:pt x="3067" y="39"/>
                </a:lnTo>
                <a:lnTo>
                  <a:pt x="3068" y="0"/>
                </a:lnTo>
                <a:lnTo>
                  <a:pt x="2691" y="0"/>
                </a:lnTo>
                <a:lnTo>
                  <a:pt x="2691" y="0"/>
                </a:lnTo>
                <a:lnTo>
                  <a:pt x="2691" y="30"/>
                </a:lnTo>
                <a:lnTo>
                  <a:pt x="2690" y="60"/>
                </a:lnTo>
                <a:lnTo>
                  <a:pt x="2687" y="90"/>
                </a:lnTo>
                <a:lnTo>
                  <a:pt x="2685" y="118"/>
                </a:lnTo>
                <a:lnTo>
                  <a:pt x="2682" y="147"/>
                </a:lnTo>
                <a:lnTo>
                  <a:pt x="2678" y="176"/>
                </a:lnTo>
                <a:lnTo>
                  <a:pt x="2672" y="205"/>
                </a:lnTo>
                <a:lnTo>
                  <a:pt x="2667" y="233"/>
                </a:lnTo>
                <a:lnTo>
                  <a:pt x="2661" y="261"/>
                </a:lnTo>
                <a:lnTo>
                  <a:pt x="2654" y="289"/>
                </a:lnTo>
                <a:lnTo>
                  <a:pt x="2647" y="317"/>
                </a:lnTo>
                <a:lnTo>
                  <a:pt x="2638" y="344"/>
                </a:lnTo>
                <a:lnTo>
                  <a:pt x="2630" y="371"/>
                </a:lnTo>
                <a:lnTo>
                  <a:pt x="2620" y="398"/>
                </a:lnTo>
                <a:lnTo>
                  <a:pt x="2611" y="424"/>
                </a:lnTo>
                <a:lnTo>
                  <a:pt x="2600" y="451"/>
                </a:lnTo>
                <a:lnTo>
                  <a:pt x="2588" y="477"/>
                </a:lnTo>
                <a:lnTo>
                  <a:pt x="2577" y="502"/>
                </a:lnTo>
                <a:lnTo>
                  <a:pt x="2565" y="527"/>
                </a:lnTo>
                <a:lnTo>
                  <a:pt x="2551" y="551"/>
                </a:lnTo>
                <a:lnTo>
                  <a:pt x="2537" y="576"/>
                </a:lnTo>
                <a:lnTo>
                  <a:pt x="2523" y="600"/>
                </a:lnTo>
                <a:lnTo>
                  <a:pt x="2508" y="624"/>
                </a:lnTo>
                <a:lnTo>
                  <a:pt x="2493" y="647"/>
                </a:lnTo>
                <a:lnTo>
                  <a:pt x="2477" y="669"/>
                </a:lnTo>
                <a:lnTo>
                  <a:pt x="2461" y="693"/>
                </a:lnTo>
                <a:lnTo>
                  <a:pt x="2444" y="714"/>
                </a:lnTo>
                <a:lnTo>
                  <a:pt x="2426" y="737"/>
                </a:lnTo>
                <a:lnTo>
                  <a:pt x="2409" y="757"/>
                </a:lnTo>
                <a:lnTo>
                  <a:pt x="2390" y="778"/>
                </a:lnTo>
                <a:lnTo>
                  <a:pt x="2372" y="798"/>
                </a:lnTo>
                <a:lnTo>
                  <a:pt x="2352" y="819"/>
                </a:lnTo>
                <a:lnTo>
                  <a:pt x="2332" y="838"/>
                </a:lnTo>
                <a:lnTo>
                  <a:pt x="2312" y="857"/>
                </a:lnTo>
                <a:lnTo>
                  <a:pt x="2291" y="875"/>
                </a:lnTo>
                <a:lnTo>
                  <a:pt x="2270" y="893"/>
                </a:lnTo>
                <a:lnTo>
                  <a:pt x="2248" y="910"/>
                </a:lnTo>
                <a:lnTo>
                  <a:pt x="2226" y="927"/>
                </a:lnTo>
                <a:lnTo>
                  <a:pt x="2203" y="943"/>
                </a:lnTo>
                <a:lnTo>
                  <a:pt x="2181" y="959"/>
                </a:lnTo>
                <a:lnTo>
                  <a:pt x="2158" y="975"/>
                </a:lnTo>
                <a:lnTo>
                  <a:pt x="2134" y="989"/>
                </a:lnTo>
                <a:lnTo>
                  <a:pt x="2110" y="1004"/>
                </a:lnTo>
                <a:lnTo>
                  <a:pt x="2085" y="1018"/>
                </a:lnTo>
                <a:lnTo>
                  <a:pt x="2061" y="1031"/>
                </a:lnTo>
                <a:lnTo>
                  <a:pt x="2035" y="1044"/>
                </a:lnTo>
                <a:lnTo>
                  <a:pt x="2009" y="1055"/>
                </a:lnTo>
                <a:lnTo>
                  <a:pt x="1984" y="1066"/>
                </a:lnTo>
                <a:lnTo>
                  <a:pt x="1958" y="1077"/>
                </a:lnTo>
                <a:lnTo>
                  <a:pt x="1932" y="1087"/>
                </a:lnTo>
                <a:lnTo>
                  <a:pt x="1905" y="1097"/>
                </a:lnTo>
                <a:lnTo>
                  <a:pt x="1878" y="1105"/>
                </a:lnTo>
                <a:lnTo>
                  <a:pt x="1851" y="1113"/>
                </a:lnTo>
                <a:lnTo>
                  <a:pt x="1823" y="1120"/>
                </a:lnTo>
                <a:lnTo>
                  <a:pt x="1795" y="1128"/>
                </a:lnTo>
                <a:lnTo>
                  <a:pt x="1766" y="1134"/>
                </a:lnTo>
                <a:lnTo>
                  <a:pt x="1739" y="1140"/>
                </a:lnTo>
                <a:lnTo>
                  <a:pt x="1710" y="1144"/>
                </a:lnTo>
                <a:lnTo>
                  <a:pt x="1681" y="1148"/>
                </a:lnTo>
                <a:lnTo>
                  <a:pt x="1652" y="1151"/>
                </a:lnTo>
                <a:lnTo>
                  <a:pt x="1622" y="1153"/>
                </a:lnTo>
                <a:lnTo>
                  <a:pt x="1594" y="1156"/>
                </a:lnTo>
                <a:lnTo>
                  <a:pt x="1564" y="1157"/>
                </a:lnTo>
                <a:lnTo>
                  <a:pt x="1534" y="1158"/>
                </a:lnTo>
                <a:lnTo>
                  <a:pt x="1534" y="1158"/>
                </a:lnTo>
                <a:close/>
              </a:path>
            </a:pathLst>
          </a:custGeom>
          <a:solidFill>
            <a:schemeClr val="accent2"/>
          </a:solidFill>
          <a:ln>
            <a:noFill/>
          </a:ln>
        </p:spPr>
        <p:txBody>
          <a:bodyPr anchor="ctr"/>
          <a:lstStyle/>
          <a:p>
            <a:pPr algn="ctr"/>
            <a:endParaRPr>
              <a:latin typeface="幼圆" panose="02010509060101010101" pitchFamily="49" charset="-122"/>
              <a:ea typeface="幼圆" panose="02010509060101010101" pitchFamily="49" charset="-122"/>
              <a:cs typeface="+mn-ea"/>
              <a:sym typeface="+mn-lt"/>
            </a:endParaRPr>
          </a:p>
        </p:txBody>
      </p:sp>
      <p:sp>
        <p:nvSpPr>
          <p:cNvPr id="57" name="Freeform: Shape 30"/>
          <p:cNvSpPr/>
          <p:nvPr/>
        </p:nvSpPr>
        <p:spPr bwMode="auto">
          <a:xfrm>
            <a:off x="6622535" y="3663115"/>
            <a:ext cx="365062" cy="335222"/>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24 w 236"/>
              <a:gd name="T11" fmla="*/ 56 h 236"/>
              <a:gd name="T12" fmla="*/ 144 w 236"/>
              <a:gd name="T13" fmla="*/ 46 h 236"/>
              <a:gd name="T14" fmla="*/ 137 w 236"/>
              <a:gd name="T15" fmla="*/ 67 h 236"/>
              <a:gd name="T16" fmla="*/ 117 w 236"/>
              <a:gd name="T17" fmla="*/ 77 h 236"/>
              <a:gd name="T18" fmla="*/ 124 w 236"/>
              <a:gd name="T19" fmla="*/ 56 h 236"/>
              <a:gd name="T20" fmla="*/ 162 w 236"/>
              <a:gd name="T21" fmla="*/ 164 h 236"/>
              <a:gd name="T22" fmla="*/ 142 w 236"/>
              <a:gd name="T23" fmla="*/ 181 h 236"/>
              <a:gd name="T24" fmla="*/ 119 w 236"/>
              <a:gd name="T25" fmla="*/ 175 h 236"/>
              <a:gd name="T26" fmla="*/ 97 w 236"/>
              <a:gd name="T27" fmla="*/ 181 h 236"/>
              <a:gd name="T28" fmla="*/ 76 w 236"/>
              <a:gd name="T29" fmla="*/ 164 h 236"/>
              <a:gd name="T30" fmla="*/ 67 w 236"/>
              <a:gd name="T31" fmla="*/ 96 h 236"/>
              <a:gd name="T32" fmla="*/ 95 w 236"/>
              <a:gd name="T33" fmla="*/ 79 h 236"/>
              <a:gd name="T34" fmla="*/ 118 w 236"/>
              <a:gd name="T35" fmla="*/ 85 h 236"/>
              <a:gd name="T36" fmla="*/ 143 w 236"/>
              <a:gd name="T37" fmla="*/ 79 h 236"/>
              <a:gd name="T38" fmla="*/ 168 w 236"/>
              <a:gd name="T39" fmla="*/ 92 h 236"/>
              <a:gd name="T40" fmla="*/ 154 w 236"/>
              <a:gd name="T41" fmla="*/ 118 h 236"/>
              <a:gd name="T42" fmla="*/ 172 w 236"/>
              <a:gd name="T43" fmla="*/ 145 h 236"/>
              <a:gd name="T44" fmla="*/ 162 w 236"/>
              <a:gd name="T45" fmla="*/ 16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4" y="56"/>
                </a:moveTo>
                <a:cubicBezTo>
                  <a:pt x="129" y="50"/>
                  <a:pt x="137" y="46"/>
                  <a:pt x="144" y="46"/>
                </a:cubicBezTo>
                <a:cubicBezTo>
                  <a:pt x="144" y="54"/>
                  <a:pt x="141" y="62"/>
                  <a:pt x="137" y="67"/>
                </a:cubicBezTo>
                <a:cubicBezTo>
                  <a:pt x="132" y="73"/>
                  <a:pt x="124" y="78"/>
                  <a:pt x="117" y="77"/>
                </a:cubicBezTo>
                <a:cubicBezTo>
                  <a:pt x="115" y="69"/>
                  <a:pt x="119" y="61"/>
                  <a:pt x="124" y="56"/>
                </a:cubicBezTo>
                <a:close/>
                <a:moveTo>
                  <a:pt x="162" y="164"/>
                </a:moveTo>
                <a:cubicBezTo>
                  <a:pt x="157" y="172"/>
                  <a:pt x="151" y="180"/>
                  <a:pt x="142" y="181"/>
                </a:cubicBezTo>
                <a:cubicBezTo>
                  <a:pt x="133" y="181"/>
                  <a:pt x="130" y="175"/>
                  <a:pt x="119" y="175"/>
                </a:cubicBezTo>
                <a:cubicBezTo>
                  <a:pt x="109" y="175"/>
                  <a:pt x="106" y="180"/>
                  <a:pt x="97" y="181"/>
                </a:cubicBezTo>
                <a:cubicBezTo>
                  <a:pt x="88" y="181"/>
                  <a:pt x="82" y="172"/>
                  <a:pt x="76" y="164"/>
                </a:cubicBezTo>
                <a:cubicBezTo>
                  <a:pt x="64" y="147"/>
                  <a:pt x="55" y="116"/>
                  <a:pt x="67" y="96"/>
                </a:cubicBezTo>
                <a:cubicBezTo>
                  <a:pt x="73" y="85"/>
                  <a:pt x="84" y="79"/>
                  <a:pt x="95" y="79"/>
                </a:cubicBezTo>
                <a:cubicBezTo>
                  <a:pt x="104" y="79"/>
                  <a:pt x="112" y="85"/>
                  <a:pt x="118" y="85"/>
                </a:cubicBezTo>
                <a:cubicBezTo>
                  <a:pt x="123" y="85"/>
                  <a:pt x="133" y="77"/>
                  <a:pt x="143" y="79"/>
                </a:cubicBezTo>
                <a:cubicBezTo>
                  <a:pt x="148" y="79"/>
                  <a:pt x="160" y="80"/>
                  <a:pt x="168" y="92"/>
                </a:cubicBezTo>
                <a:cubicBezTo>
                  <a:pt x="167" y="92"/>
                  <a:pt x="153" y="100"/>
                  <a:pt x="154" y="118"/>
                </a:cubicBezTo>
                <a:cubicBezTo>
                  <a:pt x="154" y="138"/>
                  <a:pt x="171" y="145"/>
                  <a:pt x="172" y="145"/>
                </a:cubicBezTo>
                <a:cubicBezTo>
                  <a:pt x="171" y="145"/>
                  <a:pt x="169" y="155"/>
                  <a:pt x="162" y="164"/>
                </a:cubicBezTo>
                <a:close/>
              </a:path>
            </a:pathLst>
          </a:custGeom>
          <a:solidFill>
            <a:schemeClr val="accent4"/>
          </a:solidFill>
          <a:ln>
            <a:noFill/>
          </a:ln>
        </p:spPr>
        <p:txBody>
          <a:bodyPr anchor="ctr"/>
          <a:lstStyle/>
          <a:p>
            <a:pPr algn="ctr"/>
            <a:endParaRPr>
              <a:latin typeface="幼圆" panose="02010509060101010101" pitchFamily="49" charset="-122"/>
              <a:ea typeface="幼圆" panose="02010509060101010101" pitchFamily="49" charset="-122"/>
              <a:cs typeface="+mn-ea"/>
              <a:sym typeface="+mn-lt"/>
            </a:endParaRPr>
          </a:p>
        </p:txBody>
      </p:sp>
      <p:sp>
        <p:nvSpPr>
          <p:cNvPr id="58" name="Freeform: Shape 31"/>
          <p:cNvSpPr/>
          <p:nvPr/>
        </p:nvSpPr>
        <p:spPr bwMode="auto">
          <a:xfrm>
            <a:off x="5043564" y="3098698"/>
            <a:ext cx="365062" cy="335222"/>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06 w 236"/>
              <a:gd name="T11" fmla="*/ 171 h 236"/>
              <a:gd name="T12" fmla="*/ 54 w 236"/>
              <a:gd name="T13" fmla="*/ 163 h 236"/>
              <a:gd name="T14" fmla="*/ 54 w 236"/>
              <a:gd name="T15" fmla="*/ 121 h 236"/>
              <a:gd name="T16" fmla="*/ 106 w 236"/>
              <a:gd name="T17" fmla="*/ 121 h 236"/>
              <a:gd name="T18" fmla="*/ 106 w 236"/>
              <a:gd name="T19" fmla="*/ 171 h 236"/>
              <a:gd name="T20" fmla="*/ 106 w 236"/>
              <a:gd name="T21" fmla="*/ 114 h 236"/>
              <a:gd name="T22" fmla="*/ 54 w 236"/>
              <a:gd name="T23" fmla="*/ 114 h 236"/>
              <a:gd name="T24" fmla="*/ 54 w 236"/>
              <a:gd name="T25" fmla="*/ 72 h 236"/>
              <a:gd name="T26" fmla="*/ 106 w 236"/>
              <a:gd name="T27" fmla="*/ 64 h 236"/>
              <a:gd name="T28" fmla="*/ 106 w 236"/>
              <a:gd name="T29" fmla="*/ 114 h 236"/>
              <a:gd name="T30" fmla="*/ 182 w 236"/>
              <a:gd name="T31" fmla="*/ 182 h 236"/>
              <a:gd name="T32" fmla="*/ 113 w 236"/>
              <a:gd name="T33" fmla="*/ 172 h 236"/>
              <a:gd name="T34" fmla="*/ 113 w 236"/>
              <a:gd name="T35" fmla="*/ 121 h 236"/>
              <a:gd name="T36" fmla="*/ 182 w 236"/>
              <a:gd name="T37" fmla="*/ 121 h 236"/>
              <a:gd name="T38" fmla="*/ 182 w 236"/>
              <a:gd name="T39" fmla="*/ 182 h 236"/>
              <a:gd name="T40" fmla="*/ 182 w 236"/>
              <a:gd name="T41" fmla="*/ 114 h 236"/>
              <a:gd name="T42" fmla="*/ 113 w 236"/>
              <a:gd name="T43" fmla="*/ 114 h 236"/>
              <a:gd name="T44" fmla="*/ 113 w 236"/>
              <a:gd name="T45" fmla="*/ 63 h 236"/>
              <a:gd name="T46" fmla="*/ 182 w 236"/>
              <a:gd name="T47" fmla="*/ 53 h 236"/>
              <a:gd name="T48" fmla="*/ 182 w 236"/>
              <a:gd name="T49" fmla="*/ 1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06" y="171"/>
                </a:moveTo>
                <a:cubicBezTo>
                  <a:pt x="54" y="163"/>
                  <a:pt x="54" y="163"/>
                  <a:pt x="54" y="163"/>
                </a:cubicBezTo>
                <a:cubicBezTo>
                  <a:pt x="54" y="121"/>
                  <a:pt x="54" y="121"/>
                  <a:pt x="54" y="121"/>
                </a:cubicBezTo>
                <a:cubicBezTo>
                  <a:pt x="106" y="121"/>
                  <a:pt x="106" y="121"/>
                  <a:pt x="106" y="121"/>
                </a:cubicBezTo>
                <a:lnTo>
                  <a:pt x="106" y="171"/>
                </a:lnTo>
                <a:close/>
                <a:moveTo>
                  <a:pt x="106" y="114"/>
                </a:moveTo>
                <a:cubicBezTo>
                  <a:pt x="54" y="114"/>
                  <a:pt x="54" y="114"/>
                  <a:pt x="54" y="114"/>
                </a:cubicBezTo>
                <a:cubicBezTo>
                  <a:pt x="54" y="72"/>
                  <a:pt x="54" y="72"/>
                  <a:pt x="54" y="72"/>
                </a:cubicBezTo>
                <a:cubicBezTo>
                  <a:pt x="106" y="64"/>
                  <a:pt x="106" y="64"/>
                  <a:pt x="106" y="64"/>
                </a:cubicBezTo>
                <a:lnTo>
                  <a:pt x="106" y="114"/>
                </a:lnTo>
                <a:close/>
                <a:moveTo>
                  <a:pt x="182" y="182"/>
                </a:moveTo>
                <a:cubicBezTo>
                  <a:pt x="113" y="172"/>
                  <a:pt x="113" y="172"/>
                  <a:pt x="113" y="172"/>
                </a:cubicBezTo>
                <a:cubicBezTo>
                  <a:pt x="113" y="121"/>
                  <a:pt x="113" y="121"/>
                  <a:pt x="113" y="121"/>
                </a:cubicBezTo>
                <a:cubicBezTo>
                  <a:pt x="182" y="121"/>
                  <a:pt x="182" y="121"/>
                  <a:pt x="182" y="121"/>
                </a:cubicBezTo>
                <a:lnTo>
                  <a:pt x="182" y="182"/>
                </a:lnTo>
                <a:close/>
                <a:moveTo>
                  <a:pt x="182" y="114"/>
                </a:moveTo>
                <a:cubicBezTo>
                  <a:pt x="113" y="114"/>
                  <a:pt x="113" y="114"/>
                  <a:pt x="113" y="114"/>
                </a:cubicBezTo>
                <a:cubicBezTo>
                  <a:pt x="113" y="63"/>
                  <a:pt x="113" y="63"/>
                  <a:pt x="113" y="63"/>
                </a:cubicBezTo>
                <a:cubicBezTo>
                  <a:pt x="182" y="53"/>
                  <a:pt x="182" y="53"/>
                  <a:pt x="182" y="53"/>
                </a:cubicBezTo>
                <a:lnTo>
                  <a:pt x="182" y="114"/>
                </a:lnTo>
                <a:close/>
              </a:path>
            </a:pathLst>
          </a:custGeom>
          <a:solidFill>
            <a:schemeClr val="accent3"/>
          </a:solidFill>
          <a:ln>
            <a:noFill/>
          </a:ln>
        </p:spPr>
        <p:txBody>
          <a:bodyPr anchor="ctr"/>
          <a:lstStyle/>
          <a:p>
            <a:pPr algn="ctr"/>
            <a:endParaRPr>
              <a:latin typeface="幼圆" panose="02010509060101010101" pitchFamily="49" charset="-122"/>
              <a:ea typeface="幼圆" panose="02010509060101010101" pitchFamily="49" charset="-122"/>
              <a:cs typeface="+mn-ea"/>
              <a:sym typeface="+mn-lt"/>
            </a:endParaRPr>
          </a:p>
        </p:txBody>
      </p:sp>
      <p:sp>
        <p:nvSpPr>
          <p:cNvPr id="59" name="Freeform: Shape 32"/>
          <p:cNvSpPr/>
          <p:nvPr/>
        </p:nvSpPr>
        <p:spPr bwMode="auto">
          <a:xfrm>
            <a:off x="1916732" y="3098698"/>
            <a:ext cx="365062" cy="335222"/>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accent1"/>
          </a:solidFill>
          <a:ln>
            <a:noFill/>
          </a:ln>
        </p:spPr>
        <p:txBody>
          <a:bodyPr anchor="ctr"/>
          <a:lstStyle/>
          <a:p>
            <a:pPr algn="ctr"/>
            <a:endParaRPr>
              <a:latin typeface="幼圆" panose="02010509060101010101" pitchFamily="49" charset="-122"/>
              <a:ea typeface="幼圆" panose="02010509060101010101" pitchFamily="49" charset="-122"/>
              <a:cs typeface="+mn-ea"/>
              <a:sym typeface="+mn-lt"/>
            </a:endParaRPr>
          </a:p>
        </p:txBody>
      </p:sp>
      <p:sp>
        <p:nvSpPr>
          <p:cNvPr id="60" name="Freeform: Shape 33"/>
          <p:cNvSpPr/>
          <p:nvPr/>
        </p:nvSpPr>
        <p:spPr bwMode="auto">
          <a:xfrm>
            <a:off x="3473482" y="3661211"/>
            <a:ext cx="365062" cy="335222"/>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chemeClr val="accent2"/>
          </a:solidFill>
          <a:ln>
            <a:noFill/>
          </a:ln>
        </p:spPr>
        <p:txBody>
          <a:bodyPr anchor="ctr"/>
          <a:lstStyle/>
          <a:p>
            <a:pPr algn="ctr"/>
            <a:endParaRPr>
              <a:latin typeface="幼圆" panose="02010509060101010101" pitchFamily="49" charset="-122"/>
              <a:ea typeface="幼圆" panose="02010509060101010101" pitchFamily="49" charset="-122"/>
              <a:cs typeface="+mn-ea"/>
              <a:sym typeface="+mn-lt"/>
            </a:endParaRPr>
          </a:p>
        </p:txBody>
      </p:sp>
      <p:sp>
        <p:nvSpPr>
          <p:cNvPr id="61" name="TextBox 37"/>
          <p:cNvSpPr txBox="1"/>
          <p:nvPr/>
        </p:nvSpPr>
        <p:spPr bwMode="auto">
          <a:xfrm>
            <a:off x="3119214" y="2872043"/>
            <a:ext cx="1074868" cy="305382"/>
          </a:xfrm>
          <a:prstGeom prst="rect">
            <a:avLst/>
          </a:prstGeom>
          <a:noFill/>
          <a:ln w="9525">
            <a:noFill/>
            <a:miter lim="800000"/>
          </a:ln>
        </p:spPr>
        <p:txBody>
          <a:bodyPr wrap="none" lIns="0" tIns="0" rIns="0" bIns="0" anchor="t" anchorCtr="0">
            <a:noAutofit/>
            <a:scene3d>
              <a:camera prst="orthographicFront"/>
              <a:lightRig rig="threePt" dir="t"/>
            </a:scene3d>
            <a:sp3d>
              <a:bevelT w="0" h="0"/>
            </a:sp3d>
          </a:bodyPr>
          <a:lstStyle/>
          <a:p>
            <a:pPr marL="0" lvl="1" algn="ctr"/>
            <a:r>
              <a:rPr lang="en-US" altLang="zh-CN" sz="1700" b="1" dirty="0">
                <a:solidFill>
                  <a:schemeClr val="accent2"/>
                </a:solidFill>
                <a:latin typeface="幼圆" panose="02010509060101010101" pitchFamily="49" charset="-122"/>
                <a:ea typeface="幼圆" panose="02010509060101010101" pitchFamily="49" charset="-122"/>
                <a:cs typeface="+mn-ea"/>
                <a:sym typeface="+mn-lt"/>
              </a:rPr>
              <a:t>April, 1644</a:t>
            </a:r>
          </a:p>
          <a:p>
            <a:pPr marL="0" lvl="1" algn="ctr"/>
            <a:r>
              <a:rPr lang="en-US" altLang="zh-CN" sz="1700" b="1" dirty="0">
                <a:solidFill>
                  <a:schemeClr val="accent2"/>
                </a:solidFill>
                <a:latin typeface="幼圆" panose="02010509060101010101" pitchFamily="49" charset="-122"/>
                <a:ea typeface="幼圆" panose="02010509060101010101" pitchFamily="49" charset="-122"/>
                <a:cs typeface="+mn-ea"/>
                <a:sym typeface="+mn-lt"/>
              </a:rPr>
              <a:t>to</a:t>
            </a:r>
          </a:p>
          <a:p>
            <a:pPr marL="0" lvl="1" algn="ctr"/>
            <a:r>
              <a:rPr lang="en-US" altLang="zh-CN" sz="1700" b="1" dirty="0">
                <a:solidFill>
                  <a:schemeClr val="accent2"/>
                </a:solidFill>
                <a:latin typeface="幼圆" panose="02010509060101010101" pitchFamily="49" charset="-122"/>
                <a:ea typeface="幼圆" panose="02010509060101010101" pitchFamily="49" charset="-122"/>
                <a:cs typeface="+mn-ea"/>
                <a:sym typeface="+mn-lt"/>
              </a:rPr>
              <a:t>October, 1644</a:t>
            </a:r>
          </a:p>
        </p:txBody>
      </p:sp>
      <p:sp>
        <p:nvSpPr>
          <p:cNvPr id="63" name="TextBox 21"/>
          <p:cNvSpPr txBox="1"/>
          <p:nvPr/>
        </p:nvSpPr>
        <p:spPr bwMode="auto">
          <a:xfrm>
            <a:off x="6263187" y="3253612"/>
            <a:ext cx="1074234" cy="373950"/>
          </a:xfrm>
          <a:prstGeom prst="rect">
            <a:avLst/>
          </a:prstGeom>
          <a:noFill/>
          <a:ln w="9525">
            <a:noFill/>
            <a:miter lim="800000"/>
          </a:ln>
        </p:spPr>
        <p:txBody>
          <a:bodyPr wrap="none" lIns="0" tIns="0" rIns="0" bIns="0" anchor="t" anchorCtr="0">
            <a:normAutofit/>
            <a:scene3d>
              <a:camera prst="orthographicFront"/>
              <a:lightRig rig="threePt" dir="t"/>
            </a:scene3d>
            <a:sp3d>
              <a:bevelT w="0" h="0"/>
            </a:sp3d>
          </a:bodyPr>
          <a:lstStyle/>
          <a:p>
            <a:pPr marL="0" lvl="1" algn="ctr"/>
            <a:r>
              <a:rPr lang="en-US" altLang="zh-CN" sz="1700" b="1" dirty="0">
                <a:solidFill>
                  <a:schemeClr val="accent4"/>
                </a:solidFill>
                <a:latin typeface="幼圆" panose="02010509060101010101" pitchFamily="49" charset="-122"/>
                <a:ea typeface="幼圆" panose="02010509060101010101" pitchFamily="49" charset="-122"/>
                <a:cs typeface="+mn-ea"/>
                <a:sym typeface="+mn-lt"/>
              </a:rPr>
              <a:t>After 1933</a:t>
            </a:r>
            <a:endParaRPr lang="zh-CN" altLang="en-US" sz="1700" b="1" dirty="0">
              <a:solidFill>
                <a:schemeClr val="accent4"/>
              </a:solidFill>
              <a:latin typeface="幼圆" panose="02010509060101010101" pitchFamily="49" charset="-122"/>
              <a:ea typeface="幼圆" panose="02010509060101010101" pitchFamily="49" charset="-122"/>
              <a:cs typeface="+mn-ea"/>
              <a:sym typeface="+mn-lt"/>
            </a:endParaRPr>
          </a:p>
        </p:txBody>
      </p:sp>
      <p:sp>
        <p:nvSpPr>
          <p:cNvPr id="3" name="标题 20"/>
          <p:cNvSpPr txBox="1"/>
          <p:nvPr/>
        </p:nvSpPr>
        <p:spPr bwMode="auto">
          <a:xfrm>
            <a:off x="800596" y="1229583"/>
            <a:ext cx="7543125" cy="40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itchFamily="34" charset="-122"/>
                <a:ea typeface="微软雅黑" pitchFamily="34" charset="-122"/>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pPr marL="0" lvl="1" algn="l"/>
            <a:r>
              <a:rPr lang="en-US" altLang="zh-CN" sz="1800" dirty="0">
                <a:solidFill>
                  <a:schemeClr val="tx1">
                    <a:lumMod val="75000"/>
                    <a:lumOff val="25000"/>
                  </a:schemeClr>
                </a:solidFill>
                <a:latin typeface="+mn-lt"/>
                <a:ea typeface="+mn-ea"/>
                <a:cs typeface="+mn-ea"/>
                <a:sym typeface="+mn-lt"/>
              </a:rPr>
              <a:t>The History of the Forbidden City</a:t>
            </a:r>
          </a:p>
          <a:p>
            <a:endParaRPr lang="zh-CN" altLang="en-US" sz="1800" dirty="0">
              <a:solidFill>
                <a:srgbClr val="C80A2A"/>
              </a:solidFill>
              <a:latin typeface="+mn-lt"/>
              <a:ea typeface="+mn-ea"/>
              <a:cs typeface="+mn-ea"/>
              <a:sym typeface="+mn-lt"/>
            </a:endParaRPr>
          </a:p>
        </p:txBody>
      </p:sp>
      <p:sp>
        <p:nvSpPr>
          <p:cNvPr id="4" name="文本框 3"/>
          <p:cNvSpPr txBox="1"/>
          <p:nvPr/>
        </p:nvSpPr>
        <p:spPr>
          <a:xfrm>
            <a:off x="1759915" y="3903739"/>
            <a:ext cx="666733" cy="246178"/>
          </a:xfrm>
          <a:prstGeom prst="rect">
            <a:avLst/>
          </a:prstGeom>
          <a:noFill/>
        </p:spPr>
        <p:txBody>
          <a:bodyPr wrap="none" lIns="0" tIns="0" rIns="0" bIns="0" rtlCol="0">
            <a:spAutoFit/>
          </a:bodyPr>
          <a:lstStyle/>
          <a:p>
            <a:r>
              <a:rPr lang="en-US" altLang="zh-CN" sz="1600" dirty="0">
                <a:latin typeface="微软雅黑" pitchFamily="34" charset="-122"/>
                <a:ea typeface="微软雅黑" pitchFamily="34" charset="-122"/>
              </a:rPr>
              <a:t>Beijing</a:t>
            </a:r>
          </a:p>
        </p:txBody>
      </p:sp>
      <p:sp>
        <p:nvSpPr>
          <p:cNvPr id="5" name="文本框 4"/>
          <p:cNvSpPr txBox="1"/>
          <p:nvPr/>
        </p:nvSpPr>
        <p:spPr>
          <a:xfrm>
            <a:off x="1260715" y="4238326"/>
            <a:ext cx="1677732" cy="492358"/>
          </a:xfrm>
          <a:prstGeom prst="rect">
            <a:avLst/>
          </a:prstGeom>
          <a:noFill/>
        </p:spPr>
        <p:txBody>
          <a:bodyPr wrap="none" lIns="0" tIns="0" rIns="0" bIns="0" rtlCol="0">
            <a:spAutoFit/>
          </a:bodyPr>
          <a:lstStyle/>
          <a:p>
            <a:pPr algn="ctr"/>
            <a:r>
              <a:rPr lang="en-US" altLang="zh-CN" sz="1600" dirty="0">
                <a:latin typeface="微软雅黑" pitchFamily="34" charset="-122"/>
                <a:ea typeface="微软雅黑" pitchFamily="34" charset="-122"/>
              </a:rPr>
              <a:t>14 years</a:t>
            </a:r>
          </a:p>
          <a:p>
            <a:pPr algn="ctr"/>
            <a:r>
              <a:rPr lang="en-US" altLang="zh-CN" sz="1600" dirty="0">
                <a:latin typeface="微软雅黑" pitchFamily="34" charset="-122"/>
                <a:ea typeface="微软雅黑" pitchFamily="34" charset="-122"/>
              </a:rPr>
              <a:t>1 million workers</a:t>
            </a:r>
          </a:p>
        </p:txBody>
      </p:sp>
      <p:sp>
        <p:nvSpPr>
          <p:cNvPr id="6" name="文本框 5"/>
          <p:cNvSpPr txBox="1"/>
          <p:nvPr/>
        </p:nvSpPr>
        <p:spPr>
          <a:xfrm>
            <a:off x="1400567" y="2505077"/>
            <a:ext cx="1500151" cy="246178"/>
          </a:xfrm>
          <a:prstGeom prst="rect">
            <a:avLst/>
          </a:prstGeom>
          <a:noFill/>
        </p:spPr>
        <p:txBody>
          <a:bodyPr wrap="none" lIns="0" tIns="0" rIns="0" bIns="0" rtlCol="0">
            <a:spAutoFit/>
          </a:bodyPr>
          <a:lstStyle/>
          <a:p>
            <a:r>
              <a:rPr lang="en-US" altLang="zh-CN" sz="1600" b="1" dirty="0">
                <a:latin typeface="微软雅黑" pitchFamily="34" charset="-122"/>
                <a:ea typeface="微软雅黑" pitchFamily="34" charset="-122"/>
              </a:rPr>
              <a:t>Ming Dynasty </a:t>
            </a:r>
          </a:p>
        </p:txBody>
      </p:sp>
      <p:sp>
        <p:nvSpPr>
          <p:cNvPr id="7" name="文本框 6"/>
          <p:cNvSpPr txBox="1"/>
          <p:nvPr/>
        </p:nvSpPr>
        <p:spPr>
          <a:xfrm>
            <a:off x="3039852" y="2258739"/>
            <a:ext cx="1231686" cy="492040"/>
          </a:xfrm>
          <a:prstGeom prst="rect">
            <a:avLst/>
          </a:prstGeom>
          <a:noFill/>
        </p:spPr>
        <p:txBody>
          <a:bodyPr wrap="none" lIns="0" tIns="0" rIns="0" bIns="0" rtlCol="0">
            <a:spAutoFit/>
          </a:bodyPr>
          <a:lstStyle/>
          <a:p>
            <a:pPr algn="ctr"/>
            <a:r>
              <a:rPr lang="en-US" altLang="zh-CN" sz="1600" dirty="0">
                <a:latin typeface="微软雅黑" pitchFamily="34" charset="-122"/>
                <a:ea typeface="微软雅黑" pitchFamily="34" charset="-122"/>
              </a:rPr>
              <a:t>Li Zicheng's </a:t>
            </a:r>
          </a:p>
          <a:p>
            <a:pPr algn="ctr"/>
            <a:r>
              <a:rPr lang="en-US" altLang="zh-CN" sz="1600" dirty="0">
                <a:latin typeface="微软雅黑" pitchFamily="34" charset="-122"/>
                <a:ea typeface="微软雅黑" pitchFamily="34" charset="-122"/>
              </a:rPr>
              <a:t>damage</a:t>
            </a:r>
            <a:endParaRPr lang="en-US" altLang="zh-CN" sz="1600" b="1" dirty="0">
              <a:solidFill>
                <a:schemeClr val="accent6"/>
              </a:solidFill>
              <a:latin typeface="微软雅黑" pitchFamily="34" charset="-122"/>
              <a:ea typeface="微软雅黑" pitchFamily="34" charset="-122"/>
            </a:endParaRPr>
          </a:p>
        </p:txBody>
      </p:sp>
      <p:sp>
        <p:nvSpPr>
          <p:cNvPr id="8" name="文本框 7"/>
          <p:cNvSpPr txBox="1"/>
          <p:nvPr/>
        </p:nvSpPr>
        <p:spPr>
          <a:xfrm>
            <a:off x="3039852" y="4484663"/>
            <a:ext cx="1456877" cy="246178"/>
          </a:xfrm>
          <a:prstGeom prst="rect">
            <a:avLst/>
          </a:prstGeom>
          <a:noFill/>
        </p:spPr>
        <p:txBody>
          <a:bodyPr wrap="none" lIns="0" tIns="0" rIns="0" bIns="0" rtlCol="0">
            <a:spAutoFit/>
          </a:bodyPr>
          <a:lstStyle/>
          <a:p>
            <a:r>
              <a:rPr lang="en-US" altLang="zh-CN" sz="1600" b="1" dirty="0">
                <a:latin typeface="微软雅黑" pitchFamily="34" charset="-122"/>
                <a:ea typeface="微软雅黑" pitchFamily="34" charset="-122"/>
              </a:rPr>
              <a:t>Qing Dynasty </a:t>
            </a:r>
          </a:p>
        </p:txBody>
      </p:sp>
      <p:sp>
        <p:nvSpPr>
          <p:cNvPr id="9" name="文本框 8"/>
          <p:cNvSpPr txBox="1"/>
          <p:nvPr/>
        </p:nvSpPr>
        <p:spPr>
          <a:xfrm>
            <a:off x="4472163" y="3992623"/>
            <a:ext cx="1553360" cy="492358"/>
          </a:xfrm>
          <a:prstGeom prst="rect">
            <a:avLst/>
          </a:prstGeom>
          <a:noFill/>
        </p:spPr>
        <p:txBody>
          <a:bodyPr wrap="none" lIns="0" tIns="0" rIns="0" bIns="0" rtlCol="0">
            <a:spAutoFit/>
          </a:bodyPr>
          <a:lstStyle/>
          <a:p>
            <a:r>
              <a:rPr lang="en-US" altLang="zh-CN" sz="1600" dirty="0">
                <a:latin typeface="微软雅黑" pitchFamily="34" charset="-122"/>
                <a:ea typeface="微软雅黑" pitchFamily="34" charset="-122"/>
              </a:rPr>
              <a:t>Rreconstruction</a:t>
            </a:r>
          </a:p>
          <a:p>
            <a:pPr algn="ctr"/>
            <a:r>
              <a:rPr lang="en-US" altLang="zh-CN" sz="1600" dirty="0">
                <a:latin typeface="微软雅黑" pitchFamily="34" charset="-122"/>
                <a:ea typeface="微软雅黑" pitchFamily="34" charset="-122"/>
              </a:rPr>
              <a:t>12 years</a:t>
            </a:r>
          </a:p>
        </p:txBody>
      </p:sp>
      <p:sp>
        <p:nvSpPr>
          <p:cNvPr id="11" name="文本框 10"/>
          <p:cNvSpPr txBox="1"/>
          <p:nvPr/>
        </p:nvSpPr>
        <p:spPr>
          <a:xfrm>
            <a:off x="5812734" y="2073987"/>
            <a:ext cx="1984031" cy="738377"/>
          </a:xfrm>
          <a:prstGeom prst="rect">
            <a:avLst/>
          </a:prstGeom>
          <a:noFill/>
        </p:spPr>
        <p:txBody>
          <a:bodyPr wrap="none" lIns="0" tIns="0" rIns="0" bIns="0" rtlCol="0">
            <a:spAutoFit/>
          </a:bodyPr>
          <a:lstStyle/>
          <a:p>
            <a:pPr algn="ctr"/>
            <a:endParaRPr lang="en-US" altLang="zh-CN" sz="1600" dirty="0">
              <a:latin typeface="微软雅黑" pitchFamily="34" charset="-122"/>
              <a:ea typeface="微软雅黑" pitchFamily="34" charset="-122"/>
            </a:endParaRPr>
          </a:p>
          <a:p>
            <a:pPr algn="ctr"/>
            <a:endParaRPr lang="en-US" altLang="zh-CN" sz="1600" dirty="0">
              <a:latin typeface="微软雅黑" pitchFamily="34" charset="-122"/>
              <a:ea typeface="微软雅黑" pitchFamily="34" charset="-122"/>
            </a:endParaRPr>
          </a:p>
          <a:p>
            <a:pPr algn="ctr"/>
            <a:r>
              <a:rPr lang="en-US" altLang="zh-CN" sz="1600" dirty="0">
                <a:latin typeface="微软雅黑" pitchFamily="34" charset="-122"/>
                <a:ea typeface="微软雅黑" pitchFamily="34" charset="-122"/>
              </a:rPr>
              <a:t>The Palace Museum</a:t>
            </a:r>
          </a:p>
        </p:txBody>
      </p:sp>
    </p:spTree>
  </p:cSld>
  <p:clrMapOvr>
    <a:masterClrMapping/>
  </p:clrMapOvr>
  <mc:AlternateContent xmlns:mc="http://schemas.openxmlformats.org/markup-compatibility/2006" xmlns:p14="http://schemas.microsoft.com/office/powerpoint/2010/main">
    <mc:Choice Requires="p14">
      <p:transition spd="slow" p14:dur="1400" advClick="0" advTm="123414"/>
    </mc:Choice>
    <mc:Fallback xmlns="">
      <p:transition spd="slow" advClick="0" advTm="1234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P spid="52" grpId="0" animBg="1"/>
      <p:bldP spid="53" grpId="0"/>
      <p:bldP spid="55" grpId="0"/>
      <p:bldP spid="56" grpId="0" animBg="1"/>
      <p:bldP spid="57" grpId="0" animBg="1"/>
      <p:bldP spid="58" grpId="0" animBg="1"/>
      <p:bldP spid="59" grpId="0" animBg="1"/>
      <p:bldP spid="60" grpId="0" animBg="1"/>
      <p:bldP spid="61" grpId="0"/>
      <p:bldP spid="63" grpId="0"/>
      <p:bldP spid="4" grpId="0"/>
      <p:bldP spid="5" grpId="0"/>
      <p:bldP spid="6" grpId="0"/>
      <p:bldP spid="7" grpId="0"/>
      <p:bldP spid="8" grpId="0"/>
      <p:bldP spid="9" grpId="0"/>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椭圆 22"/>
          <p:cNvSpPr/>
          <p:nvPr/>
        </p:nvSpPr>
        <p:spPr>
          <a:xfrm>
            <a:off x="837112" y="1867460"/>
            <a:ext cx="2981172" cy="2981172"/>
          </a:xfrm>
          <a:prstGeom prst="ellipse">
            <a:avLst/>
          </a:prstGeom>
          <a:blipFill dpi="0" rotWithShape="1">
            <a:blip r:embed="rId3" cstate="print">
              <a:extLst>
                <a:ext uri="{28A0092B-C50C-407E-A947-70E740481C1C}">
                  <a14:useLocalDpi xmlns:a14="http://schemas.microsoft.com/office/drawing/2010/main" val="0"/>
                </a:ext>
              </a:extLst>
            </a:blip>
            <a:srcRect/>
            <a:stretch>
              <a:fillRect r="-18344"/>
            </a:stretch>
          </a:blipFill>
          <a:ln w="9525" cap="flat" cmpd="sng" algn="ctr">
            <a:solidFill>
              <a:sysClr val="window" lastClr="FFFFFF">
                <a:lumMod val="75000"/>
              </a:sysClr>
            </a:solidFill>
            <a:prstDash val="solid"/>
          </a:ln>
          <a:effectLst/>
        </p:spPr>
        <p:txBody>
          <a:bodyPr rtlCol="0" anchor="ctr"/>
          <a:lstStyle/>
          <a:p>
            <a:pPr algn="ctr">
              <a:defRPr/>
            </a:pPr>
            <a:endParaRPr lang="zh-CN" altLang="en-US" kern="0">
              <a:solidFill>
                <a:sysClr val="window" lastClr="FFFFFF"/>
              </a:solidFill>
              <a:cs typeface="+mn-ea"/>
              <a:sym typeface="+mn-lt"/>
            </a:endParaRPr>
          </a:p>
        </p:txBody>
      </p:sp>
      <p:pic>
        <p:nvPicPr>
          <p:cNvPr id="44" name="图片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2525" y="856903"/>
            <a:ext cx="2851475" cy="5144195"/>
          </a:xfrm>
          <a:prstGeom prst="rect">
            <a:avLst/>
          </a:prstGeom>
        </p:spPr>
      </p:pic>
      <p:sp>
        <p:nvSpPr>
          <p:cNvPr id="24" name="矩形 23"/>
          <p:cNvSpPr/>
          <p:nvPr/>
        </p:nvSpPr>
        <p:spPr>
          <a:xfrm>
            <a:off x="1955749" y="2605070"/>
            <a:ext cx="2019195" cy="1429772"/>
          </a:xfrm>
          <a:prstGeom prst="rect">
            <a:avLst/>
          </a:prstGeom>
        </p:spPr>
        <p:txBody>
          <a:bodyPr wrap="square">
            <a:spAutoFit/>
          </a:bodyPr>
          <a:lstStyle/>
          <a:p>
            <a:pPr algn="ctr">
              <a:defRPr/>
            </a:pPr>
            <a:r>
              <a:rPr lang="en-US" altLang="zh-CN" sz="8698" kern="0" dirty="0">
                <a:solidFill>
                  <a:srgbClr val="C80A2A"/>
                </a:solidFill>
                <a:cs typeface="+mn-ea"/>
                <a:sym typeface="+mn-lt"/>
              </a:rPr>
              <a:t>04</a:t>
            </a:r>
            <a:endParaRPr lang="zh-CN" altLang="en-US" sz="8698" kern="0" dirty="0">
              <a:solidFill>
                <a:srgbClr val="C80A2A"/>
              </a:solidFill>
              <a:cs typeface="+mn-ea"/>
              <a:sym typeface="+mn-lt"/>
            </a:endParaRPr>
          </a:p>
        </p:txBody>
      </p:sp>
      <p:sp>
        <p:nvSpPr>
          <p:cNvPr id="25" name="矩形 24"/>
          <p:cNvSpPr/>
          <p:nvPr/>
        </p:nvSpPr>
        <p:spPr>
          <a:xfrm>
            <a:off x="1229141" y="3172037"/>
            <a:ext cx="1100174" cy="553774"/>
          </a:xfrm>
          <a:prstGeom prst="rect">
            <a:avLst/>
          </a:prstGeom>
        </p:spPr>
        <p:txBody>
          <a:bodyPr wrap="none">
            <a:spAutoFit/>
            <a:scene3d>
              <a:camera prst="orthographicFront"/>
              <a:lightRig rig="threePt" dir="t"/>
            </a:scene3d>
            <a:sp3d contourW="12700"/>
          </a:bodyPr>
          <a:lstStyle/>
          <a:p>
            <a:pPr algn="r"/>
            <a:r>
              <a:rPr lang="en-US" altLang="zh-CN" sz="2999" b="1" dirty="0">
                <a:solidFill>
                  <a:srgbClr val="000000">
                    <a:lumMod val="75000"/>
                    <a:lumOff val="25000"/>
                  </a:srgbClr>
                </a:solidFill>
                <a:cs typeface="+mn-ea"/>
                <a:sym typeface="+mn-lt"/>
              </a:rPr>
              <a:t>PART</a:t>
            </a:r>
            <a:endParaRPr lang="zh-CN" altLang="en-US" sz="2999" b="1" dirty="0">
              <a:solidFill>
                <a:srgbClr val="000000">
                  <a:lumMod val="75000"/>
                  <a:lumOff val="25000"/>
                </a:srgbClr>
              </a:solidFill>
              <a:cs typeface="+mn-ea"/>
              <a:sym typeface="+mn-lt"/>
            </a:endParaRPr>
          </a:p>
        </p:txBody>
      </p:sp>
      <p:sp>
        <p:nvSpPr>
          <p:cNvPr id="15" name="矩形 14"/>
          <p:cNvSpPr/>
          <p:nvPr/>
        </p:nvSpPr>
        <p:spPr>
          <a:xfrm>
            <a:off x="3975045" y="2351433"/>
            <a:ext cx="3552208" cy="1937684"/>
          </a:xfrm>
          <a:prstGeom prst="rect">
            <a:avLst/>
          </a:prstGeom>
        </p:spPr>
        <p:txBody>
          <a:bodyPr wrap="square">
            <a:spAutoFit/>
          </a:bodyPr>
          <a:lstStyle/>
          <a:p>
            <a:pPr marL="0" lvl="1"/>
            <a:r>
              <a:rPr lang="en-US" altLang="zh-CN" sz="3999" dirty="0">
                <a:solidFill>
                  <a:schemeClr val="tx1">
                    <a:lumMod val="75000"/>
                    <a:lumOff val="25000"/>
                  </a:schemeClr>
                </a:solidFill>
                <a:cs typeface="+mn-ea"/>
                <a:sym typeface="+mn-lt"/>
              </a:rPr>
              <a:t>The Structure of the</a:t>
            </a:r>
          </a:p>
          <a:p>
            <a:pPr marL="0" lvl="1"/>
            <a:r>
              <a:rPr lang="en-US" altLang="zh-CN" sz="3999" dirty="0">
                <a:solidFill>
                  <a:schemeClr val="tx1">
                    <a:lumMod val="75000"/>
                    <a:lumOff val="25000"/>
                  </a:schemeClr>
                </a:solidFill>
                <a:cs typeface="+mn-ea"/>
                <a:sym typeface="+mn-lt"/>
              </a:rPr>
              <a:t>Forbidden City</a:t>
            </a:r>
            <a:endParaRPr lang="zh-CN" altLang="en-US" sz="3999" kern="0" dirty="0">
              <a:solidFill>
                <a:srgbClr val="C80A2A"/>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00" advClick="0" advTm="1632"/>
    </mc:Choice>
    <mc:Fallback xmlns="">
      <p:transition spd="slow" advClick="0" advTm="1632"/>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标题 20"/>
          <p:cNvSpPr txBox="1"/>
          <p:nvPr/>
        </p:nvSpPr>
        <p:spPr bwMode="auto">
          <a:xfrm>
            <a:off x="800507" y="1229327"/>
            <a:ext cx="1818552" cy="37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itchFamily="34" charset="-122"/>
                <a:ea typeface="微软雅黑" pitchFamily="34" charset="-122"/>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endParaRPr lang="zh-CN" altLang="en-US" sz="1800" dirty="0">
              <a:solidFill>
                <a:srgbClr val="C80A2A"/>
              </a:solidFill>
              <a:latin typeface="+mn-lt"/>
              <a:ea typeface="+mn-ea"/>
              <a:cs typeface="+mn-ea"/>
              <a:sym typeface="+mn-lt"/>
            </a:endParaRPr>
          </a:p>
        </p:txBody>
      </p:sp>
      <p:grpSp>
        <p:nvGrpSpPr>
          <p:cNvPr id="71" name="Group 1"/>
          <p:cNvGrpSpPr/>
          <p:nvPr/>
        </p:nvGrpSpPr>
        <p:grpSpPr>
          <a:xfrm>
            <a:off x="3780050" y="3012202"/>
            <a:ext cx="1300314" cy="1640721"/>
            <a:chOff x="4823608" y="2237050"/>
            <a:chExt cx="2653553" cy="3348228"/>
          </a:xfrm>
          <a:solidFill>
            <a:schemeClr val="accent1"/>
          </a:solidFill>
        </p:grpSpPr>
        <p:sp>
          <p:nvSpPr>
            <p:cNvPr id="72" name="Freeform: Shape 6"/>
            <p:cNvSpPr/>
            <p:nvPr/>
          </p:nvSpPr>
          <p:spPr bwMode="auto">
            <a:xfrm>
              <a:off x="5275903" y="2766146"/>
              <a:ext cx="1741057" cy="2247538"/>
            </a:xfrm>
            <a:custGeom>
              <a:avLst/>
              <a:gdLst>
                <a:gd name="T0" fmla="*/ 160 w 321"/>
                <a:gd name="T1" fmla="*/ 0 h 429"/>
                <a:gd name="T2" fmla="*/ 0 w 321"/>
                <a:gd name="T3" fmla="*/ 160 h 429"/>
                <a:gd name="T4" fmla="*/ 22 w 321"/>
                <a:gd name="T5" fmla="*/ 240 h 429"/>
                <a:gd name="T6" fmla="*/ 78 w 321"/>
                <a:gd name="T7" fmla="*/ 389 h 429"/>
                <a:gd name="T8" fmla="*/ 115 w 321"/>
                <a:gd name="T9" fmla="*/ 429 h 429"/>
                <a:gd name="T10" fmla="*/ 160 w 321"/>
                <a:gd name="T11" fmla="*/ 429 h 429"/>
                <a:gd name="T12" fmla="*/ 206 w 321"/>
                <a:gd name="T13" fmla="*/ 429 h 429"/>
                <a:gd name="T14" fmla="*/ 243 w 321"/>
                <a:gd name="T15" fmla="*/ 389 h 429"/>
                <a:gd name="T16" fmla="*/ 299 w 321"/>
                <a:gd name="T17" fmla="*/ 240 h 429"/>
                <a:gd name="T18" fmla="*/ 321 w 321"/>
                <a:gd name="T19" fmla="*/ 160 h 429"/>
                <a:gd name="T20" fmla="*/ 160 w 321"/>
                <a:gd name="T21" fmla="*/ 0 h 429"/>
                <a:gd name="T22" fmla="*/ 287 w 321"/>
                <a:gd name="T23" fmla="*/ 233 h 429"/>
                <a:gd name="T24" fmla="*/ 229 w 321"/>
                <a:gd name="T25" fmla="*/ 387 h 429"/>
                <a:gd name="T26" fmla="*/ 221 w 321"/>
                <a:gd name="T27" fmla="*/ 411 h 429"/>
                <a:gd name="T28" fmla="*/ 206 w 321"/>
                <a:gd name="T29" fmla="*/ 414 h 429"/>
                <a:gd name="T30" fmla="*/ 160 w 321"/>
                <a:gd name="T31" fmla="*/ 414 h 429"/>
                <a:gd name="T32" fmla="*/ 115 w 321"/>
                <a:gd name="T33" fmla="*/ 414 h 429"/>
                <a:gd name="T34" fmla="*/ 100 w 321"/>
                <a:gd name="T35" fmla="*/ 411 h 429"/>
                <a:gd name="T36" fmla="*/ 92 w 321"/>
                <a:gd name="T37" fmla="*/ 387 h 429"/>
                <a:gd name="T38" fmla="*/ 34 w 321"/>
                <a:gd name="T39" fmla="*/ 233 h 429"/>
                <a:gd name="T40" fmla="*/ 15 w 321"/>
                <a:gd name="T41" fmla="*/ 160 h 429"/>
                <a:gd name="T42" fmla="*/ 160 w 321"/>
                <a:gd name="T43" fmla="*/ 14 h 429"/>
                <a:gd name="T44" fmla="*/ 306 w 321"/>
                <a:gd name="T45" fmla="*/ 160 h 429"/>
                <a:gd name="T46" fmla="*/ 287 w 321"/>
                <a:gd name="T47" fmla="*/ 23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1" h="429">
                  <a:moveTo>
                    <a:pt x="160" y="0"/>
                  </a:moveTo>
                  <a:cubicBezTo>
                    <a:pt x="72" y="0"/>
                    <a:pt x="0" y="72"/>
                    <a:pt x="0" y="160"/>
                  </a:cubicBezTo>
                  <a:cubicBezTo>
                    <a:pt x="0" y="189"/>
                    <a:pt x="8" y="216"/>
                    <a:pt x="22" y="240"/>
                  </a:cubicBezTo>
                  <a:cubicBezTo>
                    <a:pt x="61" y="311"/>
                    <a:pt x="71" y="351"/>
                    <a:pt x="78" y="389"/>
                  </a:cubicBezTo>
                  <a:cubicBezTo>
                    <a:pt x="83" y="421"/>
                    <a:pt x="91" y="429"/>
                    <a:pt x="115" y="429"/>
                  </a:cubicBezTo>
                  <a:cubicBezTo>
                    <a:pt x="125" y="429"/>
                    <a:pt x="142" y="429"/>
                    <a:pt x="160" y="429"/>
                  </a:cubicBezTo>
                  <a:cubicBezTo>
                    <a:pt x="179" y="429"/>
                    <a:pt x="195" y="429"/>
                    <a:pt x="206" y="429"/>
                  </a:cubicBezTo>
                  <a:cubicBezTo>
                    <a:pt x="230" y="429"/>
                    <a:pt x="238" y="421"/>
                    <a:pt x="243" y="389"/>
                  </a:cubicBezTo>
                  <a:cubicBezTo>
                    <a:pt x="249" y="351"/>
                    <a:pt x="260" y="311"/>
                    <a:pt x="299" y="240"/>
                  </a:cubicBezTo>
                  <a:cubicBezTo>
                    <a:pt x="312" y="216"/>
                    <a:pt x="321" y="189"/>
                    <a:pt x="321" y="160"/>
                  </a:cubicBezTo>
                  <a:cubicBezTo>
                    <a:pt x="321" y="72"/>
                    <a:pt x="249" y="0"/>
                    <a:pt x="160" y="0"/>
                  </a:cubicBezTo>
                  <a:close/>
                  <a:moveTo>
                    <a:pt x="287" y="233"/>
                  </a:moveTo>
                  <a:cubicBezTo>
                    <a:pt x="248" y="302"/>
                    <a:pt x="236" y="343"/>
                    <a:pt x="229" y="387"/>
                  </a:cubicBezTo>
                  <a:cubicBezTo>
                    <a:pt x="228" y="392"/>
                    <a:pt x="226" y="406"/>
                    <a:pt x="221" y="411"/>
                  </a:cubicBezTo>
                  <a:cubicBezTo>
                    <a:pt x="220" y="413"/>
                    <a:pt x="217" y="414"/>
                    <a:pt x="206" y="414"/>
                  </a:cubicBezTo>
                  <a:cubicBezTo>
                    <a:pt x="160" y="414"/>
                    <a:pt x="160" y="414"/>
                    <a:pt x="160" y="414"/>
                  </a:cubicBezTo>
                  <a:cubicBezTo>
                    <a:pt x="115" y="414"/>
                    <a:pt x="115" y="414"/>
                    <a:pt x="115" y="414"/>
                  </a:cubicBezTo>
                  <a:cubicBezTo>
                    <a:pt x="104" y="414"/>
                    <a:pt x="101" y="413"/>
                    <a:pt x="100" y="411"/>
                  </a:cubicBezTo>
                  <a:cubicBezTo>
                    <a:pt x="95" y="406"/>
                    <a:pt x="93" y="392"/>
                    <a:pt x="92" y="387"/>
                  </a:cubicBezTo>
                  <a:cubicBezTo>
                    <a:pt x="85" y="343"/>
                    <a:pt x="73" y="302"/>
                    <a:pt x="34" y="233"/>
                  </a:cubicBezTo>
                  <a:cubicBezTo>
                    <a:pt x="21" y="210"/>
                    <a:pt x="15" y="185"/>
                    <a:pt x="15" y="160"/>
                  </a:cubicBezTo>
                  <a:cubicBezTo>
                    <a:pt x="15" y="80"/>
                    <a:pt x="80" y="14"/>
                    <a:pt x="160" y="14"/>
                  </a:cubicBezTo>
                  <a:cubicBezTo>
                    <a:pt x="241" y="14"/>
                    <a:pt x="306" y="80"/>
                    <a:pt x="306" y="160"/>
                  </a:cubicBezTo>
                  <a:cubicBezTo>
                    <a:pt x="306" y="185"/>
                    <a:pt x="300" y="210"/>
                    <a:pt x="287" y="233"/>
                  </a:cubicBezTo>
                  <a:close/>
                </a:path>
              </a:pathLst>
            </a:custGeom>
            <a:grpFill/>
            <a:ln>
              <a:noFill/>
            </a:ln>
          </p:spPr>
          <p:txBody>
            <a:bodyPr anchor="ctr"/>
            <a:lstStyle/>
            <a:p>
              <a:pPr algn="ctr"/>
              <a:endParaRPr sz="1015">
                <a:cs typeface="+mn-ea"/>
                <a:sym typeface="+mn-lt"/>
              </a:endParaRPr>
            </a:p>
          </p:txBody>
        </p:sp>
        <p:sp>
          <p:nvSpPr>
            <p:cNvPr id="73" name="Freeform: Shape 7"/>
            <p:cNvSpPr/>
            <p:nvPr/>
          </p:nvSpPr>
          <p:spPr bwMode="auto">
            <a:xfrm>
              <a:off x="5773762" y="5013683"/>
              <a:ext cx="754314" cy="108681"/>
            </a:xfrm>
            <a:custGeom>
              <a:avLst/>
              <a:gdLst>
                <a:gd name="T0" fmla="*/ 130 w 139"/>
                <a:gd name="T1" fmla="*/ 0 h 23"/>
                <a:gd name="T2" fmla="*/ 9 w 139"/>
                <a:gd name="T3" fmla="*/ 0 h 23"/>
                <a:gd name="T4" fmla="*/ 0 w 139"/>
                <a:gd name="T5" fmla="*/ 9 h 23"/>
                <a:gd name="T6" fmla="*/ 0 w 139"/>
                <a:gd name="T7" fmla="*/ 14 h 23"/>
                <a:gd name="T8" fmla="*/ 9 w 139"/>
                <a:gd name="T9" fmla="*/ 23 h 23"/>
                <a:gd name="T10" fmla="*/ 130 w 139"/>
                <a:gd name="T11" fmla="*/ 23 h 23"/>
                <a:gd name="T12" fmla="*/ 139 w 139"/>
                <a:gd name="T13" fmla="*/ 14 h 23"/>
                <a:gd name="T14" fmla="*/ 139 w 139"/>
                <a:gd name="T15" fmla="*/ 9 h 23"/>
                <a:gd name="T16" fmla="*/ 130 w 139"/>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23">
                  <a:moveTo>
                    <a:pt x="130" y="0"/>
                  </a:moveTo>
                  <a:cubicBezTo>
                    <a:pt x="9" y="0"/>
                    <a:pt x="9" y="0"/>
                    <a:pt x="9" y="0"/>
                  </a:cubicBezTo>
                  <a:cubicBezTo>
                    <a:pt x="4" y="0"/>
                    <a:pt x="0" y="4"/>
                    <a:pt x="0" y="9"/>
                  </a:cubicBezTo>
                  <a:cubicBezTo>
                    <a:pt x="0" y="14"/>
                    <a:pt x="0" y="14"/>
                    <a:pt x="0" y="14"/>
                  </a:cubicBezTo>
                  <a:cubicBezTo>
                    <a:pt x="0" y="19"/>
                    <a:pt x="4" y="23"/>
                    <a:pt x="9" y="23"/>
                  </a:cubicBezTo>
                  <a:cubicBezTo>
                    <a:pt x="130" y="23"/>
                    <a:pt x="130" y="23"/>
                    <a:pt x="130" y="23"/>
                  </a:cubicBezTo>
                  <a:cubicBezTo>
                    <a:pt x="135" y="23"/>
                    <a:pt x="139" y="19"/>
                    <a:pt x="139" y="14"/>
                  </a:cubicBezTo>
                  <a:cubicBezTo>
                    <a:pt x="139" y="9"/>
                    <a:pt x="139" y="9"/>
                    <a:pt x="139" y="9"/>
                  </a:cubicBezTo>
                  <a:cubicBezTo>
                    <a:pt x="139" y="4"/>
                    <a:pt x="135" y="0"/>
                    <a:pt x="130" y="0"/>
                  </a:cubicBezTo>
                  <a:close/>
                </a:path>
              </a:pathLst>
            </a:custGeom>
            <a:grpFill/>
            <a:ln>
              <a:noFill/>
            </a:ln>
          </p:spPr>
          <p:txBody>
            <a:bodyPr anchor="ctr"/>
            <a:lstStyle/>
            <a:p>
              <a:pPr algn="ctr"/>
              <a:endParaRPr sz="1015">
                <a:cs typeface="+mn-ea"/>
                <a:sym typeface="+mn-lt"/>
              </a:endParaRPr>
            </a:p>
          </p:txBody>
        </p:sp>
        <p:sp>
          <p:nvSpPr>
            <p:cNvPr id="74" name="Freeform: Shape 8"/>
            <p:cNvSpPr/>
            <p:nvPr/>
          </p:nvSpPr>
          <p:spPr bwMode="auto">
            <a:xfrm>
              <a:off x="5795282" y="5170787"/>
              <a:ext cx="710196" cy="119442"/>
            </a:xfrm>
            <a:custGeom>
              <a:avLst/>
              <a:gdLst>
                <a:gd name="T0" fmla="*/ 122 w 131"/>
                <a:gd name="T1" fmla="*/ 0 h 24"/>
                <a:gd name="T2" fmla="*/ 9 w 131"/>
                <a:gd name="T3" fmla="*/ 0 h 24"/>
                <a:gd name="T4" fmla="*/ 0 w 131"/>
                <a:gd name="T5" fmla="*/ 9 h 24"/>
                <a:gd name="T6" fmla="*/ 0 w 131"/>
                <a:gd name="T7" fmla="*/ 15 h 24"/>
                <a:gd name="T8" fmla="*/ 9 w 131"/>
                <a:gd name="T9" fmla="*/ 24 h 24"/>
                <a:gd name="T10" fmla="*/ 122 w 131"/>
                <a:gd name="T11" fmla="*/ 24 h 24"/>
                <a:gd name="T12" fmla="*/ 131 w 131"/>
                <a:gd name="T13" fmla="*/ 15 h 24"/>
                <a:gd name="T14" fmla="*/ 131 w 131"/>
                <a:gd name="T15" fmla="*/ 9 h 24"/>
                <a:gd name="T16" fmla="*/ 122 w 131"/>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24">
                  <a:moveTo>
                    <a:pt x="122" y="0"/>
                  </a:moveTo>
                  <a:cubicBezTo>
                    <a:pt x="9" y="0"/>
                    <a:pt x="9" y="0"/>
                    <a:pt x="9" y="0"/>
                  </a:cubicBezTo>
                  <a:cubicBezTo>
                    <a:pt x="4" y="0"/>
                    <a:pt x="0" y="4"/>
                    <a:pt x="0" y="9"/>
                  </a:cubicBezTo>
                  <a:cubicBezTo>
                    <a:pt x="0" y="15"/>
                    <a:pt x="0" y="15"/>
                    <a:pt x="0" y="15"/>
                  </a:cubicBezTo>
                  <a:cubicBezTo>
                    <a:pt x="0" y="20"/>
                    <a:pt x="4" y="24"/>
                    <a:pt x="9" y="24"/>
                  </a:cubicBezTo>
                  <a:cubicBezTo>
                    <a:pt x="122" y="24"/>
                    <a:pt x="122" y="24"/>
                    <a:pt x="122" y="24"/>
                  </a:cubicBezTo>
                  <a:cubicBezTo>
                    <a:pt x="127" y="24"/>
                    <a:pt x="131" y="20"/>
                    <a:pt x="131" y="15"/>
                  </a:cubicBezTo>
                  <a:cubicBezTo>
                    <a:pt x="131" y="9"/>
                    <a:pt x="131" y="9"/>
                    <a:pt x="131" y="9"/>
                  </a:cubicBezTo>
                  <a:cubicBezTo>
                    <a:pt x="131" y="4"/>
                    <a:pt x="127" y="0"/>
                    <a:pt x="122" y="0"/>
                  </a:cubicBezTo>
                  <a:close/>
                </a:path>
              </a:pathLst>
            </a:custGeom>
            <a:grpFill/>
            <a:ln>
              <a:noFill/>
            </a:ln>
          </p:spPr>
          <p:txBody>
            <a:bodyPr anchor="ctr"/>
            <a:lstStyle/>
            <a:p>
              <a:pPr algn="ctr"/>
              <a:endParaRPr sz="1015">
                <a:cs typeface="+mn-ea"/>
                <a:sym typeface="+mn-lt"/>
              </a:endParaRPr>
            </a:p>
          </p:txBody>
        </p:sp>
        <p:sp>
          <p:nvSpPr>
            <p:cNvPr id="75" name="Freeform: Shape 9"/>
            <p:cNvSpPr/>
            <p:nvPr/>
          </p:nvSpPr>
          <p:spPr bwMode="auto">
            <a:xfrm>
              <a:off x="5838325" y="5333271"/>
              <a:ext cx="624112" cy="100283"/>
            </a:xfrm>
            <a:custGeom>
              <a:avLst/>
              <a:gdLst>
                <a:gd name="T0" fmla="*/ 107 w 115"/>
                <a:gd name="T1" fmla="*/ 0 h 23"/>
                <a:gd name="T2" fmla="*/ 8 w 115"/>
                <a:gd name="T3" fmla="*/ 0 h 23"/>
                <a:gd name="T4" fmla="*/ 0 w 115"/>
                <a:gd name="T5" fmla="*/ 9 h 23"/>
                <a:gd name="T6" fmla="*/ 0 w 115"/>
                <a:gd name="T7" fmla="*/ 15 h 23"/>
                <a:gd name="T8" fmla="*/ 8 w 115"/>
                <a:gd name="T9" fmla="*/ 23 h 23"/>
                <a:gd name="T10" fmla="*/ 107 w 115"/>
                <a:gd name="T11" fmla="*/ 23 h 23"/>
                <a:gd name="T12" fmla="*/ 115 w 115"/>
                <a:gd name="T13" fmla="*/ 15 h 23"/>
                <a:gd name="T14" fmla="*/ 115 w 115"/>
                <a:gd name="T15" fmla="*/ 9 h 23"/>
                <a:gd name="T16" fmla="*/ 107 w 115"/>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23">
                  <a:moveTo>
                    <a:pt x="107" y="0"/>
                  </a:moveTo>
                  <a:cubicBezTo>
                    <a:pt x="8" y="0"/>
                    <a:pt x="8" y="0"/>
                    <a:pt x="8" y="0"/>
                  </a:cubicBezTo>
                  <a:cubicBezTo>
                    <a:pt x="4" y="0"/>
                    <a:pt x="0" y="4"/>
                    <a:pt x="0" y="9"/>
                  </a:cubicBezTo>
                  <a:cubicBezTo>
                    <a:pt x="0" y="15"/>
                    <a:pt x="0" y="15"/>
                    <a:pt x="0" y="15"/>
                  </a:cubicBezTo>
                  <a:cubicBezTo>
                    <a:pt x="0" y="19"/>
                    <a:pt x="4" y="23"/>
                    <a:pt x="8" y="23"/>
                  </a:cubicBezTo>
                  <a:cubicBezTo>
                    <a:pt x="107" y="23"/>
                    <a:pt x="107" y="23"/>
                    <a:pt x="107" y="23"/>
                  </a:cubicBezTo>
                  <a:cubicBezTo>
                    <a:pt x="111" y="23"/>
                    <a:pt x="115" y="19"/>
                    <a:pt x="115" y="15"/>
                  </a:cubicBezTo>
                  <a:cubicBezTo>
                    <a:pt x="115" y="9"/>
                    <a:pt x="115" y="9"/>
                    <a:pt x="115" y="9"/>
                  </a:cubicBezTo>
                  <a:cubicBezTo>
                    <a:pt x="115" y="4"/>
                    <a:pt x="111" y="0"/>
                    <a:pt x="107" y="0"/>
                  </a:cubicBezTo>
                  <a:close/>
                </a:path>
              </a:pathLst>
            </a:custGeom>
            <a:grpFill/>
            <a:ln>
              <a:noFill/>
            </a:ln>
          </p:spPr>
          <p:txBody>
            <a:bodyPr anchor="ctr"/>
            <a:lstStyle/>
            <a:p>
              <a:pPr algn="ctr"/>
              <a:endParaRPr sz="1015">
                <a:cs typeface="+mn-ea"/>
                <a:sym typeface="+mn-lt"/>
              </a:endParaRPr>
            </a:p>
          </p:txBody>
        </p:sp>
        <p:sp>
          <p:nvSpPr>
            <p:cNvPr id="76" name="Freeform: Shape 10"/>
            <p:cNvSpPr/>
            <p:nvPr/>
          </p:nvSpPr>
          <p:spPr bwMode="auto">
            <a:xfrm>
              <a:off x="5952386" y="5476597"/>
              <a:ext cx="395988" cy="108681"/>
            </a:xfrm>
            <a:custGeom>
              <a:avLst/>
              <a:gdLst>
                <a:gd name="T0" fmla="*/ 0 w 73"/>
                <a:gd name="T1" fmla="*/ 0 h 20"/>
                <a:gd name="T2" fmla="*/ 73 w 73"/>
                <a:gd name="T3" fmla="*/ 0 h 20"/>
                <a:gd name="T4" fmla="*/ 36 w 73"/>
                <a:gd name="T5" fmla="*/ 20 h 20"/>
                <a:gd name="T6" fmla="*/ 0 w 73"/>
                <a:gd name="T7" fmla="*/ 0 h 20"/>
              </a:gdLst>
              <a:ahLst/>
              <a:cxnLst>
                <a:cxn ang="0">
                  <a:pos x="T0" y="T1"/>
                </a:cxn>
                <a:cxn ang="0">
                  <a:pos x="T2" y="T3"/>
                </a:cxn>
                <a:cxn ang="0">
                  <a:pos x="T4" y="T5"/>
                </a:cxn>
                <a:cxn ang="0">
                  <a:pos x="T6" y="T7"/>
                </a:cxn>
              </a:cxnLst>
              <a:rect l="0" t="0" r="r" b="b"/>
              <a:pathLst>
                <a:path w="73" h="20">
                  <a:moveTo>
                    <a:pt x="0" y="0"/>
                  </a:moveTo>
                  <a:cubicBezTo>
                    <a:pt x="73" y="0"/>
                    <a:pt x="73" y="0"/>
                    <a:pt x="73" y="0"/>
                  </a:cubicBezTo>
                  <a:cubicBezTo>
                    <a:pt x="73" y="12"/>
                    <a:pt x="54" y="20"/>
                    <a:pt x="36" y="20"/>
                  </a:cubicBezTo>
                  <a:cubicBezTo>
                    <a:pt x="19" y="20"/>
                    <a:pt x="0" y="12"/>
                    <a:pt x="0" y="0"/>
                  </a:cubicBezTo>
                  <a:close/>
                </a:path>
              </a:pathLst>
            </a:custGeom>
            <a:grpFill/>
            <a:ln>
              <a:noFill/>
            </a:ln>
          </p:spPr>
          <p:txBody>
            <a:bodyPr anchor="ctr"/>
            <a:lstStyle/>
            <a:p>
              <a:pPr algn="ctr"/>
              <a:endParaRPr sz="1015">
                <a:cs typeface="+mn-ea"/>
                <a:sym typeface="+mn-lt"/>
              </a:endParaRPr>
            </a:p>
          </p:txBody>
        </p:sp>
        <p:sp>
          <p:nvSpPr>
            <p:cNvPr id="77" name="Freeform: Shape 11"/>
            <p:cNvSpPr/>
            <p:nvPr/>
          </p:nvSpPr>
          <p:spPr bwMode="auto">
            <a:xfrm>
              <a:off x="5740404" y="3781799"/>
              <a:ext cx="841475" cy="1133086"/>
            </a:xfrm>
            <a:custGeom>
              <a:avLst/>
              <a:gdLst>
                <a:gd name="T0" fmla="*/ 29 w 155"/>
                <a:gd name="T1" fmla="*/ 200 h 209"/>
                <a:gd name="T2" fmla="*/ 37 w 155"/>
                <a:gd name="T3" fmla="*/ 176 h 209"/>
                <a:gd name="T4" fmla="*/ 44 w 155"/>
                <a:gd name="T5" fmla="*/ 139 h 209"/>
                <a:gd name="T6" fmla="*/ 48 w 155"/>
                <a:gd name="T7" fmla="*/ 52 h 209"/>
                <a:gd name="T8" fmla="*/ 21 w 155"/>
                <a:gd name="T9" fmla="*/ 2 h 209"/>
                <a:gd name="T10" fmla="*/ 1 w 155"/>
                <a:gd name="T11" fmla="*/ 14 h 209"/>
                <a:gd name="T12" fmla="*/ 14 w 155"/>
                <a:gd name="T13" fmla="*/ 46 h 209"/>
                <a:gd name="T14" fmla="*/ 43 w 155"/>
                <a:gd name="T15" fmla="*/ 55 h 209"/>
                <a:gd name="T16" fmla="*/ 79 w 155"/>
                <a:gd name="T17" fmla="*/ 49 h 209"/>
                <a:gd name="T18" fmla="*/ 98 w 155"/>
                <a:gd name="T19" fmla="*/ 26 h 209"/>
                <a:gd name="T20" fmla="*/ 83 w 155"/>
                <a:gd name="T21" fmla="*/ 2 h 209"/>
                <a:gd name="T22" fmla="*/ 64 w 155"/>
                <a:gd name="T23" fmla="*/ 14 h 209"/>
                <a:gd name="T24" fmla="*/ 79 w 155"/>
                <a:gd name="T25" fmla="*/ 52 h 209"/>
                <a:gd name="T26" fmla="*/ 143 w 155"/>
                <a:gd name="T27" fmla="*/ 42 h 209"/>
                <a:gd name="T28" fmla="*/ 143 w 155"/>
                <a:gd name="T29" fmla="*/ 7 h 209"/>
                <a:gd name="T30" fmla="*/ 120 w 155"/>
                <a:gd name="T31" fmla="*/ 26 h 209"/>
                <a:gd name="T32" fmla="*/ 114 w 155"/>
                <a:gd name="T33" fmla="*/ 61 h 209"/>
                <a:gd name="T34" fmla="*/ 112 w 155"/>
                <a:gd name="T35" fmla="*/ 97 h 209"/>
                <a:gd name="T36" fmla="*/ 117 w 155"/>
                <a:gd name="T37" fmla="*/ 170 h 209"/>
                <a:gd name="T38" fmla="*/ 120 w 155"/>
                <a:gd name="T39" fmla="*/ 207 h 209"/>
                <a:gd name="T40" fmla="*/ 128 w 155"/>
                <a:gd name="T41" fmla="*/ 205 h 209"/>
                <a:gd name="T42" fmla="*/ 120 w 155"/>
                <a:gd name="T43" fmla="*/ 85 h 209"/>
                <a:gd name="T44" fmla="*/ 128 w 155"/>
                <a:gd name="T45" fmla="*/ 25 h 209"/>
                <a:gd name="T46" fmla="*/ 137 w 155"/>
                <a:gd name="T47" fmla="*/ 11 h 209"/>
                <a:gd name="T48" fmla="*/ 138 w 155"/>
                <a:gd name="T49" fmla="*/ 11 h 209"/>
                <a:gd name="T50" fmla="*/ 139 w 155"/>
                <a:gd name="T51" fmla="*/ 13 h 209"/>
                <a:gd name="T52" fmla="*/ 140 w 155"/>
                <a:gd name="T53" fmla="*/ 21 h 209"/>
                <a:gd name="T54" fmla="*/ 123 w 155"/>
                <a:gd name="T55" fmla="*/ 56 h 209"/>
                <a:gd name="T56" fmla="*/ 91 w 155"/>
                <a:gd name="T57" fmla="*/ 53 h 209"/>
                <a:gd name="T58" fmla="*/ 72 w 155"/>
                <a:gd name="T59" fmla="*/ 22 h 209"/>
                <a:gd name="T60" fmla="*/ 82 w 155"/>
                <a:gd name="T61" fmla="*/ 7 h 209"/>
                <a:gd name="T62" fmla="*/ 89 w 155"/>
                <a:gd name="T63" fmla="*/ 33 h 209"/>
                <a:gd name="T64" fmla="*/ 67 w 155"/>
                <a:gd name="T65" fmla="*/ 50 h 209"/>
                <a:gd name="T66" fmla="*/ 16 w 155"/>
                <a:gd name="T67" fmla="*/ 35 h 209"/>
                <a:gd name="T68" fmla="*/ 10 w 155"/>
                <a:gd name="T69" fmla="*/ 8 h 209"/>
                <a:gd name="T70" fmla="*/ 20 w 155"/>
                <a:gd name="T71" fmla="*/ 8 h 209"/>
                <a:gd name="T72" fmla="*/ 28 w 155"/>
                <a:gd name="T73" fmla="*/ 14 h 209"/>
                <a:gd name="T74" fmla="*/ 41 w 155"/>
                <a:gd name="T75" fmla="*/ 68 h 209"/>
                <a:gd name="T76" fmla="*/ 35 w 155"/>
                <a:gd name="T77" fmla="*/ 147 h 209"/>
                <a:gd name="T78" fmla="*/ 21 w 155"/>
                <a:gd name="T79" fmla="*/ 201 h 209"/>
                <a:gd name="T80" fmla="*/ 29 w 155"/>
                <a:gd name="T81" fmla="*/ 20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5" h="209">
                  <a:moveTo>
                    <a:pt x="29" y="200"/>
                  </a:moveTo>
                  <a:cubicBezTo>
                    <a:pt x="33" y="192"/>
                    <a:pt x="35" y="184"/>
                    <a:pt x="37" y="176"/>
                  </a:cubicBezTo>
                  <a:cubicBezTo>
                    <a:pt x="40" y="164"/>
                    <a:pt x="42" y="151"/>
                    <a:pt x="44" y="139"/>
                  </a:cubicBezTo>
                  <a:cubicBezTo>
                    <a:pt x="48" y="110"/>
                    <a:pt x="51" y="81"/>
                    <a:pt x="48" y="52"/>
                  </a:cubicBezTo>
                  <a:cubicBezTo>
                    <a:pt x="46" y="34"/>
                    <a:pt x="42" y="8"/>
                    <a:pt x="21" y="2"/>
                  </a:cubicBezTo>
                  <a:cubicBezTo>
                    <a:pt x="12" y="0"/>
                    <a:pt x="2" y="4"/>
                    <a:pt x="1" y="14"/>
                  </a:cubicBezTo>
                  <a:cubicBezTo>
                    <a:pt x="0" y="25"/>
                    <a:pt x="6" y="38"/>
                    <a:pt x="14" y="46"/>
                  </a:cubicBezTo>
                  <a:cubicBezTo>
                    <a:pt x="22" y="53"/>
                    <a:pt x="33" y="54"/>
                    <a:pt x="43" y="55"/>
                  </a:cubicBezTo>
                  <a:cubicBezTo>
                    <a:pt x="55" y="55"/>
                    <a:pt x="68" y="54"/>
                    <a:pt x="79" y="49"/>
                  </a:cubicBezTo>
                  <a:cubicBezTo>
                    <a:pt x="89" y="45"/>
                    <a:pt x="98" y="38"/>
                    <a:pt x="98" y="26"/>
                  </a:cubicBezTo>
                  <a:cubicBezTo>
                    <a:pt x="99" y="16"/>
                    <a:pt x="94" y="4"/>
                    <a:pt x="83" y="2"/>
                  </a:cubicBezTo>
                  <a:cubicBezTo>
                    <a:pt x="74" y="0"/>
                    <a:pt x="65" y="5"/>
                    <a:pt x="64" y="14"/>
                  </a:cubicBezTo>
                  <a:cubicBezTo>
                    <a:pt x="61" y="27"/>
                    <a:pt x="69" y="44"/>
                    <a:pt x="79" y="52"/>
                  </a:cubicBezTo>
                  <a:cubicBezTo>
                    <a:pt x="98" y="69"/>
                    <a:pt x="131" y="65"/>
                    <a:pt x="143" y="42"/>
                  </a:cubicBezTo>
                  <a:cubicBezTo>
                    <a:pt x="147" y="35"/>
                    <a:pt x="155" y="10"/>
                    <a:pt x="143" y="7"/>
                  </a:cubicBezTo>
                  <a:cubicBezTo>
                    <a:pt x="132" y="4"/>
                    <a:pt x="124" y="18"/>
                    <a:pt x="120" y="26"/>
                  </a:cubicBezTo>
                  <a:cubicBezTo>
                    <a:pt x="116" y="37"/>
                    <a:pt x="115" y="49"/>
                    <a:pt x="114" y="61"/>
                  </a:cubicBezTo>
                  <a:cubicBezTo>
                    <a:pt x="112" y="73"/>
                    <a:pt x="112" y="85"/>
                    <a:pt x="112" y="97"/>
                  </a:cubicBezTo>
                  <a:cubicBezTo>
                    <a:pt x="112" y="121"/>
                    <a:pt x="115" y="146"/>
                    <a:pt x="117" y="170"/>
                  </a:cubicBezTo>
                  <a:cubicBezTo>
                    <a:pt x="118" y="183"/>
                    <a:pt x="119" y="195"/>
                    <a:pt x="120" y="207"/>
                  </a:cubicBezTo>
                  <a:cubicBezTo>
                    <a:pt x="120" y="209"/>
                    <a:pt x="128" y="208"/>
                    <a:pt x="128" y="205"/>
                  </a:cubicBezTo>
                  <a:cubicBezTo>
                    <a:pt x="126" y="165"/>
                    <a:pt x="120" y="125"/>
                    <a:pt x="120" y="85"/>
                  </a:cubicBezTo>
                  <a:cubicBezTo>
                    <a:pt x="121" y="65"/>
                    <a:pt x="121" y="43"/>
                    <a:pt x="128" y="25"/>
                  </a:cubicBezTo>
                  <a:cubicBezTo>
                    <a:pt x="130" y="20"/>
                    <a:pt x="133" y="13"/>
                    <a:pt x="137" y="11"/>
                  </a:cubicBezTo>
                  <a:cubicBezTo>
                    <a:pt x="139" y="10"/>
                    <a:pt x="137" y="10"/>
                    <a:pt x="138" y="11"/>
                  </a:cubicBezTo>
                  <a:cubicBezTo>
                    <a:pt x="138" y="12"/>
                    <a:pt x="139" y="12"/>
                    <a:pt x="139" y="13"/>
                  </a:cubicBezTo>
                  <a:cubicBezTo>
                    <a:pt x="141" y="16"/>
                    <a:pt x="141" y="19"/>
                    <a:pt x="140" y="21"/>
                  </a:cubicBezTo>
                  <a:cubicBezTo>
                    <a:pt x="140" y="34"/>
                    <a:pt x="135" y="49"/>
                    <a:pt x="123" y="56"/>
                  </a:cubicBezTo>
                  <a:cubicBezTo>
                    <a:pt x="113" y="61"/>
                    <a:pt x="100" y="59"/>
                    <a:pt x="91" y="53"/>
                  </a:cubicBezTo>
                  <a:cubicBezTo>
                    <a:pt x="80" y="46"/>
                    <a:pt x="74" y="34"/>
                    <a:pt x="72" y="22"/>
                  </a:cubicBezTo>
                  <a:cubicBezTo>
                    <a:pt x="71" y="15"/>
                    <a:pt x="72" y="1"/>
                    <a:pt x="82" y="7"/>
                  </a:cubicBezTo>
                  <a:cubicBezTo>
                    <a:pt x="90" y="12"/>
                    <a:pt x="92" y="24"/>
                    <a:pt x="89" y="33"/>
                  </a:cubicBezTo>
                  <a:cubicBezTo>
                    <a:pt x="86" y="43"/>
                    <a:pt x="77" y="47"/>
                    <a:pt x="67" y="50"/>
                  </a:cubicBezTo>
                  <a:cubicBezTo>
                    <a:pt x="49" y="53"/>
                    <a:pt x="26" y="52"/>
                    <a:pt x="16" y="35"/>
                  </a:cubicBezTo>
                  <a:cubicBezTo>
                    <a:pt x="11" y="28"/>
                    <a:pt x="7" y="16"/>
                    <a:pt x="10" y="8"/>
                  </a:cubicBezTo>
                  <a:cubicBezTo>
                    <a:pt x="12" y="3"/>
                    <a:pt x="15" y="6"/>
                    <a:pt x="20" y="8"/>
                  </a:cubicBezTo>
                  <a:cubicBezTo>
                    <a:pt x="23" y="9"/>
                    <a:pt x="25" y="11"/>
                    <a:pt x="28" y="14"/>
                  </a:cubicBezTo>
                  <a:cubicBezTo>
                    <a:pt x="39" y="28"/>
                    <a:pt x="40" y="51"/>
                    <a:pt x="41" y="68"/>
                  </a:cubicBezTo>
                  <a:cubicBezTo>
                    <a:pt x="42" y="94"/>
                    <a:pt x="39" y="121"/>
                    <a:pt x="35" y="147"/>
                  </a:cubicBezTo>
                  <a:cubicBezTo>
                    <a:pt x="32" y="165"/>
                    <a:pt x="29" y="185"/>
                    <a:pt x="21" y="201"/>
                  </a:cubicBezTo>
                  <a:cubicBezTo>
                    <a:pt x="20" y="203"/>
                    <a:pt x="28" y="202"/>
                    <a:pt x="29" y="200"/>
                  </a:cubicBezTo>
                  <a:close/>
                </a:path>
              </a:pathLst>
            </a:custGeom>
            <a:grpFill/>
            <a:ln>
              <a:noFill/>
            </a:ln>
          </p:spPr>
          <p:txBody>
            <a:bodyPr anchor="ctr"/>
            <a:lstStyle/>
            <a:p>
              <a:pPr algn="ctr"/>
              <a:endParaRPr sz="1015">
                <a:cs typeface="+mn-ea"/>
                <a:sym typeface="+mn-lt"/>
              </a:endParaRPr>
            </a:p>
          </p:txBody>
        </p:sp>
        <p:grpSp>
          <p:nvGrpSpPr>
            <p:cNvPr id="78" name="Group 12"/>
            <p:cNvGrpSpPr/>
            <p:nvPr/>
          </p:nvGrpSpPr>
          <p:grpSpPr>
            <a:xfrm>
              <a:off x="4823608" y="2237050"/>
              <a:ext cx="2653553" cy="2000393"/>
              <a:chOff x="3525061" y="1210682"/>
              <a:chExt cx="2097079" cy="1580888"/>
            </a:xfrm>
            <a:grpFill/>
          </p:grpSpPr>
          <p:sp>
            <p:nvSpPr>
              <p:cNvPr id="80" name="Freeform: Shape 13"/>
              <p:cNvSpPr/>
              <p:nvPr/>
            </p:nvSpPr>
            <p:spPr bwMode="auto">
              <a:xfrm>
                <a:off x="5347462" y="2255820"/>
                <a:ext cx="274678" cy="47622"/>
              </a:xfrm>
              <a:custGeom>
                <a:avLst/>
                <a:gdLst>
                  <a:gd name="T0" fmla="*/ 58 w 64"/>
                  <a:gd name="T1" fmla="*/ 0 h 11"/>
                  <a:gd name="T2" fmla="*/ 6 w 64"/>
                  <a:gd name="T3" fmla="*/ 0 h 11"/>
                  <a:gd name="T4" fmla="*/ 0 w 64"/>
                  <a:gd name="T5" fmla="*/ 5 h 11"/>
                  <a:gd name="T6" fmla="*/ 6 w 64"/>
                  <a:gd name="T7" fmla="*/ 11 h 11"/>
                  <a:gd name="T8" fmla="*/ 58 w 64"/>
                  <a:gd name="T9" fmla="*/ 11 h 11"/>
                  <a:gd name="T10" fmla="*/ 64 w 64"/>
                  <a:gd name="T11" fmla="*/ 5 h 11"/>
                  <a:gd name="T12" fmla="*/ 58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8" y="0"/>
                    </a:moveTo>
                    <a:cubicBezTo>
                      <a:pt x="6" y="0"/>
                      <a:pt x="6" y="0"/>
                      <a:pt x="6" y="0"/>
                    </a:cubicBezTo>
                    <a:cubicBezTo>
                      <a:pt x="3" y="0"/>
                      <a:pt x="0" y="2"/>
                      <a:pt x="0" y="5"/>
                    </a:cubicBezTo>
                    <a:cubicBezTo>
                      <a:pt x="0" y="9"/>
                      <a:pt x="3" y="11"/>
                      <a:pt x="6" y="11"/>
                    </a:cubicBezTo>
                    <a:cubicBezTo>
                      <a:pt x="58" y="11"/>
                      <a:pt x="58" y="11"/>
                      <a:pt x="58" y="11"/>
                    </a:cubicBezTo>
                    <a:cubicBezTo>
                      <a:pt x="62" y="11"/>
                      <a:pt x="64" y="9"/>
                      <a:pt x="64" y="5"/>
                    </a:cubicBezTo>
                    <a:cubicBezTo>
                      <a:pt x="64" y="2"/>
                      <a:pt x="62" y="0"/>
                      <a:pt x="58" y="0"/>
                    </a:cubicBezTo>
                    <a:close/>
                  </a:path>
                </a:pathLst>
              </a:custGeom>
              <a:grpFill/>
              <a:ln>
                <a:noFill/>
              </a:ln>
            </p:spPr>
            <p:txBody>
              <a:bodyPr anchor="ctr"/>
              <a:lstStyle/>
              <a:p>
                <a:pPr algn="ctr"/>
                <a:endParaRPr sz="1015">
                  <a:cs typeface="+mn-ea"/>
                  <a:sym typeface="+mn-lt"/>
                </a:endParaRPr>
              </a:p>
            </p:txBody>
          </p:sp>
          <p:sp>
            <p:nvSpPr>
              <p:cNvPr id="81" name="Freeform: Shape 14"/>
              <p:cNvSpPr/>
              <p:nvPr/>
            </p:nvSpPr>
            <p:spPr bwMode="auto">
              <a:xfrm>
                <a:off x="5275178" y="1763440"/>
                <a:ext cx="248316" cy="167528"/>
              </a:xfrm>
              <a:custGeom>
                <a:avLst/>
                <a:gdLst>
                  <a:gd name="T0" fmla="*/ 6 w 58"/>
                  <a:gd name="T1" fmla="*/ 39 h 39"/>
                  <a:gd name="T2" fmla="*/ 9 w 58"/>
                  <a:gd name="T3" fmla="*/ 38 h 39"/>
                  <a:gd name="T4" fmla="*/ 54 w 58"/>
                  <a:gd name="T5" fmla="*/ 12 h 39"/>
                  <a:gd name="T6" fmla="*/ 56 w 58"/>
                  <a:gd name="T7" fmla="*/ 4 h 39"/>
                  <a:gd name="T8" fmla="*/ 48 w 58"/>
                  <a:gd name="T9" fmla="*/ 2 h 39"/>
                  <a:gd name="T10" fmla="*/ 3 w 58"/>
                  <a:gd name="T11" fmla="*/ 28 h 39"/>
                  <a:gd name="T12" fmla="*/ 1 w 58"/>
                  <a:gd name="T13" fmla="*/ 36 h 39"/>
                  <a:gd name="T14" fmla="*/ 6 w 58"/>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39">
                    <a:moveTo>
                      <a:pt x="6" y="39"/>
                    </a:moveTo>
                    <a:cubicBezTo>
                      <a:pt x="7" y="39"/>
                      <a:pt x="8" y="38"/>
                      <a:pt x="9" y="38"/>
                    </a:cubicBezTo>
                    <a:cubicBezTo>
                      <a:pt x="54" y="12"/>
                      <a:pt x="54" y="12"/>
                      <a:pt x="54" y="12"/>
                    </a:cubicBezTo>
                    <a:cubicBezTo>
                      <a:pt x="57" y="10"/>
                      <a:pt x="58" y="6"/>
                      <a:pt x="56" y="4"/>
                    </a:cubicBezTo>
                    <a:cubicBezTo>
                      <a:pt x="55" y="1"/>
                      <a:pt x="51" y="0"/>
                      <a:pt x="48" y="2"/>
                    </a:cubicBezTo>
                    <a:cubicBezTo>
                      <a:pt x="3" y="28"/>
                      <a:pt x="3" y="28"/>
                      <a:pt x="3" y="28"/>
                    </a:cubicBezTo>
                    <a:cubicBezTo>
                      <a:pt x="0" y="30"/>
                      <a:pt x="0" y="33"/>
                      <a:pt x="1" y="36"/>
                    </a:cubicBezTo>
                    <a:cubicBezTo>
                      <a:pt x="2" y="38"/>
                      <a:pt x="4" y="39"/>
                      <a:pt x="6" y="39"/>
                    </a:cubicBezTo>
                    <a:close/>
                  </a:path>
                </a:pathLst>
              </a:custGeom>
              <a:grpFill/>
              <a:ln>
                <a:noFill/>
              </a:ln>
            </p:spPr>
            <p:txBody>
              <a:bodyPr anchor="ctr"/>
              <a:lstStyle/>
              <a:p>
                <a:pPr algn="ctr"/>
                <a:endParaRPr sz="1015">
                  <a:cs typeface="+mn-ea"/>
                  <a:sym typeface="+mn-lt"/>
                </a:endParaRPr>
              </a:p>
            </p:txBody>
          </p:sp>
          <p:sp>
            <p:nvSpPr>
              <p:cNvPr id="82" name="Freeform: Shape 15"/>
              <p:cNvSpPr/>
              <p:nvPr/>
            </p:nvSpPr>
            <p:spPr bwMode="auto">
              <a:xfrm>
                <a:off x="4979240" y="1351848"/>
                <a:ext cx="166678" cy="249166"/>
              </a:xfrm>
              <a:custGeom>
                <a:avLst/>
                <a:gdLst>
                  <a:gd name="T0" fmla="*/ 3 w 39"/>
                  <a:gd name="T1" fmla="*/ 57 h 58"/>
                  <a:gd name="T2" fmla="*/ 6 w 39"/>
                  <a:gd name="T3" fmla="*/ 58 h 58"/>
                  <a:gd name="T4" fmla="*/ 11 w 39"/>
                  <a:gd name="T5" fmla="*/ 55 h 58"/>
                  <a:gd name="T6" fmla="*/ 37 w 39"/>
                  <a:gd name="T7" fmla="*/ 9 h 58"/>
                  <a:gd name="T8" fmla="*/ 35 w 39"/>
                  <a:gd name="T9" fmla="*/ 1 h 58"/>
                  <a:gd name="T10" fmla="*/ 27 w 39"/>
                  <a:gd name="T11" fmla="*/ 3 h 58"/>
                  <a:gd name="T12" fmla="*/ 1 w 39"/>
                  <a:gd name="T13" fmla="*/ 49 h 58"/>
                  <a:gd name="T14" fmla="*/ 3 w 39"/>
                  <a:gd name="T15" fmla="*/ 57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8">
                    <a:moveTo>
                      <a:pt x="3" y="57"/>
                    </a:moveTo>
                    <a:cubicBezTo>
                      <a:pt x="4" y="57"/>
                      <a:pt x="5" y="58"/>
                      <a:pt x="6" y="58"/>
                    </a:cubicBezTo>
                    <a:cubicBezTo>
                      <a:pt x="8" y="58"/>
                      <a:pt x="10" y="56"/>
                      <a:pt x="11" y="55"/>
                    </a:cubicBezTo>
                    <a:cubicBezTo>
                      <a:pt x="37" y="9"/>
                      <a:pt x="37" y="9"/>
                      <a:pt x="37" y="9"/>
                    </a:cubicBezTo>
                    <a:cubicBezTo>
                      <a:pt x="39" y="6"/>
                      <a:pt x="38" y="3"/>
                      <a:pt x="35" y="1"/>
                    </a:cubicBezTo>
                    <a:cubicBezTo>
                      <a:pt x="32" y="0"/>
                      <a:pt x="29" y="1"/>
                      <a:pt x="27" y="3"/>
                    </a:cubicBezTo>
                    <a:cubicBezTo>
                      <a:pt x="1" y="49"/>
                      <a:pt x="1" y="49"/>
                      <a:pt x="1" y="49"/>
                    </a:cubicBezTo>
                    <a:cubicBezTo>
                      <a:pt x="0" y="52"/>
                      <a:pt x="1" y="55"/>
                      <a:pt x="3" y="57"/>
                    </a:cubicBezTo>
                    <a:close/>
                  </a:path>
                </a:pathLst>
              </a:custGeom>
              <a:grpFill/>
              <a:ln>
                <a:noFill/>
              </a:ln>
            </p:spPr>
            <p:txBody>
              <a:bodyPr anchor="ctr"/>
              <a:lstStyle/>
              <a:p>
                <a:pPr algn="ctr"/>
                <a:endParaRPr sz="1015">
                  <a:cs typeface="+mn-ea"/>
                  <a:sym typeface="+mn-lt"/>
                </a:endParaRPr>
              </a:p>
            </p:txBody>
          </p:sp>
          <p:sp>
            <p:nvSpPr>
              <p:cNvPr id="83" name="Freeform: Shape 16"/>
              <p:cNvSpPr/>
              <p:nvPr/>
            </p:nvSpPr>
            <p:spPr bwMode="auto">
              <a:xfrm>
                <a:off x="3576935" y="1742180"/>
                <a:ext cx="252568" cy="166678"/>
              </a:xfrm>
              <a:custGeom>
                <a:avLst/>
                <a:gdLst>
                  <a:gd name="T0" fmla="*/ 55 w 59"/>
                  <a:gd name="T1" fmla="*/ 28 h 39"/>
                  <a:gd name="T2" fmla="*/ 10 w 59"/>
                  <a:gd name="T3" fmla="*/ 1 h 39"/>
                  <a:gd name="T4" fmla="*/ 2 w 59"/>
                  <a:gd name="T5" fmla="*/ 4 h 39"/>
                  <a:gd name="T6" fmla="*/ 4 w 59"/>
                  <a:gd name="T7" fmla="*/ 11 h 39"/>
                  <a:gd name="T8" fmla="*/ 49 w 59"/>
                  <a:gd name="T9" fmla="*/ 38 h 39"/>
                  <a:gd name="T10" fmla="*/ 52 w 59"/>
                  <a:gd name="T11" fmla="*/ 39 h 39"/>
                  <a:gd name="T12" fmla="*/ 57 w 59"/>
                  <a:gd name="T13" fmla="*/ 36 h 39"/>
                  <a:gd name="T14" fmla="*/ 55 w 59"/>
                  <a:gd name="T15" fmla="*/ 28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39">
                    <a:moveTo>
                      <a:pt x="55" y="28"/>
                    </a:moveTo>
                    <a:cubicBezTo>
                      <a:pt x="10" y="1"/>
                      <a:pt x="10" y="1"/>
                      <a:pt x="10" y="1"/>
                    </a:cubicBezTo>
                    <a:cubicBezTo>
                      <a:pt x="7" y="0"/>
                      <a:pt x="4" y="1"/>
                      <a:pt x="2" y="4"/>
                    </a:cubicBezTo>
                    <a:cubicBezTo>
                      <a:pt x="0" y="6"/>
                      <a:pt x="1" y="10"/>
                      <a:pt x="4" y="11"/>
                    </a:cubicBezTo>
                    <a:cubicBezTo>
                      <a:pt x="49" y="38"/>
                      <a:pt x="49" y="38"/>
                      <a:pt x="49" y="38"/>
                    </a:cubicBezTo>
                    <a:cubicBezTo>
                      <a:pt x="50" y="38"/>
                      <a:pt x="51" y="39"/>
                      <a:pt x="52" y="39"/>
                    </a:cubicBezTo>
                    <a:cubicBezTo>
                      <a:pt x="54" y="39"/>
                      <a:pt x="56" y="38"/>
                      <a:pt x="57" y="36"/>
                    </a:cubicBezTo>
                    <a:cubicBezTo>
                      <a:pt x="59" y="33"/>
                      <a:pt x="58" y="29"/>
                      <a:pt x="55" y="28"/>
                    </a:cubicBezTo>
                    <a:close/>
                  </a:path>
                </a:pathLst>
              </a:custGeom>
              <a:grpFill/>
              <a:ln>
                <a:noFill/>
              </a:ln>
            </p:spPr>
            <p:txBody>
              <a:bodyPr anchor="ctr"/>
              <a:lstStyle/>
              <a:p>
                <a:pPr algn="ctr"/>
                <a:endParaRPr sz="1015">
                  <a:cs typeface="+mn-ea"/>
                  <a:sym typeface="+mn-lt"/>
                </a:endParaRPr>
              </a:p>
            </p:txBody>
          </p:sp>
          <p:sp>
            <p:nvSpPr>
              <p:cNvPr id="84" name="Freeform: Shape 17"/>
              <p:cNvSpPr/>
              <p:nvPr/>
            </p:nvSpPr>
            <p:spPr bwMode="auto">
              <a:xfrm>
                <a:off x="5275178" y="2603632"/>
                <a:ext cx="248316" cy="166678"/>
              </a:xfrm>
              <a:custGeom>
                <a:avLst/>
                <a:gdLst>
                  <a:gd name="T0" fmla="*/ 54 w 58"/>
                  <a:gd name="T1" fmla="*/ 28 h 39"/>
                  <a:gd name="T2" fmla="*/ 9 w 58"/>
                  <a:gd name="T3" fmla="*/ 2 h 39"/>
                  <a:gd name="T4" fmla="*/ 1 w 58"/>
                  <a:gd name="T5" fmla="*/ 4 h 39"/>
                  <a:gd name="T6" fmla="*/ 3 w 58"/>
                  <a:gd name="T7" fmla="*/ 12 h 39"/>
                  <a:gd name="T8" fmla="*/ 48 w 58"/>
                  <a:gd name="T9" fmla="*/ 38 h 39"/>
                  <a:gd name="T10" fmla="*/ 51 w 58"/>
                  <a:gd name="T11" fmla="*/ 39 h 39"/>
                  <a:gd name="T12" fmla="*/ 56 w 58"/>
                  <a:gd name="T13" fmla="*/ 36 h 39"/>
                  <a:gd name="T14" fmla="*/ 54 w 58"/>
                  <a:gd name="T15" fmla="*/ 28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39">
                    <a:moveTo>
                      <a:pt x="54" y="28"/>
                    </a:moveTo>
                    <a:cubicBezTo>
                      <a:pt x="9" y="2"/>
                      <a:pt x="9" y="2"/>
                      <a:pt x="9" y="2"/>
                    </a:cubicBezTo>
                    <a:cubicBezTo>
                      <a:pt x="6" y="0"/>
                      <a:pt x="3" y="1"/>
                      <a:pt x="1" y="4"/>
                    </a:cubicBezTo>
                    <a:cubicBezTo>
                      <a:pt x="0" y="7"/>
                      <a:pt x="0" y="10"/>
                      <a:pt x="3" y="12"/>
                    </a:cubicBezTo>
                    <a:cubicBezTo>
                      <a:pt x="48" y="38"/>
                      <a:pt x="48" y="38"/>
                      <a:pt x="48" y="38"/>
                    </a:cubicBezTo>
                    <a:cubicBezTo>
                      <a:pt x="49" y="39"/>
                      <a:pt x="50" y="39"/>
                      <a:pt x="51" y="39"/>
                    </a:cubicBezTo>
                    <a:cubicBezTo>
                      <a:pt x="53" y="39"/>
                      <a:pt x="55" y="38"/>
                      <a:pt x="56" y="36"/>
                    </a:cubicBezTo>
                    <a:cubicBezTo>
                      <a:pt x="58" y="33"/>
                      <a:pt x="57" y="30"/>
                      <a:pt x="54" y="28"/>
                    </a:cubicBezTo>
                    <a:close/>
                  </a:path>
                </a:pathLst>
              </a:custGeom>
              <a:grpFill/>
              <a:ln>
                <a:noFill/>
              </a:ln>
            </p:spPr>
            <p:txBody>
              <a:bodyPr anchor="ctr"/>
              <a:lstStyle/>
              <a:p>
                <a:pPr algn="ctr"/>
                <a:endParaRPr sz="1015">
                  <a:cs typeface="+mn-ea"/>
                  <a:sym typeface="+mn-lt"/>
                </a:endParaRPr>
              </a:p>
            </p:txBody>
          </p:sp>
          <p:sp>
            <p:nvSpPr>
              <p:cNvPr id="85" name="Freeform: Shape 18"/>
              <p:cNvSpPr/>
              <p:nvPr/>
            </p:nvSpPr>
            <p:spPr bwMode="auto">
              <a:xfrm>
                <a:off x="3576935" y="2629144"/>
                <a:ext cx="252568" cy="162426"/>
              </a:xfrm>
              <a:custGeom>
                <a:avLst/>
                <a:gdLst>
                  <a:gd name="T0" fmla="*/ 49 w 59"/>
                  <a:gd name="T1" fmla="*/ 1 h 38"/>
                  <a:gd name="T2" fmla="*/ 4 w 59"/>
                  <a:gd name="T3" fmla="*/ 27 h 38"/>
                  <a:gd name="T4" fmla="*/ 2 w 59"/>
                  <a:gd name="T5" fmla="*/ 35 h 38"/>
                  <a:gd name="T6" fmla="*/ 7 w 59"/>
                  <a:gd name="T7" fmla="*/ 38 h 38"/>
                  <a:gd name="T8" fmla="*/ 10 w 59"/>
                  <a:gd name="T9" fmla="*/ 37 h 38"/>
                  <a:gd name="T10" fmla="*/ 55 w 59"/>
                  <a:gd name="T11" fmla="*/ 11 h 38"/>
                  <a:gd name="T12" fmla="*/ 57 w 59"/>
                  <a:gd name="T13" fmla="*/ 3 h 38"/>
                  <a:gd name="T14" fmla="*/ 49 w 59"/>
                  <a:gd name="T15" fmla="*/ 1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38">
                    <a:moveTo>
                      <a:pt x="49" y="1"/>
                    </a:moveTo>
                    <a:cubicBezTo>
                      <a:pt x="4" y="27"/>
                      <a:pt x="4" y="27"/>
                      <a:pt x="4" y="27"/>
                    </a:cubicBezTo>
                    <a:cubicBezTo>
                      <a:pt x="1" y="29"/>
                      <a:pt x="0" y="33"/>
                      <a:pt x="2" y="35"/>
                    </a:cubicBezTo>
                    <a:cubicBezTo>
                      <a:pt x="3" y="37"/>
                      <a:pt x="5" y="38"/>
                      <a:pt x="7" y="38"/>
                    </a:cubicBezTo>
                    <a:cubicBezTo>
                      <a:pt x="8" y="38"/>
                      <a:pt x="9" y="38"/>
                      <a:pt x="10" y="37"/>
                    </a:cubicBezTo>
                    <a:cubicBezTo>
                      <a:pt x="55" y="11"/>
                      <a:pt x="55" y="11"/>
                      <a:pt x="55" y="11"/>
                    </a:cubicBezTo>
                    <a:cubicBezTo>
                      <a:pt x="58" y="9"/>
                      <a:pt x="59" y="6"/>
                      <a:pt x="57" y="3"/>
                    </a:cubicBezTo>
                    <a:cubicBezTo>
                      <a:pt x="56" y="0"/>
                      <a:pt x="52" y="0"/>
                      <a:pt x="49" y="1"/>
                    </a:cubicBezTo>
                    <a:close/>
                  </a:path>
                </a:pathLst>
              </a:custGeom>
              <a:grpFill/>
              <a:ln>
                <a:noFill/>
              </a:ln>
            </p:spPr>
            <p:txBody>
              <a:bodyPr anchor="ctr"/>
              <a:lstStyle/>
              <a:p>
                <a:pPr algn="ctr"/>
                <a:endParaRPr sz="1015">
                  <a:cs typeface="+mn-ea"/>
                  <a:sym typeface="+mn-lt"/>
                </a:endParaRPr>
              </a:p>
            </p:txBody>
          </p:sp>
          <p:sp>
            <p:nvSpPr>
              <p:cNvPr id="86" name="Freeform: Shape 19"/>
              <p:cNvSpPr/>
              <p:nvPr/>
            </p:nvSpPr>
            <p:spPr bwMode="auto">
              <a:xfrm>
                <a:off x="3953661" y="1330588"/>
                <a:ext cx="171780" cy="244064"/>
              </a:xfrm>
              <a:custGeom>
                <a:avLst/>
                <a:gdLst>
                  <a:gd name="T0" fmla="*/ 28 w 40"/>
                  <a:gd name="T1" fmla="*/ 55 h 57"/>
                  <a:gd name="T2" fmla="*/ 33 w 40"/>
                  <a:gd name="T3" fmla="*/ 57 h 57"/>
                  <a:gd name="T4" fmla="*/ 36 w 40"/>
                  <a:gd name="T5" fmla="*/ 57 h 57"/>
                  <a:gd name="T6" fmla="*/ 38 w 40"/>
                  <a:gd name="T7" fmla="*/ 49 h 57"/>
                  <a:gd name="T8" fmla="*/ 12 w 40"/>
                  <a:gd name="T9" fmla="*/ 3 h 57"/>
                  <a:gd name="T10" fmla="*/ 4 w 40"/>
                  <a:gd name="T11" fmla="*/ 1 h 57"/>
                  <a:gd name="T12" fmla="*/ 2 w 40"/>
                  <a:gd name="T13" fmla="*/ 9 h 57"/>
                  <a:gd name="T14" fmla="*/ 28 w 40"/>
                  <a:gd name="T15" fmla="*/ 5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57">
                    <a:moveTo>
                      <a:pt x="28" y="55"/>
                    </a:moveTo>
                    <a:cubicBezTo>
                      <a:pt x="29" y="56"/>
                      <a:pt x="31" y="57"/>
                      <a:pt x="33" y="57"/>
                    </a:cubicBezTo>
                    <a:cubicBezTo>
                      <a:pt x="34" y="57"/>
                      <a:pt x="35" y="57"/>
                      <a:pt x="36" y="57"/>
                    </a:cubicBezTo>
                    <a:cubicBezTo>
                      <a:pt x="39" y="55"/>
                      <a:pt x="40" y="52"/>
                      <a:pt x="38" y="49"/>
                    </a:cubicBezTo>
                    <a:cubicBezTo>
                      <a:pt x="12" y="3"/>
                      <a:pt x="12" y="3"/>
                      <a:pt x="12" y="3"/>
                    </a:cubicBezTo>
                    <a:cubicBezTo>
                      <a:pt x="10" y="1"/>
                      <a:pt x="7" y="0"/>
                      <a:pt x="4" y="1"/>
                    </a:cubicBezTo>
                    <a:cubicBezTo>
                      <a:pt x="1" y="3"/>
                      <a:pt x="0" y="6"/>
                      <a:pt x="2" y="9"/>
                    </a:cubicBezTo>
                    <a:lnTo>
                      <a:pt x="28" y="55"/>
                    </a:lnTo>
                    <a:close/>
                  </a:path>
                </a:pathLst>
              </a:custGeom>
              <a:grpFill/>
              <a:ln>
                <a:noFill/>
              </a:ln>
            </p:spPr>
            <p:txBody>
              <a:bodyPr anchor="ctr"/>
              <a:lstStyle/>
              <a:p>
                <a:pPr algn="ctr"/>
                <a:endParaRPr sz="1015">
                  <a:cs typeface="+mn-ea"/>
                  <a:sym typeface="+mn-lt"/>
                </a:endParaRPr>
              </a:p>
            </p:txBody>
          </p:sp>
          <p:sp>
            <p:nvSpPr>
              <p:cNvPr id="87" name="Freeform: Shape 20"/>
              <p:cNvSpPr/>
              <p:nvPr/>
            </p:nvSpPr>
            <p:spPr bwMode="auto">
              <a:xfrm>
                <a:off x="4537033" y="1210682"/>
                <a:ext cx="47622" cy="274678"/>
              </a:xfrm>
              <a:custGeom>
                <a:avLst/>
                <a:gdLst>
                  <a:gd name="T0" fmla="*/ 5 w 11"/>
                  <a:gd name="T1" fmla="*/ 64 h 64"/>
                  <a:gd name="T2" fmla="*/ 11 w 11"/>
                  <a:gd name="T3" fmla="*/ 58 h 64"/>
                  <a:gd name="T4" fmla="*/ 11 w 11"/>
                  <a:gd name="T5" fmla="*/ 6 h 64"/>
                  <a:gd name="T6" fmla="*/ 5 w 11"/>
                  <a:gd name="T7" fmla="*/ 0 h 64"/>
                  <a:gd name="T8" fmla="*/ 0 w 11"/>
                  <a:gd name="T9" fmla="*/ 6 h 64"/>
                  <a:gd name="T10" fmla="*/ 0 w 11"/>
                  <a:gd name="T11" fmla="*/ 58 h 64"/>
                  <a:gd name="T12" fmla="*/ 5 w 11"/>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1" h="64">
                    <a:moveTo>
                      <a:pt x="5" y="64"/>
                    </a:moveTo>
                    <a:cubicBezTo>
                      <a:pt x="8" y="64"/>
                      <a:pt x="11" y="61"/>
                      <a:pt x="11" y="58"/>
                    </a:cubicBezTo>
                    <a:cubicBezTo>
                      <a:pt x="11" y="6"/>
                      <a:pt x="11" y="6"/>
                      <a:pt x="11" y="6"/>
                    </a:cubicBezTo>
                    <a:cubicBezTo>
                      <a:pt x="11" y="3"/>
                      <a:pt x="8" y="0"/>
                      <a:pt x="5" y="0"/>
                    </a:cubicBezTo>
                    <a:cubicBezTo>
                      <a:pt x="2" y="0"/>
                      <a:pt x="0" y="3"/>
                      <a:pt x="0" y="6"/>
                    </a:cubicBezTo>
                    <a:cubicBezTo>
                      <a:pt x="0" y="58"/>
                      <a:pt x="0" y="58"/>
                      <a:pt x="0" y="58"/>
                    </a:cubicBezTo>
                    <a:cubicBezTo>
                      <a:pt x="0" y="61"/>
                      <a:pt x="2" y="64"/>
                      <a:pt x="5" y="64"/>
                    </a:cubicBezTo>
                    <a:close/>
                  </a:path>
                </a:pathLst>
              </a:custGeom>
              <a:grpFill/>
              <a:ln>
                <a:noFill/>
              </a:ln>
            </p:spPr>
            <p:txBody>
              <a:bodyPr anchor="ctr"/>
              <a:lstStyle/>
              <a:p>
                <a:pPr algn="ctr"/>
                <a:endParaRPr sz="1015">
                  <a:cs typeface="+mn-ea"/>
                  <a:sym typeface="+mn-lt"/>
                </a:endParaRPr>
              </a:p>
            </p:txBody>
          </p:sp>
          <p:sp>
            <p:nvSpPr>
              <p:cNvPr id="88" name="Freeform: Shape 21"/>
              <p:cNvSpPr/>
              <p:nvPr/>
            </p:nvSpPr>
            <p:spPr bwMode="auto">
              <a:xfrm>
                <a:off x="3525061" y="2255820"/>
                <a:ext cx="274678" cy="47622"/>
              </a:xfrm>
              <a:custGeom>
                <a:avLst/>
                <a:gdLst>
                  <a:gd name="T0" fmla="*/ 64 w 64"/>
                  <a:gd name="T1" fmla="*/ 5 h 11"/>
                  <a:gd name="T2" fmla="*/ 58 w 64"/>
                  <a:gd name="T3" fmla="*/ 0 h 11"/>
                  <a:gd name="T4" fmla="*/ 6 w 64"/>
                  <a:gd name="T5" fmla="*/ 0 h 11"/>
                  <a:gd name="T6" fmla="*/ 0 w 64"/>
                  <a:gd name="T7" fmla="*/ 5 h 11"/>
                  <a:gd name="T8" fmla="*/ 6 w 64"/>
                  <a:gd name="T9" fmla="*/ 11 h 11"/>
                  <a:gd name="T10" fmla="*/ 58 w 64"/>
                  <a:gd name="T11" fmla="*/ 11 h 11"/>
                  <a:gd name="T12" fmla="*/ 64 w 6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64" y="5"/>
                    </a:moveTo>
                    <a:cubicBezTo>
                      <a:pt x="64" y="2"/>
                      <a:pt x="61" y="0"/>
                      <a:pt x="58" y="0"/>
                    </a:cubicBezTo>
                    <a:cubicBezTo>
                      <a:pt x="6" y="0"/>
                      <a:pt x="6" y="0"/>
                      <a:pt x="6" y="0"/>
                    </a:cubicBezTo>
                    <a:cubicBezTo>
                      <a:pt x="2" y="0"/>
                      <a:pt x="0" y="2"/>
                      <a:pt x="0" y="5"/>
                    </a:cubicBezTo>
                    <a:cubicBezTo>
                      <a:pt x="0" y="9"/>
                      <a:pt x="2" y="11"/>
                      <a:pt x="6" y="11"/>
                    </a:cubicBezTo>
                    <a:cubicBezTo>
                      <a:pt x="58" y="11"/>
                      <a:pt x="58" y="11"/>
                      <a:pt x="58" y="11"/>
                    </a:cubicBezTo>
                    <a:cubicBezTo>
                      <a:pt x="61" y="11"/>
                      <a:pt x="64" y="9"/>
                      <a:pt x="64" y="5"/>
                    </a:cubicBezTo>
                    <a:close/>
                  </a:path>
                </a:pathLst>
              </a:custGeom>
              <a:grpFill/>
              <a:ln>
                <a:noFill/>
              </a:ln>
            </p:spPr>
            <p:txBody>
              <a:bodyPr anchor="ctr"/>
              <a:lstStyle/>
              <a:p>
                <a:pPr algn="ctr"/>
                <a:endParaRPr sz="1015">
                  <a:cs typeface="+mn-ea"/>
                  <a:sym typeface="+mn-lt"/>
                </a:endParaRPr>
              </a:p>
            </p:txBody>
          </p:sp>
        </p:grpSp>
        <p:sp>
          <p:nvSpPr>
            <p:cNvPr id="79" name="Freeform: Shape 22"/>
            <p:cNvSpPr/>
            <p:nvPr/>
          </p:nvSpPr>
          <p:spPr bwMode="auto">
            <a:xfrm>
              <a:off x="5353024" y="3209502"/>
              <a:ext cx="314208" cy="744655"/>
            </a:xfrm>
            <a:custGeom>
              <a:avLst/>
              <a:gdLst>
                <a:gd name="T0" fmla="*/ 54 w 58"/>
                <a:gd name="T1" fmla="*/ 14 h 108"/>
                <a:gd name="T2" fmla="*/ 50 w 58"/>
                <a:gd name="T3" fmla="*/ 96 h 108"/>
                <a:gd name="T4" fmla="*/ 48 w 58"/>
                <a:gd name="T5" fmla="*/ 107 h 108"/>
                <a:gd name="T6" fmla="*/ 44 w 58"/>
                <a:gd name="T7" fmla="*/ 108 h 108"/>
                <a:gd name="T8" fmla="*/ 38 w 58"/>
                <a:gd name="T9" fmla="*/ 104 h 108"/>
                <a:gd name="T10" fmla="*/ 45 w 58"/>
                <a:gd name="T11" fmla="*/ 3 h 108"/>
                <a:gd name="T12" fmla="*/ 55 w 58"/>
                <a:gd name="T13" fmla="*/ 4 h 108"/>
                <a:gd name="T14" fmla="*/ 54 w 58"/>
                <a:gd name="T15" fmla="*/ 14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08">
                  <a:moveTo>
                    <a:pt x="54" y="14"/>
                  </a:moveTo>
                  <a:cubicBezTo>
                    <a:pt x="48" y="19"/>
                    <a:pt x="19" y="47"/>
                    <a:pt x="50" y="96"/>
                  </a:cubicBezTo>
                  <a:cubicBezTo>
                    <a:pt x="53" y="100"/>
                    <a:pt x="51" y="104"/>
                    <a:pt x="48" y="107"/>
                  </a:cubicBezTo>
                  <a:cubicBezTo>
                    <a:pt x="47" y="107"/>
                    <a:pt x="45" y="108"/>
                    <a:pt x="44" y="108"/>
                  </a:cubicBezTo>
                  <a:cubicBezTo>
                    <a:pt x="42" y="108"/>
                    <a:pt x="39" y="106"/>
                    <a:pt x="38" y="104"/>
                  </a:cubicBezTo>
                  <a:cubicBezTo>
                    <a:pt x="0" y="45"/>
                    <a:pt x="37" y="9"/>
                    <a:pt x="45" y="3"/>
                  </a:cubicBezTo>
                  <a:cubicBezTo>
                    <a:pt x="48" y="0"/>
                    <a:pt x="53" y="1"/>
                    <a:pt x="55" y="4"/>
                  </a:cubicBezTo>
                  <a:cubicBezTo>
                    <a:pt x="58" y="7"/>
                    <a:pt x="58" y="12"/>
                    <a:pt x="54" y="14"/>
                  </a:cubicBezTo>
                  <a:close/>
                </a:path>
              </a:pathLst>
            </a:custGeom>
            <a:grpFill/>
            <a:ln>
              <a:noFill/>
            </a:ln>
          </p:spPr>
          <p:txBody>
            <a:bodyPr anchor="ctr"/>
            <a:lstStyle/>
            <a:p>
              <a:pPr algn="ctr"/>
              <a:endParaRPr sz="1015">
                <a:cs typeface="+mn-ea"/>
                <a:sym typeface="+mn-lt"/>
              </a:endParaRPr>
            </a:p>
          </p:txBody>
        </p:sp>
      </p:grpSp>
      <p:grpSp>
        <p:nvGrpSpPr>
          <p:cNvPr id="12" name="组合 11"/>
          <p:cNvGrpSpPr/>
          <p:nvPr/>
        </p:nvGrpSpPr>
        <p:grpSpPr>
          <a:xfrm>
            <a:off x="5140702" y="2221281"/>
            <a:ext cx="509182" cy="510451"/>
            <a:chOff x="8109" y="2472"/>
            <a:chExt cx="802" cy="804"/>
          </a:xfrm>
        </p:grpSpPr>
        <p:sp>
          <p:nvSpPr>
            <p:cNvPr id="89" name="Oval 26"/>
            <p:cNvSpPr>
              <a:spLocks noChangeAspect="1"/>
            </p:cNvSpPr>
            <p:nvPr/>
          </p:nvSpPr>
          <p:spPr>
            <a:xfrm>
              <a:off x="8109" y="2472"/>
              <a:ext cx="803" cy="803"/>
            </a:xfrm>
            <a:prstGeom prst="ellipse">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sz="1015">
                <a:cs typeface="+mn-ea"/>
                <a:sym typeface="+mn-lt"/>
              </a:endParaRPr>
            </a:p>
          </p:txBody>
        </p:sp>
        <p:sp>
          <p:nvSpPr>
            <p:cNvPr id="90" name="Freeform: Shape 25"/>
            <p:cNvSpPr/>
            <p:nvPr/>
          </p:nvSpPr>
          <p:spPr bwMode="auto">
            <a:xfrm>
              <a:off x="8333" y="2728"/>
              <a:ext cx="360" cy="292"/>
            </a:xfrm>
            <a:custGeom>
              <a:avLst/>
              <a:gdLst>
                <a:gd name="T0" fmla="*/ 68 w 186"/>
                <a:gd name="T1" fmla="*/ 84 h 151"/>
                <a:gd name="T2" fmla="*/ 118 w 186"/>
                <a:gd name="T3" fmla="*/ 84 h 151"/>
                <a:gd name="T4" fmla="*/ 93 w 186"/>
                <a:gd name="T5" fmla="*/ 101 h 151"/>
                <a:gd name="T6" fmla="*/ 93 w 186"/>
                <a:gd name="T7" fmla="*/ 67 h 151"/>
                <a:gd name="T8" fmla="*/ 93 w 186"/>
                <a:gd name="T9" fmla="*/ 101 h 151"/>
                <a:gd name="T10" fmla="*/ 114 w 186"/>
                <a:gd name="T11" fmla="*/ 25 h 151"/>
                <a:gd name="T12" fmla="*/ 114 w 186"/>
                <a:gd name="T13" fmla="*/ 16 h 151"/>
                <a:gd name="T14" fmla="*/ 68 w 186"/>
                <a:gd name="T15" fmla="*/ 21 h 151"/>
                <a:gd name="T16" fmla="*/ 156 w 186"/>
                <a:gd name="T17" fmla="*/ 33 h 151"/>
                <a:gd name="T18" fmla="*/ 156 w 186"/>
                <a:gd name="T19" fmla="*/ 59 h 151"/>
                <a:gd name="T20" fmla="*/ 156 w 186"/>
                <a:gd name="T21" fmla="*/ 33 h 151"/>
                <a:gd name="T22" fmla="*/ 152 w 186"/>
                <a:gd name="T23" fmla="*/ 46 h 151"/>
                <a:gd name="T24" fmla="*/ 160 w 186"/>
                <a:gd name="T25" fmla="*/ 46 h 151"/>
                <a:gd name="T26" fmla="*/ 169 w 186"/>
                <a:gd name="T27" fmla="*/ 16 h 151"/>
                <a:gd name="T28" fmla="*/ 122 w 186"/>
                <a:gd name="T29" fmla="*/ 0 h 151"/>
                <a:gd name="T30" fmla="*/ 63 w 186"/>
                <a:gd name="T31" fmla="*/ 0 h 151"/>
                <a:gd name="T32" fmla="*/ 17 w 186"/>
                <a:gd name="T33" fmla="*/ 16 h 151"/>
                <a:gd name="T34" fmla="*/ 0 w 186"/>
                <a:gd name="T35" fmla="*/ 135 h 151"/>
                <a:gd name="T36" fmla="*/ 169 w 186"/>
                <a:gd name="T37" fmla="*/ 151 h 151"/>
                <a:gd name="T38" fmla="*/ 186 w 186"/>
                <a:gd name="T39" fmla="*/ 33 h 151"/>
                <a:gd name="T40" fmla="*/ 177 w 186"/>
                <a:gd name="T41" fmla="*/ 101 h 151"/>
                <a:gd name="T42" fmla="*/ 137 w 186"/>
                <a:gd name="T43" fmla="*/ 109 h 151"/>
                <a:gd name="T44" fmla="*/ 177 w 186"/>
                <a:gd name="T45" fmla="*/ 135 h 151"/>
                <a:gd name="T46" fmla="*/ 17 w 186"/>
                <a:gd name="T47" fmla="*/ 143 h 151"/>
                <a:gd name="T48" fmla="*/ 9 w 186"/>
                <a:gd name="T49" fmla="*/ 109 h 151"/>
                <a:gd name="T50" fmla="*/ 45 w 186"/>
                <a:gd name="T51" fmla="*/ 101 h 151"/>
                <a:gd name="T52" fmla="*/ 9 w 186"/>
                <a:gd name="T53" fmla="*/ 33 h 151"/>
                <a:gd name="T54" fmla="*/ 34 w 186"/>
                <a:gd name="T55" fmla="*/ 25 h 151"/>
                <a:gd name="T56" fmla="*/ 93 w 186"/>
                <a:gd name="T57" fmla="*/ 8 h 151"/>
                <a:gd name="T58" fmla="*/ 152 w 186"/>
                <a:gd name="T59" fmla="*/ 25 h 151"/>
                <a:gd name="T60" fmla="*/ 177 w 186"/>
                <a:gd name="T61" fmla="*/ 33 h 151"/>
                <a:gd name="T62" fmla="*/ 156 w 186"/>
                <a:gd name="T63" fmla="*/ 67 h 151"/>
                <a:gd name="T64" fmla="*/ 156 w 186"/>
                <a:gd name="T65" fmla="*/ 75 h 151"/>
                <a:gd name="T66" fmla="*/ 156 w 186"/>
                <a:gd name="T67" fmla="*/ 67 h 151"/>
                <a:gd name="T68" fmla="*/ 51 w 186"/>
                <a:gd name="T69" fmla="*/ 84 h 151"/>
                <a:gd name="T70" fmla="*/ 135 w 186"/>
                <a:gd name="T71" fmla="*/ 84 h 151"/>
                <a:gd name="T72" fmla="*/ 93 w 186"/>
                <a:gd name="T73" fmla="*/ 118 h 151"/>
                <a:gd name="T74" fmla="*/ 93 w 186"/>
                <a:gd name="T75" fmla="*/ 50 h 151"/>
                <a:gd name="T76" fmla="*/ 93 w 186"/>
                <a:gd name="T77" fmla="*/ 118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6" h="151">
                  <a:moveTo>
                    <a:pt x="93" y="59"/>
                  </a:moveTo>
                  <a:cubicBezTo>
                    <a:pt x="79" y="59"/>
                    <a:pt x="68" y="70"/>
                    <a:pt x="68" y="84"/>
                  </a:cubicBezTo>
                  <a:cubicBezTo>
                    <a:pt x="68" y="98"/>
                    <a:pt x="79" y="109"/>
                    <a:pt x="93" y="109"/>
                  </a:cubicBezTo>
                  <a:cubicBezTo>
                    <a:pt x="107" y="109"/>
                    <a:pt x="118" y="98"/>
                    <a:pt x="118" y="84"/>
                  </a:cubicBezTo>
                  <a:cubicBezTo>
                    <a:pt x="118" y="70"/>
                    <a:pt x="107" y="59"/>
                    <a:pt x="93" y="59"/>
                  </a:cubicBezTo>
                  <a:close/>
                  <a:moveTo>
                    <a:pt x="93" y="101"/>
                  </a:moveTo>
                  <a:cubicBezTo>
                    <a:pt x="84" y="101"/>
                    <a:pt x="76" y="93"/>
                    <a:pt x="76" y="84"/>
                  </a:cubicBezTo>
                  <a:cubicBezTo>
                    <a:pt x="76" y="75"/>
                    <a:pt x="84" y="67"/>
                    <a:pt x="93" y="67"/>
                  </a:cubicBezTo>
                  <a:cubicBezTo>
                    <a:pt x="102" y="67"/>
                    <a:pt x="110" y="75"/>
                    <a:pt x="110" y="84"/>
                  </a:cubicBezTo>
                  <a:cubicBezTo>
                    <a:pt x="110" y="93"/>
                    <a:pt x="102" y="101"/>
                    <a:pt x="93" y="101"/>
                  </a:cubicBezTo>
                  <a:close/>
                  <a:moveTo>
                    <a:pt x="72" y="25"/>
                  </a:moveTo>
                  <a:cubicBezTo>
                    <a:pt x="114" y="25"/>
                    <a:pt x="114" y="25"/>
                    <a:pt x="114" y="25"/>
                  </a:cubicBezTo>
                  <a:cubicBezTo>
                    <a:pt x="116" y="25"/>
                    <a:pt x="118" y="23"/>
                    <a:pt x="118" y="21"/>
                  </a:cubicBezTo>
                  <a:cubicBezTo>
                    <a:pt x="118" y="18"/>
                    <a:pt x="116" y="16"/>
                    <a:pt x="114" y="16"/>
                  </a:cubicBezTo>
                  <a:cubicBezTo>
                    <a:pt x="72" y="16"/>
                    <a:pt x="72" y="16"/>
                    <a:pt x="72" y="16"/>
                  </a:cubicBezTo>
                  <a:cubicBezTo>
                    <a:pt x="70" y="16"/>
                    <a:pt x="68" y="18"/>
                    <a:pt x="68" y="21"/>
                  </a:cubicBezTo>
                  <a:cubicBezTo>
                    <a:pt x="68" y="23"/>
                    <a:pt x="70" y="25"/>
                    <a:pt x="72" y="25"/>
                  </a:cubicBezTo>
                  <a:close/>
                  <a:moveTo>
                    <a:pt x="156" y="33"/>
                  </a:moveTo>
                  <a:cubicBezTo>
                    <a:pt x="149" y="33"/>
                    <a:pt x="144" y="39"/>
                    <a:pt x="144" y="46"/>
                  </a:cubicBezTo>
                  <a:cubicBezTo>
                    <a:pt x="144" y="53"/>
                    <a:pt x="149" y="59"/>
                    <a:pt x="156" y="59"/>
                  </a:cubicBezTo>
                  <a:cubicBezTo>
                    <a:pt x="163" y="59"/>
                    <a:pt x="169" y="53"/>
                    <a:pt x="169" y="46"/>
                  </a:cubicBezTo>
                  <a:cubicBezTo>
                    <a:pt x="169" y="39"/>
                    <a:pt x="163" y="33"/>
                    <a:pt x="156" y="33"/>
                  </a:cubicBezTo>
                  <a:close/>
                  <a:moveTo>
                    <a:pt x="156" y="50"/>
                  </a:moveTo>
                  <a:cubicBezTo>
                    <a:pt x="154" y="50"/>
                    <a:pt x="152" y="48"/>
                    <a:pt x="152" y="46"/>
                  </a:cubicBezTo>
                  <a:cubicBezTo>
                    <a:pt x="152" y="44"/>
                    <a:pt x="154" y="42"/>
                    <a:pt x="156" y="42"/>
                  </a:cubicBezTo>
                  <a:cubicBezTo>
                    <a:pt x="159" y="42"/>
                    <a:pt x="160" y="44"/>
                    <a:pt x="160" y="46"/>
                  </a:cubicBezTo>
                  <a:cubicBezTo>
                    <a:pt x="160" y="48"/>
                    <a:pt x="159" y="50"/>
                    <a:pt x="156" y="50"/>
                  </a:cubicBezTo>
                  <a:close/>
                  <a:moveTo>
                    <a:pt x="169" y="16"/>
                  </a:moveTo>
                  <a:cubicBezTo>
                    <a:pt x="152" y="16"/>
                    <a:pt x="152" y="16"/>
                    <a:pt x="152" y="16"/>
                  </a:cubicBezTo>
                  <a:cubicBezTo>
                    <a:pt x="139" y="16"/>
                    <a:pt x="139" y="0"/>
                    <a:pt x="122" y="0"/>
                  </a:cubicBezTo>
                  <a:cubicBezTo>
                    <a:pt x="106" y="0"/>
                    <a:pt x="93" y="0"/>
                    <a:pt x="93" y="0"/>
                  </a:cubicBezTo>
                  <a:cubicBezTo>
                    <a:pt x="93" y="0"/>
                    <a:pt x="80" y="0"/>
                    <a:pt x="63" y="0"/>
                  </a:cubicBezTo>
                  <a:cubicBezTo>
                    <a:pt x="47" y="0"/>
                    <a:pt x="47" y="16"/>
                    <a:pt x="34" y="16"/>
                  </a:cubicBezTo>
                  <a:cubicBezTo>
                    <a:pt x="17" y="16"/>
                    <a:pt x="17" y="16"/>
                    <a:pt x="17" y="16"/>
                  </a:cubicBezTo>
                  <a:cubicBezTo>
                    <a:pt x="8" y="16"/>
                    <a:pt x="0" y="24"/>
                    <a:pt x="0" y="33"/>
                  </a:cubicBezTo>
                  <a:cubicBezTo>
                    <a:pt x="0" y="135"/>
                    <a:pt x="0" y="135"/>
                    <a:pt x="0" y="135"/>
                  </a:cubicBezTo>
                  <a:cubicBezTo>
                    <a:pt x="0" y="144"/>
                    <a:pt x="8" y="151"/>
                    <a:pt x="17" y="151"/>
                  </a:cubicBezTo>
                  <a:cubicBezTo>
                    <a:pt x="169" y="151"/>
                    <a:pt x="169" y="151"/>
                    <a:pt x="169" y="151"/>
                  </a:cubicBezTo>
                  <a:cubicBezTo>
                    <a:pt x="178" y="151"/>
                    <a:pt x="186" y="144"/>
                    <a:pt x="186" y="135"/>
                  </a:cubicBezTo>
                  <a:cubicBezTo>
                    <a:pt x="186" y="33"/>
                    <a:pt x="186" y="33"/>
                    <a:pt x="186" y="33"/>
                  </a:cubicBezTo>
                  <a:cubicBezTo>
                    <a:pt x="186" y="24"/>
                    <a:pt x="178" y="16"/>
                    <a:pt x="169" y="16"/>
                  </a:cubicBezTo>
                  <a:close/>
                  <a:moveTo>
                    <a:pt x="177" y="101"/>
                  </a:moveTo>
                  <a:cubicBezTo>
                    <a:pt x="141" y="101"/>
                    <a:pt x="141" y="101"/>
                    <a:pt x="141" y="101"/>
                  </a:cubicBezTo>
                  <a:cubicBezTo>
                    <a:pt x="140" y="104"/>
                    <a:pt x="138" y="107"/>
                    <a:pt x="137" y="109"/>
                  </a:cubicBezTo>
                  <a:cubicBezTo>
                    <a:pt x="177" y="109"/>
                    <a:pt x="177" y="109"/>
                    <a:pt x="177" y="109"/>
                  </a:cubicBezTo>
                  <a:cubicBezTo>
                    <a:pt x="177" y="135"/>
                    <a:pt x="177" y="135"/>
                    <a:pt x="177" y="135"/>
                  </a:cubicBezTo>
                  <a:cubicBezTo>
                    <a:pt x="177" y="139"/>
                    <a:pt x="174" y="143"/>
                    <a:pt x="169" y="143"/>
                  </a:cubicBezTo>
                  <a:cubicBezTo>
                    <a:pt x="17" y="143"/>
                    <a:pt x="17" y="143"/>
                    <a:pt x="17" y="143"/>
                  </a:cubicBezTo>
                  <a:cubicBezTo>
                    <a:pt x="12" y="143"/>
                    <a:pt x="9" y="139"/>
                    <a:pt x="9" y="135"/>
                  </a:cubicBezTo>
                  <a:cubicBezTo>
                    <a:pt x="9" y="109"/>
                    <a:pt x="9" y="109"/>
                    <a:pt x="9" y="109"/>
                  </a:cubicBezTo>
                  <a:cubicBezTo>
                    <a:pt x="49" y="109"/>
                    <a:pt x="49" y="109"/>
                    <a:pt x="49" y="109"/>
                  </a:cubicBezTo>
                  <a:cubicBezTo>
                    <a:pt x="48" y="107"/>
                    <a:pt x="46" y="104"/>
                    <a:pt x="45" y="101"/>
                  </a:cubicBezTo>
                  <a:cubicBezTo>
                    <a:pt x="9" y="101"/>
                    <a:pt x="9" y="101"/>
                    <a:pt x="9" y="101"/>
                  </a:cubicBezTo>
                  <a:cubicBezTo>
                    <a:pt x="9" y="33"/>
                    <a:pt x="9" y="33"/>
                    <a:pt x="9" y="33"/>
                  </a:cubicBezTo>
                  <a:cubicBezTo>
                    <a:pt x="9" y="29"/>
                    <a:pt x="12" y="25"/>
                    <a:pt x="17" y="25"/>
                  </a:cubicBezTo>
                  <a:cubicBezTo>
                    <a:pt x="34" y="25"/>
                    <a:pt x="34" y="25"/>
                    <a:pt x="34" y="25"/>
                  </a:cubicBezTo>
                  <a:cubicBezTo>
                    <a:pt x="51" y="25"/>
                    <a:pt x="51" y="8"/>
                    <a:pt x="63" y="8"/>
                  </a:cubicBezTo>
                  <a:cubicBezTo>
                    <a:pt x="72" y="8"/>
                    <a:pt x="93" y="8"/>
                    <a:pt x="93" y="8"/>
                  </a:cubicBezTo>
                  <a:cubicBezTo>
                    <a:pt x="93" y="8"/>
                    <a:pt x="114" y="8"/>
                    <a:pt x="122" y="8"/>
                  </a:cubicBezTo>
                  <a:cubicBezTo>
                    <a:pt x="135" y="8"/>
                    <a:pt x="135" y="25"/>
                    <a:pt x="152" y="25"/>
                  </a:cubicBezTo>
                  <a:cubicBezTo>
                    <a:pt x="169" y="25"/>
                    <a:pt x="169" y="25"/>
                    <a:pt x="169" y="25"/>
                  </a:cubicBezTo>
                  <a:cubicBezTo>
                    <a:pt x="174" y="25"/>
                    <a:pt x="177" y="29"/>
                    <a:pt x="177" y="33"/>
                  </a:cubicBezTo>
                  <a:lnTo>
                    <a:pt x="177" y="101"/>
                  </a:lnTo>
                  <a:close/>
                  <a:moveTo>
                    <a:pt x="156" y="67"/>
                  </a:moveTo>
                  <a:cubicBezTo>
                    <a:pt x="154" y="67"/>
                    <a:pt x="152" y="69"/>
                    <a:pt x="152" y="71"/>
                  </a:cubicBezTo>
                  <a:cubicBezTo>
                    <a:pt x="152" y="74"/>
                    <a:pt x="154" y="75"/>
                    <a:pt x="156" y="75"/>
                  </a:cubicBezTo>
                  <a:cubicBezTo>
                    <a:pt x="159" y="75"/>
                    <a:pt x="160" y="74"/>
                    <a:pt x="160" y="71"/>
                  </a:cubicBezTo>
                  <a:cubicBezTo>
                    <a:pt x="160" y="69"/>
                    <a:pt x="159" y="67"/>
                    <a:pt x="156" y="67"/>
                  </a:cubicBezTo>
                  <a:close/>
                  <a:moveTo>
                    <a:pt x="93" y="42"/>
                  </a:moveTo>
                  <a:cubicBezTo>
                    <a:pt x="70" y="42"/>
                    <a:pt x="51" y="61"/>
                    <a:pt x="51" y="84"/>
                  </a:cubicBezTo>
                  <a:cubicBezTo>
                    <a:pt x="51" y="107"/>
                    <a:pt x="70" y="126"/>
                    <a:pt x="93" y="126"/>
                  </a:cubicBezTo>
                  <a:cubicBezTo>
                    <a:pt x="116" y="126"/>
                    <a:pt x="135" y="107"/>
                    <a:pt x="135" y="84"/>
                  </a:cubicBezTo>
                  <a:cubicBezTo>
                    <a:pt x="135" y="61"/>
                    <a:pt x="116" y="42"/>
                    <a:pt x="93" y="42"/>
                  </a:cubicBezTo>
                  <a:close/>
                  <a:moveTo>
                    <a:pt x="93" y="118"/>
                  </a:moveTo>
                  <a:cubicBezTo>
                    <a:pt x="74" y="118"/>
                    <a:pt x="59" y="103"/>
                    <a:pt x="59" y="84"/>
                  </a:cubicBezTo>
                  <a:cubicBezTo>
                    <a:pt x="59" y="65"/>
                    <a:pt x="74" y="50"/>
                    <a:pt x="93" y="50"/>
                  </a:cubicBezTo>
                  <a:cubicBezTo>
                    <a:pt x="112" y="50"/>
                    <a:pt x="127" y="65"/>
                    <a:pt x="127" y="84"/>
                  </a:cubicBezTo>
                  <a:cubicBezTo>
                    <a:pt x="127" y="103"/>
                    <a:pt x="112" y="118"/>
                    <a:pt x="93" y="118"/>
                  </a:cubicBezTo>
                  <a:close/>
                </a:path>
              </a:pathLst>
            </a:custGeom>
            <a:solidFill>
              <a:schemeClr val="bg1">
                <a:lumMod val="95000"/>
              </a:schemeClr>
            </a:solidFill>
            <a:ln>
              <a:solidFill>
                <a:schemeClr val="bg1"/>
              </a:solidFill>
            </a:ln>
          </p:spPr>
          <p:txBody>
            <a:bodyPr anchor="ctr"/>
            <a:lstStyle/>
            <a:p>
              <a:pPr algn="ctr"/>
              <a:endParaRPr sz="1015">
                <a:cs typeface="+mn-ea"/>
                <a:sym typeface="+mn-lt"/>
              </a:endParaRPr>
            </a:p>
          </p:txBody>
        </p:sp>
      </p:grpSp>
      <p:grpSp>
        <p:nvGrpSpPr>
          <p:cNvPr id="13" name="组合 12"/>
          <p:cNvGrpSpPr/>
          <p:nvPr/>
        </p:nvGrpSpPr>
        <p:grpSpPr>
          <a:xfrm>
            <a:off x="5373072" y="3548200"/>
            <a:ext cx="510451" cy="509182"/>
            <a:chOff x="8791" y="4076"/>
            <a:chExt cx="804" cy="802"/>
          </a:xfrm>
        </p:grpSpPr>
        <p:sp>
          <p:nvSpPr>
            <p:cNvPr id="91" name="Oval 28"/>
            <p:cNvSpPr>
              <a:spLocks noChangeAspect="1"/>
            </p:cNvSpPr>
            <p:nvPr/>
          </p:nvSpPr>
          <p:spPr>
            <a:xfrm>
              <a:off x="8791" y="4076"/>
              <a:ext cx="803" cy="803"/>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sz="1015">
                <a:cs typeface="+mn-ea"/>
                <a:sym typeface="+mn-lt"/>
              </a:endParaRPr>
            </a:p>
          </p:txBody>
        </p:sp>
        <p:sp>
          <p:nvSpPr>
            <p:cNvPr id="92" name="Freeform: Shape 27"/>
            <p:cNvSpPr/>
            <p:nvPr/>
          </p:nvSpPr>
          <p:spPr bwMode="auto">
            <a:xfrm>
              <a:off x="9016" y="4363"/>
              <a:ext cx="362" cy="228"/>
            </a:xfrm>
            <a:custGeom>
              <a:avLst/>
              <a:gdLst>
                <a:gd name="T0" fmla="*/ 118 w 186"/>
                <a:gd name="T1" fmla="*/ 21 h 118"/>
                <a:gd name="T2" fmla="*/ 127 w 186"/>
                <a:gd name="T3" fmla="*/ 21 h 118"/>
                <a:gd name="T4" fmla="*/ 182 w 186"/>
                <a:gd name="T5" fmla="*/ 17 h 118"/>
                <a:gd name="T6" fmla="*/ 180 w 186"/>
                <a:gd name="T7" fmla="*/ 17 h 118"/>
                <a:gd name="T8" fmla="*/ 144 w 186"/>
                <a:gd name="T9" fmla="*/ 17 h 118"/>
                <a:gd name="T10" fmla="*/ 17 w 186"/>
                <a:gd name="T11" fmla="*/ 0 h 118"/>
                <a:gd name="T12" fmla="*/ 0 w 186"/>
                <a:gd name="T13" fmla="*/ 101 h 118"/>
                <a:gd name="T14" fmla="*/ 127 w 186"/>
                <a:gd name="T15" fmla="*/ 118 h 118"/>
                <a:gd name="T16" fmla="*/ 144 w 186"/>
                <a:gd name="T17" fmla="*/ 83 h 118"/>
                <a:gd name="T18" fmla="*/ 180 w 186"/>
                <a:gd name="T19" fmla="*/ 101 h 118"/>
                <a:gd name="T20" fmla="*/ 186 w 186"/>
                <a:gd name="T21" fmla="*/ 97 h 118"/>
                <a:gd name="T22" fmla="*/ 182 w 186"/>
                <a:gd name="T23" fmla="*/ 17 h 118"/>
                <a:gd name="T24" fmla="*/ 127 w 186"/>
                <a:gd name="T25" fmla="*/ 110 h 118"/>
                <a:gd name="T26" fmla="*/ 9 w 186"/>
                <a:gd name="T27" fmla="*/ 101 h 118"/>
                <a:gd name="T28" fmla="*/ 135 w 186"/>
                <a:gd name="T29" fmla="*/ 42 h 118"/>
                <a:gd name="T30" fmla="*/ 135 w 186"/>
                <a:gd name="T31" fmla="*/ 34 h 118"/>
                <a:gd name="T32" fmla="*/ 9 w 186"/>
                <a:gd name="T33" fmla="*/ 17 h 118"/>
                <a:gd name="T34" fmla="*/ 127 w 186"/>
                <a:gd name="T35" fmla="*/ 8 h 118"/>
                <a:gd name="T36" fmla="*/ 135 w 186"/>
                <a:gd name="T37" fmla="*/ 34 h 118"/>
                <a:gd name="T38" fmla="*/ 144 w 186"/>
                <a:gd name="T39" fmla="*/ 73 h 118"/>
                <a:gd name="T40" fmla="*/ 161 w 186"/>
                <a:gd name="T41" fmla="*/ 36 h 118"/>
                <a:gd name="T42" fmla="*/ 177 w 186"/>
                <a:gd name="T43" fmla="*/ 90 h 118"/>
                <a:gd name="T44" fmla="*/ 169 w 186"/>
                <a:gd name="T45" fmla="*/ 32 h 118"/>
                <a:gd name="T46" fmla="*/ 177 w 186"/>
                <a:gd name="T47" fmla="*/ 90 h 118"/>
                <a:gd name="T48" fmla="*/ 97 w 186"/>
                <a:gd name="T49" fmla="*/ 93 h 118"/>
                <a:gd name="T50" fmla="*/ 97 w 186"/>
                <a:gd name="T51" fmla="*/ 51 h 118"/>
                <a:gd name="T52" fmla="*/ 81 w 186"/>
                <a:gd name="T53" fmla="*/ 84 h 118"/>
                <a:gd name="T54" fmla="*/ 68 w 186"/>
                <a:gd name="T55" fmla="*/ 72 h 118"/>
                <a:gd name="T56" fmla="*/ 26 w 186"/>
                <a:gd name="T57" fmla="*/ 72 h 118"/>
                <a:gd name="T58" fmla="*/ 97 w 186"/>
                <a:gd name="T59" fmla="*/ 59 h 118"/>
                <a:gd name="T60" fmla="*/ 97 w 186"/>
                <a:gd name="T61" fmla="*/ 84 h 118"/>
                <a:gd name="T62" fmla="*/ 97 w 186"/>
                <a:gd name="T63" fmla="*/ 59 h 118"/>
                <a:gd name="T64" fmla="*/ 59 w 186"/>
                <a:gd name="T65" fmla="*/ 72 h 118"/>
                <a:gd name="T66" fmla="*/ 34 w 186"/>
                <a:gd name="T67" fmla="*/ 72 h 118"/>
                <a:gd name="T68" fmla="*/ 106 w 186"/>
                <a:gd name="T69" fmla="*/ 17 h 118"/>
                <a:gd name="T70" fmla="*/ 106 w 186"/>
                <a:gd name="T71" fmla="*/ 25 h 118"/>
                <a:gd name="T72" fmla="*/ 106 w 186"/>
                <a:gd name="T73" fmla="*/ 1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 h="118">
                  <a:moveTo>
                    <a:pt x="123" y="17"/>
                  </a:moveTo>
                  <a:cubicBezTo>
                    <a:pt x="120" y="17"/>
                    <a:pt x="118" y="19"/>
                    <a:pt x="118" y="21"/>
                  </a:cubicBezTo>
                  <a:cubicBezTo>
                    <a:pt x="118" y="23"/>
                    <a:pt x="120" y="25"/>
                    <a:pt x="123" y="25"/>
                  </a:cubicBezTo>
                  <a:cubicBezTo>
                    <a:pt x="125" y="25"/>
                    <a:pt x="127" y="23"/>
                    <a:pt x="127" y="21"/>
                  </a:cubicBezTo>
                  <a:cubicBezTo>
                    <a:pt x="127" y="19"/>
                    <a:pt x="125" y="17"/>
                    <a:pt x="123" y="17"/>
                  </a:cubicBezTo>
                  <a:close/>
                  <a:moveTo>
                    <a:pt x="182" y="17"/>
                  </a:moveTo>
                  <a:cubicBezTo>
                    <a:pt x="181" y="17"/>
                    <a:pt x="180" y="17"/>
                    <a:pt x="180" y="17"/>
                  </a:cubicBezTo>
                  <a:cubicBezTo>
                    <a:pt x="180" y="17"/>
                    <a:pt x="180" y="17"/>
                    <a:pt x="180" y="17"/>
                  </a:cubicBezTo>
                  <a:cubicBezTo>
                    <a:pt x="144" y="35"/>
                    <a:pt x="144" y="35"/>
                    <a:pt x="144" y="35"/>
                  </a:cubicBezTo>
                  <a:cubicBezTo>
                    <a:pt x="144" y="17"/>
                    <a:pt x="144" y="17"/>
                    <a:pt x="144" y="17"/>
                  </a:cubicBezTo>
                  <a:cubicBezTo>
                    <a:pt x="144" y="8"/>
                    <a:pt x="136" y="0"/>
                    <a:pt x="127" y="0"/>
                  </a:cubicBezTo>
                  <a:cubicBezTo>
                    <a:pt x="17" y="0"/>
                    <a:pt x="17" y="0"/>
                    <a:pt x="17" y="0"/>
                  </a:cubicBezTo>
                  <a:cubicBezTo>
                    <a:pt x="8" y="0"/>
                    <a:pt x="0" y="8"/>
                    <a:pt x="0" y="17"/>
                  </a:cubicBezTo>
                  <a:cubicBezTo>
                    <a:pt x="0" y="101"/>
                    <a:pt x="0" y="101"/>
                    <a:pt x="0" y="101"/>
                  </a:cubicBezTo>
                  <a:cubicBezTo>
                    <a:pt x="0" y="111"/>
                    <a:pt x="8" y="118"/>
                    <a:pt x="17" y="118"/>
                  </a:cubicBezTo>
                  <a:cubicBezTo>
                    <a:pt x="127" y="118"/>
                    <a:pt x="127" y="118"/>
                    <a:pt x="127" y="118"/>
                  </a:cubicBezTo>
                  <a:cubicBezTo>
                    <a:pt x="136" y="118"/>
                    <a:pt x="144" y="111"/>
                    <a:pt x="144" y="101"/>
                  </a:cubicBezTo>
                  <a:cubicBezTo>
                    <a:pt x="144" y="83"/>
                    <a:pt x="144" y="83"/>
                    <a:pt x="144" y="83"/>
                  </a:cubicBezTo>
                  <a:cubicBezTo>
                    <a:pt x="180" y="101"/>
                    <a:pt x="180" y="101"/>
                    <a:pt x="180" y="101"/>
                  </a:cubicBezTo>
                  <a:cubicBezTo>
                    <a:pt x="180" y="101"/>
                    <a:pt x="180" y="101"/>
                    <a:pt x="180" y="101"/>
                  </a:cubicBezTo>
                  <a:cubicBezTo>
                    <a:pt x="180" y="101"/>
                    <a:pt x="181" y="101"/>
                    <a:pt x="182" y="101"/>
                  </a:cubicBezTo>
                  <a:cubicBezTo>
                    <a:pt x="184" y="101"/>
                    <a:pt x="186" y="99"/>
                    <a:pt x="186" y="97"/>
                  </a:cubicBezTo>
                  <a:cubicBezTo>
                    <a:pt x="186" y="21"/>
                    <a:pt x="186" y="21"/>
                    <a:pt x="186" y="21"/>
                  </a:cubicBezTo>
                  <a:cubicBezTo>
                    <a:pt x="186" y="19"/>
                    <a:pt x="184" y="17"/>
                    <a:pt x="182" y="17"/>
                  </a:cubicBezTo>
                  <a:close/>
                  <a:moveTo>
                    <a:pt x="135" y="101"/>
                  </a:moveTo>
                  <a:cubicBezTo>
                    <a:pt x="135" y="106"/>
                    <a:pt x="132" y="110"/>
                    <a:pt x="127" y="110"/>
                  </a:cubicBezTo>
                  <a:cubicBezTo>
                    <a:pt x="17" y="110"/>
                    <a:pt x="17" y="110"/>
                    <a:pt x="17" y="110"/>
                  </a:cubicBezTo>
                  <a:cubicBezTo>
                    <a:pt x="13" y="110"/>
                    <a:pt x="9" y="106"/>
                    <a:pt x="9" y="101"/>
                  </a:cubicBezTo>
                  <a:cubicBezTo>
                    <a:pt x="9" y="42"/>
                    <a:pt x="9" y="42"/>
                    <a:pt x="9" y="42"/>
                  </a:cubicBezTo>
                  <a:cubicBezTo>
                    <a:pt x="135" y="42"/>
                    <a:pt x="135" y="42"/>
                    <a:pt x="135" y="42"/>
                  </a:cubicBezTo>
                  <a:lnTo>
                    <a:pt x="135" y="101"/>
                  </a:lnTo>
                  <a:close/>
                  <a:moveTo>
                    <a:pt x="135" y="34"/>
                  </a:moveTo>
                  <a:cubicBezTo>
                    <a:pt x="9" y="34"/>
                    <a:pt x="9" y="34"/>
                    <a:pt x="9" y="34"/>
                  </a:cubicBezTo>
                  <a:cubicBezTo>
                    <a:pt x="9" y="17"/>
                    <a:pt x="9" y="17"/>
                    <a:pt x="9" y="17"/>
                  </a:cubicBezTo>
                  <a:cubicBezTo>
                    <a:pt x="9" y="12"/>
                    <a:pt x="13" y="8"/>
                    <a:pt x="17" y="8"/>
                  </a:cubicBezTo>
                  <a:cubicBezTo>
                    <a:pt x="127" y="8"/>
                    <a:pt x="127" y="8"/>
                    <a:pt x="127" y="8"/>
                  </a:cubicBezTo>
                  <a:cubicBezTo>
                    <a:pt x="132" y="8"/>
                    <a:pt x="135" y="12"/>
                    <a:pt x="135" y="17"/>
                  </a:cubicBezTo>
                  <a:lnTo>
                    <a:pt x="135" y="34"/>
                  </a:lnTo>
                  <a:close/>
                  <a:moveTo>
                    <a:pt x="161" y="82"/>
                  </a:moveTo>
                  <a:cubicBezTo>
                    <a:pt x="144" y="73"/>
                    <a:pt x="144" y="73"/>
                    <a:pt x="144" y="73"/>
                  </a:cubicBezTo>
                  <a:cubicBezTo>
                    <a:pt x="144" y="45"/>
                    <a:pt x="144" y="45"/>
                    <a:pt x="144" y="45"/>
                  </a:cubicBezTo>
                  <a:cubicBezTo>
                    <a:pt x="161" y="36"/>
                    <a:pt x="161" y="36"/>
                    <a:pt x="161" y="36"/>
                  </a:cubicBezTo>
                  <a:lnTo>
                    <a:pt x="161" y="82"/>
                  </a:lnTo>
                  <a:close/>
                  <a:moveTo>
                    <a:pt x="177" y="90"/>
                  </a:moveTo>
                  <a:cubicBezTo>
                    <a:pt x="169" y="86"/>
                    <a:pt x="169" y="86"/>
                    <a:pt x="169" y="86"/>
                  </a:cubicBezTo>
                  <a:cubicBezTo>
                    <a:pt x="169" y="32"/>
                    <a:pt x="169" y="32"/>
                    <a:pt x="169" y="32"/>
                  </a:cubicBezTo>
                  <a:cubicBezTo>
                    <a:pt x="177" y="28"/>
                    <a:pt x="177" y="28"/>
                    <a:pt x="177" y="28"/>
                  </a:cubicBezTo>
                  <a:lnTo>
                    <a:pt x="177" y="90"/>
                  </a:lnTo>
                  <a:close/>
                  <a:moveTo>
                    <a:pt x="47" y="93"/>
                  </a:moveTo>
                  <a:cubicBezTo>
                    <a:pt x="97" y="93"/>
                    <a:pt x="97" y="93"/>
                    <a:pt x="97" y="93"/>
                  </a:cubicBezTo>
                  <a:cubicBezTo>
                    <a:pt x="109" y="93"/>
                    <a:pt x="118" y="83"/>
                    <a:pt x="118" y="72"/>
                  </a:cubicBezTo>
                  <a:cubicBezTo>
                    <a:pt x="118" y="60"/>
                    <a:pt x="109" y="51"/>
                    <a:pt x="97" y="51"/>
                  </a:cubicBezTo>
                  <a:cubicBezTo>
                    <a:pt x="86" y="51"/>
                    <a:pt x="76" y="60"/>
                    <a:pt x="76" y="72"/>
                  </a:cubicBezTo>
                  <a:cubicBezTo>
                    <a:pt x="76" y="77"/>
                    <a:pt x="78" y="81"/>
                    <a:pt x="81" y="84"/>
                  </a:cubicBezTo>
                  <a:cubicBezTo>
                    <a:pt x="63" y="84"/>
                    <a:pt x="63" y="84"/>
                    <a:pt x="63" y="84"/>
                  </a:cubicBezTo>
                  <a:cubicBezTo>
                    <a:pt x="66" y="81"/>
                    <a:pt x="68" y="77"/>
                    <a:pt x="68" y="72"/>
                  </a:cubicBezTo>
                  <a:cubicBezTo>
                    <a:pt x="68" y="60"/>
                    <a:pt x="58" y="51"/>
                    <a:pt x="47" y="51"/>
                  </a:cubicBezTo>
                  <a:cubicBezTo>
                    <a:pt x="35" y="51"/>
                    <a:pt x="26" y="60"/>
                    <a:pt x="26" y="72"/>
                  </a:cubicBezTo>
                  <a:cubicBezTo>
                    <a:pt x="26" y="83"/>
                    <a:pt x="35" y="93"/>
                    <a:pt x="47" y="93"/>
                  </a:cubicBezTo>
                  <a:close/>
                  <a:moveTo>
                    <a:pt x="97" y="59"/>
                  </a:moveTo>
                  <a:cubicBezTo>
                    <a:pt x="104" y="59"/>
                    <a:pt x="110" y="65"/>
                    <a:pt x="110" y="72"/>
                  </a:cubicBezTo>
                  <a:cubicBezTo>
                    <a:pt x="110" y="79"/>
                    <a:pt x="104" y="84"/>
                    <a:pt x="97" y="84"/>
                  </a:cubicBezTo>
                  <a:cubicBezTo>
                    <a:pt x="90" y="84"/>
                    <a:pt x="85" y="79"/>
                    <a:pt x="85" y="72"/>
                  </a:cubicBezTo>
                  <a:cubicBezTo>
                    <a:pt x="85" y="65"/>
                    <a:pt x="90" y="59"/>
                    <a:pt x="97" y="59"/>
                  </a:cubicBezTo>
                  <a:close/>
                  <a:moveTo>
                    <a:pt x="47" y="59"/>
                  </a:moveTo>
                  <a:cubicBezTo>
                    <a:pt x="54" y="59"/>
                    <a:pt x="59" y="65"/>
                    <a:pt x="59" y="72"/>
                  </a:cubicBezTo>
                  <a:cubicBezTo>
                    <a:pt x="59" y="79"/>
                    <a:pt x="54" y="84"/>
                    <a:pt x="47" y="84"/>
                  </a:cubicBezTo>
                  <a:cubicBezTo>
                    <a:pt x="40" y="84"/>
                    <a:pt x="34" y="79"/>
                    <a:pt x="34" y="72"/>
                  </a:cubicBezTo>
                  <a:cubicBezTo>
                    <a:pt x="34" y="65"/>
                    <a:pt x="40" y="59"/>
                    <a:pt x="47" y="59"/>
                  </a:cubicBezTo>
                  <a:close/>
                  <a:moveTo>
                    <a:pt x="106" y="17"/>
                  </a:moveTo>
                  <a:cubicBezTo>
                    <a:pt x="103" y="17"/>
                    <a:pt x="102" y="19"/>
                    <a:pt x="102" y="21"/>
                  </a:cubicBezTo>
                  <a:cubicBezTo>
                    <a:pt x="102" y="23"/>
                    <a:pt x="103" y="25"/>
                    <a:pt x="106" y="25"/>
                  </a:cubicBezTo>
                  <a:cubicBezTo>
                    <a:pt x="108" y="25"/>
                    <a:pt x="110" y="23"/>
                    <a:pt x="110" y="21"/>
                  </a:cubicBezTo>
                  <a:cubicBezTo>
                    <a:pt x="110" y="19"/>
                    <a:pt x="108" y="17"/>
                    <a:pt x="106" y="17"/>
                  </a:cubicBezTo>
                  <a:close/>
                </a:path>
              </a:pathLst>
            </a:custGeom>
            <a:solidFill>
              <a:schemeClr val="bg1"/>
            </a:solidFill>
            <a:ln>
              <a:noFill/>
            </a:ln>
          </p:spPr>
          <p:txBody>
            <a:bodyPr anchor="ctr"/>
            <a:lstStyle/>
            <a:p>
              <a:pPr algn="ctr"/>
              <a:endParaRPr sz="1015">
                <a:cs typeface="+mn-ea"/>
                <a:sym typeface="+mn-lt"/>
              </a:endParaRPr>
            </a:p>
          </p:txBody>
        </p:sp>
      </p:grpSp>
      <p:grpSp>
        <p:nvGrpSpPr>
          <p:cNvPr id="10" name="组合 9"/>
          <p:cNvGrpSpPr/>
          <p:nvPr/>
        </p:nvGrpSpPr>
        <p:grpSpPr>
          <a:xfrm>
            <a:off x="2903351" y="3565977"/>
            <a:ext cx="510451" cy="509182"/>
            <a:chOff x="4486" y="4088"/>
            <a:chExt cx="804" cy="802"/>
          </a:xfrm>
        </p:grpSpPr>
        <p:sp>
          <p:nvSpPr>
            <p:cNvPr id="93" name="Oval 32"/>
            <p:cNvSpPr>
              <a:spLocks noChangeAspect="1"/>
            </p:cNvSpPr>
            <p:nvPr/>
          </p:nvSpPr>
          <p:spPr>
            <a:xfrm>
              <a:off x="4486" y="4088"/>
              <a:ext cx="803" cy="803"/>
            </a:xfrm>
            <a:prstGeom prst="ellipse">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sz="1015">
                <a:cs typeface="+mn-ea"/>
                <a:sym typeface="+mn-lt"/>
              </a:endParaRPr>
            </a:p>
          </p:txBody>
        </p:sp>
        <p:sp>
          <p:nvSpPr>
            <p:cNvPr id="94" name="Freeform: Shape 33"/>
            <p:cNvSpPr/>
            <p:nvPr/>
          </p:nvSpPr>
          <p:spPr bwMode="auto">
            <a:xfrm>
              <a:off x="4709" y="4346"/>
              <a:ext cx="355" cy="292"/>
            </a:xfrm>
            <a:custGeom>
              <a:avLst/>
              <a:gdLst>
                <a:gd name="T0" fmla="*/ 17 w 185"/>
                <a:gd name="T1" fmla="*/ 109 h 152"/>
                <a:gd name="T2" fmla="*/ 25 w 185"/>
                <a:gd name="T3" fmla="*/ 109 h 152"/>
                <a:gd name="T4" fmla="*/ 46 w 185"/>
                <a:gd name="T5" fmla="*/ 88 h 152"/>
                <a:gd name="T6" fmla="*/ 181 w 185"/>
                <a:gd name="T7" fmla="*/ 91 h 152"/>
                <a:gd name="T8" fmla="*/ 150 w 185"/>
                <a:gd name="T9" fmla="*/ 17 h 152"/>
                <a:gd name="T10" fmla="*/ 101 w 185"/>
                <a:gd name="T11" fmla="*/ 25 h 152"/>
                <a:gd name="T12" fmla="*/ 59 w 185"/>
                <a:gd name="T13" fmla="*/ 0 h 152"/>
                <a:gd name="T14" fmla="*/ 35 w 185"/>
                <a:gd name="T15" fmla="*/ 17 h 152"/>
                <a:gd name="T16" fmla="*/ 0 w 185"/>
                <a:gd name="T17" fmla="*/ 109 h 152"/>
                <a:gd name="T18" fmla="*/ 83 w 185"/>
                <a:gd name="T19" fmla="*/ 118 h 152"/>
                <a:gd name="T20" fmla="*/ 143 w 185"/>
                <a:gd name="T21" fmla="*/ 152 h 152"/>
                <a:gd name="T22" fmla="*/ 181 w 185"/>
                <a:gd name="T23" fmla="*/ 91 h 152"/>
                <a:gd name="T24" fmla="*/ 8 w 185"/>
                <a:gd name="T25" fmla="*/ 109 h 152"/>
                <a:gd name="T26" fmla="*/ 76 w 185"/>
                <a:gd name="T27" fmla="*/ 109 h 152"/>
                <a:gd name="T28" fmla="*/ 76 w 185"/>
                <a:gd name="T29" fmla="*/ 84 h 152"/>
                <a:gd name="T30" fmla="*/ 21 w 185"/>
                <a:gd name="T31" fmla="*/ 73 h 152"/>
                <a:gd name="T32" fmla="*/ 44 w 185"/>
                <a:gd name="T33" fmla="*/ 18 h 152"/>
                <a:gd name="T34" fmla="*/ 76 w 185"/>
                <a:gd name="T35" fmla="*/ 24 h 152"/>
                <a:gd name="T36" fmla="*/ 76 w 185"/>
                <a:gd name="T37" fmla="*/ 84 h 152"/>
                <a:gd name="T38" fmla="*/ 84 w 185"/>
                <a:gd name="T39" fmla="*/ 109 h 152"/>
                <a:gd name="T40" fmla="*/ 101 w 185"/>
                <a:gd name="T41" fmla="*/ 101 h 152"/>
                <a:gd name="T42" fmla="*/ 101 w 185"/>
                <a:gd name="T43" fmla="*/ 93 h 152"/>
                <a:gd name="T44" fmla="*/ 84 w 185"/>
                <a:gd name="T45" fmla="*/ 33 h 152"/>
                <a:gd name="T46" fmla="*/ 101 w 185"/>
                <a:gd name="T47" fmla="*/ 93 h 152"/>
                <a:gd name="T48" fmla="*/ 110 w 185"/>
                <a:gd name="T49" fmla="*/ 24 h 152"/>
                <a:gd name="T50" fmla="*/ 142 w 185"/>
                <a:gd name="T51" fmla="*/ 18 h 152"/>
                <a:gd name="T52" fmla="*/ 164 w 185"/>
                <a:gd name="T53" fmla="*/ 73 h 152"/>
                <a:gd name="T54" fmla="*/ 109 w 185"/>
                <a:gd name="T55" fmla="*/ 84 h 152"/>
                <a:gd name="T56" fmla="*/ 143 w 185"/>
                <a:gd name="T57" fmla="*/ 143 h 152"/>
                <a:gd name="T58" fmla="*/ 143 w 185"/>
                <a:gd name="T59" fmla="*/ 76 h 152"/>
                <a:gd name="T60" fmla="*/ 143 w 185"/>
                <a:gd name="T61" fmla="*/ 143 h 152"/>
                <a:gd name="T62" fmla="*/ 118 w 185"/>
                <a:gd name="T63" fmla="*/ 109 h 152"/>
                <a:gd name="T64" fmla="*/ 126 w 185"/>
                <a:gd name="T65" fmla="*/ 109 h 152"/>
                <a:gd name="T66" fmla="*/ 147 w 185"/>
                <a:gd name="T67" fmla="*/ 8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5" h="152">
                  <a:moveTo>
                    <a:pt x="42" y="84"/>
                  </a:moveTo>
                  <a:cubicBezTo>
                    <a:pt x="28" y="84"/>
                    <a:pt x="17" y="95"/>
                    <a:pt x="17" y="109"/>
                  </a:cubicBezTo>
                  <a:cubicBezTo>
                    <a:pt x="17" y="112"/>
                    <a:pt x="19" y="114"/>
                    <a:pt x="21" y="114"/>
                  </a:cubicBezTo>
                  <a:cubicBezTo>
                    <a:pt x="23" y="114"/>
                    <a:pt x="25" y="112"/>
                    <a:pt x="25" y="109"/>
                  </a:cubicBezTo>
                  <a:cubicBezTo>
                    <a:pt x="25" y="100"/>
                    <a:pt x="33" y="93"/>
                    <a:pt x="42" y="93"/>
                  </a:cubicBezTo>
                  <a:cubicBezTo>
                    <a:pt x="44" y="93"/>
                    <a:pt x="46" y="91"/>
                    <a:pt x="46" y="88"/>
                  </a:cubicBezTo>
                  <a:cubicBezTo>
                    <a:pt x="46" y="86"/>
                    <a:pt x="44" y="84"/>
                    <a:pt x="42" y="84"/>
                  </a:cubicBezTo>
                  <a:close/>
                  <a:moveTo>
                    <a:pt x="181" y="91"/>
                  </a:moveTo>
                  <a:cubicBezTo>
                    <a:pt x="150" y="17"/>
                    <a:pt x="150" y="17"/>
                    <a:pt x="150" y="17"/>
                  </a:cubicBezTo>
                  <a:cubicBezTo>
                    <a:pt x="150" y="17"/>
                    <a:pt x="150" y="17"/>
                    <a:pt x="150" y="17"/>
                  </a:cubicBezTo>
                  <a:cubicBezTo>
                    <a:pt x="147" y="7"/>
                    <a:pt x="137" y="0"/>
                    <a:pt x="126" y="0"/>
                  </a:cubicBezTo>
                  <a:cubicBezTo>
                    <a:pt x="112" y="0"/>
                    <a:pt x="101" y="11"/>
                    <a:pt x="101" y="25"/>
                  </a:cubicBezTo>
                  <a:cubicBezTo>
                    <a:pt x="84" y="25"/>
                    <a:pt x="84" y="25"/>
                    <a:pt x="84" y="25"/>
                  </a:cubicBezTo>
                  <a:cubicBezTo>
                    <a:pt x="84" y="11"/>
                    <a:pt x="73" y="0"/>
                    <a:pt x="59" y="0"/>
                  </a:cubicBezTo>
                  <a:cubicBezTo>
                    <a:pt x="48" y="0"/>
                    <a:pt x="39" y="7"/>
                    <a:pt x="35" y="17"/>
                  </a:cubicBezTo>
                  <a:cubicBezTo>
                    <a:pt x="35" y="17"/>
                    <a:pt x="35" y="17"/>
                    <a:pt x="35" y="17"/>
                  </a:cubicBezTo>
                  <a:cubicBezTo>
                    <a:pt x="4" y="91"/>
                    <a:pt x="4" y="91"/>
                    <a:pt x="4" y="91"/>
                  </a:cubicBezTo>
                  <a:cubicBezTo>
                    <a:pt x="1" y="97"/>
                    <a:pt x="0" y="103"/>
                    <a:pt x="0" y="109"/>
                  </a:cubicBezTo>
                  <a:cubicBezTo>
                    <a:pt x="0" y="133"/>
                    <a:pt x="19" y="152"/>
                    <a:pt x="42" y="152"/>
                  </a:cubicBezTo>
                  <a:cubicBezTo>
                    <a:pt x="62" y="152"/>
                    <a:pt x="79" y="137"/>
                    <a:pt x="83" y="118"/>
                  </a:cubicBezTo>
                  <a:cubicBezTo>
                    <a:pt x="102" y="118"/>
                    <a:pt x="102" y="118"/>
                    <a:pt x="102" y="118"/>
                  </a:cubicBezTo>
                  <a:cubicBezTo>
                    <a:pt x="106" y="137"/>
                    <a:pt x="123" y="152"/>
                    <a:pt x="143" y="152"/>
                  </a:cubicBezTo>
                  <a:cubicBezTo>
                    <a:pt x="167" y="152"/>
                    <a:pt x="185" y="133"/>
                    <a:pt x="185" y="109"/>
                  </a:cubicBezTo>
                  <a:cubicBezTo>
                    <a:pt x="185" y="103"/>
                    <a:pt x="184" y="97"/>
                    <a:pt x="181" y="91"/>
                  </a:cubicBezTo>
                  <a:close/>
                  <a:moveTo>
                    <a:pt x="42" y="143"/>
                  </a:moveTo>
                  <a:cubicBezTo>
                    <a:pt x="23" y="143"/>
                    <a:pt x="8" y="128"/>
                    <a:pt x="8" y="109"/>
                  </a:cubicBezTo>
                  <a:cubicBezTo>
                    <a:pt x="8" y="91"/>
                    <a:pt x="23" y="76"/>
                    <a:pt x="42" y="76"/>
                  </a:cubicBezTo>
                  <a:cubicBezTo>
                    <a:pt x="61" y="76"/>
                    <a:pt x="76" y="91"/>
                    <a:pt x="76" y="109"/>
                  </a:cubicBezTo>
                  <a:cubicBezTo>
                    <a:pt x="76" y="128"/>
                    <a:pt x="61" y="143"/>
                    <a:pt x="42" y="143"/>
                  </a:cubicBezTo>
                  <a:close/>
                  <a:moveTo>
                    <a:pt x="76" y="84"/>
                  </a:moveTo>
                  <a:cubicBezTo>
                    <a:pt x="68" y="74"/>
                    <a:pt x="56" y="67"/>
                    <a:pt x="42" y="67"/>
                  </a:cubicBezTo>
                  <a:cubicBezTo>
                    <a:pt x="34" y="67"/>
                    <a:pt x="27" y="69"/>
                    <a:pt x="21" y="73"/>
                  </a:cubicBezTo>
                  <a:cubicBezTo>
                    <a:pt x="44" y="18"/>
                    <a:pt x="44" y="18"/>
                    <a:pt x="44" y="18"/>
                  </a:cubicBezTo>
                  <a:cubicBezTo>
                    <a:pt x="44" y="18"/>
                    <a:pt x="44" y="18"/>
                    <a:pt x="44" y="18"/>
                  </a:cubicBezTo>
                  <a:cubicBezTo>
                    <a:pt x="46" y="12"/>
                    <a:pt x="52" y="8"/>
                    <a:pt x="59" y="8"/>
                  </a:cubicBezTo>
                  <a:cubicBezTo>
                    <a:pt x="68" y="8"/>
                    <a:pt x="75" y="15"/>
                    <a:pt x="76" y="24"/>
                  </a:cubicBezTo>
                  <a:cubicBezTo>
                    <a:pt x="76" y="24"/>
                    <a:pt x="76" y="24"/>
                    <a:pt x="76" y="24"/>
                  </a:cubicBezTo>
                  <a:lnTo>
                    <a:pt x="76" y="84"/>
                  </a:lnTo>
                  <a:close/>
                  <a:moveTo>
                    <a:pt x="101" y="109"/>
                  </a:moveTo>
                  <a:cubicBezTo>
                    <a:pt x="84" y="109"/>
                    <a:pt x="84" y="109"/>
                    <a:pt x="84" y="109"/>
                  </a:cubicBezTo>
                  <a:cubicBezTo>
                    <a:pt x="84" y="101"/>
                    <a:pt x="84" y="101"/>
                    <a:pt x="84" y="101"/>
                  </a:cubicBezTo>
                  <a:cubicBezTo>
                    <a:pt x="101" y="101"/>
                    <a:pt x="101" y="101"/>
                    <a:pt x="101" y="101"/>
                  </a:cubicBezTo>
                  <a:lnTo>
                    <a:pt x="101" y="109"/>
                  </a:lnTo>
                  <a:close/>
                  <a:moveTo>
                    <a:pt x="101" y="93"/>
                  </a:moveTo>
                  <a:cubicBezTo>
                    <a:pt x="84" y="93"/>
                    <a:pt x="84" y="93"/>
                    <a:pt x="84" y="93"/>
                  </a:cubicBezTo>
                  <a:cubicBezTo>
                    <a:pt x="84" y="33"/>
                    <a:pt x="84" y="33"/>
                    <a:pt x="84" y="33"/>
                  </a:cubicBezTo>
                  <a:cubicBezTo>
                    <a:pt x="101" y="33"/>
                    <a:pt x="101" y="33"/>
                    <a:pt x="101" y="33"/>
                  </a:cubicBezTo>
                  <a:lnTo>
                    <a:pt x="101" y="93"/>
                  </a:lnTo>
                  <a:close/>
                  <a:moveTo>
                    <a:pt x="109" y="24"/>
                  </a:moveTo>
                  <a:cubicBezTo>
                    <a:pt x="110" y="24"/>
                    <a:pt x="110" y="24"/>
                    <a:pt x="110" y="24"/>
                  </a:cubicBezTo>
                  <a:cubicBezTo>
                    <a:pt x="110" y="15"/>
                    <a:pt x="118" y="8"/>
                    <a:pt x="126" y="8"/>
                  </a:cubicBezTo>
                  <a:cubicBezTo>
                    <a:pt x="133" y="8"/>
                    <a:pt x="139" y="12"/>
                    <a:pt x="142" y="18"/>
                  </a:cubicBezTo>
                  <a:cubicBezTo>
                    <a:pt x="142" y="18"/>
                    <a:pt x="142" y="18"/>
                    <a:pt x="142" y="18"/>
                  </a:cubicBezTo>
                  <a:cubicBezTo>
                    <a:pt x="164" y="73"/>
                    <a:pt x="164" y="73"/>
                    <a:pt x="164" y="73"/>
                  </a:cubicBezTo>
                  <a:cubicBezTo>
                    <a:pt x="158" y="69"/>
                    <a:pt x="151" y="67"/>
                    <a:pt x="143" y="67"/>
                  </a:cubicBezTo>
                  <a:cubicBezTo>
                    <a:pt x="129" y="67"/>
                    <a:pt x="117" y="74"/>
                    <a:pt x="109" y="84"/>
                  </a:cubicBezTo>
                  <a:lnTo>
                    <a:pt x="109" y="24"/>
                  </a:lnTo>
                  <a:close/>
                  <a:moveTo>
                    <a:pt x="143" y="143"/>
                  </a:moveTo>
                  <a:cubicBezTo>
                    <a:pt x="125" y="143"/>
                    <a:pt x="109" y="128"/>
                    <a:pt x="109" y="109"/>
                  </a:cubicBezTo>
                  <a:cubicBezTo>
                    <a:pt x="109" y="91"/>
                    <a:pt x="125" y="76"/>
                    <a:pt x="143" y="76"/>
                  </a:cubicBezTo>
                  <a:cubicBezTo>
                    <a:pt x="162" y="76"/>
                    <a:pt x="177" y="91"/>
                    <a:pt x="177" y="109"/>
                  </a:cubicBezTo>
                  <a:cubicBezTo>
                    <a:pt x="177" y="128"/>
                    <a:pt x="162" y="143"/>
                    <a:pt x="143" y="143"/>
                  </a:cubicBezTo>
                  <a:close/>
                  <a:moveTo>
                    <a:pt x="143" y="84"/>
                  </a:moveTo>
                  <a:cubicBezTo>
                    <a:pt x="129" y="84"/>
                    <a:pt x="118" y="95"/>
                    <a:pt x="118" y="109"/>
                  </a:cubicBezTo>
                  <a:cubicBezTo>
                    <a:pt x="118" y="112"/>
                    <a:pt x="120" y="114"/>
                    <a:pt x="122" y="114"/>
                  </a:cubicBezTo>
                  <a:cubicBezTo>
                    <a:pt x="124" y="114"/>
                    <a:pt x="126" y="112"/>
                    <a:pt x="126" y="109"/>
                  </a:cubicBezTo>
                  <a:cubicBezTo>
                    <a:pt x="126" y="100"/>
                    <a:pt x="134" y="93"/>
                    <a:pt x="143" y="93"/>
                  </a:cubicBezTo>
                  <a:cubicBezTo>
                    <a:pt x="146" y="93"/>
                    <a:pt x="147" y="91"/>
                    <a:pt x="147" y="88"/>
                  </a:cubicBezTo>
                  <a:cubicBezTo>
                    <a:pt x="147" y="86"/>
                    <a:pt x="146" y="84"/>
                    <a:pt x="143" y="84"/>
                  </a:cubicBezTo>
                  <a:close/>
                </a:path>
              </a:pathLst>
            </a:custGeom>
            <a:solidFill>
              <a:schemeClr val="bg1"/>
            </a:solidFill>
            <a:ln>
              <a:noFill/>
            </a:ln>
          </p:spPr>
          <p:txBody>
            <a:bodyPr anchor="ctr"/>
            <a:lstStyle/>
            <a:p>
              <a:pPr algn="ctr"/>
              <a:endParaRPr sz="1015">
                <a:cs typeface="+mn-ea"/>
                <a:sym typeface="+mn-lt"/>
              </a:endParaRPr>
            </a:p>
          </p:txBody>
        </p:sp>
      </p:grpSp>
      <p:grpSp>
        <p:nvGrpSpPr>
          <p:cNvPr id="11" name="组合 10"/>
          <p:cNvGrpSpPr/>
          <p:nvPr/>
        </p:nvGrpSpPr>
        <p:grpSpPr>
          <a:xfrm>
            <a:off x="3046201" y="2210488"/>
            <a:ext cx="509182" cy="510451"/>
            <a:chOff x="5151" y="2472"/>
            <a:chExt cx="802" cy="804"/>
          </a:xfrm>
        </p:grpSpPr>
        <p:sp>
          <p:nvSpPr>
            <p:cNvPr id="95" name="Oval 31"/>
            <p:cNvSpPr>
              <a:spLocks noChangeAspect="1"/>
            </p:cNvSpPr>
            <p:nvPr/>
          </p:nvSpPr>
          <p:spPr>
            <a:xfrm>
              <a:off x="5151" y="2472"/>
              <a:ext cx="803" cy="803"/>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sz="1015">
                <a:cs typeface="+mn-ea"/>
                <a:sym typeface="+mn-lt"/>
              </a:endParaRPr>
            </a:p>
          </p:txBody>
        </p:sp>
        <p:sp>
          <p:nvSpPr>
            <p:cNvPr id="96" name="Freeform: Shape 34"/>
            <p:cNvSpPr/>
            <p:nvPr/>
          </p:nvSpPr>
          <p:spPr bwMode="auto">
            <a:xfrm>
              <a:off x="5374" y="2713"/>
              <a:ext cx="357" cy="355"/>
            </a:xfrm>
            <a:custGeom>
              <a:avLst/>
              <a:gdLst>
                <a:gd name="T0" fmla="*/ 85 w 186"/>
                <a:gd name="T1" fmla="*/ 93 h 185"/>
                <a:gd name="T2" fmla="*/ 101 w 186"/>
                <a:gd name="T3" fmla="*/ 93 h 185"/>
                <a:gd name="T4" fmla="*/ 186 w 186"/>
                <a:gd name="T5" fmla="*/ 93 h 185"/>
                <a:gd name="T6" fmla="*/ 159 w 186"/>
                <a:gd name="T7" fmla="*/ 27 h 185"/>
                <a:gd name="T8" fmla="*/ 93 w 186"/>
                <a:gd name="T9" fmla="*/ 0 h 185"/>
                <a:gd name="T10" fmla="*/ 27 w 186"/>
                <a:gd name="T11" fmla="*/ 27 h 185"/>
                <a:gd name="T12" fmla="*/ 0 w 186"/>
                <a:gd name="T13" fmla="*/ 93 h 185"/>
                <a:gd name="T14" fmla="*/ 27 w 186"/>
                <a:gd name="T15" fmla="*/ 158 h 185"/>
                <a:gd name="T16" fmla="*/ 93 w 186"/>
                <a:gd name="T17" fmla="*/ 185 h 185"/>
                <a:gd name="T18" fmla="*/ 159 w 186"/>
                <a:gd name="T19" fmla="*/ 158 h 185"/>
                <a:gd name="T20" fmla="*/ 186 w 186"/>
                <a:gd name="T21" fmla="*/ 93 h 185"/>
                <a:gd name="T22" fmla="*/ 36 w 186"/>
                <a:gd name="T23" fmla="*/ 74 h 185"/>
                <a:gd name="T24" fmla="*/ 36 w 186"/>
                <a:gd name="T25" fmla="*/ 111 h 185"/>
                <a:gd name="T26" fmla="*/ 60 w 186"/>
                <a:gd name="T27" fmla="*/ 79 h 185"/>
                <a:gd name="T28" fmla="*/ 44 w 186"/>
                <a:gd name="T29" fmla="*/ 72 h 185"/>
                <a:gd name="T30" fmla="*/ 60 w 186"/>
                <a:gd name="T31" fmla="*/ 79 h 185"/>
                <a:gd name="T32" fmla="*/ 44 w 186"/>
                <a:gd name="T33" fmla="*/ 113 h 185"/>
                <a:gd name="T34" fmla="*/ 60 w 186"/>
                <a:gd name="T35" fmla="*/ 107 h 185"/>
                <a:gd name="T36" fmla="*/ 33 w 186"/>
                <a:gd name="T37" fmla="*/ 152 h 185"/>
                <a:gd name="T38" fmla="*/ 61 w 186"/>
                <a:gd name="T39" fmla="*/ 124 h 185"/>
                <a:gd name="T40" fmla="*/ 33 w 186"/>
                <a:gd name="T41" fmla="*/ 152 h 185"/>
                <a:gd name="T42" fmla="*/ 39 w 186"/>
                <a:gd name="T43" fmla="*/ 65 h 185"/>
                <a:gd name="T44" fmla="*/ 66 w 186"/>
                <a:gd name="T45" fmla="*/ 39 h 185"/>
                <a:gd name="T46" fmla="*/ 116 w 186"/>
                <a:gd name="T47" fmla="*/ 60 h 185"/>
                <a:gd name="T48" fmla="*/ 100 w 186"/>
                <a:gd name="T49" fmla="*/ 53 h 185"/>
                <a:gd name="T50" fmla="*/ 116 w 186"/>
                <a:gd name="T51" fmla="*/ 60 h 185"/>
                <a:gd name="T52" fmla="*/ 112 w 186"/>
                <a:gd name="T53" fmla="*/ 35 h 185"/>
                <a:gd name="T54" fmla="*/ 74 w 186"/>
                <a:gd name="T55" fmla="*/ 35 h 185"/>
                <a:gd name="T56" fmla="*/ 73 w 186"/>
                <a:gd name="T57" fmla="*/ 43 h 185"/>
                <a:gd name="T58" fmla="*/ 79 w 186"/>
                <a:gd name="T59" fmla="*/ 59 h 185"/>
                <a:gd name="T60" fmla="*/ 73 w 186"/>
                <a:gd name="T61" fmla="*/ 43 h 185"/>
                <a:gd name="T62" fmla="*/ 79 w 186"/>
                <a:gd name="T63" fmla="*/ 126 h 185"/>
                <a:gd name="T64" fmla="*/ 73 w 186"/>
                <a:gd name="T65" fmla="*/ 142 h 185"/>
                <a:gd name="T66" fmla="*/ 93 w 186"/>
                <a:gd name="T67" fmla="*/ 177 h 185"/>
                <a:gd name="T68" fmla="*/ 93 w 186"/>
                <a:gd name="T69" fmla="*/ 137 h 185"/>
                <a:gd name="T70" fmla="*/ 93 w 186"/>
                <a:gd name="T71" fmla="*/ 177 h 185"/>
                <a:gd name="T72" fmla="*/ 100 w 186"/>
                <a:gd name="T73" fmla="*/ 132 h 185"/>
                <a:gd name="T74" fmla="*/ 116 w 186"/>
                <a:gd name="T75" fmla="*/ 125 h 185"/>
                <a:gd name="T76" fmla="*/ 118 w 186"/>
                <a:gd name="T77" fmla="*/ 103 h 185"/>
                <a:gd name="T78" fmla="*/ 103 w 186"/>
                <a:gd name="T79" fmla="*/ 118 h 185"/>
                <a:gd name="T80" fmla="*/ 83 w 186"/>
                <a:gd name="T81" fmla="*/ 118 h 185"/>
                <a:gd name="T82" fmla="*/ 68 w 186"/>
                <a:gd name="T83" fmla="*/ 103 h 185"/>
                <a:gd name="T84" fmla="*/ 68 w 186"/>
                <a:gd name="T85" fmla="*/ 82 h 185"/>
                <a:gd name="T86" fmla="*/ 83 w 186"/>
                <a:gd name="T87" fmla="*/ 68 h 185"/>
                <a:gd name="T88" fmla="*/ 103 w 186"/>
                <a:gd name="T89" fmla="*/ 68 h 185"/>
                <a:gd name="T90" fmla="*/ 118 w 186"/>
                <a:gd name="T91" fmla="*/ 82 h 185"/>
                <a:gd name="T92" fmla="*/ 118 w 186"/>
                <a:gd name="T93" fmla="*/ 103 h 185"/>
                <a:gd name="T94" fmla="*/ 147 w 186"/>
                <a:gd name="T95" fmla="*/ 65 h 185"/>
                <a:gd name="T96" fmla="*/ 120 w 186"/>
                <a:gd name="T97" fmla="*/ 39 h 185"/>
                <a:gd name="T98" fmla="*/ 133 w 186"/>
                <a:gd name="T99" fmla="*/ 86 h 185"/>
                <a:gd name="T100" fmla="*/ 126 w 186"/>
                <a:gd name="T101" fmla="*/ 69 h 185"/>
                <a:gd name="T102" fmla="*/ 133 w 186"/>
                <a:gd name="T103" fmla="*/ 86 h 185"/>
                <a:gd name="T104" fmla="*/ 142 w 186"/>
                <a:gd name="T105" fmla="*/ 113 h 185"/>
                <a:gd name="T106" fmla="*/ 126 w 186"/>
                <a:gd name="T107" fmla="*/ 107 h 185"/>
                <a:gd name="T108" fmla="*/ 153 w 186"/>
                <a:gd name="T109" fmla="*/ 152 h 185"/>
                <a:gd name="T110" fmla="*/ 125 w 186"/>
                <a:gd name="T111" fmla="*/ 124 h 185"/>
                <a:gd name="T112" fmla="*/ 153 w 186"/>
                <a:gd name="T113" fmla="*/ 152 h 185"/>
                <a:gd name="T114" fmla="*/ 138 w 186"/>
                <a:gd name="T115" fmla="*/ 93 h 185"/>
                <a:gd name="T116" fmla="*/ 177 w 186"/>
                <a:gd name="T117" fmla="*/ 9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93" y="84"/>
                  </a:moveTo>
                  <a:cubicBezTo>
                    <a:pt x="88" y="84"/>
                    <a:pt x="85" y="88"/>
                    <a:pt x="85" y="93"/>
                  </a:cubicBezTo>
                  <a:cubicBezTo>
                    <a:pt x="85" y="97"/>
                    <a:pt x="88" y="101"/>
                    <a:pt x="93" y="101"/>
                  </a:cubicBezTo>
                  <a:cubicBezTo>
                    <a:pt x="98" y="101"/>
                    <a:pt x="101" y="97"/>
                    <a:pt x="101" y="93"/>
                  </a:cubicBezTo>
                  <a:cubicBezTo>
                    <a:pt x="101" y="88"/>
                    <a:pt x="98" y="84"/>
                    <a:pt x="93" y="84"/>
                  </a:cubicBezTo>
                  <a:close/>
                  <a:moveTo>
                    <a:pt x="186" y="93"/>
                  </a:moveTo>
                  <a:cubicBezTo>
                    <a:pt x="186" y="83"/>
                    <a:pt x="174" y="74"/>
                    <a:pt x="154" y="67"/>
                  </a:cubicBezTo>
                  <a:cubicBezTo>
                    <a:pt x="163" y="49"/>
                    <a:pt x="166" y="34"/>
                    <a:pt x="159" y="27"/>
                  </a:cubicBezTo>
                  <a:cubicBezTo>
                    <a:pt x="151" y="20"/>
                    <a:pt x="136" y="22"/>
                    <a:pt x="118" y="32"/>
                  </a:cubicBezTo>
                  <a:cubicBezTo>
                    <a:pt x="112" y="12"/>
                    <a:pt x="103" y="0"/>
                    <a:pt x="93" y="0"/>
                  </a:cubicBezTo>
                  <a:cubicBezTo>
                    <a:pt x="83" y="0"/>
                    <a:pt x="74" y="12"/>
                    <a:pt x="68" y="32"/>
                  </a:cubicBezTo>
                  <a:cubicBezTo>
                    <a:pt x="50" y="22"/>
                    <a:pt x="35" y="20"/>
                    <a:pt x="27" y="27"/>
                  </a:cubicBezTo>
                  <a:cubicBezTo>
                    <a:pt x="20" y="34"/>
                    <a:pt x="23" y="49"/>
                    <a:pt x="32" y="67"/>
                  </a:cubicBezTo>
                  <a:cubicBezTo>
                    <a:pt x="12" y="74"/>
                    <a:pt x="0" y="83"/>
                    <a:pt x="0" y="93"/>
                  </a:cubicBezTo>
                  <a:cubicBezTo>
                    <a:pt x="0" y="103"/>
                    <a:pt x="12" y="112"/>
                    <a:pt x="32" y="118"/>
                  </a:cubicBezTo>
                  <a:cubicBezTo>
                    <a:pt x="23" y="136"/>
                    <a:pt x="20" y="151"/>
                    <a:pt x="27" y="158"/>
                  </a:cubicBezTo>
                  <a:cubicBezTo>
                    <a:pt x="35" y="165"/>
                    <a:pt x="50" y="163"/>
                    <a:pt x="68" y="154"/>
                  </a:cubicBezTo>
                  <a:cubicBezTo>
                    <a:pt x="74" y="173"/>
                    <a:pt x="83" y="185"/>
                    <a:pt x="93" y="185"/>
                  </a:cubicBezTo>
                  <a:cubicBezTo>
                    <a:pt x="103" y="185"/>
                    <a:pt x="112" y="173"/>
                    <a:pt x="118" y="154"/>
                  </a:cubicBezTo>
                  <a:cubicBezTo>
                    <a:pt x="136" y="163"/>
                    <a:pt x="151" y="165"/>
                    <a:pt x="159" y="158"/>
                  </a:cubicBezTo>
                  <a:cubicBezTo>
                    <a:pt x="166" y="151"/>
                    <a:pt x="163" y="136"/>
                    <a:pt x="154" y="118"/>
                  </a:cubicBezTo>
                  <a:cubicBezTo>
                    <a:pt x="174" y="112"/>
                    <a:pt x="186" y="103"/>
                    <a:pt x="186" y="93"/>
                  </a:cubicBezTo>
                  <a:close/>
                  <a:moveTo>
                    <a:pt x="9" y="93"/>
                  </a:moveTo>
                  <a:cubicBezTo>
                    <a:pt x="9" y="85"/>
                    <a:pt x="19" y="79"/>
                    <a:pt x="36" y="74"/>
                  </a:cubicBezTo>
                  <a:cubicBezTo>
                    <a:pt x="39" y="80"/>
                    <a:pt x="43" y="86"/>
                    <a:pt x="48" y="93"/>
                  </a:cubicBezTo>
                  <a:cubicBezTo>
                    <a:pt x="43" y="99"/>
                    <a:pt x="39" y="105"/>
                    <a:pt x="36" y="111"/>
                  </a:cubicBezTo>
                  <a:cubicBezTo>
                    <a:pt x="19" y="107"/>
                    <a:pt x="9" y="100"/>
                    <a:pt x="9" y="93"/>
                  </a:cubicBezTo>
                  <a:close/>
                  <a:moveTo>
                    <a:pt x="60" y="79"/>
                  </a:moveTo>
                  <a:cubicBezTo>
                    <a:pt x="58" y="81"/>
                    <a:pt x="55" y="84"/>
                    <a:pt x="53" y="86"/>
                  </a:cubicBezTo>
                  <a:cubicBezTo>
                    <a:pt x="50" y="81"/>
                    <a:pt x="46" y="77"/>
                    <a:pt x="44" y="72"/>
                  </a:cubicBezTo>
                  <a:cubicBezTo>
                    <a:pt x="49" y="71"/>
                    <a:pt x="54" y="70"/>
                    <a:pt x="60" y="69"/>
                  </a:cubicBezTo>
                  <a:cubicBezTo>
                    <a:pt x="60" y="72"/>
                    <a:pt x="60" y="76"/>
                    <a:pt x="60" y="79"/>
                  </a:cubicBezTo>
                  <a:close/>
                  <a:moveTo>
                    <a:pt x="60" y="116"/>
                  </a:moveTo>
                  <a:cubicBezTo>
                    <a:pt x="54" y="115"/>
                    <a:pt x="49" y="114"/>
                    <a:pt x="44" y="113"/>
                  </a:cubicBezTo>
                  <a:cubicBezTo>
                    <a:pt x="46" y="109"/>
                    <a:pt x="50" y="104"/>
                    <a:pt x="53" y="99"/>
                  </a:cubicBezTo>
                  <a:cubicBezTo>
                    <a:pt x="55" y="102"/>
                    <a:pt x="58" y="104"/>
                    <a:pt x="60" y="107"/>
                  </a:cubicBezTo>
                  <a:cubicBezTo>
                    <a:pt x="60" y="110"/>
                    <a:pt x="60" y="113"/>
                    <a:pt x="60" y="116"/>
                  </a:cubicBezTo>
                  <a:close/>
                  <a:moveTo>
                    <a:pt x="33" y="152"/>
                  </a:moveTo>
                  <a:cubicBezTo>
                    <a:pt x="28" y="147"/>
                    <a:pt x="31" y="135"/>
                    <a:pt x="39" y="120"/>
                  </a:cubicBezTo>
                  <a:cubicBezTo>
                    <a:pt x="46" y="122"/>
                    <a:pt x="53" y="123"/>
                    <a:pt x="61" y="124"/>
                  </a:cubicBezTo>
                  <a:cubicBezTo>
                    <a:pt x="62" y="132"/>
                    <a:pt x="64" y="140"/>
                    <a:pt x="66" y="146"/>
                  </a:cubicBezTo>
                  <a:cubicBezTo>
                    <a:pt x="51" y="155"/>
                    <a:pt x="39" y="158"/>
                    <a:pt x="33" y="152"/>
                  </a:cubicBezTo>
                  <a:close/>
                  <a:moveTo>
                    <a:pt x="61" y="61"/>
                  </a:moveTo>
                  <a:cubicBezTo>
                    <a:pt x="53" y="62"/>
                    <a:pt x="46" y="63"/>
                    <a:pt x="39" y="65"/>
                  </a:cubicBezTo>
                  <a:cubicBezTo>
                    <a:pt x="31" y="50"/>
                    <a:pt x="28" y="38"/>
                    <a:pt x="33" y="33"/>
                  </a:cubicBezTo>
                  <a:cubicBezTo>
                    <a:pt x="39" y="28"/>
                    <a:pt x="51" y="31"/>
                    <a:pt x="66" y="39"/>
                  </a:cubicBezTo>
                  <a:cubicBezTo>
                    <a:pt x="64" y="46"/>
                    <a:pt x="62" y="53"/>
                    <a:pt x="61" y="61"/>
                  </a:cubicBezTo>
                  <a:close/>
                  <a:moveTo>
                    <a:pt x="116" y="60"/>
                  </a:moveTo>
                  <a:cubicBezTo>
                    <a:pt x="113" y="60"/>
                    <a:pt x="110" y="60"/>
                    <a:pt x="107" y="59"/>
                  </a:cubicBezTo>
                  <a:cubicBezTo>
                    <a:pt x="104" y="57"/>
                    <a:pt x="102" y="55"/>
                    <a:pt x="100" y="53"/>
                  </a:cubicBezTo>
                  <a:cubicBezTo>
                    <a:pt x="104" y="49"/>
                    <a:pt x="109" y="46"/>
                    <a:pt x="114" y="43"/>
                  </a:cubicBezTo>
                  <a:cubicBezTo>
                    <a:pt x="115" y="48"/>
                    <a:pt x="116" y="54"/>
                    <a:pt x="116" y="60"/>
                  </a:cubicBezTo>
                  <a:close/>
                  <a:moveTo>
                    <a:pt x="93" y="8"/>
                  </a:moveTo>
                  <a:cubicBezTo>
                    <a:pt x="100" y="8"/>
                    <a:pt x="107" y="19"/>
                    <a:pt x="112" y="35"/>
                  </a:cubicBezTo>
                  <a:cubicBezTo>
                    <a:pt x="106" y="39"/>
                    <a:pt x="99" y="43"/>
                    <a:pt x="93" y="48"/>
                  </a:cubicBezTo>
                  <a:cubicBezTo>
                    <a:pt x="87" y="43"/>
                    <a:pt x="80" y="39"/>
                    <a:pt x="74" y="35"/>
                  </a:cubicBezTo>
                  <a:cubicBezTo>
                    <a:pt x="79" y="19"/>
                    <a:pt x="86" y="8"/>
                    <a:pt x="93" y="8"/>
                  </a:cubicBezTo>
                  <a:close/>
                  <a:moveTo>
                    <a:pt x="73" y="43"/>
                  </a:moveTo>
                  <a:cubicBezTo>
                    <a:pt x="77" y="46"/>
                    <a:pt x="82" y="49"/>
                    <a:pt x="86" y="53"/>
                  </a:cubicBezTo>
                  <a:cubicBezTo>
                    <a:pt x="84" y="55"/>
                    <a:pt x="82" y="57"/>
                    <a:pt x="79" y="59"/>
                  </a:cubicBezTo>
                  <a:cubicBezTo>
                    <a:pt x="76" y="60"/>
                    <a:pt x="73" y="60"/>
                    <a:pt x="70" y="60"/>
                  </a:cubicBezTo>
                  <a:cubicBezTo>
                    <a:pt x="70" y="54"/>
                    <a:pt x="71" y="48"/>
                    <a:pt x="73" y="43"/>
                  </a:cubicBezTo>
                  <a:close/>
                  <a:moveTo>
                    <a:pt x="70" y="125"/>
                  </a:moveTo>
                  <a:cubicBezTo>
                    <a:pt x="73" y="126"/>
                    <a:pt x="76" y="126"/>
                    <a:pt x="79" y="126"/>
                  </a:cubicBezTo>
                  <a:cubicBezTo>
                    <a:pt x="82" y="128"/>
                    <a:pt x="84" y="130"/>
                    <a:pt x="86" y="132"/>
                  </a:cubicBezTo>
                  <a:cubicBezTo>
                    <a:pt x="82" y="136"/>
                    <a:pt x="77" y="139"/>
                    <a:pt x="73" y="142"/>
                  </a:cubicBezTo>
                  <a:cubicBezTo>
                    <a:pt x="71" y="137"/>
                    <a:pt x="70" y="131"/>
                    <a:pt x="70" y="125"/>
                  </a:cubicBezTo>
                  <a:close/>
                  <a:moveTo>
                    <a:pt x="93" y="177"/>
                  </a:moveTo>
                  <a:cubicBezTo>
                    <a:pt x="86" y="177"/>
                    <a:pt x="79" y="167"/>
                    <a:pt x="74" y="150"/>
                  </a:cubicBezTo>
                  <a:cubicBezTo>
                    <a:pt x="80" y="147"/>
                    <a:pt x="87" y="142"/>
                    <a:pt x="93" y="137"/>
                  </a:cubicBezTo>
                  <a:cubicBezTo>
                    <a:pt x="99" y="142"/>
                    <a:pt x="106" y="147"/>
                    <a:pt x="112" y="150"/>
                  </a:cubicBezTo>
                  <a:cubicBezTo>
                    <a:pt x="107" y="167"/>
                    <a:pt x="100" y="177"/>
                    <a:pt x="93" y="177"/>
                  </a:cubicBezTo>
                  <a:close/>
                  <a:moveTo>
                    <a:pt x="114" y="142"/>
                  </a:moveTo>
                  <a:cubicBezTo>
                    <a:pt x="109" y="139"/>
                    <a:pt x="104" y="136"/>
                    <a:pt x="100" y="132"/>
                  </a:cubicBezTo>
                  <a:cubicBezTo>
                    <a:pt x="102" y="130"/>
                    <a:pt x="104" y="128"/>
                    <a:pt x="107" y="126"/>
                  </a:cubicBezTo>
                  <a:cubicBezTo>
                    <a:pt x="110" y="126"/>
                    <a:pt x="113" y="126"/>
                    <a:pt x="116" y="125"/>
                  </a:cubicBezTo>
                  <a:cubicBezTo>
                    <a:pt x="116" y="131"/>
                    <a:pt x="115" y="137"/>
                    <a:pt x="114" y="142"/>
                  </a:cubicBezTo>
                  <a:close/>
                  <a:moveTo>
                    <a:pt x="118" y="103"/>
                  </a:moveTo>
                  <a:cubicBezTo>
                    <a:pt x="116" y="106"/>
                    <a:pt x="113" y="108"/>
                    <a:pt x="111" y="111"/>
                  </a:cubicBezTo>
                  <a:cubicBezTo>
                    <a:pt x="108" y="113"/>
                    <a:pt x="106" y="115"/>
                    <a:pt x="103" y="118"/>
                  </a:cubicBezTo>
                  <a:cubicBezTo>
                    <a:pt x="100" y="118"/>
                    <a:pt x="97" y="118"/>
                    <a:pt x="93" y="118"/>
                  </a:cubicBezTo>
                  <a:cubicBezTo>
                    <a:pt x="89" y="118"/>
                    <a:pt x="86" y="118"/>
                    <a:pt x="83" y="118"/>
                  </a:cubicBezTo>
                  <a:cubicBezTo>
                    <a:pt x="80" y="115"/>
                    <a:pt x="78" y="113"/>
                    <a:pt x="75" y="111"/>
                  </a:cubicBezTo>
                  <a:cubicBezTo>
                    <a:pt x="73" y="108"/>
                    <a:pt x="70" y="106"/>
                    <a:pt x="68" y="103"/>
                  </a:cubicBezTo>
                  <a:cubicBezTo>
                    <a:pt x="68" y="100"/>
                    <a:pt x="68" y="96"/>
                    <a:pt x="68" y="93"/>
                  </a:cubicBezTo>
                  <a:cubicBezTo>
                    <a:pt x="68" y="89"/>
                    <a:pt x="68" y="86"/>
                    <a:pt x="68" y="82"/>
                  </a:cubicBezTo>
                  <a:cubicBezTo>
                    <a:pt x="70" y="80"/>
                    <a:pt x="73" y="77"/>
                    <a:pt x="75" y="75"/>
                  </a:cubicBezTo>
                  <a:cubicBezTo>
                    <a:pt x="78" y="72"/>
                    <a:pt x="80" y="70"/>
                    <a:pt x="83" y="68"/>
                  </a:cubicBezTo>
                  <a:cubicBezTo>
                    <a:pt x="86" y="67"/>
                    <a:pt x="89" y="67"/>
                    <a:pt x="93" y="67"/>
                  </a:cubicBezTo>
                  <a:cubicBezTo>
                    <a:pt x="97" y="67"/>
                    <a:pt x="100" y="67"/>
                    <a:pt x="103" y="68"/>
                  </a:cubicBezTo>
                  <a:cubicBezTo>
                    <a:pt x="106" y="70"/>
                    <a:pt x="108" y="72"/>
                    <a:pt x="111" y="75"/>
                  </a:cubicBezTo>
                  <a:cubicBezTo>
                    <a:pt x="113" y="77"/>
                    <a:pt x="116" y="80"/>
                    <a:pt x="118" y="82"/>
                  </a:cubicBezTo>
                  <a:cubicBezTo>
                    <a:pt x="118" y="86"/>
                    <a:pt x="118" y="89"/>
                    <a:pt x="118" y="93"/>
                  </a:cubicBezTo>
                  <a:cubicBezTo>
                    <a:pt x="118" y="96"/>
                    <a:pt x="118" y="100"/>
                    <a:pt x="118" y="103"/>
                  </a:cubicBezTo>
                  <a:close/>
                  <a:moveTo>
                    <a:pt x="153" y="33"/>
                  </a:moveTo>
                  <a:cubicBezTo>
                    <a:pt x="158" y="38"/>
                    <a:pt x="155" y="50"/>
                    <a:pt x="147" y="65"/>
                  </a:cubicBezTo>
                  <a:cubicBezTo>
                    <a:pt x="140" y="63"/>
                    <a:pt x="133" y="62"/>
                    <a:pt x="125" y="61"/>
                  </a:cubicBezTo>
                  <a:cubicBezTo>
                    <a:pt x="124" y="53"/>
                    <a:pt x="122" y="46"/>
                    <a:pt x="120" y="39"/>
                  </a:cubicBezTo>
                  <a:cubicBezTo>
                    <a:pt x="135" y="31"/>
                    <a:pt x="147" y="28"/>
                    <a:pt x="153" y="33"/>
                  </a:cubicBezTo>
                  <a:close/>
                  <a:moveTo>
                    <a:pt x="133" y="86"/>
                  </a:moveTo>
                  <a:cubicBezTo>
                    <a:pt x="131" y="84"/>
                    <a:pt x="128" y="81"/>
                    <a:pt x="126" y="79"/>
                  </a:cubicBezTo>
                  <a:cubicBezTo>
                    <a:pt x="126" y="76"/>
                    <a:pt x="126" y="72"/>
                    <a:pt x="126" y="69"/>
                  </a:cubicBezTo>
                  <a:cubicBezTo>
                    <a:pt x="132" y="70"/>
                    <a:pt x="137" y="71"/>
                    <a:pt x="142" y="72"/>
                  </a:cubicBezTo>
                  <a:cubicBezTo>
                    <a:pt x="140" y="77"/>
                    <a:pt x="136" y="81"/>
                    <a:pt x="133" y="86"/>
                  </a:cubicBezTo>
                  <a:close/>
                  <a:moveTo>
                    <a:pt x="133" y="99"/>
                  </a:moveTo>
                  <a:cubicBezTo>
                    <a:pt x="136" y="104"/>
                    <a:pt x="140" y="109"/>
                    <a:pt x="142" y="113"/>
                  </a:cubicBezTo>
                  <a:cubicBezTo>
                    <a:pt x="137" y="114"/>
                    <a:pt x="132" y="115"/>
                    <a:pt x="126" y="116"/>
                  </a:cubicBezTo>
                  <a:cubicBezTo>
                    <a:pt x="126" y="113"/>
                    <a:pt x="126" y="110"/>
                    <a:pt x="126" y="107"/>
                  </a:cubicBezTo>
                  <a:cubicBezTo>
                    <a:pt x="129" y="104"/>
                    <a:pt x="131" y="102"/>
                    <a:pt x="133" y="99"/>
                  </a:cubicBezTo>
                  <a:close/>
                  <a:moveTo>
                    <a:pt x="153" y="152"/>
                  </a:moveTo>
                  <a:cubicBezTo>
                    <a:pt x="147" y="158"/>
                    <a:pt x="135" y="155"/>
                    <a:pt x="120" y="146"/>
                  </a:cubicBezTo>
                  <a:cubicBezTo>
                    <a:pt x="122" y="140"/>
                    <a:pt x="124" y="132"/>
                    <a:pt x="125" y="124"/>
                  </a:cubicBezTo>
                  <a:cubicBezTo>
                    <a:pt x="133" y="123"/>
                    <a:pt x="140" y="122"/>
                    <a:pt x="147" y="120"/>
                  </a:cubicBezTo>
                  <a:cubicBezTo>
                    <a:pt x="155" y="135"/>
                    <a:pt x="158" y="147"/>
                    <a:pt x="153" y="152"/>
                  </a:cubicBezTo>
                  <a:close/>
                  <a:moveTo>
                    <a:pt x="150" y="111"/>
                  </a:moveTo>
                  <a:cubicBezTo>
                    <a:pt x="147" y="105"/>
                    <a:pt x="143" y="99"/>
                    <a:pt x="138" y="93"/>
                  </a:cubicBezTo>
                  <a:cubicBezTo>
                    <a:pt x="143" y="86"/>
                    <a:pt x="147" y="80"/>
                    <a:pt x="150" y="74"/>
                  </a:cubicBezTo>
                  <a:cubicBezTo>
                    <a:pt x="167" y="79"/>
                    <a:pt x="177" y="85"/>
                    <a:pt x="177" y="93"/>
                  </a:cubicBezTo>
                  <a:cubicBezTo>
                    <a:pt x="177" y="100"/>
                    <a:pt x="167" y="107"/>
                    <a:pt x="150" y="111"/>
                  </a:cubicBezTo>
                  <a:close/>
                </a:path>
              </a:pathLst>
            </a:custGeom>
            <a:solidFill>
              <a:schemeClr val="bg1"/>
            </a:solidFill>
            <a:ln>
              <a:noFill/>
            </a:ln>
          </p:spPr>
          <p:txBody>
            <a:bodyPr anchor="ctr"/>
            <a:lstStyle/>
            <a:p>
              <a:pPr algn="ctr"/>
              <a:endParaRPr sz="1015">
                <a:cs typeface="+mn-ea"/>
                <a:sym typeface="+mn-lt"/>
              </a:endParaRPr>
            </a:p>
          </p:txBody>
        </p:sp>
      </p:grpSp>
      <p:grpSp>
        <p:nvGrpSpPr>
          <p:cNvPr id="14" name="组合 13"/>
          <p:cNvGrpSpPr/>
          <p:nvPr/>
        </p:nvGrpSpPr>
        <p:grpSpPr>
          <a:xfrm>
            <a:off x="5140702" y="4915753"/>
            <a:ext cx="509182" cy="510451"/>
            <a:chOff x="8109" y="5675"/>
            <a:chExt cx="802" cy="804"/>
          </a:xfrm>
        </p:grpSpPr>
        <p:sp>
          <p:nvSpPr>
            <p:cNvPr id="97" name="Oval 37"/>
            <p:cNvSpPr>
              <a:spLocks noChangeAspect="1"/>
            </p:cNvSpPr>
            <p:nvPr/>
          </p:nvSpPr>
          <p:spPr>
            <a:xfrm>
              <a:off x="8109" y="5675"/>
              <a:ext cx="803" cy="803"/>
            </a:xfrm>
            <a:prstGeom prst="ellipse">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sz="1015">
                <a:cs typeface="+mn-ea"/>
                <a:sym typeface="+mn-lt"/>
              </a:endParaRPr>
            </a:p>
          </p:txBody>
        </p:sp>
        <p:sp>
          <p:nvSpPr>
            <p:cNvPr id="98" name="Freeform: Shape 36"/>
            <p:cNvSpPr/>
            <p:nvPr/>
          </p:nvSpPr>
          <p:spPr bwMode="auto">
            <a:xfrm>
              <a:off x="8327" y="5893"/>
              <a:ext cx="367" cy="369"/>
            </a:xfrm>
            <a:custGeom>
              <a:avLst/>
              <a:gdLst>
                <a:gd name="T0" fmla="*/ 173 w 189"/>
                <a:gd name="T1" fmla="*/ 17 h 190"/>
                <a:gd name="T2" fmla="*/ 113 w 189"/>
                <a:gd name="T3" fmla="*/ 17 h 190"/>
                <a:gd name="T4" fmla="*/ 101 w 189"/>
                <a:gd name="T5" fmla="*/ 45 h 190"/>
                <a:gd name="T6" fmla="*/ 37 w 189"/>
                <a:gd name="T7" fmla="*/ 117 h 190"/>
                <a:gd name="T8" fmla="*/ 29 w 189"/>
                <a:gd name="T9" fmla="*/ 135 h 190"/>
                <a:gd name="T10" fmla="*/ 33 w 189"/>
                <a:gd name="T11" fmla="*/ 148 h 190"/>
                <a:gd name="T12" fmla="*/ 21 w 189"/>
                <a:gd name="T13" fmla="*/ 174 h 190"/>
                <a:gd name="T14" fmla="*/ 21 w 189"/>
                <a:gd name="T15" fmla="*/ 177 h 190"/>
                <a:gd name="T16" fmla="*/ 4 w 189"/>
                <a:gd name="T17" fmla="*/ 182 h 190"/>
                <a:gd name="T18" fmla="*/ 4 w 189"/>
                <a:gd name="T19" fmla="*/ 181 h 190"/>
                <a:gd name="T20" fmla="*/ 0 w 189"/>
                <a:gd name="T21" fmla="*/ 186 h 190"/>
                <a:gd name="T22" fmla="*/ 4 w 189"/>
                <a:gd name="T23" fmla="*/ 190 h 190"/>
                <a:gd name="T24" fmla="*/ 4 w 189"/>
                <a:gd name="T25" fmla="*/ 190 h 190"/>
                <a:gd name="T26" fmla="*/ 28 w 189"/>
                <a:gd name="T27" fmla="*/ 182 h 190"/>
                <a:gd name="T28" fmla="*/ 29 w 189"/>
                <a:gd name="T29" fmla="*/ 172 h 190"/>
                <a:gd name="T30" fmla="*/ 38 w 189"/>
                <a:gd name="T31" fmla="*/ 154 h 190"/>
                <a:gd name="T32" fmla="*/ 54 w 189"/>
                <a:gd name="T33" fmla="*/ 160 h 190"/>
                <a:gd name="T34" fmla="*/ 72 w 189"/>
                <a:gd name="T35" fmla="*/ 153 h 190"/>
                <a:gd name="T36" fmla="*/ 144 w 189"/>
                <a:gd name="T37" fmla="*/ 89 h 190"/>
                <a:gd name="T38" fmla="*/ 173 w 189"/>
                <a:gd name="T39" fmla="*/ 76 h 190"/>
                <a:gd name="T40" fmla="*/ 173 w 189"/>
                <a:gd name="T41" fmla="*/ 17 h 190"/>
                <a:gd name="T42" fmla="*/ 66 w 189"/>
                <a:gd name="T43" fmla="*/ 147 h 190"/>
                <a:gd name="T44" fmla="*/ 54 w 189"/>
                <a:gd name="T45" fmla="*/ 152 h 190"/>
                <a:gd name="T46" fmla="*/ 38 w 189"/>
                <a:gd name="T47" fmla="*/ 135 h 190"/>
                <a:gd name="T48" fmla="*/ 42 w 189"/>
                <a:gd name="T49" fmla="*/ 123 h 190"/>
                <a:gd name="T50" fmla="*/ 102 w 189"/>
                <a:gd name="T51" fmla="*/ 57 h 190"/>
                <a:gd name="T52" fmla="*/ 113 w 189"/>
                <a:gd name="T53" fmla="*/ 76 h 190"/>
                <a:gd name="T54" fmla="*/ 133 w 189"/>
                <a:gd name="T55" fmla="*/ 87 h 190"/>
                <a:gd name="T56" fmla="*/ 66 w 189"/>
                <a:gd name="T57" fmla="*/ 147 h 190"/>
                <a:gd name="T58" fmla="*/ 167 w 189"/>
                <a:gd name="T59" fmla="*/ 70 h 190"/>
                <a:gd name="T60" fmla="*/ 119 w 189"/>
                <a:gd name="T61" fmla="*/ 70 h 190"/>
                <a:gd name="T62" fmla="*/ 119 w 189"/>
                <a:gd name="T63" fmla="*/ 23 h 190"/>
                <a:gd name="T64" fmla="*/ 167 w 189"/>
                <a:gd name="T65" fmla="*/ 23 h 190"/>
                <a:gd name="T66" fmla="*/ 167 w 189"/>
                <a:gd name="T67" fmla="*/ 70 h 190"/>
                <a:gd name="T68" fmla="*/ 78 w 189"/>
                <a:gd name="T69" fmla="*/ 105 h 190"/>
                <a:gd name="T70" fmla="*/ 84 w 189"/>
                <a:gd name="T71" fmla="*/ 111 h 190"/>
                <a:gd name="T72" fmla="*/ 111 w 189"/>
                <a:gd name="T73" fmla="*/ 90 h 190"/>
                <a:gd name="T74" fmla="*/ 99 w 189"/>
                <a:gd name="T75" fmla="*/ 78 h 190"/>
                <a:gd name="T76" fmla="*/ 78 w 189"/>
                <a:gd name="T77" fmla="*/ 10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 h="190">
                  <a:moveTo>
                    <a:pt x="173" y="17"/>
                  </a:moveTo>
                  <a:cubicBezTo>
                    <a:pt x="156" y="0"/>
                    <a:pt x="130" y="0"/>
                    <a:pt x="113" y="17"/>
                  </a:cubicBezTo>
                  <a:cubicBezTo>
                    <a:pt x="105" y="25"/>
                    <a:pt x="101" y="35"/>
                    <a:pt x="101" y="45"/>
                  </a:cubicBezTo>
                  <a:cubicBezTo>
                    <a:pt x="37" y="117"/>
                    <a:pt x="37" y="117"/>
                    <a:pt x="37" y="117"/>
                  </a:cubicBezTo>
                  <a:cubicBezTo>
                    <a:pt x="32" y="122"/>
                    <a:pt x="29" y="128"/>
                    <a:pt x="29" y="135"/>
                  </a:cubicBezTo>
                  <a:cubicBezTo>
                    <a:pt x="29" y="140"/>
                    <a:pt x="30" y="144"/>
                    <a:pt x="33" y="148"/>
                  </a:cubicBezTo>
                  <a:cubicBezTo>
                    <a:pt x="21" y="155"/>
                    <a:pt x="16" y="161"/>
                    <a:pt x="21" y="174"/>
                  </a:cubicBezTo>
                  <a:cubicBezTo>
                    <a:pt x="21" y="176"/>
                    <a:pt x="21" y="177"/>
                    <a:pt x="21" y="177"/>
                  </a:cubicBezTo>
                  <a:cubicBezTo>
                    <a:pt x="19" y="180"/>
                    <a:pt x="10" y="181"/>
                    <a:pt x="4" y="182"/>
                  </a:cubicBezTo>
                  <a:cubicBezTo>
                    <a:pt x="4" y="182"/>
                    <a:pt x="4" y="181"/>
                    <a:pt x="4" y="181"/>
                  </a:cubicBezTo>
                  <a:cubicBezTo>
                    <a:pt x="1" y="181"/>
                    <a:pt x="0" y="183"/>
                    <a:pt x="0" y="186"/>
                  </a:cubicBezTo>
                  <a:cubicBezTo>
                    <a:pt x="0" y="188"/>
                    <a:pt x="1" y="190"/>
                    <a:pt x="4" y="190"/>
                  </a:cubicBezTo>
                  <a:cubicBezTo>
                    <a:pt x="4" y="190"/>
                    <a:pt x="4" y="190"/>
                    <a:pt x="4" y="190"/>
                  </a:cubicBezTo>
                  <a:cubicBezTo>
                    <a:pt x="7" y="190"/>
                    <a:pt x="22" y="190"/>
                    <a:pt x="28" y="182"/>
                  </a:cubicBezTo>
                  <a:cubicBezTo>
                    <a:pt x="29" y="180"/>
                    <a:pt x="30" y="176"/>
                    <a:pt x="29" y="172"/>
                  </a:cubicBezTo>
                  <a:cubicBezTo>
                    <a:pt x="26" y="164"/>
                    <a:pt x="27" y="161"/>
                    <a:pt x="38" y="154"/>
                  </a:cubicBezTo>
                  <a:cubicBezTo>
                    <a:pt x="43" y="158"/>
                    <a:pt x="48" y="160"/>
                    <a:pt x="54" y="160"/>
                  </a:cubicBezTo>
                  <a:cubicBezTo>
                    <a:pt x="61" y="160"/>
                    <a:pt x="68" y="158"/>
                    <a:pt x="72" y="153"/>
                  </a:cubicBezTo>
                  <a:cubicBezTo>
                    <a:pt x="144" y="89"/>
                    <a:pt x="144" y="89"/>
                    <a:pt x="144" y="89"/>
                  </a:cubicBezTo>
                  <a:cubicBezTo>
                    <a:pt x="155" y="88"/>
                    <a:pt x="165" y="84"/>
                    <a:pt x="173" y="76"/>
                  </a:cubicBezTo>
                  <a:cubicBezTo>
                    <a:pt x="189" y="60"/>
                    <a:pt x="189" y="33"/>
                    <a:pt x="173" y="17"/>
                  </a:cubicBezTo>
                  <a:close/>
                  <a:moveTo>
                    <a:pt x="66" y="147"/>
                  </a:moveTo>
                  <a:cubicBezTo>
                    <a:pt x="63" y="150"/>
                    <a:pt x="59" y="152"/>
                    <a:pt x="54" y="152"/>
                  </a:cubicBezTo>
                  <a:cubicBezTo>
                    <a:pt x="45" y="152"/>
                    <a:pt x="38" y="144"/>
                    <a:pt x="38" y="135"/>
                  </a:cubicBezTo>
                  <a:cubicBezTo>
                    <a:pt x="38" y="130"/>
                    <a:pt x="39" y="126"/>
                    <a:pt x="42" y="123"/>
                  </a:cubicBezTo>
                  <a:cubicBezTo>
                    <a:pt x="102" y="57"/>
                    <a:pt x="102" y="57"/>
                    <a:pt x="102" y="57"/>
                  </a:cubicBezTo>
                  <a:cubicBezTo>
                    <a:pt x="104" y="64"/>
                    <a:pt x="108" y="71"/>
                    <a:pt x="113" y="76"/>
                  </a:cubicBezTo>
                  <a:cubicBezTo>
                    <a:pt x="119" y="82"/>
                    <a:pt x="126" y="86"/>
                    <a:pt x="133" y="87"/>
                  </a:cubicBezTo>
                  <a:lnTo>
                    <a:pt x="66" y="147"/>
                  </a:lnTo>
                  <a:close/>
                  <a:moveTo>
                    <a:pt x="167" y="70"/>
                  </a:moveTo>
                  <a:cubicBezTo>
                    <a:pt x="154" y="84"/>
                    <a:pt x="132" y="84"/>
                    <a:pt x="119" y="70"/>
                  </a:cubicBezTo>
                  <a:cubicBezTo>
                    <a:pt x="106" y="57"/>
                    <a:pt x="106" y="36"/>
                    <a:pt x="119" y="23"/>
                  </a:cubicBezTo>
                  <a:cubicBezTo>
                    <a:pt x="132" y="10"/>
                    <a:pt x="154" y="10"/>
                    <a:pt x="167" y="23"/>
                  </a:cubicBezTo>
                  <a:cubicBezTo>
                    <a:pt x="180" y="36"/>
                    <a:pt x="180" y="57"/>
                    <a:pt x="167" y="70"/>
                  </a:cubicBezTo>
                  <a:close/>
                  <a:moveTo>
                    <a:pt x="78" y="105"/>
                  </a:moveTo>
                  <a:cubicBezTo>
                    <a:pt x="84" y="111"/>
                    <a:pt x="84" y="111"/>
                    <a:pt x="84" y="111"/>
                  </a:cubicBezTo>
                  <a:cubicBezTo>
                    <a:pt x="111" y="90"/>
                    <a:pt x="111" y="90"/>
                    <a:pt x="111" y="90"/>
                  </a:cubicBezTo>
                  <a:cubicBezTo>
                    <a:pt x="99" y="78"/>
                    <a:pt x="99" y="78"/>
                    <a:pt x="99" y="78"/>
                  </a:cubicBezTo>
                  <a:lnTo>
                    <a:pt x="78" y="105"/>
                  </a:lnTo>
                  <a:close/>
                </a:path>
              </a:pathLst>
            </a:custGeom>
            <a:solidFill>
              <a:schemeClr val="bg1"/>
            </a:solidFill>
            <a:ln>
              <a:noFill/>
            </a:ln>
          </p:spPr>
          <p:txBody>
            <a:bodyPr anchor="ctr"/>
            <a:lstStyle/>
            <a:p>
              <a:pPr algn="ctr"/>
              <a:endParaRPr sz="1015">
                <a:cs typeface="+mn-ea"/>
                <a:sym typeface="+mn-lt"/>
              </a:endParaRPr>
            </a:p>
          </p:txBody>
        </p:sp>
      </p:grpSp>
      <p:grpSp>
        <p:nvGrpSpPr>
          <p:cNvPr id="9" name="组合 8"/>
          <p:cNvGrpSpPr/>
          <p:nvPr/>
        </p:nvGrpSpPr>
        <p:grpSpPr>
          <a:xfrm>
            <a:off x="3087469" y="4915753"/>
            <a:ext cx="509182" cy="510451"/>
            <a:chOff x="5151" y="5675"/>
            <a:chExt cx="802" cy="804"/>
          </a:xfrm>
        </p:grpSpPr>
        <p:sp>
          <p:nvSpPr>
            <p:cNvPr id="99" name="Oval 39"/>
            <p:cNvSpPr>
              <a:spLocks noChangeAspect="1"/>
            </p:cNvSpPr>
            <p:nvPr/>
          </p:nvSpPr>
          <p:spPr>
            <a:xfrm>
              <a:off x="5151" y="5675"/>
              <a:ext cx="803" cy="803"/>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sz="1015">
                <a:cs typeface="+mn-ea"/>
                <a:sym typeface="+mn-lt"/>
              </a:endParaRPr>
            </a:p>
          </p:txBody>
        </p:sp>
        <p:sp>
          <p:nvSpPr>
            <p:cNvPr id="100" name="Freeform: Shape 40"/>
            <p:cNvSpPr/>
            <p:nvPr/>
          </p:nvSpPr>
          <p:spPr bwMode="auto">
            <a:xfrm>
              <a:off x="5439" y="5900"/>
              <a:ext cx="227" cy="354"/>
            </a:xfrm>
            <a:custGeom>
              <a:avLst/>
              <a:gdLst>
                <a:gd name="T0" fmla="*/ 55 w 118"/>
                <a:gd name="T1" fmla="*/ 118 h 185"/>
                <a:gd name="T2" fmla="*/ 51 w 118"/>
                <a:gd name="T3" fmla="*/ 122 h 185"/>
                <a:gd name="T4" fmla="*/ 55 w 118"/>
                <a:gd name="T5" fmla="*/ 126 h 185"/>
                <a:gd name="T6" fmla="*/ 59 w 118"/>
                <a:gd name="T7" fmla="*/ 122 h 185"/>
                <a:gd name="T8" fmla="*/ 55 w 118"/>
                <a:gd name="T9" fmla="*/ 118 h 185"/>
                <a:gd name="T10" fmla="*/ 46 w 118"/>
                <a:gd name="T11" fmla="*/ 152 h 185"/>
                <a:gd name="T12" fmla="*/ 42 w 118"/>
                <a:gd name="T13" fmla="*/ 156 h 185"/>
                <a:gd name="T14" fmla="*/ 46 w 118"/>
                <a:gd name="T15" fmla="*/ 160 h 185"/>
                <a:gd name="T16" fmla="*/ 51 w 118"/>
                <a:gd name="T17" fmla="*/ 156 h 185"/>
                <a:gd name="T18" fmla="*/ 46 w 118"/>
                <a:gd name="T19" fmla="*/ 152 h 185"/>
                <a:gd name="T20" fmla="*/ 51 w 118"/>
                <a:gd name="T21" fmla="*/ 93 h 185"/>
                <a:gd name="T22" fmla="*/ 42 w 118"/>
                <a:gd name="T23" fmla="*/ 84 h 185"/>
                <a:gd name="T24" fmla="*/ 34 w 118"/>
                <a:gd name="T25" fmla="*/ 93 h 185"/>
                <a:gd name="T26" fmla="*/ 42 w 118"/>
                <a:gd name="T27" fmla="*/ 101 h 185"/>
                <a:gd name="T28" fmla="*/ 51 w 118"/>
                <a:gd name="T29" fmla="*/ 93 h 185"/>
                <a:gd name="T30" fmla="*/ 110 w 118"/>
                <a:gd name="T31" fmla="*/ 0 h 185"/>
                <a:gd name="T32" fmla="*/ 8 w 118"/>
                <a:gd name="T33" fmla="*/ 0 h 185"/>
                <a:gd name="T34" fmla="*/ 0 w 118"/>
                <a:gd name="T35" fmla="*/ 8 h 185"/>
                <a:gd name="T36" fmla="*/ 0 w 118"/>
                <a:gd name="T37" fmla="*/ 17 h 185"/>
                <a:gd name="T38" fmla="*/ 8 w 118"/>
                <a:gd name="T39" fmla="*/ 25 h 185"/>
                <a:gd name="T40" fmla="*/ 17 w 118"/>
                <a:gd name="T41" fmla="*/ 25 h 185"/>
                <a:gd name="T42" fmla="*/ 17 w 118"/>
                <a:gd name="T43" fmla="*/ 143 h 185"/>
                <a:gd name="T44" fmla="*/ 59 w 118"/>
                <a:gd name="T45" fmla="*/ 185 h 185"/>
                <a:gd name="T46" fmla="*/ 101 w 118"/>
                <a:gd name="T47" fmla="*/ 143 h 185"/>
                <a:gd name="T48" fmla="*/ 101 w 118"/>
                <a:gd name="T49" fmla="*/ 25 h 185"/>
                <a:gd name="T50" fmla="*/ 110 w 118"/>
                <a:gd name="T51" fmla="*/ 25 h 185"/>
                <a:gd name="T52" fmla="*/ 118 w 118"/>
                <a:gd name="T53" fmla="*/ 17 h 185"/>
                <a:gd name="T54" fmla="*/ 118 w 118"/>
                <a:gd name="T55" fmla="*/ 8 h 185"/>
                <a:gd name="T56" fmla="*/ 110 w 118"/>
                <a:gd name="T57" fmla="*/ 0 h 185"/>
                <a:gd name="T58" fmla="*/ 93 w 118"/>
                <a:gd name="T59" fmla="*/ 143 h 185"/>
                <a:gd name="T60" fmla="*/ 59 w 118"/>
                <a:gd name="T61" fmla="*/ 177 h 185"/>
                <a:gd name="T62" fmla="*/ 25 w 118"/>
                <a:gd name="T63" fmla="*/ 143 h 185"/>
                <a:gd name="T64" fmla="*/ 25 w 118"/>
                <a:gd name="T65" fmla="*/ 55 h 185"/>
                <a:gd name="T66" fmla="*/ 45 w 118"/>
                <a:gd name="T67" fmla="*/ 59 h 185"/>
                <a:gd name="T68" fmla="*/ 57 w 118"/>
                <a:gd name="T69" fmla="*/ 57 h 185"/>
                <a:gd name="T70" fmla="*/ 82 w 118"/>
                <a:gd name="T71" fmla="*/ 47 h 185"/>
                <a:gd name="T72" fmla="*/ 93 w 118"/>
                <a:gd name="T73" fmla="*/ 43 h 185"/>
                <a:gd name="T74" fmla="*/ 93 w 118"/>
                <a:gd name="T75" fmla="*/ 143 h 185"/>
                <a:gd name="T76" fmla="*/ 93 w 118"/>
                <a:gd name="T77" fmla="*/ 34 h 185"/>
                <a:gd name="T78" fmla="*/ 79 w 118"/>
                <a:gd name="T79" fmla="*/ 40 h 185"/>
                <a:gd name="T80" fmla="*/ 55 w 118"/>
                <a:gd name="T81" fmla="*/ 50 h 185"/>
                <a:gd name="T82" fmla="*/ 25 w 118"/>
                <a:gd name="T83" fmla="*/ 46 h 185"/>
                <a:gd name="T84" fmla="*/ 25 w 118"/>
                <a:gd name="T85" fmla="*/ 25 h 185"/>
                <a:gd name="T86" fmla="*/ 93 w 118"/>
                <a:gd name="T87" fmla="*/ 25 h 185"/>
                <a:gd name="T88" fmla="*/ 93 w 118"/>
                <a:gd name="T89" fmla="*/ 34 h 185"/>
                <a:gd name="T90" fmla="*/ 110 w 118"/>
                <a:gd name="T91" fmla="*/ 17 h 185"/>
                <a:gd name="T92" fmla="*/ 8 w 118"/>
                <a:gd name="T93" fmla="*/ 17 h 185"/>
                <a:gd name="T94" fmla="*/ 8 w 118"/>
                <a:gd name="T95" fmla="*/ 8 h 185"/>
                <a:gd name="T96" fmla="*/ 110 w 118"/>
                <a:gd name="T97" fmla="*/ 8 h 185"/>
                <a:gd name="T98" fmla="*/ 110 w 118"/>
                <a:gd name="T99" fmla="*/ 17 h 185"/>
                <a:gd name="T100" fmla="*/ 72 w 118"/>
                <a:gd name="T101" fmla="*/ 135 h 185"/>
                <a:gd name="T102" fmla="*/ 68 w 118"/>
                <a:gd name="T103" fmla="*/ 139 h 185"/>
                <a:gd name="T104" fmla="*/ 72 w 118"/>
                <a:gd name="T105" fmla="*/ 143 h 185"/>
                <a:gd name="T106" fmla="*/ 76 w 118"/>
                <a:gd name="T107" fmla="*/ 139 h 185"/>
                <a:gd name="T108" fmla="*/ 72 w 118"/>
                <a:gd name="T109" fmla="*/ 135 h 185"/>
                <a:gd name="T110" fmla="*/ 76 w 118"/>
                <a:gd name="T111" fmla="*/ 67 h 185"/>
                <a:gd name="T112" fmla="*/ 68 w 118"/>
                <a:gd name="T113" fmla="*/ 76 h 185"/>
                <a:gd name="T114" fmla="*/ 76 w 118"/>
                <a:gd name="T115" fmla="*/ 84 h 185"/>
                <a:gd name="T116" fmla="*/ 84 w 118"/>
                <a:gd name="T117" fmla="*/ 76 h 185"/>
                <a:gd name="T118" fmla="*/ 76 w 118"/>
                <a:gd name="T119" fmla="*/ 6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 h="185">
                  <a:moveTo>
                    <a:pt x="55" y="118"/>
                  </a:moveTo>
                  <a:cubicBezTo>
                    <a:pt x="53" y="118"/>
                    <a:pt x="51" y="120"/>
                    <a:pt x="51" y="122"/>
                  </a:cubicBezTo>
                  <a:cubicBezTo>
                    <a:pt x="51" y="124"/>
                    <a:pt x="53" y="126"/>
                    <a:pt x="55" y="126"/>
                  </a:cubicBezTo>
                  <a:cubicBezTo>
                    <a:pt x="57" y="126"/>
                    <a:pt x="59" y="124"/>
                    <a:pt x="59" y="122"/>
                  </a:cubicBezTo>
                  <a:cubicBezTo>
                    <a:pt x="59" y="120"/>
                    <a:pt x="57" y="118"/>
                    <a:pt x="55" y="118"/>
                  </a:cubicBezTo>
                  <a:close/>
                  <a:moveTo>
                    <a:pt x="46" y="152"/>
                  </a:moveTo>
                  <a:cubicBezTo>
                    <a:pt x="44" y="152"/>
                    <a:pt x="42" y="154"/>
                    <a:pt x="42" y="156"/>
                  </a:cubicBezTo>
                  <a:cubicBezTo>
                    <a:pt x="42" y="158"/>
                    <a:pt x="44" y="160"/>
                    <a:pt x="46" y="160"/>
                  </a:cubicBezTo>
                  <a:cubicBezTo>
                    <a:pt x="49" y="160"/>
                    <a:pt x="51" y="158"/>
                    <a:pt x="51" y="156"/>
                  </a:cubicBezTo>
                  <a:cubicBezTo>
                    <a:pt x="51" y="154"/>
                    <a:pt x="49" y="152"/>
                    <a:pt x="46" y="152"/>
                  </a:cubicBezTo>
                  <a:close/>
                  <a:moveTo>
                    <a:pt x="51" y="93"/>
                  </a:moveTo>
                  <a:cubicBezTo>
                    <a:pt x="51" y="88"/>
                    <a:pt x="47" y="84"/>
                    <a:pt x="42" y="84"/>
                  </a:cubicBezTo>
                  <a:cubicBezTo>
                    <a:pt x="38" y="84"/>
                    <a:pt x="34" y="88"/>
                    <a:pt x="34" y="93"/>
                  </a:cubicBezTo>
                  <a:cubicBezTo>
                    <a:pt x="34" y="97"/>
                    <a:pt x="38" y="101"/>
                    <a:pt x="42" y="101"/>
                  </a:cubicBezTo>
                  <a:cubicBezTo>
                    <a:pt x="47" y="101"/>
                    <a:pt x="51" y="97"/>
                    <a:pt x="51" y="93"/>
                  </a:cubicBezTo>
                  <a:close/>
                  <a:moveTo>
                    <a:pt x="110" y="0"/>
                  </a:moveTo>
                  <a:cubicBezTo>
                    <a:pt x="8" y="0"/>
                    <a:pt x="8" y="0"/>
                    <a:pt x="8" y="0"/>
                  </a:cubicBezTo>
                  <a:cubicBezTo>
                    <a:pt x="4" y="0"/>
                    <a:pt x="0" y="4"/>
                    <a:pt x="0" y="8"/>
                  </a:cubicBezTo>
                  <a:cubicBezTo>
                    <a:pt x="0" y="17"/>
                    <a:pt x="0" y="17"/>
                    <a:pt x="0" y="17"/>
                  </a:cubicBezTo>
                  <a:cubicBezTo>
                    <a:pt x="0" y="21"/>
                    <a:pt x="4" y="25"/>
                    <a:pt x="8" y="25"/>
                  </a:cubicBezTo>
                  <a:cubicBezTo>
                    <a:pt x="17" y="25"/>
                    <a:pt x="17" y="25"/>
                    <a:pt x="17" y="25"/>
                  </a:cubicBezTo>
                  <a:cubicBezTo>
                    <a:pt x="17" y="143"/>
                    <a:pt x="17" y="143"/>
                    <a:pt x="17" y="143"/>
                  </a:cubicBezTo>
                  <a:cubicBezTo>
                    <a:pt x="17" y="166"/>
                    <a:pt x="36" y="185"/>
                    <a:pt x="59" y="185"/>
                  </a:cubicBezTo>
                  <a:cubicBezTo>
                    <a:pt x="82" y="185"/>
                    <a:pt x="101" y="166"/>
                    <a:pt x="101" y="143"/>
                  </a:cubicBezTo>
                  <a:cubicBezTo>
                    <a:pt x="101" y="25"/>
                    <a:pt x="101" y="25"/>
                    <a:pt x="101" y="25"/>
                  </a:cubicBezTo>
                  <a:cubicBezTo>
                    <a:pt x="110" y="25"/>
                    <a:pt x="110" y="25"/>
                    <a:pt x="110" y="25"/>
                  </a:cubicBezTo>
                  <a:cubicBezTo>
                    <a:pt x="114" y="25"/>
                    <a:pt x="118" y="21"/>
                    <a:pt x="118" y="17"/>
                  </a:cubicBezTo>
                  <a:cubicBezTo>
                    <a:pt x="118" y="8"/>
                    <a:pt x="118" y="8"/>
                    <a:pt x="118" y="8"/>
                  </a:cubicBezTo>
                  <a:cubicBezTo>
                    <a:pt x="118" y="4"/>
                    <a:pt x="114" y="0"/>
                    <a:pt x="110" y="0"/>
                  </a:cubicBezTo>
                  <a:close/>
                  <a:moveTo>
                    <a:pt x="93" y="143"/>
                  </a:moveTo>
                  <a:cubicBezTo>
                    <a:pt x="93" y="162"/>
                    <a:pt x="78" y="177"/>
                    <a:pt x="59" y="177"/>
                  </a:cubicBezTo>
                  <a:cubicBezTo>
                    <a:pt x="40" y="177"/>
                    <a:pt x="25" y="162"/>
                    <a:pt x="25" y="143"/>
                  </a:cubicBezTo>
                  <a:cubicBezTo>
                    <a:pt x="25" y="55"/>
                    <a:pt x="25" y="55"/>
                    <a:pt x="25" y="55"/>
                  </a:cubicBezTo>
                  <a:cubicBezTo>
                    <a:pt x="31" y="57"/>
                    <a:pt x="38" y="59"/>
                    <a:pt x="45" y="59"/>
                  </a:cubicBezTo>
                  <a:cubicBezTo>
                    <a:pt x="49" y="59"/>
                    <a:pt x="53" y="58"/>
                    <a:pt x="57" y="57"/>
                  </a:cubicBezTo>
                  <a:cubicBezTo>
                    <a:pt x="68" y="54"/>
                    <a:pt x="76" y="50"/>
                    <a:pt x="82" y="47"/>
                  </a:cubicBezTo>
                  <a:cubicBezTo>
                    <a:pt x="86" y="45"/>
                    <a:pt x="90" y="44"/>
                    <a:pt x="93" y="43"/>
                  </a:cubicBezTo>
                  <a:lnTo>
                    <a:pt x="93" y="143"/>
                  </a:lnTo>
                  <a:close/>
                  <a:moveTo>
                    <a:pt x="93" y="34"/>
                  </a:moveTo>
                  <a:cubicBezTo>
                    <a:pt x="88" y="36"/>
                    <a:pt x="84" y="38"/>
                    <a:pt x="79" y="40"/>
                  </a:cubicBezTo>
                  <a:cubicBezTo>
                    <a:pt x="72" y="43"/>
                    <a:pt x="65" y="46"/>
                    <a:pt x="55" y="50"/>
                  </a:cubicBezTo>
                  <a:cubicBezTo>
                    <a:pt x="44" y="53"/>
                    <a:pt x="34" y="50"/>
                    <a:pt x="25" y="46"/>
                  </a:cubicBezTo>
                  <a:cubicBezTo>
                    <a:pt x="25" y="25"/>
                    <a:pt x="25" y="25"/>
                    <a:pt x="25" y="25"/>
                  </a:cubicBezTo>
                  <a:cubicBezTo>
                    <a:pt x="93" y="25"/>
                    <a:pt x="93" y="25"/>
                    <a:pt x="93" y="25"/>
                  </a:cubicBezTo>
                  <a:lnTo>
                    <a:pt x="93" y="34"/>
                  </a:lnTo>
                  <a:close/>
                  <a:moveTo>
                    <a:pt x="110" y="17"/>
                  </a:moveTo>
                  <a:cubicBezTo>
                    <a:pt x="8" y="17"/>
                    <a:pt x="8" y="17"/>
                    <a:pt x="8" y="17"/>
                  </a:cubicBezTo>
                  <a:cubicBezTo>
                    <a:pt x="8" y="8"/>
                    <a:pt x="8" y="8"/>
                    <a:pt x="8" y="8"/>
                  </a:cubicBezTo>
                  <a:cubicBezTo>
                    <a:pt x="110" y="8"/>
                    <a:pt x="110" y="8"/>
                    <a:pt x="110" y="8"/>
                  </a:cubicBezTo>
                  <a:lnTo>
                    <a:pt x="110" y="17"/>
                  </a:lnTo>
                  <a:close/>
                  <a:moveTo>
                    <a:pt x="72" y="135"/>
                  </a:moveTo>
                  <a:cubicBezTo>
                    <a:pt x="69" y="135"/>
                    <a:pt x="68" y="137"/>
                    <a:pt x="68" y="139"/>
                  </a:cubicBezTo>
                  <a:cubicBezTo>
                    <a:pt x="68" y="141"/>
                    <a:pt x="69" y="143"/>
                    <a:pt x="72" y="143"/>
                  </a:cubicBezTo>
                  <a:cubicBezTo>
                    <a:pt x="74" y="143"/>
                    <a:pt x="76" y="141"/>
                    <a:pt x="76" y="139"/>
                  </a:cubicBezTo>
                  <a:cubicBezTo>
                    <a:pt x="76" y="137"/>
                    <a:pt x="74" y="135"/>
                    <a:pt x="72" y="135"/>
                  </a:cubicBezTo>
                  <a:close/>
                  <a:moveTo>
                    <a:pt x="76" y="67"/>
                  </a:moveTo>
                  <a:cubicBezTo>
                    <a:pt x="71" y="67"/>
                    <a:pt x="68" y="71"/>
                    <a:pt x="68" y="76"/>
                  </a:cubicBezTo>
                  <a:cubicBezTo>
                    <a:pt x="68" y="80"/>
                    <a:pt x="71" y="84"/>
                    <a:pt x="76" y="84"/>
                  </a:cubicBezTo>
                  <a:cubicBezTo>
                    <a:pt x="81" y="84"/>
                    <a:pt x="84" y="80"/>
                    <a:pt x="84" y="76"/>
                  </a:cubicBezTo>
                  <a:cubicBezTo>
                    <a:pt x="84" y="71"/>
                    <a:pt x="81" y="67"/>
                    <a:pt x="76" y="67"/>
                  </a:cubicBezTo>
                  <a:close/>
                </a:path>
              </a:pathLst>
            </a:custGeom>
            <a:solidFill>
              <a:schemeClr val="bg1"/>
            </a:solidFill>
            <a:ln>
              <a:noFill/>
            </a:ln>
          </p:spPr>
          <p:txBody>
            <a:bodyPr anchor="ctr"/>
            <a:lstStyle/>
            <a:p>
              <a:pPr algn="ctr"/>
              <a:endParaRPr sz="1015">
                <a:cs typeface="+mn-ea"/>
                <a:sym typeface="+mn-lt"/>
              </a:endParaRPr>
            </a:p>
          </p:txBody>
        </p:sp>
      </p:grpSp>
      <p:grpSp>
        <p:nvGrpSpPr>
          <p:cNvPr id="110" name="组合 109"/>
          <p:cNvGrpSpPr/>
          <p:nvPr/>
        </p:nvGrpSpPr>
        <p:grpSpPr>
          <a:xfrm>
            <a:off x="485056" y="2094938"/>
            <a:ext cx="2448770" cy="1087566"/>
            <a:chOff x="8539844" y="2012837"/>
            <a:chExt cx="2775856" cy="1450340"/>
          </a:xfrm>
        </p:grpSpPr>
        <p:sp>
          <p:nvSpPr>
            <p:cNvPr id="111" name="矩形 110"/>
            <p:cNvSpPr/>
            <p:nvPr/>
          </p:nvSpPr>
          <p:spPr>
            <a:xfrm>
              <a:off x="8539844" y="2514021"/>
              <a:ext cx="2775856" cy="364373"/>
            </a:xfrm>
            <a:prstGeom prst="rect">
              <a:avLst/>
            </a:prstGeom>
          </p:spPr>
          <p:txBody>
            <a:bodyPr wrap="square">
              <a:spAutoFit/>
              <a:scene3d>
                <a:camera prst="orthographicFront"/>
                <a:lightRig rig="threePt" dir="t"/>
              </a:scene3d>
              <a:sp3d contourW="12700"/>
            </a:bodyPr>
            <a:lstStyle/>
            <a:p>
              <a:pPr algn="r">
                <a:lnSpc>
                  <a:spcPct val="120000"/>
                </a:lnSpc>
                <a:defRPr/>
              </a:pPr>
              <a:endParaRPr lang="zh-CN" altLang="en-US" sz="1050" dirty="0">
                <a:solidFill>
                  <a:prstClr val="black">
                    <a:lumMod val="50000"/>
                    <a:lumOff val="50000"/>
                  </a:prstClr>
                </a:solidFill>
                <a:cs typeface="+mn-ea"/>
                <a:sym typeface="+mn-lt"/>
              </a:endParaRPr>
            </a:p>
          </p:txBody>
        </p:sp>
        <p:sp>
          <p:nvSpPr>
            <p:cNvPr id="112" name="矩形 111"/>
            <p:cNvSpPr/>
            <p:nvPr/>
          </p:nvSpPr>
          <p:spPr>
            <a:xfrm>
              <a:off x="8730563" y="2012837"/>
              <a:ext cx="2585137" cy="1450340"/>
            </a:xfrm>
            <a:prstGeom prst="rect">
              <a:avLst/>
            </a:prstGeom>
          </p:spPr>
          <p:txBody>
            <a:bodyPr wrap="square">
              <a:spAutoFit/>
              <a:scene3d>
                <a:camera prst="orthographicFront"/>
                <a:lightRig rig="threePt" dir="t"/>
              </a:scene3d>
              <a:sp3d contourW="12700"/>
            </a:bodyPr>
            <a:lstStyle/>
            <a:p>
              <a:pPr algn="ctr">
                <a:lnSpc>
                  <a:spcPct val="120000"/>
                </a:lnSpc>
                <a:defRPr/>
              </a:pPr>
              <a:r>
                <a:rPr lang="en-US" altLang="zh-CN" b="1" dirty="0">
                  <a:solidFill>
                    <a:srgbClr val="C80A2A"/>
                  </a:solidFill>
                  <a:cs typeface="+mn-ea"/>
                  <a:sym typeface="+mn-lt"/>
                </a:rPr>
                <a:t>T</a:t>
              </a:r>
              <a:r>
                <a:rPr lang="zh-CN" altLang="en-US" b="1" dirty="0">
                  <a:solidFill>
                    <a:srgbClr val="C80A2A"/>
                  </a:solidFill>
                  <a:cs typeface="+mn-ea"/>
                  <a:sym typeface="+mn-lt"/>
                </a:rPr>
                <a:t>he Hall of</a:t>
              </a:r>
            </a:p>
            <a:p>
              <a:pPr algn="ctr">
                <a:lnSpc>
                  <a:spcPct val="120000"/>
                </a:lnSpc>
                <a:defRPr/>
              </a:pPr>
              <a:r>
                <a:rPr lang="zh-CN" altLang="en-US" b="1" dirty="0">
                  <a:solidFill>
                    <a:srgbClr val="C80A2A"/>
                  </a:solidFill>
                  <a:cs typeface="+mn-ea"/>
                  <a:sym typeface="+mn-lt"/>
                </a:rPr>
                <a:t>Supreme Harmony 太和殿</a:t>
              </a:r>
            </a:p>
          </p:txBody>
        </p:sp>
      </p:grpSp>
      <p:sp>
        <p:nvSpPr>
          <p:cNvPr id="16" name="标题 20"/>
          <p:cNvSpPr txBox="1"/>
          <p:nvPr/>
        </p:nvSpPr>
        <p:spPr bwMode="auto">
          <a:xfrm>
            <a:off x="800596" y="1229583"/>
            <a:ext cx="7543125" cy="40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itchFamily="34" charset="-122"/>
                <a:ea typeface="微软雅黑" pitchFamily="34" charset="-122"/>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pPr marL="0" lvl="1" algn="l"/>
            <a:r>
              <a:rPr lang="en-US" altLang="zh-CN" sz="1800" dirty="0">
                <a:solidFill>
                  <a:schemeClr val="tx1">
                    <a:lumMod val="75000"/>
                    <a:lumOff val="25000"/>
                  </a:schemeClr>
                </a:solidFill>
                <a:latin typeface="+mn-lt"/>
                <a:ea typeface="+mn-ea"/>
                <a:cs typeface="+mn-ea"/>
                <a:sym typeface="+mn-lt"/>
              </a:rPr>
              <a:t>The Structure of the Forbidden City----The Inner and Outer Courts</a:t>
            </a:r>
          </a:p>
          <a:p>
            <a:endParaRPr lang="zh-CN" altLang="en-US" sz="1800" dirty="0">
              <a:solidFill>
                <a:srgbClr val="C80A2A"/>
              </a:solidFill>
              <a:latin typeface="+mn-lt"/>
              <a:ea typeface="+mn-ea"/>
              <a:cs typeface="+mn-ea"/>
              <a:sym typeface="+mn-lt"/>
            </a:endParaRPr>
          </a:p>
        </p:txBody>
      </p:sp>
      <p:grpSp>
        <p:nvGrpSpPr>
          <p:cNvPr id="2" name="组合 1"/>
          <p:cNvGrpSpPr/>
          <p:nvPr/>
        </p:nvGrpSpPr>
        <p:grpSpPr>
          <a:xfrm>
            <a:off x="483151" y="3398367"/>
            <a:ext cx="2448770" cy="1087566"/>
            <a:chOff x="8539844" y="2012837"/>
            <a:chExt cx="2775856" cy="1450340"/>
          </a:xfrm>
        </p:grpSpPr>
        <p:sp>
          <p:nvSpPr>
            <p:cNvPr id="3" name="矩形 2"/>
            <p:cNvSpPr/>
            <p:nvPr/>
          </p:nvSpPr>
          <p:spPr>
            <a:xfrm>
              <a:off x="8539844" y="2514021"/>
              <a:ext cx="2775856" cy="364373"/>
            </a:xfrm>
            <a:prstGeom prst="rect">
              <a:avLst/>
            </a:prstGeom>
          </p:spPr>
          <p:txBody>
            <a:bodyPr wrap="square">
              <a:spAutoFit/>
              <a:scene3d>
                <a:camera prst="orthographicFront"/>
                <a:lightRig rig="threePt" dir="t"/>
              </a:scene3d>
              <a:sp3d contourW="12700"/>
            </a:bodyPr>
            <a:lstStyle/>
            <a:p>
              <a:pPr algn="r">
                <a:lnSpc>
                  <a:spcPct val="120000"/>
                </a:lnSpc>
                <a:defRPr/>
              </a:pPr>
              <a:endParaRPr lang="zh-CN" altLang="en-US" sz="1050" dirty="0">
                <a:solidFill>
                  <a:prstClr val="black">
                    <a:lumMod val="50000"/>
                    <a:lumOff val="50000"/>
                  </a:prstClr>
                </a:solidFill>
                <a:cs typeface="+mn-ea"/>
                <a:sym typeface="+mn-lt"/>
              </a:endParaRPr>
            </a:p>
          </p:txBody>
        </p:sp>
        <p:sp>
          <p:nvSpPr>
            <p:cNvPr id="4" name="矩形 3"/>
            <p:cNvSpPr/>
            <p:nvPr/>
          </p:nvSpPr>
          <p:spPr>
            <a:xfrm>
              <a:off x="8730563" y="2012837"/>
              <a:ext cx="2585137" cy="1450340"/>
            </a:xfrm>
            <a:prstGeom prst="rect">
              <a:avLst/>
            </a:prstGeom>
          </p:spPr>
          <p:txBody>
            <a:bodyPr wrap="square">
              <a:spAutoFit/>
              <a:scene3d>
                <a:camera prst="orthographicFront"/>
                <a:lightRig rig="threePt" dir="t"/>
              </a:scene3d>
              <a:sp3d contourW="12700"/>
            </a:bodyPr>
            <a:lstStyle/>
            <a:p>
              <a:pPr algn="ctr">
                <a:lnSpc>
                  <a:spcPct val="120000"/>
                </a:lnSpc>
                <a:defRPr/>
              </a:pPr>
              <a:r>
                <a:rPr lang="en-US" altLang="zh-CN" b="1" dirty="0">
                  <a:solidFill>
                    <a:srgbClr val="C80A2A"/>
                  </a:solidFill>
                  <a:cs typeface="+mn-ea"/>
                  <a:sym typeface="+mn-lt"/>
                </a:rPr>
                <a:t>T</a:t>
              </a:r>
              <a:r>
                <a:rPr lang="zh-CN" altLang="en-US" b="1" dirty="0">
                  <a:solidFill>
                    <a:srgbClr val="C80A2A"/>
                  </a:solidFill>
                  <a:cs typeface="+mn-ea"/>
                  <a:sym typeface="+mn-lt"/>
                </a:rPr>
                <a:t>he Hall of</a:t>
              </a:r>
            </a:p>
            <a:p>
              <a:pPr algn="ctr">
                <a:lnSpc>
                  <a:spcPct val="120000"/>
                </a:lnSpc>
                <a:defRPr/>
              </a:pPr>
              <a:r>
                <a:rPr lang="zh-CN" altLang="en-US" b="1" dirty="0">
                  <a:solidFill>
                    <a:srgbClr val="C80A2A"/>
                  </a:solidFill>
                  <a:cs typeface="+mn-ea"/>
                  <a:sym typeface="+mn-lt"/>
                </a:rPr>
                <a:t>Central Harmony 中和殿</a:t>
              </a:r>
            </a:p>
          </p:txBody>
        </p:sp>
      </p:grpSp>
      <p:grpSp>
        <p:nvGrpSpPr>
          <p:cNvPr id="5" name="组合 4"/>
          <p:cNvGrpSpPr/>
          <p:nvPr/>
        </p:nvGrpSpPr>
        <p:grpSpPr>
          <a:xfrm>
            <a:off x="454581" y="4578627"/>
            <a:ext cx="2448770" cy="1069787"/>
            <a:chOff x="8539844" y="2012837"/>
            <a:chExt cx="2775856" cy="1426631"/>
          </a:xfrm>
        </p:grpSpPr>
        <p:sp>
          <p:nvSpPr>
            <p:cNvPr id="6" name="矩形 5"/>
            <p:cNvSpPr/>
            <p:nvPr/>
          </p:nvSpPr>
          <p:spPr>
            <a:xfrm>
              <a:off x="8539844" y="2514021"/>
              <a:ext cx="2775856" cy="364373"/>
            </a:xfrm>
            <a:prstGeom prst="rect">
              <a:avLst/>
            </a:prstGeom>
          </p:spPr>
          <p:txBody>
            <a:bodyPr wrap="square">
              <a:spAutoFit/>
              <a:scene3d>
                <a:camera prst="orthographicFront"/>
                <a:lightRig rig="threePt" dir="t"/>
              </a:scene3d>
              <a:sp3d contourW="12700"/>
            </a:bodyPr>
            <a:lstStyle/>
            <a:p>
              <a:pPr algn="r">
                <a:lnSpc>
                  <a:spcPct val="120000"/>
                </a:lnSpc>
                <a:defRPr/>
              </a:pPr>
              <a:endParaRPr lang="zh-CN" altLang="en-US" sz="1050" dirty="0">
                <a:solidFill>
                  <a:prstClr val="black">
                    <a:lumMod val="50000"/>
                    <a:lumOff val="50000"/>
                  </a:prstClr>
                </a:solidFill>
                <a:cs typeface="+mn-ea"/>
                <a:sym typeface="+mn-lt"/>
              </a:endParaRPr>
            </a:p>
          </p:txBody>
        </p:sp>
        <p:sp>
          <p:nvSpPr>
            <p:cNvPr id="7" name="矩形 6"/>
            <p:cNvSpPr/>
            <p:nvPr/>
          </p:nvSpPr>
          <p:spPr>
            <a:xfrm>
              <a:off x="8730563" y="2012837"/>
              <a:ext cx="2585137" cy="1426631"/>
            </a:xfrm>
            <a:prstGeom prst="rect">
              <a:avLst/>
            </a:prstGeom>
          </p:spPr>
          <p:txBody>
            <a:bodyPr wrap="square">
              <a:spAutoFit/>
              <a:scene3d>
                <a:camera prst="orthographicFront"/>
                <a:lightRig rig="threePt" dir="t"/>
              </a:scene3d>
              <a:sp3d contourW="12700"/>
            </a:bodyPr>
            <a:lstStyle/>
            <a:p>
              <a:pPr algn="ctr">
                <a:lnSpc>
                  <a:spcPct val="120000"/>
                </a:lnSpc>
                <a:defRPr/>
              </a:pPr>
              <a:r>
                <a:rPr lang="en-US" altLang="zh-CN" b="1" dirty="0">
                  <a:solidFill>
                    <a:srgbClr val="C80A2A"/>
                  </a:solidFill>
                  <a:cs typeface="+mn-ea"/>
                  <a:sym typeface="+mn-lt"/>
                </a:rPr>
                <a:t>T</a:t>
              </a:r>
              <a:r>
                <a:rPr lang="zh-CN" altLang="en-US" b="1" dirty="0">
                  <a:solidFill>
                    <a:srgbClr val="C80A2A"/>
                  </a:solidFill>
                  <a:cs typeface="+mn-ea"/>
                  <a:sym typeface="+mn-lt"/>
                </a:rPr>
                <a:t>he Hall of Preserving Harmony </a:t>
              </a:r>
            </a:p>
            <a:p>
              <a:pPr algn="ctr">
                <a:lnSpc>
                  <a:spcPct val="120000"/>
                </a:lnSpc>
                <a:defRPr/>
              </a:pPr>
              <a:r>
                <a:rPr lang="zh-CN" altLang="en-US" b="1" dirty="0">
                  <a:solidFill>
                    <a:srgbClr val="C80A2A"/>
                  </a:solidFill>
                  <a:cs typeface="+mn-ea"/>
                  <a:sym typeface="+mn-lt"/>
                </a:rPr>
                <a:t>保和殿</a:t>
              </a:r>
            </a:p>
          </p:txBody>
        </p:sp>
      </p:grpSp>
      <p:grpSp>
        <p:nvGrpSpPr>
          <p:cNvPr id="15" name="组合 14"/>
          <p:cNvGrpSpPr/>
          <p:nvPr/>
        </p:nvGrpSpPr>
        <p:grpSpPr>
          <a:xfrm>
            <a:off x="5894952" y="3398366"/>
            <a:ext cx="2448770" cy="755519"/>
            <a:chOff x="8539844" y="2012837"/>
            <a:chExt cx="2775856" cy="1007533"/>
          </a:xfrm>
        </p:grpSpPr>
        <p:sp>
          <p:nvSpPr>
            <p:cNvPr id="17" name="矩形 16"/>
            <p:cNvSpPr/>
            <p:nvPr/>
          </p:nvSpPr>
          <p:spPr>
            <a:xfrm>
              <a:off x="8539844" y="2514021"/>
              <a:ext cx="2775856" cy="364373"/>
            </a:xfrm>
            <a:prstGeom prst="rect">
              <a:avLst/>
            </a:prstGeom>
          </p:spPr>
          <p:txBody>
            <a:bodyPr wrap="square">
              <a:spAutoFit/>
              <a:scene3d>
                <a:camera prst="orthographicFront"/>
                <a:lightRig rig="threePt" dir="t"/>
              </a:scene3d>
              <a:sp3d contourW="12700"/>
            </a:bodyPr>
            <a:lstStyle/>
            <a:p>
              <a:pPr algn="r">
                <a:lnSpc>
                  <a:spcPct val="120000"/>
                </a:lnSpc>
                <a:defRPr/>
              </a:pPr>
              <a:endParaRPr lang="zh-CN" altLang="en-US" sz="1050" dirty="0">
                <a:solidFill>
                  <a:srgbClr val="00B0F0"/>
                </a:solidFill>
                <a:cs typeface="+mn-ea"/>
                <a:sym typeface="+mn-lt"/>
              </a:endParaRPr>
            </a:p>
          </p:txBody>
        </p:sp>
        <p:sp>
          <p:nvSpPr>
            <p:cNvPr id="18" name="矩形 17"/>
            <p:cNvSpPr/>
            <p:nvPr/>
          </p:nvSpPr>
          <p:spPr>
            <a:xfrm>
              <a:off x="8730563" y="2012837"/>
              <a:ext cx="2585137" cy="1007533"/>
            </a:xfrm>
            <a:prstGeom prst="rect">
              <a:avLst/>
            </a:prstGeom>
          </p:spPr>
          <p:txBody>
            <a:bodyPr wrap="square">
              <a:spAutoFit/>
              <a:scene3d>
                <a:camera prst="orthographicFront"/>
                <a:lightRig rig="threePt" dir="t"/>
              </a:scene3d>
              <a:sp3d contourW="12700"/>
            </a:bodyPr>
            <a:lstStyle/>
            <a:p>
              <a:pPr algn="ctr">
                <a:lnSpc>
                  <a:spcPct val="120000"/>
                </a:lnSpc>
                <a:defRPr/>
              </a:pPr>
              <a:r>
                <a:rPr lang="en-US" altLang="zh-CN" b="1" dirty="0">
                  <a:solidFill>
                    <a:srgbClr val="00B0F0"/>
                  </a:solidFill>
                  <a:cs typeface="+mn-ea"/>
                  <a:sym typeface="+mn-lt"/>
                </a:rPr>
                <a:t>The </a:t>
              </a:r>
              <a:r>
                <a:rPr lang="zh-CN" altLang="en-US" b="1" dirty="0">
                  <a:solidFill>
                    <a:srgbClr val="00B0F0"/>
                  </a:solidFill>
                  <a:cs typeface="+mn-ea"/>
                  <a:sym typeface="+mn-lt"/>
                </a:rPr>
                <a:t>Hall of Union </a:t>
              </a:r>
            </a:p>
            <a:p>
              <a:pPr algn="ctr">
                <a:lnSpc>
                  <a:spcPct val="120000"/>
                </a:lnSpc>
                <a:defRPr/>
              </a:pPr>
              <a:r>
                <a:rPr lang="zh-CN" altLang="en-US" b="1" dirty="0">
                  <a:solidFill>
                    <a:srgbClr val="00B0F0"/>
                  </a:solidFill>
                  <a:cs typeface="+mn-ea"/>
                  <a:sym typeface="+mn-lt"/>
                </a:rPr>
                <a:t>交泰宫</a:t>
              </a:r>
            </a:p>
          </p:txBody>
        </p:sp>
      </p:grpSp>
      <p:grpSp>
        <p:nvGrpSpPr>
          <p:cNvPr id="20" name="组合 19"/>
          <p:cNvGrpSpPr/>
          <p:nvPr/>
        </p:nvGrpSpPr>
        <p:grpSpPr>
          <a:xfrm>
            <a:off x="5745753" y="1933041"/>
            <a:ext cx="2448770" cy="1087566"/>
            <a:chOff x="8539844" y="2012837"/>
            <a:chExt cx="2775856" cy="1450340"/>
          </a:xfrm>
        </p:grpSpPr>
        <p:sp>
          <p:nvSpPr>
            <p:cNvPr id="21" name="矩形 20"/>
            <p:cNvSpPr/>
            <p:nvPr/>
          </p:nvSpPr>
          <p:spPr>
            <a:xfrm>
              <a:off x="8539844" y="2514021"/>
              <a:ext cx="2775856" cy="364373"/>
            </a:xfrm>
            <a:prstGeom prst="rect">
              <a:avLst/>
            </a:prstGeom>
          </p:spPr>
          <p:txBody>
            <a:bodyPr wrap="square">
              <a:spAutoFit/>
              <a:scene3d>
                <a:camera prst="orthographicFront"/>
                <a:lightRig rig="threePt" dir="t"/>
              </a:scene3d>
              <a:sp3d contourW="12700"/>
            </a:bodyPr>
            <a:lstStyle/>
            <a:p>
              <a:pPr algn="r">
                <a:lnSpc>
                  <a:spcPct val="120000"/>
                </a:lnSpc>
                <a:defRPr/>
              </a:pPr>
              <a:endParaRPr lang="zh-CN" altLang="en-US" sz="1050" dirty="0">
                <a:solidFill>
                  <a:prstClr val="black">
                    <a:lumMod val="50000"/>
                    <a:lumOff val="50000"/>
                  </a:prstClr>
                </a:solidFill>
                <a:cs typeface="+mn-ea"/>
                <a:sym typeface="+mn-lt"/>
              </a:endParaRPr>
            </a:p>
          </p:txBody>
        </p:sp>
        <p:sp>
          <p:nvSpPr>
            <p:cNvPr id="22" name="矩形 21"/>
            <p:cNvSpPr/>
            <p:nvPr/>
          </p:nvSpPr>
          <p:spPr>
            <a:xfrm>
              <a:off x="8730563" y="2012837"/>
              <a:ext cx="2585137" cy="1450340"/>
            </a:xfrm>
            <a:prstGeom prst="rect">
              <a:avLst/>
            </a:prstGeom>
          </p:spPr>
          <p:txBody>
            <a:bodyPr wrap="square">
              <a:spAutoFit/>
              <a:scene3d>
                <a:camera prst="orthographicFront"/>
                <a:lightRig rig="threePt" dir="t"/>
              </a:scene3d>
              <a:sp3d contourW="12700"/>
            </a:bodyPr>
            <a:lstStyle/>
            <a:p>
              <a:pPr algn="ctr">
                <a:lnSpc>
                  <a:spcPct val="120000"/>
                </a:lnSpc>
                <a:defRPr/>
              </a:pPr>
              <a:r>
                <a:rPr lang="zh-CN" altLang="en-US" b="1" dirty="0">
                  <a:solidFill>
                    <a:srgbClr val="00B0F0"/>
                  </a:solidFill>
                  <a:cs typeface="+mn-ea"/>
                  <a:sym typeface="+mn-lt"/>
                </a:rPr>
                <a:t>Palace of</a:t>
              </a:r>
            </a:p>
            <a:p>
              <a:pPr algn="ctr">
                <a:lnSpc>
                  <a:spcPct val="120000"/>
                </a:lnSpc>
                <a:defRPr/>
              </a:pPr>
              <a:r>
                <a:rPr lang="zh-CN" altLang="en-US" b="1" dirty="0">
                  <a:solidFill>
                    <a:srgbClr val="00B0F0"/>
                  </a:solidFill>
                  <a:cs typeface="+mn-ea"/>
                  <a:sym typeface="+mn-lt"/>
                </a:rPr>
                <a:t>Heavenly Purity </a:t>
              </a:r>
            </a:p>
            <a:p>
              <a:pPr algn="ctr">
                <a:lnSpc>
                  <a:spcPct val="120000"/>
                </a:lnSpc>
                <a:defRPr/>
              </a:pPr>
              <a:r>
                <a:rPr lang="zh-CN" altLang="en-US" b="1" dirty="0">
                  <a:solidFill>
                    <a:srgbClr val="00B0F0"/>
                  </a:solidFill>
                  <a:cs typeface="+mn-ea"/>
                  <a:sym typeface="+mn-lt"/>
                </a:rPr>
                <a:t>乾清宮</a:t>
              </a:r>
            </a:p>
          </p:txBody>
        </p:sp>
      </p:grpSp>
      <p:grpSp>
        <p:nvGrpSpPr>
          <p:cNvPr id="24" name="组合 23"/>
          <p:cNvGrpSpPr/>
          <p:nvPr/>
        </p:nvGrpSpPr>
        <p:grpSpPr>
          <a:xfrm>
            <a:off x="5745753" y="4626879"/>
            <a:ext cx="2448770" cy="1087566"/>
            <a:chOff x="8539844" y="2012837"/>
            <a:chExt cx="2775856" cy="1450340"/>
          </a:xfrm>
        </p:grpSpPr>
        <p:sp>
          <p:nvSpPr>
            <p:cNvPr id="25" name="矩形 24"/>
            <p:cNvSpPr/>
            <p:nvPr/>
          </p:nvSpPr>
          <p:spPr>
            <a:xfrm>
              <a:off x="8539844" y="2514021"/>
              <a:ext cx="2775856" cy="364373"/>
            </a:xfrm>
            <a:prstGeom prst="rect">
              <a:avLst/>
            </a:prstGeom>
          </p:spPr>
          <p:txBody>
            <a:bodyPr wrap="square">
              <a:spAutoFit/>
              <a:scene3d>
                <a:camera prst="orthographicFront"/>
                <a:lightRig rig="threePt" dir="t"/>
              </a:scene3d>
              <a:sp3d contourW="12700"/>
            </a:bodyPr>
            <a:lstStyle/>
            <a:p>
              <a:pPr algn="r">
                <a:lnSpc>
                  <a:spcPct val="120000"/>
                </a:lnSpc>
                <a:defRPr/>
              </a:pPr>
              <a:endParaRPr lang="zh-CN" altLang="en-US" sz="1050" dirty="0">
                <a:solidFill>
                  <a:prstClr val="black">
                    <a:lumMod val="50000"/>
                    <a:lumOff val="50000"/>
                  </a:prstClr>
                </a:solidFill>
                <a:cs typeface="+mn-ea"/>
                <a:sym typeface="+mn-lt"/>
              </a:endParaRPr>
            </a:p>
          </p:txBody>
        </p:sp>
        <p:sp>
          <p:nvSpPr>
            <p:cNvPr id="26" name="矩形 25"/>
            <p:cNvSpPr/>
            <p:nvPr/>
          </p:nvSpPr>
          <p:spPr>
            <a:xfrm>
              <a:off x="8730563" y="2012837"/>
              <a:ext cx="2585137" cy="1450340"/>
            </a:xfrm>
            <a:prstGeom prst="rect">
              <a:avLst/>
            </a:prstGeom>
          </p:spPr>
          <p:txBody>
            <a:bodyPr wrap="square">
              <a:spAutoFit/>
              <a:scene3d>
                <a:camera prst="orthographicFront"/>
                <a:lightRig rig="threePt" dir="t"/>
              </a:scene3d>
              <a:sp3d contourW="12700"/>
            </a:bodyPr>
            <a:lstStyle/>
            <a:p>
              <a:pPr algn="ctr">
                <a:lnSpc>
                  <a:spcPct val="120000"/>
                </a:lnSpc>
                <a:defRPr/>
              </a:pPr>
              <a:r>
                <a:rPr lang="zh-CN" altLang="en-US" b="1" dirty="0">
                  <a:solidFill>
                    <a:srgbClr val="00B0F0"/>
                  </a:solidFill>
                  <a:cs typeface="+mn-ea"/>
                  <a:sym typeface="+mn-lt"/>
                </a:rPr>
                <a:t>Palace of</a:t>
              </a:r>
            </a:p>
            <a:p>
              <a:pPr algn="ctr">
                <a:lnSpc>
                  <a:spcPct val="120000"/>
                </a:lnSpc>
                <a:defRPr/>
              </a:pPr>
              <a:r>
                <a:rPr lang="zh-CN" altLang="en-US" b="1" dirty="0">
                  <a:solidFill>
                    <a:srgbClr val="00B0F0"/>
                  </a:solidFill>
                  <a:cs typeface="+mn-ea"/>
                  <a:sym typeface="+mn-lt"/>
                </a:rPr>
                <a:t>Earthly Tranquility 坤宁宫</a:t>
              </a:r>
            </a:p>
          </p:txBody>
        </p:sp>
      </p:grpSp>
    </p:spTree>
  </p:cSld>
  <p:clrMapOvr>
    <a:masterClrMapping/>
  </p:clrMapOvr>
  <mc:AlternateContent xmlns:mc="http://schemas.openxmlformats.org/markup-compatibility/2006" xmlns:p14="http://schemas.microsoft.com/office/powerpoint/2010/main">
    <mc:Choice Requires="p14">
      <p:transition spd="slow" p14:dur="1400" advClick="0" advTm="61264"/>
    </mc:Choice>
    <mc:Fallback xmlns="">
      <p:transition spd="slow" advClick="0" advTm="612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标题 20"/>
          <p:cNvSpPr txBox="1"/>
          <p:nvPr/>
        </p:nvSpPr>
        <p:spPr bwMode="auto">
          <a:xfrm>
            <a:off x="800507" y="1229327"/>
            <a:ext cx="1818552" cy="37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itchFamily="34" charset="-122"/>
                <a:ea typeface="微软雅黑" pitchFamily="34" charset="-122"/>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endParaRPr lang="zh-CN" altLang="en-US" sz="1800" dirty="0">
              <a:solidFill>
                <a:srgbClr val="C80A2A"/>
              </a:solidFill>
              <a:latin typeface="+mn-lt"/>
              <a:ea typeface="+mn-ea"/>
              <a:cs typeface="+mn-ea"/>
              <a:sym typeface="+mn-lt"/>
            </a:endParaRPr>
          </a:p>
        </p:txBody>
      </p:sp>
      <p:grpSp>
        <p:nvGrpSpPr>
          <p:cNvPr id="110" name="组合 109"/>
          <p:cNvGrpSpPr/>
          <p:nvPr/>
        </p:nvGrpSpPr>
        <p:grpSpPr>
          <a:xfrm>
            <a:off x="485691" y="1880345"/>
            <a:ext cx="2448770" cy="1087566"/>
            <a:chOff x="8539844" y="2012837"/>
            <a:chExt cx="2775856" cy="1450340"/>
          </a:xfrm>
        </p:grpSpPr>
        <p:sp>
          <p:nvSpPr>
            <p:cNvPr id="111" name="矩形 110"/>
            <p:cNvSpPr/>
            <p:nvPr/>
          </p:nvSpPr>
          <p:spPr>
            <a:xfrm>
              <a:off x="8539844" y="2514021"/>
              <a:ext cx="2775856" cy="364373"/>
            </a:xfrm>
            <a:prstGeom prst="rect">
              <a:avLst/>
            </a:prstGeom>
          </p:spPr>
          <p:txBody>
            <a:bodyPr wrap="square">
              <a:spAutoFit/>
              <a:scene3d>
                <a:camera prst="orthographicFront"/>
                <a:lightRig rig="threePt" dir="t"/>
              </a:scene3d>
              <a:sp3d contourW="12700"/>
            </a:bodyPr>
            <a:lstStyle/>
            <a:p>
              <a:pPr algn="r">
                <a:lnSpc>
                  <a:spcPct val="120000"/>
                </a:lnSpc>
                <a:defRPr/>
              </a:pPr>
              <a:endParaRPr lang="zh-CN" altLang="en-US" sz="1050" dirty="0">
                <a:solidFill>
                  <a:prstClr val="black">
                    <a:lumMod val="50000"/>
                    <a:lumOff val="50000"/>
                  </a:prstClr>
                </a:solidFill>
                <a:cs typeface="+mn-ea"/>
                <a:sym typeface="+mn-lt"/>
              </a:endParaRPr>
            </a:p>
          </p:txBody>
        </p:sp>
        <p:sp>
          <p:nvSpPr>
            <p:cNvPr id="112" name="矩形 111"/>
            <p:cNvSpPr/>
            <p:nvPr/>
          </p:nvSpPr>
          <p:spPr>
            <a:xfrm>
              <a:off x="8730563" y="2012837"/>
              <a:ext cx="2585137" cy="1450340"/>
            </a:xfrm>
            <a:prstGeom prst="rect">
              <a:avLst/>
            </a:prstGeom>
          </p:spPr>
          <p:txBody>
            <a:bodyPr wrap="square">
              <a:spAutoFit/>
              <a:scene3d>
                <a:camera prst="orthographicFront"/>
                <a:lightRig rig="threePt" dir="t"/>
              </a:scene3d>
              <a:sp3d contourW="12700"/>
            </a:bodyPr>
            <a:lstStyle/>
            <a:p>
              <a:pPr algn="ctr">
                <a:lnSpc>
                  <a:spcPct val="120000"/>
                </a:lnSpc>
                <a:defRPr/>
              </a:pPr>
              <a:r>
                <a:rPr lang="en-US" altLang="zh-CN" b="1" dirty="0">
                  <a:solidFill>
                    <a:srgbClr val="C80A2A"/>
                  </a:solidFill>
                  <a:cs typeface="+mn-ea"/>
                  <a:sym typeface="+mn-lt"/>
                </a:rPr>
                <a:t>T</a:t>
              </a:r>
              <a:r>
                <a:rPr lang="zh-CN" altLang="en-US" b="1" dirty="0">
                  <a:solidFill>
                    <a:srgbClr val="C80A2A"/>
                  </a:solidFill>
                  <a:cs typeface="+mn-ea"/>
                  <a:sym typeface="+mn-lt"/>
                </a:rPr>
                <a:t>he Hall of</a:t>
              </a:r>
            </a:p>
            <a:p>
              <a:pPr algn="ctr">
                <a:lnSpc>
                  <a:spcPct val="120000"/>
                </a:lnSpc>
                <a:defRPr/>
              </a:pPr>
              <a:r>
                <a:rPr lang="zh-CN" altLang="en-US" b="1" dirty="0">
                  <a:solidFill>
                    <a:srgbClr val="C80A2A"/>
                  </a:solidFill>
                  <a:cs typeface="+mn-ea"/>
                  <a:sym typeface="+mn-lt"/>
                </a:rPr>
                <a:t>Supreme Harmony 太和殿</a:t>
              </a:r>
            </a:p>
          </p:txBody>
        </p:sp>
      </p:grpSp>
      <p:sp>
        <p:nvSpPr>
          <p:cNvPr id="16" name="标题 20"/>
          <p:cNvSpPr txBox="1"/>
          <p:nvPr/>
        </p:nvSpPr>
        <p:spPr bwMode="auto">
          <a:xfrm>
            <a:off x="800596" y="1229583"/>
            <a:ext cx="7543125" cy="40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itchFamily="34" charset="-122"/>
                <a:ea typeface="微软雅黑" pitchFamily="34" charset="-122"/>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pPr marL="0" lvl="1" algn="l"/>
            <a:r>
              <a:rPr lang="en-US" altLang="zh-CN" sz="1800" dirty="0">
                <a:solidFill>
                  <a:schemeClr val="tx1">
                    <a:lumMod val="75000"/>
                    <a:lumOff val="25000"/>
                  </a:schemeClr>
                </a:solidFill>
                <a:latin typeface="+mn-lt"/>
                <a:ea typeface="+mn-ea"/>
                <a:cs typeface="+mn-ea"/>
                <a:sym typeface="+mn-lt"/>
              </a:rPr>
              <a:t>The Structure of the Forbidden City----The Inner and Outer Courts</a:t>
            </a:r>
          </a:p>
          <a:p>
            <a:endParaRPr lang="zh-CN" altLang="en-US" sz="1800" dirty="0">
              <a:solidFill>
                <a:srgbClr val="C80A2A"/>
              </a:solidFill>
              <a:latin typeface="+mn-lt"/>
              <a:ea typeface="+mn-ea"/>
              <a:cs typeface="+mn-ea"/>
              <a:sym typeface="+mn-lt"/>
            </a:endParaRPr>
          </a:p>
        </p:txBody>
      </p:sp>
      <p:sp>
        <p:nvSpPr>
          <p:cNvPr id="8" name="文本框 7"/>
          <p:cNvSpPr txBox="1"/>
          <p:nvPr/>
        </p:nvSpPr>
        <p:spPr>
          <a:xfrm>
            <a:off x="5722897" y="1880345"/>
            <a:ext cx="3543320" cy="553624"/>
          </a:xfrm>
          <a:prstGeom prst="rect">
            <a:avLst/>
          </a:prstGeom>
          <a:noFill/>
        </p:spPr>
        <p:txBody>
          <a:bodyPr wrap="none" lIns="0" tIns="0" rIns="0" bIns="0" rtlCol="0">
            <a:spAutoFit/>
          </a:bodyPr>
          <a:lstStyle/>
          <a:p>
            <a:pPr algn="l"/>
            <a:r>
              <a:rPr lang="zh-CN" altLang="en-US" dirty="0">
                <a:latin typeface="微软雅黑" pitchFamily="34" charset="-122"/>
                <a:ea typeface="微软雅黑" pitchFamily="34" charset="-122"/>
              </a:rPr>
              <a:t>太和：</a:t>
            </a:r>
          </a:p>
          <a:p>
            <a:pPr algn="l"/>
            <a:r>
              <a:rPr lang="en-US" altLang="zh-CN" dirty="0">
                <a:latin typeface="微软雅黑" pitchFamily="34" charset="-122"/>
                <a:ea typeface="微软雅黑" pitchFamily="34" charset="-122"/>
              </a:rPr>
              <a:t>The universe keeps harmonious </a:t>
            </a:r>
          </a:p>
        </p:txBody>
      </p:sp>
      <p:pic>
        <p:nvPicPr>
          <p:cNvPr id="19" name="图片 18" descr="故宫5"/>
          <p:cNvPicPr>
            <a:picLocks noChangeAspect="1"/>
          </p:cNvPicPr>
          <p:nvPr/>
        </p:nvPicPr>
        <p:blipFill>
          <a:blip r:embed="rId3"/>
          <a:stretch>
            <a:fillRect/>
          </a:stretch>
        </p:blipFill>
        <p:spPr>
          <a:xfrm>
            <a:off x="125073" y="2967912"/>
            <a:ext cx="4136307" cy="2750977"/>
          </a:xfrm>
          <a:prstGeom prst="rect">
            <a:avLst/>
          </a:prstGeom>
        </p:spPr>
      </p:pic>
      <p:sp>
        <p:nvSpPr>
          <p:cNvPr id="23" name="文本框 22"/>
          <p:cNvSpPr txBox="1"/>
          <p:nvPr/>
        </p:nvSpPr>
        <p:spPr>
          <a:xfrm>
            <a:off x="2386551" y="1880345"/>
            <a:ext cx="4272808" cy="830436"/>
          </a:xfrm>
          <a:prstGeom prst="rect">
            <a:avLst/>
          </a:prstGeom>
          <a:noFill/>
        </p:spPr>
        <p:txBody>
          <a:bodyPr wrap="square" lIns="0" tIns="0" rIns="0" bIns="0" rtlCol="0">
            <a:spAutoFit/>
          </a:bodyPr>
          <a:lstStyle/>
          <a:p>
            <a:pPr algn="ctr"/>
            <a:r>
              <a:rPr lang="en-US" altLang="zh-CN" dirty="0">
                <a:latin typeface="微软雅黑" pitchFamily="34" charset="-122"/>
                <a:ea typeface="微软雅黑" pitchFamily="34" charset="-122"/>
              </a:rPr>
              <a:t>Tai He Hall</a:t>
            </a:r>
          </a:p>
          <a:p>
            <a:pPr algn="ctr"/>
            <a:endParaRPr lang="en-US" altLang="zh-CN" dirty="0">
              <a:latin typeface="微软雅黑" pitchFamily="34" charset="-122"/>
              <a:ea typeface="微软雅黑" pitchFamily="34" charset="-122"/>
            </a:endParaRPr>
          </a:p>
          <a:p>
            <a:pPr algn="ctr"/>
            <a:r>
              <a:rPr lang="en-US" altLang="zh-CN" dirty="0">
                <a:latin typeface="微软雅黑" pitchFamily="34" charset="-122"/>
                <a:ea typeface="微软雅黑" pitchFamily="34" charset="-122"/>
              </a:rPr>
              <a:t>The Hall of Tai He</a:t>
            </a:r>
          </a:p>
        </p:txBody>
      </p:sp>
      <p:cxnSp>
        <p:nvCxnSpPr>
          <p:cNvPr id="27" name="直接箭头连接符 26"/>
          <p:cNvCxnSpPr/>
          <p:nvPr/>
        </p:nvCxnSpPr>
        <p:spPr>
          <a:xfrm flipH="1">
            <a:off x="7350118" y="2537456"/>
            <a:ext cx="13968" cy="4304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6132401" y="2967911"/>
            <a:ext cx="2448770" cy="755519"/>
            <a:chOff x="8539844" y="1885837"/>
            <a:chExt cx="2775856" cy="1007533"/>
          </a:xfrm>
        </p:grpSpPr>
        <p:sp>
          <p:nvSpPr>
            <p:cNvPr id="29" name="矩形 28"/>
            <p:cNvSpPr/>
            <p:nvPr/>
          </p:nvSpPr>
          <p:spPr>
            <a:xfrm>
              <a:off x="8539844" y="2514021"/>
              <a:ext cx="2775856" cy="364373"/>
            </a:xfrm>
            <a:prstGeom prst="rect">
              <a:avLst/>
            </a:prstGeom>
          </p:spPr>
          <p:txBody>
            <a:bodyPr wrap="square">
              <a:spAutoFit/>
              <a:scene3d>
                <a:camera prst="orthographicFront"/>
                <a:lightRig rig="threePt" dir="t"/>
              </a:scene3d>
              <a:sp3d contourW="12700"/>
            </a:bodyPr>
            <a:lstStyle/>
            <a:p>
              <a:pPr algn="r">
                <a:lnSpc>
                  <a:spcPct val="120000"/>
                </a:lnSpc>
                <a:defRPr/>
              </a:pPr>
              <a:endParaRPr lang="zh-CN" altLang="en-US" sz="1050" dirty="0">
                <a:cs typeface="+mn-ea"/>
                <a:sym typeface="+mn-lt"/>
              </a:endParaRPr>
            </a:p>
          </p:txBody>
        </p:sp>
        <p:sp>
          <p:nvSpPr>
            <p:cNvPr id="30" name="矩形 29"/>
            <p:cNvSpPr/>
            <p:nvPr/>
          </p:nvSpPr>
          <p:spPr>
            <a:xfrm>
              <a:off x="8730563" y="1885837"/>
              <a:ext cx="2585137" cy="1007533"/>
            </a:xfrm>
            <a:prstGeom prst="rect">
              <a:avLst/>
            </a:prstGeom>
          </p:spPr>
          <p:txBody>
            <a:bodyPr wrap="square">
              <a:spAutoFit/>
              <a:scene3d>
                <a:camera prst="orthographicFront"/>
                <a:lightRig rig="threePt" dir="t"/>
              </a:scene3d>
              <a:sp3d contourW="12700"/>
            </a:bodyPr>
            <a:lstStyle/>
            <a:p>
              <a:pPr algn="ctr">
                <a:lnSpc>
                  <a:spcPct val="120000"/>
                </a:lnSpc>
                <a:defRPr/>
              </a:pPr>
              <a:r>
                <a:rPr lang="en-US" altLang="zh-CN" b="1" dirty="0">
                  <a:cs typeface="+mn-ea"/>
                  <a:sym typeface="+mn-lt"/>
                </a:rPr>
                <a:t>T</a:t>
              </a:r>
              <a:r>
                <a:rPr lang="zh-CN" altLang="en-US" b="1" dirty="0">
                  <a:cs typeface="+mn-ea"/>
                  <a:sym typeface="+mn-lt"/>
                </a:rPr>
                <a:t>he Hall of</a:t>
              </a:r>
            </a:p>
            <a:p>
              <a:pPr algn="ctr">
                <a:lnSpc>
                  <a:spcPct val="120000"/>
                </a:lnSpc>
                <a:defRPr/>
              </a:pPr>
              <a:r>
                <a:rPr lang="en-US" altLang="zh-CN" b="1" dirty="0">
                  <a:cs typeface="+mn-ea"/>
                  <a:sym typeface="+mn-lt"/>
                </a:rPr>
                <a:t>Universe</a:t>
              </a:r>
              <a:r>
                <a:rPr lang="zh-CN" altLang="en-US" b="1" dirty="0">
                  <a:cs typeface="+mn-ea"/>
                  <a:sym typeface="+mn-lt"/>
                </a:rPr>
                <a:t> Harmony </a:t>
              </a:r>
            </a:p>
          </p:txBody>
        </p:sp>
      </p:grpSp>
      <p:sp>
        <p:nvSpPr>
          <p:cNvPr id="31" name="文本框 30"/>
          <p:cNvSpPr txBox="1"/>
          <p:nvPr/>
        </p:nvSpPr>
        <p:spPr>
          <a:xfrm>
            <a:off x="4602316" y="3927230"/>
            <a:ext cx="3383609" cy="492358"/>
          </a:xfrm>
          <a:prstGeom prst="rect">
            <a:avLst/>
          </a:prstGeom>
          <a:noFill/>
        </p:spPr>
        <p:txBody>
          <a:bodyPr wrap="none" lIns="0" tIns="0" rIns="0" bIns="0" rtlCol="0">
            <a:spAutoFit/>
          </a:bodyPr>
          <a:lstStyle/>
          <a:p>
            <a:r>
              <a:rPr lang="en-US" altLang="zh-CN" sz="1600" b="1" dirty="0">
                <a:latin typeface="微软雅黑" pitchFamily="34" charset="-122"/>
                <a:ea typeface="微软雅黑" pitchFamily="34" charset="-122"/>
              </a:rPr>
              <a:t>Important ceremony </a:t>
            </a:r>
          </a:p>
          <a:p>
            <a:r>
              <a:rPr lang="en-US" altLang="zh-CN" sz="1600" b="1" dirty="0">
                <a:latin typeface="微软雅黑" pitchFamily="34" charset="-122"/>
                <a:ea typeface="微软雅黑" pitchFamily="34" charset="-122"/>
              </a:rPr>
              <a:t>like the birthday of the emperor </a:t>
            </a:r>
          </a:p>
        </p:txBody>
      </p:sp>
      <p:sp>
        <p:nvSpPr>
          <p:cNvPr id="32" name="文本框 31"/>
          <p:cNvSpPr txBox="1"/>
          <p:nvPr/>
        </p:nvSpPr>
        <p:spPr>
          <a:xfrm>
            <a:off x="4352170" y="4740523"/>
            <a:ext cx="4842664" cy="738536"/>
          </a:xfrm>
          <a:prstGeom prst="rect">
            <a:avLst/>
          </a:prstGeom>
          <a:noFill/>
        </p:spPr>
        <p:txBody>
          <a:bodyPr wrap="none" lIns="0" tIns="0" rIns="0" bIns="0" rtlCol="0">
            <a:spAutoFit/>
          </a:bodyPr>
          <a:lstStyle/>
          <a:p>
            <a:pPr algn="l"/>
            <a:r>
              <a:rPr lang="en-US" altLang="zh-CN" sz="1600" b="1" dirty="0">
                <a:latin typeface="微软雅黑" pitchFamily="34" charset="-122"/>
                <a:ea typeface="微软雅黑" pitchFamily="34" charset="-122"/>
              </a:rPr>
              <a:t>Supreme---The supreme power of the royalty</a:t>
            </a:r>
          </a:p>
          <a:p>
            <a:pPr algn="l"/>
            <a:r>
              <a:rPr lang="en-US" altLang="zh-CN" sz="1600" b="1" dirty="0">
                <a:latin typeface="微软雅黑" pitchFamily="34" charset="-122"/>
                <a:ea typeface="微软雅黑" pitchFamily="34" charset="-122"/>
              </a:rPr>
              <a:t> </a:t>
            </a:r>
          </a:p>
          <a:p>
            <a:pPr algn="l"/>
            <a:r>
              <a:rPr lang="en-US" altLang="zh-CN" sz="1600" b="1" dirty="0">
                <a:latin typeface="微软雅黑" pitchFamily="34" charset="-122"/>
                <a:ea typeface="微软雅黑" pitchFamily="34" charset="-122"/>
              </a:rPr>
              <a:t>Very great or the greatest in degree---universe</a:t>
            </a:r>
          </a:p>
        </p:txBody>
      </p:sp>
    </p:spTree>
  </p:cSld>
  <p:clrMapOvr>
    <a:masterClrMapping/>
  </p:clrMapOvr>
  <mc:AlternateContent xmlns:mc="http://schemas.openxmlformats.org/markup-compatibility/2006" xmlns:p14="http://schemas.microsoft.com/office/powerpoint/2010/main">
    <mc:Choice Requires="p14">
      <p:transition spd="slow" p14:dur="1400" advClick="0" advTm="98808"/>
    </mc:Choice>
    <mc:Fallback xmlns="">
      <p:transition spd="slow" advClick="0" advTm="988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63" name="Rectangle 3"/>
          <p:cNvSpPr>
            <a:spLocks noGrp="1" noChangeArrowheads="1"/>
          </p:cNvSpPr>
          <p:nvPr>
            <p:ph idx="1"/>
          </p:nvPr>
        </p:nvSpPr>
        <p:spPr>
          <a:xfrm>
            <a:off x="0" y="332656"/>
            <a:ext cx="9144000" cy="5883995"/>
          </a:xfrm>
        </p:spPr>
        <p:txBody>
          <a:bodyPr>
            <a:noAutofit/>
          </a:bodyPr>
          <a:lstStyle/>
          <a:p>
            <a:pPr marL="0" indent="0">
              <a:buNone/>
            </a:pPr>
            <a:r>
              <a:rPr lang="en-GB" altLang="zh-CN" sz="2800" dirty="0"/>
              <a:t>7. Is the palace complex in Beijing the only one remaining in the whole country? </a:t>
            </a:r>
          </a:p>
          <a:p>
            <a:pPr marL="0" indent="0">
              <a:buNone/>
            </a:pPr>
            <a:r>
              <a:rPr lang="en-GB" altLang="zh-CN" sz="2800" dirty="0"/>
              <a:t>8. </a:t>
            </a:r>
            <a:r>
              <a:rPr lang="en-GB" altLang="zh-CN" sz="2800" dirty="0">
                <a:solidFill>
                  <a:schemeClr val="accent1">
                    <a:lumMod val="75000"/>
                  </a:schemeClr>
                </a:solidFill>
              </a:rPr>
              <a:t>Is the construction of Buddhist temples important in Chinese architecture? What is the general layout of a Buddhist temple like? </a:t>
            </a:r>
          </a:p>
          <a:p>
            <a:pPr marL="0" indent="0">
              <a:buNone/>
            </a:pPr>
            <a:r>
              <a:rPr lang="en-GB" altLang="zh-CN" sz="2800" dirty="0"/>
              <a:t>9. </a:t>
            </a:r>
            <a:r>
              <a:rPr lang="en-GB" altLang="zh-CN" sz="2800" dirty="0">
                <a:solidFill>
                  <a:schemeClr val="accent1">
                    <a:lumMod val="75000"/>
                  </a:schemeClr>
                </a:solidFill>
              </a:rPr>
              <a:t>What are Buddhist pavilion and pagodas? Could you name some important Buddhist pagodas in China?</a:t>
            </a:r>
          </a:p>
          <a:p>
            <a:pPr marL="0" indent="0">
              <a:buNone/>
            </a:pPr>
            <a:r>
              <a:rPr lang="en-GB" altLang="zh-CN" sz="2800" dirty="0">
                <a:solidFill>
                  <a:schemeClr val="accent1">
                    <a:lumMod val="75000"/>
                  </a:schemeClr>
                </a:solidFill>
              </a:rPr>
              <a:t>10. What styles do traditional Chinese buildings' roofs have? </a:t>
            </a:r>
          </a:p>
          <a:p>
            <a:pPr marL="0" indent="0">
              <a:buNone/>
            </a:pPr>
            <a:r>
              <a:rPr lang="en-GB" altLang="zh-CN" sz="2800" dirty="0"/>
              <a:t>11. How are traditional Chinese buildings decorated? </a:t>
            </a:r>
          </a:p>
          <a:p>
            <a:pPr marL="0" indent="0">
              <a:buNone/>
            </a:pPr>
            <a:r>
              <a:rPr lang="en-GB" altLang="zh-CN" sz="2800" dirty="0"/>
              <a:t>12. How are </a:t>
            </a:r>
            <a:r>
              <a:rPr lang="en-GB" altLang="zh-CN" sz="2800" dirty="0" err="1"/>
              <a:t>colors</a:t>
            </a:r>
            <a:r>
              <a:rPr lang="en-GB" altLang="zh-CN" sz="2800" dirty="0"/>
              <a:t> used in the decoration of old buildings? </a:t>
            </a:r>
          </a:p>
          <a:p>
            <a:pPr marL="0" indent="0">
              <a:buNone/>
            </a:pPr>
            <a:r>
              <a:rPr lang="en-GB" altLang="zh-CN" sz="2800" dirty="0"/>
              <a:t>13. Have you ever been amazed at an old Chinese buildings?</a:t>
            </a:r>
            <a:endParaRPr lang="en-US" altLang="zh-CN" sz="2800" dirty="0"/>
          </a:p>
        </p:txBody>
      </p:sp>
      <p:sp>
        <p:nvSpPr>
          <p:cNvPr id="3" name="Action Button: Forward or Next 2">
            <a:hlinkClick r:id="rId2" action="ppaction://hlinksldjump" highlightClick="1"/>
          </p:cNvPr>
          <p:cNvSpPr/>
          <p:nvPr/>
        </p:nvSpPr>
        <p:spPr>
          <a:xfrm>
            <a:off x="3611844" y="2253806"/>
            <a:ext cx="864096" cy="500660"/>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Action Button: Forward or Next 3">
            <a:hlinkClick r:id="rId3" action="ppaction://hlinksldjump" highlightClick="1"/>
          </p:cNvPr>
          <p:cNvSpPr/>
          <p:nvPr/>
        </p:nvSpPr>
        <p:spPr>
          <a:xfrm>
            <a:off x="7913416" y="3189265"/>
            <a:ext cx="720080" cy="356644"/>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Action Button: Forward or Next 4">
            <a:hlinkClick r:id="rId4" action="ppaction://hlinksldjump" highlightClick="1"/>
          </p:cNvPr>
          <p:cNvSpPr/>
          <p:nvPr/>
        </p:nvSpPr>
        <p:spPr>
          <a:xfrm>
            <a:off x="1187624" y="4149080"/>
            <a:ext cx="792088" cy="356644"/>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标题 20"/>
          <p:cNvSpPr txBox="1"/>
          <p:nvPr/>
        </p:nvSpPr>
        <p:spPr bwMode="auto">
          <a:xfrm>
            <a:off x="800507" y="1229327"/>
            <a:ext cx="1818552" cy="37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itchFamily="34" charset="-122"/>
                <a:ea typeface="微软雅黑" pitchFamily="34" charset="-122"/>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endParaRPr lang="zh-CN" altLang="en-US" sz="1800" dirty="0">
              <a:solidFill>
                <a:srgbClr val="C80A2A"/>
              </a:solidFill>
              <a:latin typeface="+mn-lt"/>
              <a:ea typeface="+mn-ea"/>
              <a:cs typeface="+mn-ea"/>
              <a:sym typeface="+mn-lt"/>
            </a:endParaRPr>
          </a:p>
        </p:txBody>
      </p:sp>
      <p:sp>
        <p:nvSpPr>
          <p:cNvPr id="16" name="标题 20"/>
          <p:cNvSpPr txBox="1"/>
          <p:nvPr/>
        </p:nvSpPr>
        <p:spPr bwMode="auto">
          <a:xfrm>
            <a:off x="800596" y="1229583"/>
            <a:ext cx="7543125" cy="40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itchFamily="34" charset="-122"/>
                <a:ea typeface="微软雅黑" pitchFamily="34" charset="-122"/>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pPr marL="0" lvl="1" algn="l"/>
            <a:r>
              <a:rPr lang="en-US" altLang="zh-CN" sz="1800" dirty="0">
                <a:solidFill>
                  <a:schemeClr val="tx1">
                    <a:lumMod val="75000"/>
                    <a:lumOff val="25000"/>
                  </a:schemeClr>
                </a:solidFill>
                <a:latin typeface="+mn-lt"/>
                <a:ea typeface="+mn-ea"/>
                <a:cs typeface="+mn-ea"/>
                <a:sym typeface="+mn-lt"/>
              </a:rPr>
              <a:t>The Structure of the Forbidden City----The Inner and Outer Courts</a:t>
            </a:r>
          </a:p>
          <a:p>
            <a:endParaRPr lang="zh-CN" altLang="en-US" sz="1800" dirty="0">
              <a:solidFill>
                <a:srgbClr val="C80A2A"/>
              </a:solidFill>
              <a:latin typeface="+mn-lt"/>
              <a:ea typeface="+mn-ea"/>
              <a:cs typeface="+mn-ea"/>
              <a:sym typeface="+mn-lt"/>
            </a:endParaRPr>
          </a:p>
        </p:txBody>
      </p:sp>
      <p:grpSp>
        <p:nvGrpSpPr>
          <p:cNvPr id="15" name="组合 14"/>
          <p:cNvGrpSpPr/>
          <p:nvPr/>
        </p:nvGrpSpPr>
        <p:grpSpPr>
          <a:xfrm>
            <a:off x="2218940" y="1980657"/>
            <a:ext cx="2448770" cy="755519"/>
            <a:chOff x="8539844" y="2012837"/>
            <a:chExt cx="2775856" cy="1007533"/>
          </a:xfrm>
        </p:grpSpPr>
        <p:sp>
          <p:nvSpPr>
            <p:cNvPr id="17" name="矩形 16"/>
            <p:cNvSpPr/>
            <p:nvPr/>
          </p:nvSpPr>
          <p:spPr>
            <a:xfrm>
              <a:off x="8539844" y="2514021"/>
              <a:ext cx="2775856" cy="364373"/>
            </a:xfrm>
            <a:prstGeom prst="rect">
              <a:avLst/>
            </a:prstGeom>
          </p:spPr>
          <p:txBody>
            <a:bodyPr wrap="square">
              <a:spAutoFit/>
              <a:scene3d>
                <a:camera prst="orthographicFront"/>
                <a:lightRig rig="threePt" dir="t"/>
              </a:scene3d>
              <a:sp3d contourW="12700"/>
            </a:bodyPr>
            <a:lstStyle/>
            <a:p>
              <a:pPr algn="r">
                <a:lnSpc>
                  <a:spcPct val="120000"/>
                </a:lnSpc>
                <a:defRPr/>
              </a:pPr>
              <a:endParaRPr lang="zh-CN" altLang="en-US" sz="1050" dirty="0">
                <a:solidFill>
                  <a:srgbClr val="00B0F0"/>
                </a:solidFill>
                <a:cs typeface="+mn-ea"/>
                <a:sym typeface="+mn-lt"/>
              </a:endParaRPr>
            </a:p>
          </p:txBody>
        </p:sp>
        <p:sp>
          <p:nvSpPr>
            <p:cNvPr id="18" name="矩形 17"/>
            <p:cNvSpPr/>
            <p:nvPr/>
          </p:nvSpPr>
          <p:spPr>
            <a:xfrm>
              <a:off x="8730563" y="2012837"/>
              <a:ext cx="2585137" cy="1007533"/>
            </a:xfrm>
            <a:prstGeom prst="rect">
              <a:avLst/>
            </a:prstGeom>
          </p:spPr>
          <p:txBody>
            <a:bodyPr wrap="square">
              <a:spAutoFit/>
              <a:scene3d>
                <a:camera prst="orthographicFront"/>
                <a:lightRig rig="threePt" dir="t"/>
              </a:scene3d>
              <a:sp3d contourW="12700"/>
            </a:bodyPr>
            <a:lstStyle/>
            <a:p>
              <a:pPr algn="ctr">
                <a:lnSpc>
                  <a:spcPct val="120000"/>
                </a:lnSpc>
                <a:defRPr/>
              </a:pPr>
              <a:r>
                <a:rPr lang="zh-CN" altLang="en-US" b="1" dirty="0">
                  <a:solidFill>
                    <a:srgbClr val="00B0F0"/>
                  </a:solidFill>
                  <a:cs typeface="+mn-ea"/>
                  <a:sym typeface="+mn-lt"/>
                </a:rPr>
                <a:t>Hall of Union </a:t>
              </a:r>
            </a:p>
            <a:p>
              <a:pPr algn="ctr">
                <a:lnSpc>
                  <a:spcPct val="120000"/>
                </a:lnSpc>
                <a:defRPr/>
              </a:pPr>
              <a:r>
                <a:rPr lang="zh-CN" altLang="en-US" b="1" dirty="0">
                  <a:solidFill>
                    <a:srgbClr val="00B0F0"/>
                  </a:solidFill>
                  <a:cs typeface="+mn-ea"/>
                  <a:sym typeface="+mn-lt"/>
                </a:rPr>
                <a:t>交泰宫</a:t>
              </a:r>
            </a:p>
          </p:txBody>
        </p:sp>
      </p:grpSp>
      <p:pic>
        <p:nvPicPr>
          <p:cNvPr id="5" name="图片 4" descr="故宫6"/>
          <p:cNvPicPr>
            <a:picLocks noChangeAspect="1"/>
          </p:cNvPicPr>
          <p:nvPr/>
        </p:nvPicPr>
        <p:blipFill>
          <a:blip r:embed="rId3"/>
          <a:stretch>
            <a:fillRect/>
          </a:stretch>
        </p:blipFill>
        <p:spPr>
          <a:xfrm>
            <a:off x="122534" y="3071398"/>
            <a:ext cx="3712835" cy="2370678"/>
          </a:xfrm>
          <a:prstGeom prst="rect">
            <a:avLst/>
          </a:prstGeom>
        </p:spPr>
      </p:pic>
      <p:sp>
        <p:nvSpPr>
          <p:cNvPr id="6" name="文本框 5"/>
          <p:cNvSpPr txBox="1"/>
          <p:nvPr/>
        </p:nvSpPr>
        <p:spPr>
          <a:xfrm>
            <a:off x="569346" y="2044782"/>
            <a:ext cx="1639586" cy="641218"/>
          </a:xfrm>
          <a:prstGeom prst="rect">
            <a:avLst/>
          </a:prstGeom>
          <a:noFill/>
        </p:spPr>
        <p:txBody>
          <a:bodyPr wrap="none" lIns="0" tIns="0" rIns="0" bIns="0" rtlCol="0">
            <a:spAutoFit/>
          </a:bodyPr>
          <a:lstStyle/>
          <a:p>
            <a:pPr algn="ctr">
              <a:lnSpc>
                <a:spcPct val="120000"/>
              </a:lnSpc>
              <a:defRPr/>
            </a:pPr>
            <a:r>
              <a:rPr lang="zh-CN" altLang="en-US" b="1" dirty="0">
                <a:solidFill>
                  <a:srgbClr val="00B0F0"/>
                </a:solidFill>
                <a:cs typeface="+mn-ea"/>
                <a:sym typeface="+mn-lt"/>
              </a:rPr>
              <a:t>Palace of</a:t>
            </a:r>
          </a:p>
          <a:p>
            <a:pPr algn="ctr">
              <a:lnSpc>
                <a:spcPct val="120000"/>
              </a:lnSpc>
              <a:defRPr/>
            </a:pPr>
            <a:r>
              <a:rPr lang="zh-CN" altLang="en-US" b="1" dirty="0">
                <a:solidFill>
                  <a:srgbClr val="00B0F0"/>
                </a:solidFill>
                <a:cs typeface="+mn-ea"/>
              </a:rPr>
              <a:t>Heavenly Puri</a:t>
            </a:r>
            <a:r>
              <a:rPr lang="zh-CN" altLang="en-US" b="1" dirty="0">
                <a:solidFill>
                  <a:srgbClr val="00B0F0"/>
                </a:solidFill>
                <a:cs typeface="+mn-ea"/>
                <a:sym typeface="+mn-lt"/>
              </a:rPr>
              <a:t>ty </a:t>
            </a:r>
            <a:endParaRPr lang="zh-CN" altLang="en-US" sz="1600" b="1" dirty="0">
              <a:solidFill>
                <a:schemeClr val="accent6"/>
              </a:solidFill>
              <a:latin typeface="微软雅黑" pitchFamily="34" charset="-122"/>
              <a:ea typeface="微软雅黑" pitchFamily="34" charset="-122"/>
            </a:endParaRPr>
          </a:p>
        </p:txBody>
      </p:sp>
      <p:sp>
        <p:nvSpPr>
          <p:cNvPr id="7" name="文本框 6"/>
          <p:cNvSpPr txBox="1"/>
          <p:nvPr/>
        </p:nvSpPr>
        <p:spPr>
          <a:xfrm>
            <a:off x="4708531" y="2044782"/>
            <a:ext cx="1831914" cy="641218"/>
          </a:xfrm>
          <a:prstGeom prst="rect">
            <a:avLst/>
          </a:prstGeom>
          <a:noFill/>
        </p:spPr>
        <p:txBody>
          <a:bodyPr wrap="none" lIns="0" tIns="0" rIns="0" bIns="0" rtlCol="0">
            <a:spAutoFit/>
          </a:bodyPr>
          <a:lstStyle/>
          <a:p>
            <a:pPr algn="ctr">
              <a:lnSpc>
                <a:spcPct val="120000"/>
              </a:lnSpc>
              <a:defRPr/>
            </a:pPr>
            <a:r>
              <a:rPr lang="zh-CN" altLang="en-US" b="1" dirty="0">
                <a:solidFill>
                  <a:srgbClr val="00B0F0"/>
                </a:solidFill>
                <a:cs typeface="+mn-ea"/>
                <a:sym typeface="+mn-lt"/>
              </a:rPr>
              <a:t>Palace of</a:t>
            </a:r>
          </a:p>
          <a:p>
            <a:pPr algn="ctr">
              <a:lnSpc>
                <a:spcPct val="120000"/>
              </a:lnSpc>
              <a:defRPr/>
            </a:pPr>
            <a:r>
              <a:rPr lang="zh-CN" altLang="en-US" b="1" dirty="0">
                <a:solidFill>
                  <a:srgbClr val="00B0F0"/>
                </a:solidFill>
                <a:cs typeface="+mn-ea"/>
              </a:rPr>
              <a:t>Earthly Tranquili</a:t>
            </a:r>
            <a:r>
              <a:rPr lang="zh-CN" altLang="en-US" b="1" dirty="0">
                <a:solidFill>
                  <a:srgbClr val="00B0F0"/>
                </a:solidFill>
                <a:cs typeface="+mn-ea"/>
                <a:sym typeface="+mn-lt"/>
              </a:rPr>
              <a:t>ty</a:t>
            </a:r>
            <a:endParaRPr lang="zh-CN" altLang="en-US" sz="1600" b="1" dirty="0">
              <a:solidFill>
                <a:schemeClr val="accent6"/>
              </a:solidFill>
              <a:latin typeface="微软雅黑" pitchFamily="34" charset="-122"/>
              <a:ea typeface="微软雅黑" pitchFamily="34" charset="-122"/>
            </a:endParaRPr>
          </a:p>
        </p:txBody>
      </p:sp>
      <p:sp>
        <p:nvSpPr>
          <p:cNvPr id="9" name="文本框 8"/>
          <p:cNvSpPr txBox="1"/>
          <p:nvPr/>
        </p:nvSpPr>
        <p:spPr>
          <a:xfrm>
            <a:off x="4185193" y="3059336"/>
            <a:ext cx="3282950" cy="738664"/>
          </a:xfrm>
          <a:prstGeom prst="rect">
            <a:avLst/>
          </a:prstGeom>
          <a:noFill/>
        </p:spPr>
        <p:txBody>
          <a:bodyPr wrap="none" lIns="0" tIns="0" rIns="0" bIns="0" rtlCol="0">
            <a:spAutoFit/>
          </a:bodyPr>
          <a:lstStyle/>
          <a:p>
            <a:pPr algn="l"/>
            <a:r>
              <a:rPr lang="zh-CN" altLang="en-US" sz="1600" dirty="0">
                <a:latin typeface="微软雅黑" pitchFamily="34" charset="-122"/>
                <a:ea typeface="微软雅黑" pitchFamily="34" charset="-122"/>
              </a:rPr>
              <a:t>天地交泰：</a:t>
            </a:r>
          </a:p>
          <a:p>
            <a:pPr algn="l"/>
            <a:r>
              <a:rPr lang="zh-CN" altLang="en-US" sz="1600" dirty="0">
                <a:latin typeface="微软雅黑" pitchFamily="34" charset="-122"/>
                <a:ea typeface="微软雅黑" pitchFamily="34" charset="-122"/>
              </a:rPr>
              <a:t>言天地之气融通，则万物各遂其生，</a:t>
            </a:r>
          </a:p>
          <a:p>
            <a:pPr algn="l"/>
            <a:r>
              <a:rPr lang="zh-CN" altLang="en-US" sz="1600" dirty="0">
                <a:latin typeface="微软雅黑" pitchFamily="34" charset="-122"/>
                <a:ea typeface="微软雅黑" pitchFamily="34" charset="-122"/>
              </a:rPr>
              <a:t>指天地之气和祥，万物通泰。</a:t>
            </a:r>
          </a:p>
        </p:txBody>
      </p:sp>
      <p:sp>
        <p:nvSpPr>
          <p:cNvPr id="10" name="文本框 9"/>
          <p:cNvSpPr txBox="1"/>
          <p:nvPr/>
        </p:nvSpPr>
        <p:spPr>
          <a:xfrm>
            <a:off x="7795177" y="3306308"/>
            <a:ext cx="908360" cy="246178"/>
          </a:xfrm>
          <a:prstGeom prst="rect">
            <a:avLst/>
          </a:prstGeom>
          <a:noFill/>
        </p:spPr>
        <p:txBody>
          <a:bodyPr wrap="none" lIns="0" tIns="0" rIns="0" bIns="0" rtlCol="0">
            <a:spAutoFit/>
          </a:bodyPr>
          <a:lstStyle/>
          <a:p>
            <a:r>
              <a:rPr lang="en-US" altLang="zh-CN" sz="1600" dirty="0">
                <a:latin typeface="微软雅黑" pitchFamily="34" charset="-122"/>
                <a:ea typeface="微软雅黑" pitchFamily="34" charset="-122"/>
              </a:rPr>
              <a:t>Harmony</a:t>
            </a:r>
          </a:p>
        </p:txBody>
      </p:sp>
      <p:sp>
        <p:nvSpPr>
          <p:cNvPr id="11" name="文本框 10"/>
          <p:cNvSpPr txBox="1"/>
          <p:nvPr/>
        </p:nvSpPr>
        <p:spPr>
          <a:xfrm>
            <a:off x="7922790" y="4460538"/>
            <a:ext cx="578585" cy="246178"/>
          </a:xfrm>
          <a:prstGeom prst="rect">
            <a:avLst/>
          </a:prstGeom>
          <a:noFill/>
        </p:spPr>
        <p:txBody>
          <a:bodyPr wrap="none" lIns="0" tIns="0" rIns="0" bIns="0" rtlCol="0">
            <a:spAutoFit/>
          </a:bodyPr>
          <a:lstStyle/>
          <a:p>
            <a:pPr algn="l"/>
            <a:r>
              <a:rPr lang="zh-CN" altLang="en-US" sz="1600" b="1" dirty="0">
                <a:solidFill>
                  <a:srgbClr val="00B0F0"/>
                </a:solidFill>
                <a:cs typeface="+mn-ea"/>
                <a:sym typeface="+mn-lt"/>
              </a:rPr>
              <a:t>Union </a:t>
            </a:r>
            <a:endParaRPr lang="zh-CN" altLang="en-US" sz="1600" b="1" dirty="0">
              <a:solidFill>
                <a:schemeClr val="accent6"/>
              </a:solidFill>
              <a:latin typeface="微软雅黑" pitchFamily="34" charset="-122"/>
              <a:ea typeface="微软雅黑" pitchFamily="34" charset="-122"/>
            </a:endParaRPr>
          </a:p>
        </p:txBody>
      </p:sp>
      <p:sp>
        <p:nvSpPr>
          <p:cNvPr id="12" name="文本框 11"/>
          <p:cNvSpPr txBox="1"/>
          <p:nvPr/>
        </p:nvSpPr>
        <p:spPr>
          <a:xfrm>
            <a:off x="4185193" y="4337369"/>
            <a:ext cx="3131276" cy="492040"/>
          </a:xfrm>
          <a:prstGeom prst="rect">
            <a:avLst/>
          </a:prstGeom>
          <a:noFill/>
        </p:spPr>
        <p:txBody>
          <a:bodyPr wrap="square" lIns="0" tIns="0" rIns="0" bIns="0" rtlCol="0">
            <a:spAutoFit/>
          </a:bodyPr>
          <a:lstStyle/>
          <a:p>
            <a:pPr algn="l"/>
            <a:r>
              <a:rPr lang="en-US" altLang="zh-CN" sz="1600" dirty="0">
                <a:latin typeface="微软雅黑" pitchFamily="34" charset="-122"/>
                <a:ea typeface="微软雅黑" pitchFamily="34" charset="-122"/>
              </a:rPr>
              <a:t>T</a:t>
            </a:r>
            <a:r>
              <a:rPr lang="zh-CN" altLang="en-US" sz="1600" dirty="0">
                <a:latin typeface="微软雅黑" pitchFamily="34" charset="-122"/>
                <a:ea typeface="微软雅黑" pitchFamily="34" charset="-122"/>
              </a:rPr>
              <a:t>he monarch and his subjects </a:t>
            </a:r>
          </a:p>
          <a:p>
            <a:pPr algn="l"/>
            <a:r>
              <a:rPr lang="en-US" altLang="zh-CN" sz="1600" dirty="0">
                <a:latin typeface="微软雅黑" pitchFamily="34" charset="-122"/>
                <a:ea typeface="微软雅黑" pitchFamily="34" charset="-122"/>
              </a:rPr>
              <a:t>work in unity</a:t>
            </a:r>
          </a:p>
        </p:txBody>
      </p:sp>
      <p:cxnSp>
        <p:nvCxnSpPr>
          <p:cNvPr id="13" name="直接箭头连接符 12"/>
          <p:cNvCxnSpPr>
            <a:stCxn id="9" idx="3"/>
            <a:endCxn id="10" idx="1"/>
          </p:cNvCxnSpPr>
          <p:nvPr/>
        </p:nvCxnSpPr>
        <p:spPr>
          <a:xfrm>
            <a:off x="7468143" y="3428668"/>
            <a:ext cx="327034" cy="7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a:stCxn id="10" idx="2"/>
            <a:endCxn id="11" idx="0"/>
          </p:cNvCxnSpPr>
          <p:nvPr/>
        </p:nvCxnSpPr>
        <p:spPr>
          <a:xfrm flipH="1">
            <a:off x="8212082" y="3552486"/>
            <a:ext cx="37275" cy="9080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H="1">
            <a:off x="7312026" y="4583706"/>
            <a:ext cx="60632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400" advClick="0" advTm="48819"/>
    </mc:Choice>
    <mc:Fallback xmlns="">
      <p:transition spd="slow" advClick="0" advTm="488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图片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6903"/>
            <a:ext cx="9128038" cy="5144195"/>
          </a:xfrm>
          <a:prstGeom prst="rect">
            <a:avLst/>
          </a:prstGeom>
        </p:spPr>
      </p:pic>
      <p:pic>
        <p:nvPicPr>
          <p:cNvPr id="53" name="图片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32" y="1959910"/>
            <a:ext cx="4791872" cy="4041187"/>
          </a:xfrm>
          <a:prstGeom prst="rect">
            <a:avLst/>
          </a:prstGeom>
        </p:spPr>
      </p:pic>
      <p:pic>
        <p:nvPicPr>
          <p:cNvPr id="54" name="图片 5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3677" y="856903"/>
            <a:ext cx="3090323" cy="5144195"/>
          </a:xfrm>
          <a:prstGeom prst="rect">
            <a:avLst/>
          </a:prstGeom>
        </p:spPr>
      </p:pic>
      <p:sp>
        <p:nvSpPr>
          <p:cNvPr id="55" name="TextBox 389"/>
          <p:cNvSpPr txBox="1"/>
          <p:nvPr/>
        </p:nvSpPr>
        <p:spPr>
          <a:xfrm>
            <a:off x="2728662" y="2906591"/>
            <a:ext cx="3685947" cy="861496"/>
          </a:xfrm>
          <a:prstGeom prst="rect">
            <a:avLst/>
          </a:prstGeom>
          <a:noFill/>
        </p:spPr>
        <p:txBody>
          <a:bodyPr wrap="none" rtlCol="0">
            <a:spAutoFit/>
          </a:bodyPr>
          <a:lstStyle/>
          <a:p>
            <a:pPr algn="ctr"/>
            <a:r>
              <a:rPr lang="en-US" altLang="zh-CN" sz="4999" b="1" dirty="0">
                <a:solidFill>
                  <a:srgbClr val="C80A2A"/>
                </a:solidFill>
                <a:effectLst>
                  <a:reflection blurRad="6350" stA="25000" endPos="50000" dist="60007" dir="5400000" sy="-100000" algn="bl" rotWithShape="0"/>
                </a:effectLst>
                <a:cs typeface="+mn-ea"/>
                <a:sym typeface="+mn-lt"/>
              </a:rPr>
              <a:t>Tnank you</a:t>
            </a:r>
            <a:r>
              <a:rPr lang="zh-CN" altLang="en-US" sz="4999" b="1" dirty="0">
                <a:solidFill>
                  <a:srgbClr val="C80A2A"/>
                </a:solidFill>
                <a:effectLst>
                  <a:reflection blurRad="6350" stA="25000" endPos="50000" dist="60007" dir="5400000" sy="-100000" algn="bl" rotWithShape="0"/>
                </a:effectLst>
                <a:cs typeface="+mn-ea"/>
                <a:sym typeface="+mn-lt"/>
              </a:rPr>
              <a:t>！</a:t>
            </a:r>
          </a:p>
        </p:txBody>
      </p:sp>
    </p:spTree>
  </p:cSld>
  <p:clrMapOvr>
    <a:masterClrMapping/>
  </p:clrMapOvr>
  <mc:AlternateContent xmlns:mc="http://schemas.openxmlformats.org/markup-compatibility/2006" xmlns:p14="http://schemas.microsoft.com/office/powerpoint/2010/main">
    <mc:Choice Requires="p14">
      <p:transition spd="slow" p14:dur="1600" advClick="0" advTm="1051">
        <p:blinds dir="vert"/>
      </p:transition>
    </mc:Choice>
    <mc:Fallback xmlns="">
      <p:transition spd="slow" advClick="0" advTm="1051">
        <p:blinds dir="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815E99E-5977-4DAD-B538-B17FFDCEE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719" y="0"/>
            <a:ext cx="6272561" cy="6858000"/>
          </a:xfrm>
          <a:prstGeom prst="rect">
            <a:avLst/>
          </a:prstGeom>
        </p:spPr>
      </p:pic>
    </p:spTree>
    <p:extLst>
      <p:ext uri="{BB962C8B-B14F-4D97-AF65-F5344CB8AC3E}">
        <p14:creationId xmlns:p14="http://schemas.microsoft.com/office/powerpoint/2010/main" val="27893548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E00F4A8-3FC4-4DA1-9093-0D6368A32F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90601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704B855-0ABB-4C6D-8BA5-9E3B00A12A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5262"/>
            <a:ext cx="9144000" cy="4967476"/>
          </a:xfrm>
          <a:prstGeom prst="rect">
            <a:avLst/>
          </a:prstGeom>
        </p:spPr>
      </p:pic>
    </p:spTree>
    <p:extLst>
      <p:ext uri="{BB962C8B-B14F-4D97-AF65-F5344CB8AC3E}">
        <p14:creationId xmlns:p14="http://schemas.microsoft.com/office/powerpoint/2010/main" val="1919482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1910DC7-B739-4565-B7E9-407463F6B5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8441"/>
            <a:ext cx="9144000" cy="5461117"/>
          </a:xfrm>
          <a:prstGeom prst="rect">
            <a:avLst/>
          </a:prstGeom>
        </p:spPr>
      </p:pic>
    </p:spTree>
    <p:extLst>
      <p:ext uri="{BB962C8B-B14F-4D97-AF65-F5344CB8AC3E}">
        <p14:creationId xmlns:p14="http://schemas.microsoft.com/office/powerpoint/2010/main" val="24673610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96C41AC-EFE3-4FFB-AD43-6C2ACAD28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566737"/>
            <a:ext cx="8572500" cy="5724525"/>
          </a:xfrm>
          <a:prstGeom prst="rect">
            <a:avLst/>
          </a:prstGeom>
        </p:spPr>
      </p:pic>
    </p:spTree>
    <p:extLst>
      <p:ext uri="{BB962C8B-B14F-4D97-AF65-F5344CB8AC3E}">
        <p14:creationId xmlns:p14="http://schemas.microsoft.com/office/powerpoint/2010/main" val="7390401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50891AC-E71D-45B2-9A2F-9C6F7831C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8650"/>
            <a:ext cx="9144000" cy="5600700"/>
          </a:xfrm>
          <a:prstGeom prst="rect">
            <a:avLst/>
          </a:prstGeom>
        </p:spPr>
      </p:pic>
    </p:spTree>
    <p:extLst>
      <p:ext uri="{BB962C8B-B14F-4D97-AF65-F5344CB8AC3E}">
        <p14:creationId xmlns:p14="http://schemas.microsoft.com/office/powerpoint/2010/main" val="3267176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9FBB14-EAB7-465F-AFC2-F5C1E876B260}"/>
              </a:ext>
            </a:extLst>
          </p:cNvPr>
          <p:cNvSpPr>
            <a:spLocks noGrp="1"/>
          </p:cNvSpPr>
          <p:nvPr>
            <p:ph type="title"/>
          </p:nvPr>
        </p:nvSpPr>
        <p:spPr/>
        <p:txBody>
          <a:bodyPr>
            <a:normAutofit/>
          </a:bodyPr>
          <a:lstStyle/>
          <a:p>
            <a:r>
              <a:rPr lang="de-DE" dirty="0" err="1"/>
              <a:t>Preparation</a:t>
            </a:r>
            <a:r>
              <a:rPr lang="de-DE" dirty="0"/>
              <a:t> </a:t>
            </a:r>
            <a:r>
              <a:rPr lang="de-DE" dirty="0" err="1"/>
              <a:t>for</a:t>
            </a:r>
            <a:r>
              <a:rPr lang="de-DE" dirty="0"/>
              <a:t> </a:t>
            </a:r>
            <a:r>
              <a:rPr lang="de-DE" dirty="0" err="1"/>
              <a:t>next</a:t>
            </a:r>
            <a:r>
              <a:rPr lang="de-DE" dirty="0"/>
              <a:t> </a:t>
            </a:r>
            <a:r>
              <a:rPr lang="de-DE" dirty="0" err="1"/>
              <a:t>week</a:t>
            </a:r>
            <a:endParaRPr lang="de-DE" dirty="0"/>
          </a:p>
        </p:txBody>
      </p:sp>
      <p:sp>
        <p:nvSpPr>
          <p:cNvPr id="5" name="Inhaltsplatzhalter 2">
            <a:extLst>
              <a:ext uri="{FF2B5EF4-FFF2-40B4-BE49-F238E27FC236}">
                <a16:creationId xmlns:a16="http://schemas.microsoft.com/office/drawing/2014/main" id="{47E53BE9-62B6-4916-BBAE-0A720349EFDF}"/>
              </a:ext>
            </a:extLst>
          </p:cNvPr>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err="1"/>
              <a:t>Please</a:t>
            </a:r>
            <a:r>
              <a:rPr lang="de-DE" dirty="0"/>
              <a:t> </a:t>
            </a:r>
            <a:r>
              <a:rPr lang="de-DE" dirty="0" err="1"/>
              <a:t>prepare</a:t>
            </a:r>
            <a:r>
              <a:rPr lang="de-DE" dirty="0"/>
              <a:t> all </a:t>
            </a:r>
            <a:r>
              <a:rPr lang="de-DE" dirty="0" err="1"/>
              <a:t>texts</a:t>
            </a:r>
            <a:r>
              <a:rPr lang="de-DE" dirty="0"/>
              <a:t> </a:t>
            </a:r>
            <a:r>
              <a:rPr lang="de-DE" dirty="0" err="1"/>
              <a:t>of</a:t>
            </a:r>
            <a:r>
              <a:rPr lang="de-DE" dirty="0"/>
              <a:t> Session 2:</a:t>
            </a:r>
          </a:p>
          <a:p>
            <a:pPr algn="l"/>
            <a:r>
              <a:rPr lang="de-DE" sz="3200" b="0" i="0" dirty="0" err="1">
                <a:solidFill>
                  <a:srgbClr val="000000"/>
                </a:solidFill>
                <a:effectLst/>
                <a:latin typeface="Arial" panose="020B0604020202020204" pitchFamily="34" charset="0"/>
              </a:rPr>
              <a:t>Mythology</a:t>
            </a:r>
            <a:r>
              <a:rPr lang="de-DE" sz="3200" b="0" i="0" dirty="0">
                <a:solidFill>
                  <a:srgbClr val="000000"/>
                </a:solidFill>
                <a:effectLst/>
                <a:latin typeface="Arial" panose="020B0604020202020204" pitchFamily="34" charset="0"/>
              </a:rPr>
              <a:t>: Gods and </a:t>
            </a:r>
            <a:r>
              <a:rPr lang="de-DE" sz="3200" b="0" i="0" dirty="0" err="1">
                <a:solidFill>
                  <a:srgbClr val="000000"/>
                </a:solidFill>
                <a:effectLst/>
                <a:latin typeface="Arial" panose="020B0604020202020204" pitchFamily="34" charset="0"/>
              </a:rPr>
              <a:t>Immortals</a:t>
            </a:r>
            <a:r>
              <a:rPr lang="de-DE" sz="3200" b="0" i="0" dirty="0">
                <a:solidFill>
                  <a:srgbClr val="000000"/>
                </a:solidFill>
                <a:effectLst/>
                <a:latin typeface="Arial" panose="020B0604020202020204" pitchFamily="34" charset="0"/>
              </a:rPr>
              <a:t> 51%</a:t>
            </a:r>
            <a:r>
              <a:rPr lang="zh-CN" altLang="de-DE" sz="3200" b="0" i="0" dirty="0">
                <a:solidFill>
                  <a:srgbClr val="000000"/>
                </a:solidFill>
                <a:effectLst/>
                <a:latin typeface="Arial" panose="020B0604020202020204" pitchFamily="34" charset="0"/>
              </a:rPr>
              <a:t>袁灵</a:t>
            </a:r>
          </a:p>
          <a:p>
            <a:pPr algn="l"/>
            <a:r>
              <a:rPr lang="de-DE" sz="3200" b="0" i="0">
                <a:solidFill>
                  <a:srgbClr val="000000"/>
                </a:solidFill>
                <a:effectLst/>
                <a:latin typeface="Arial" panose="020B0604020202020204" pitchFamily="34" charset="0"/>
              </a:rPr>
              <a:t>Literature</a:t>
            </a:r>
            <a:r>
              <a:rPr lang="de-DE" sz="3200" b="0" i="0" dirty="0">
                <a:solidFill>
                  <a:srgbClr val="000000"/>
                </a:solidFill>
                <a:effectLst/>
                <a:latin typeface="Arial" panose="020B0604020202020204" pitchFamily="34" charset="0"/>
              </a:rPr>
              <a:t>: </a:t>
            </a:r>
            <a:r>
              <a:rPr lang="de-DE" sz="3200" b="0" i="0" dirty="0" err="1">
                <a:solidFill>
                  <a:srgbClr val="000000"/>
                </a:solidFill>
                <a:effectLst/>
                <a:latin typeface="Arial" panose="020B0604020202020204" pitchFamily="34" charset="0"/>
              </a:rPr>
              <a:t>Ancient</a:t>
            </a:r>
            <a:r>
              <a:rPr lang="de-DE" sz="3200" b="0" i="0" dirty="0">
                <a:solidFill>
                  <a:srgbClr val="000000"/>
                </a:solidFill>
                <a:effectLst/>
                <a:latin typeface="Arial" panose="020B0604020202020204" pitchFamily="34" charset="0"/>
              </a:rPr>
              <a:t> </a:t>
            </a:r>
            <a:r>
              <a:rPr lang="de-DE" sz="3200" b="0" i="0" dirty="0" err="1">
                <a:solidFill>
                  <a:srgbClr val="000000"/>
                </a:solidFill>
                <a:effectLst/>
                <a:latin typeface="Arial" panose="020B0604020202020204" pitchFamily="34" charset="0"/>
              </a:rPr>
              <a:t>literature</a:t>
            </a:r>
            <a:r>
              <a:rPr lang="de-DE" sz="3200" b="0" i="0" dirty="0">
                <a:solidFill>
                  <a:srgbClr val="000000"/>
                </a:solidFill>
                <a:effectLst/>
                <a:latin typeface="Arial" panose="020B0604020202020204" pitchFamily="34" charset="0"/>
              </a:rPr>
              <a:t>: Chinese </a:t>
            </a:r>
            <a:r>
              <a:rPr lang="de-DE" sz="3200" b="0" i="0" dirty="0" err="1">
                <a:solidFill>
                  <a:srgbClr val="000000"/>
                </a:solidFill>
                <a:effectLst/>
                <a:latin typeface="Arial" panose="020B0604020202020204" pitchFamily="34" charset="0"/>
              </a:rPr>
              <a:t>Mythology</a:t>
            </a:r>
            <a:r>
              <a:rPr lang="de-DE" sz="3200" b="0" i="0" dirty="0">
                <a:solidFill>
                  <a:srgbClr val="000000"/>
                </a:solidFill>
                <a:effectLst/>
                <a:latin typeface="Arial" panose="020B0604020202020204" pitchFamily="34" charset="0"/>
              </a:rPr>
              <a:t> 50%</a:t>
            </a:r>
            <a:r>
              <a:rPr lang="zh-CN" altLang="de-DE" sz="3200" b="0" i="0" dirty="0">
                <a:solidFill>
                  <a:srgbClr val="000000"/>
                </a:solidFill>
                <a:effectLst/>
                <a:latin typeface="Arial" panose="020B0604020202020204" pitchFamily="34" charset="0"/>
              </a:rPr>
              <a:t>李婉莹</a:t>
            </a:r>
          </a:p>
          <a:p>
            <a:r>
              <a:rPr lang="de-DE" dirty="0"/>
              <a:t>Take </a:t>
            </a:r>
            <a:r>
              <a:rPr lang="de-DE" dirty="0" err="1"/>
              <a:t>the</a:t>
            </a:r>
            <a:r>
              <a:rPr lang="de-DE" dirty="0"/>
              <a:t> </a:t>
            </a:r>
            <a:r>
              <a:rPr lang="de-DE" dirty="0" err="1"/>
              <a:t>quizzes</a:t>
            </a:r>
            <a:endParaRPr lang="de-DE" dirty="0"/>
          </a:p>
          <a:p>
            <a:r>
              <a:rPr lang="de-DE" dirty="0" err="1"/>
              <a:t>Translate</a:t>
            </a:r>
            <a:r>
              <a:rPr lang="de-DE" dirty="0"/>
              <a:t> </a:t>
            </a:r>
            <a:r>
              <a:rPr lang="de-DE" dirty="0" err="1"/>
              <a:t>your</a:t>
            </a:r>
            <a:r>
              <a:rPr lang="de-DE" dirty="0"/>
              <a:t> </a:t>
            </a:r>
            <a:r>
              <a:rPr lang="de-DE" dirty="0" err="1"/>
              <a:t>part</a:t>
            </a:r>
            <a:r>
              <a:rPr lang="de-DE" dirty="0"/>
              <a:t> </a:t>
            </a:r>
            <a:r>
              <a:rPr lang="de-DE" dirty="0" err="1"/>
              <a:t>of</a:t>
            </a:r>
            <a:r>
              <a:rPr lang="de-DE" dirty="0"/>
              <a:t> HLM</a:t>
            </a:r>
          </a:p>
          <a:p>
            <a:r>
              <a:rPr lang="de-DE" dirty="0" err="1"/>
              <a:t>Correct</a:t>
            </a:r>
            <a:r>
              <a:rPr lang="de-DE" dirty="0"/>
              <a:t> a </a:t>
            </a:r>
            <a:r>
              <a:rPr lang="de-DE" dirty="0" err="1"/>
              <a:t>fellow</a:t>
            </a:r>
            <a:r>
              <a:rPr lang="de-DE" dirty="0"/>
              <a:t> </a:t>
            </a:r>
            <a:r>
              <a:rPr lang="de-DE" dirty="0" err="1"/>
              <a:t>student‘s</a:t>
            </a:r>
            <a:r>
              <a:rPr lang="de-DE" dirty="0"/>
              <a:t> </a:t>
            </a:r>
            <a:r>
              <a:rPr lang="de-DE" dirty="0" err="1"/>
              <a:t>translation</a:t>
            </a:r>
            <a:endParaRPr lang="de-DE" dirty="0"/>
          </a:p>
        </p:txBody>
      </p:sp>
    </p:spTree>
    <p:extLst>
      <p:ext uri="{BB962C8B-B14F-4D97-AF65-F5344CB8AC3E}">
        <p14:creationId xmlns:p14="http://schemas.microsoft.com/office/powerpoint/2010/main" val="13070286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标题 1"/>
          <p:cNvSpPr>
            <a:spLocks noGrp="1"/>
          </p:cNvSpPr>
          <p:nvPr>
            <p:ph type="title"/>
          </p:nvPr>
        </p:nvSpPr>
        <p:spPr/>
        <p:txBody>
          <a:bodyPr>
            <a:normAutofit fontScale="90000"/>
          </a:bodyPr>
          <a:lstStyle/>
          <a:p>
            <a:pPr algn="ctr"/>
            <a:r>
              <a:rPr altLang="zh-CN" b="1" dirty="0">
                <a:solidFill>
                  <a:schemeClr val="tx1"/>
                </a:solidFill>
                <a:latin typeface="Arial" panose="020B0604020202020204" pitchFamily="34" charset="0"/>
                <a:cs typeface="Arial" panose="020B0604020202020204" pitchFamily="34" charset="0"/>
              </a:rPr>
              <a:t>Always here for you!</a:t>
            </a:r>
            <a:br>
              <a:rPr altLang="zh-CN" b="1" dirty="0">
                <a:solidFill>
                  <a:schemeClr val="tx1"/>
                </a:solidFill>
                <a:latin typeface="Arial" panose="020B0604020202020204" pitchFamily="34" charset="0"/>
                <a:cs typeface="Arial" panose="020B0604020202020204" pitchFamily="34" charset="0"/>
              </a:rPr>
            </a:br>
            <a:r>
              <a:rPr lang="zh-CN" altLang="en-US" sz="2800" b="1" dirty="0">
                <a:solidFill>
                  <a:schemeClr val="tx1"/>
                </a:solidFill>
                <a:latin typeface="Arial" panose="020B0604020202020204" pitchFamily="34" charset="0"/>
                <a:cs typeface="Arial" panose="020B0604020202020204" pitchFamily="34" charset="0"/>
              </a:rPr>
              <a:t>随时</a:t>
            </a:r>
            <a:r>
              <a:rPr lang="zh-CN" altLang="de-DE" sz="2800" b="1" dirty="0">
                <a:solidFill>
                  <a:schemeClr val="tx1"/>
                </a:solidFill>
                <a:latin typeface="Arial" panose="020B0604020202020204" pitchFamily="34" charset="0"/>
                <a:cs typeface="Arial" panose="020B0604020202020204" pitchFamily="34" charset="0"/>
              </a:rPr>
              <a:t>为你们服务</a:t>
            </a:r>
            <a:endParaRPr kumimoji="1" lang="zh-CN" altLang="en-US" b="1" dirty="0">
              <a:solidFill>
                <a:schemeClr val="tx1"/>
              </a:solidFill>
              <a:cs typeface="Arial" panose="020B0604020202020204" pitchFamily="34" charset="0"/>
            </a:endParaRPr>
          </a:p>
        </p:txBody>
      </p:sp>
      <p:sp>
        <p:nvSpPr>
          <p:cNvPr id="107523" name="内容占位符 2"/>
          <p:cNvSpPr>
            <a:spLocks noGrp="1"/>
          </p:cNvSpPr>
          <p:nvPr>
            <p:ph idx="1"/>
          </p:nvPr>
        </p:nvSpPr>
        <p:spPr>
          <a:xfrm>
            <a:off x="866775" y="2603500"/>
            <a:ext cx="7053263" cy="3722688"/>
          </a:xfrm>
        </p:spPr>
        <p:txBody>
          <a:bodyPr>
            <a:normAutofit/>
          </a:bodyPr>
          <a:lstStyle/>
          <a:p>
            <a:pPr algn="ctr">
              <a:buFont typeface="Garamond" panose="02020404030301010803" pitchFamily="18" charset="0"/>
              <a:buNone/>
            </a:pPr>
            <a:r>
              <a:rPr lang="en-US" altLang="zh-CN" sz="2400" dirty="0">
                <a:latin typeface="Arial" panose="020B0604020202020204" pitchFamily="34" charset="0"/>
                <a:ea typeface="楷体" panose="02010609060101010101" pitchFamily="49" charset="-122"/>
                <a:cs typeface="Arial" panose="020B0604020202020204" pitchFamily="34" charset="0"/>
              </a:rPr>
              <a:t>Professor Dr. Martin </a:t>
            </a:r>
            <a:r>
              <a:rPr lang="en-US" altLang="zh-CN" sz="2400" dirty="0" err="1">
                <a:latin typeface="Arial" panose="020B0604020202020204" pitchFamily="34" charset="0"/>
                <a:ea typeface="楷体" panose="02010609060101010101" pitchFamily="49" charset="-122"/>
                <a:cs typeface="Arial" panose="020B0604020202020204" pitchFamily="34" charset="0"/>
              </a:rPr>
              <a:t>Woesler</a:t>
            </a:r>
            <a:r>
              <a:rPr lang="zh-CN" altLang="de-DE" sz="2400" dirty="0">
                <a:latin typeface="Arial" panose="020B0604020202020204" pitchFamily="34" charset="0"/>
                <a:ea typeface="楷体" panose="02010609060101010101" pitchFamily="49" charset="-122"/>
                <a:cs typeface="Arial" panose="020B0604020202020204" pitchFamily="34" charset="0"/>
              </a:rPr>
              <a:t> </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zh-CN" altLang="de-DE" sz="2400" dirty="0">
                <a:latin typeface="Arial" panose="020B0604020202020204" pitchFamily="34" charset="0"/>
                <a:ea typeface="楷体" panose="02010609060101010101" pitchFamily="49" charset="-122"/>
                <a:cs typeface="Arial" panose="020B0604020202020204" pitchFamily="34" charset="0"/>
              </a:rPr>
              <a:t>吴漠汀</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zh-CN" altLang="de-DE" sz="2400" dirty="0">
                <a:latin typeface="Arial" panose="020B0604020202020204" pitchFamily="34" charset="0"/>
                <a:ea typeface="楷体" panose="02010609060101010101" pitchFamily="49" charset="-122"/>
                <a:cs typeface="Arial" panose="020B0604020202020204" pitchFamily="34" charset="0"/>
              </a:rPr>
              <a:t>湖南师范大学特聘教授，博士导师</a:t>
            </a:r>
            <a:endParaRPr lang="de-DE" altLang="zh-CN" sz="2400" dirty="0">
              <a:latin typeface="Arial" panose="020B0604020202020204" pitchFamily="34" charset="0"/>
              <a:ea typeface="楷体" panose="02010609060101010101" pitchFamily="49" charset="-122"/>
              <a:cs typeface="Arial" panose="020B0604020202020204" pitchFamily="34" charset="0"/>
            </a:endParaRPr>
          </a:p>
          <a:p>
            <a:pPr marL="0" indent="0" algn="ctr">
              <a:buNone/>
            </a:pPr>
            <a:r>
              <a:rPr lang="en-US" altLang="de-DE" sz="2400" dirty="0">
                <a:latin typeface="Arial" panose="020B0604020202020204" pitchFamily="34" charset="0"/>
                <a:ea typeface="楷体" panose="02010609060101010101" pitchFamily="49" charset="-122"/>
                <a:cs typeface="Arial" panose="020B0604020202020204" pitchFamily="34" charset="0"/>
              </a:rPr>
              <a:t>Office / </a:t>
            </a:r>
            <a:r>
              <a:rPr lang="zh-CN" altLang="de-DE" sz="2400" dirty="0">
                <a:latin typeface="Arial" panose="020B0604020202020204" pitchFamily="34" charset="0"/>
                <a:ea typeface="楷体" panose="02010609060101010101" pitchFamily="49" charset="-122"/>
                <a:cs typeface="Arial" panose="020B0604020202020204" pitchFamily="34" charset="0"/>
              </a:rPr>
              <a:t>办公室</a:t>
            </a:r>
            <a:r>
              <a:rPr lang="de-DE" altLang="zh-CN" sz="2400" dirty="0">
                <a:latin typeface="Arial" panose="020B0604020202020204" pitchFamily="34" charset="0"/>
                <a:ea typeface="楷体" panose="02010609060101010101" pitchFamily="49" charset="-122"/>
                <a:cs typeface="Arial" panose="020B0604020202020204" pitchFamily="34" charset="0"/>
              </a:rPr>
              <a:t>: </a:t>
            </a:r>
            <a:r>
              <a:rPr lang="zh-CN" altLang="de-DE" sz="2400" dirty="0">
                <a:latin typeface="Arial" panose="020B0604020202020204" pitchFamily="34" charset="0"/>
                <a:ea typeface="楷体" panose="02010609060101010101" pitchFamily="49" charset="-122"/>
                <a:cs typeface="Arial" panose="020B0604020202020204" pitchFamily="34" charset="0"/>
              </a:rPr>
              <a:t>外国语学院</a:t>
            </a:r>
            <a:r>
              <a:rPr lang="de-DE" altLang="zh-CN" sz="2400" dirty="0">
                <a:latin typeface="Arial" panose="020B0604020202020204" pitchFamily="34" charset="0"/>
                <a:ea typeface="楷体" panose="02010609060101010101" pitchFamily="49" charset="-122"/>
                <a:cs typeface="Arial" panose="020B0604020202020204" pitchFamily="34" charset="0"/>
              </a:rPr>
              <a:t>415</a:t>
            </a:r>
          </a:p>
          <a:p>
            <a:pPr marL="0" indent="0" algn="ctr">
              <a:buNone/>
            </a:pPr>
            <a:r>
              <a:rPr lang="zh-CN" altLang="de-DE" sz="2400" dirty="0">
                <a:latin typeface="Arial" panose="020B0604020202020204" pitchFamily="34" charset="0"/>
                <a:ea typeface="楷体" panose="02010609060101010101" pitchFamily="49" charset="-122"/>
                <a:cs typeface="Arial" panose="020B0604020202020204" pitchFamily="34" charset="0"/>
              </a:rPr>
              <a:t>国际汉学中心</a:t>
            </a:r>
            <a:r>
              <a:rPr lang="de-DE" altLang="zh-CN" sz="2400">
                <a:latin typeface="Arial" panose="020B0604020202020204" pitchFamily="34" charset="0"/>
                <a:ea typeface="楷体" panose="02010609060101010101" pitchFamily="49" charset="-122"/>
                <a:cs typeface="Arial" panose="020B0604020202020204" pitchFamily="34" charset="0"/>
              </a:rPr>
              <a:t>309</a:t>
            </a:r>
            <a:endParaRPr lang="de-DE" altLang="zh-CN" sz="2400" dirty="0">
              <a:latin typeface="Arial" panose="020B0604020202020204" pitchFamily="34" charset="0"/>
              <a:ea typeface="楷体" panose="02010609060101010101" pitchFamily="49" charset="-122"/>
              <a:cs typeface="Arial" panose="020B0604020202020204" pitchFamily="34" charset="0"/>
            </a:endParaRPr>
          </a:p>
          <a:p>
            <a:pPr algn="ctr">
              <a:buFont typeface="Garamond" panose="02020404030301010803" pitchFamily="18" charset="0"/>
              <a:buNone/>
            </a:pPr>
            <a:r>
              <a:rPr lang="en-US" altLang="zh-CN" sz="2400" dirty="0">
                <a:latin typeface="Arial" panose="020B0604020202020204" pitchFamily="34" charset="0"/>
                <a:ea typeface="楷体" panose="02010609060101010101" pitchFamily="49" charset="-122"/>
                <a:cs typeface="Arial" panose="020B0604020202020204" pitchFamily="34" charset="0"/>
              </a:rPr>
              <a:t>Phone / </a:t>
            </a:r>
            <a:r>
              <a:rPr lang="zh-CN" altLang="de-DE" sz="2400" dirty="0">
                <a:latin typeface="Arial" panose="020B0604020202020204" pitchFamily="34" charset="0"/>
                <a:ea typeface="楷体" panose="02010609060101010101" pitchFamily="49" charset="-122"/>
                <a:cs typeface="Arial" panose="020B0604020202020204" pitchFamily="34" charset="0"/>
              </a:rPr>
              <a:t>电话</a:t>
            </a:r>
            <a:r>
              <a:rPr lang="en-US" altLang="zh-CN" sz="2400" dirty="0">
                <a:latin typeface="Arial" panose="020B0604020202020204" pitchFamily="34" charset="0"/>
                <a:ea typeface="楷体" panose="02010609060101010101" pitchFamily="49" charset="-122"/>
                <a:cs typeface="Arial" panose="020B0604020202020204" pitchFamily="34" charset="0"/>
              </a:rPr>
              <a:t>: (150) </a:t>
            </a:r>
            <a:r>
              <a:rPr lang="de-DE" altLang="zh-CN" sz="2400" dirty="0">
                <a:latin typeface="Arial" panose="020B0604020202020204" pitchFamily="34" charset="0"/>
                <a:ea typeface="楷体" panose="02010609060101010101" pitchFamily="49" charset="-122"/>
                <a:cs typeface="Arial" panose="020B0604020202020204" pitchFamily="34" charset="0"/>
              </a:rPr>
              <a:t>1138 8818 </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de-DE" altLang="zh-CN" sz="2400" dirty="0">
                <a:latin typeface="Arial" panose="020B0604020202020204" pitchFamily="34" charset="0"/>
                <a:ea typeface="楷体" panose="02010609060101010101" pitchFamily="49" charset="-122"/>
                <a:cs typeface="Arial" panose="020B0604020202020204" pitchFamily="34" charset="0"/>
              </a:rPr>
              <a:t>(</a:t>
            </a:r>
            <a:r>
              <a:rPr lang="zh-CN" altLang="de-DE" sz="2400" dirty="0">
                <a:latin typeface="Arial" panose="020B0604020202020204" pitchFamily="34" charset="0"/>
                <a:ea typeface="楷体" panose="02010609060101010101" pitchFamily="49" charset="-122"/>
                <a:cs typeface="Arial" panose="020B0604020202020204" pitchFamily="34" charset="0"/>
              </a:rPr>
              <a:t>德国</a:t>
            </a:r>
            <a:r>
              <a:rPr lang="de-DE" altLang="zh-CN" sz="2400" dirty="0">
                <a:latin typeface="Arial" panose="020B0604020202020204" pitchFamily="34" charset="0"/>
                <a:ea typeface="楷体" panose="02010609060101010101" pitchFamily="49" charset="-122"/>
                <a:cs typeface="Arial" panose="020B0604020202020204" pitchFamily="34" charset="0"/>
              </a:rPr>
              <a:t>+49 178 2073538)</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en-US" altLang="zh-CN" sz="2400" dirty="0">
                <a:latin typeface="Arial" panose="020B0604020202020204" pitchFamily="34" charset="0"/>
                <a:ea typeface="楷体" panose="02010609060101010101" pitchFamily="49" charset="-122"/>
                <a:cs typeface="Arial" panose="020B0604020202020204" pitchFamily="34" charset="0"/>
              </a:rPr>
              <a:t>Email / </a:t>
            </a:r>
            <a:r>
              <a:rPr lang="zh-CN" altLang="de-DE" sz="2400" dirty="0">
                <a:latin typeface="Arial" panose="020B0604020202020204" pitchFamily="34" charset="0"/>
                <a:ea typeface="楷体" panose="02010609060101010101" pitchFamily="49" charset="-122"/>
                <a:cs typeface="Arial" panose="020B0604020202020204" pitchFamily="34" charset="0"/>
              </a:rPr>
              <a:t>电子邮件</a:t>
            </a:r>
            <a:r>
              <a:rPr lang="en-US" altLang="zh-CN" sz="2400" dirty="0">
                <a:latin typeface="Arial" panose="020B0604020202020204" pitchFamily="34" charset="0"/>
                <a:ea typeface="楷体" panose="02010609060101010101" pitchFamily="49" charset="-122"/>
                <a:cs typeface="Arial" panose="020B0604020202020204" pitchFamily="34" charset="0"/>
              </a:rPr>
              <a:t>: wmt@hunnu.edu.cn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63" name="Rectangle 3"/>
          <p:cNvSpPr>
            <a:spLocks noGrp="1" noChangeArrowheads="1"/>
          </p:cNvSpPr>
          <p:nvPr>
            <p:ph idx="1"/>
          </p:nvPr>
        </p:nvSpPr>
        <p:spPr>
          <a:xfrm>
            <a:off x="0" y="332656"/>
            <a:ext cx="9144000" cy="5883995"/>
          </a:xfrm>
        </p:spPr>
        <p:txBody>
          <a:bodyPr>
            <a:noAutofit/>
          </a:bodyPr>
          <a:lstStyle/>
          <a:p>
            <a:pPr marL="0" indent="0">
              <a:buNone/>
            </a:pPr>
            <a:r>
              <a:rPr lang="en-GB" altLang="zh-CN" sz="2800" dirty="0"/>
              <a:t>14. Why are traditional Chinese roof tips pointing upwards? </a:t>
            </a:r>
          </a:p>
          <a:p>
            <a:pPr marL="0" indent="0">
              <a:buNone/>
            </a:pPr>
            <a:r>
              <a:rPr lang="en-GB" altLang="zh-CN" sz="2800" dirty="0"/>
              <a:t>15. Whom belonged yellow roof tiles to?</a:t>
            </a:r>
            <a:endParaRPr lang="en-US" altLang="zh-CN" sz="2800" dirty="0"/>
          </a:p>
        </p:txBody>
      </p:sp>
    </p:spTree>
    <p:extLst>
      <p:ext uri="{BB962C8B-B14F-4D97-AF65-F5344CB8AC3E}">
        <p14:creationId xmlns:p14="http://schemas.microsoft.com/office/powerpoint/2010/main" val="31776839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83568" y="2435404"/>
            <a:ext cx="7704856" cy="2015936"/>
          </a:xfrm>
          <a:prstGeom prst="rect">
            <a:avLst/>
          </a:prstGeom>
          <a:noFill/>
        </p:spPr>
        <p:txBody>
          <a:bodyPr wrap="square" rtlCol="0">
            <a:spAutoFit/>
          </a:bodyPr>
          <a:lstStyle/>
          <a:p>
            <a:pPr algn="ctr"/>
            <a:r>
              <a:rPr lang="de-DE" sz="12500" dirty="0">
                <a:latin typeface="Calibri" panose="020F0502020204030204" pitchFamily="34" charset="0"/>
                <a:ea typeface="华文新魏" panose="02010800040101010101" pitchFamily="2" charset="-122"/>
              </a:rPr>
              <a:t>Thank You</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4" name="Rectangle 4"/>
          <p:cNvSpPr>
            <a:spLocks noGrp="1" noChangeArrowheads="1"/>
          </p:cNvSpPr>
          <p:nvPr>
            <p:ph type="title"/>
          </p:nvPr>
        </p:nvSpPr>
        <p:spPr>
          <a:xfrm>
            <a:off x="4932363" y="4868863"/>
            <a:ext cx="3906837" cy="865187"/>
          </a:xfrm>
        </p:spPr>
        <p:txBody>
          <a:bodyPr/>
          <a:lstStyle/>
          <a:p>
            <a:pPr algn="ctr"/>
            <a:r>
              <a:rPr lang="en-GB" altLang="zh-CN" sz="3200"/>
              <a:t>Buddhist towers</a:t>
            </a:r>
            <a:endParaRPr lang="en-US" altLang="zh-CN" sz="3200"/>
          </a:p>
        </p:txBody>
      </p:sp>
      <p:pic>
        <p:nvPicPr>
          <p:cNvPr id="1280005" name="Picture 5" descr="zhongjian2_0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836613"/>
            <a:ext cx="4010025" cy="3744912"/>
          </a:xfrm>
          <a:prstGeom prst="rect">
            <a:avLst/>
          </a:prstGeom>
          <a:noFill/>
          <a:extLst>
            <a:ext uri="{909E8E84-426E-40DD-AFC4-6F175D3DCCD1}">
              <a14:hiddenFill xmlns:a14="http://schemas.microsoft.com/office/drawing/2010/main">
                <a:solidFill>
                  <a:srgbClr val="FFFFFF"/>
                </a:solidFill>
              </a14:hiddenFill>
            </a:ext>
          </a:extLst>
        </p:spPr>
      </p:pic>
      <p:pic>
        <p:nvPicPr>
          <p:cNvPr id="1280006" name="Picture 6" descr="zhongjian2_0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557338"/>
            <a:ext cx="4176713" cy="485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52" name="Rectangle 4"/>
          <p:cNvSpPr>
            <a:spLocks noGrp="1" noChangeArrowheads="1"/>
          </p:cNvSpPr>
          <p:nvPr>
            <p:ph type="title"/>
          </p:nvPr>
        </p:nvSpPr>
        <p:spPr>
          <a:xfrm>
            <a:off x="5148263" y="838200"/>
            <a:ext cx="3690937" cy="1143000"/>
          </a:xfrm>
        </p:spPr>
        <p:txBody>
          <a:bodyPr/>
          <a:lstStyle/>
          <a:p>
            <a:r>
              <a:rPr lang="en-GB" altLang="zh-CN" sz="3200"/>
              <a:t>Buddhist tower &amp; pagoda</a:t>
            </a:r>
            <a:endParaRPr lang="en-US" altLang="zh-CN" sz="3200"/>
          </a:p>
        </p:txBody>
      </p:sp>
      <p:pic>
        <p:nvPicPr>
          <p:cNvPr id="1282053" name="Picture 5" descr="zhongjian2_1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1275" y="2276475"/>
            <a:ext cx="3725863" cy="4275138"/>
          </a:xfrm>
          <a:prstGeom prst="rect">
            <a:avLst/>
          </a:prstGeom>
          <a:noFill/>
          <a:extLst>
            <a:ext uri="{909E8E84-426E-40DD-AFC4-6F175D3DCCD1}">
              <a14:hiddenFill xmlns:a14="http://schemas.microsoft.com/office/drawing/2010/main">
                <a:solidFill>
                  <a:srgbClr val="FFFFFF"/>
                </a:solidFill>
              </a14:hiddenFill>
            </a:ext>
          </a:extLst>
        </p:spPr>
      </p:pic>
      <p:pic>
        <p:nvPicPr>
          <p:cNvPr id="1282055" name="Picture 7" descr="zhongjian2_1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836613"/>
            <a:ext cx="4364038" cy="485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模块">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4025</Words>
  <Application>Microsoft Office PowerPoint</Application>
  <PresentationFormat>Bildschirmpräsentation (4:3)</PresentationFormat>
  <Paragraphs>321</Paragraphs>
  <Slides>70</Slides>
  <Notes>17</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70</vt:i4>
      </vt:variant>
    </vt:vector>
  </HeadingPairs>
  <TitlesOfParts>
    <vt:vector size="81" baseType="lpstr">
      <vt:lpstr>楷体</vt:lpstr>
      <vt:lpstr>楷体</vt:lpstr>
      <vt:lpstr>微软雅黑</vt:lpstr>
      <vt:lpstr>华文楷体</vt:lpstr>
      <vt:lpstr>幼圆</vt:lpstr>
      <vt:lpstr>Arial</vt:lpstr>
      <vt:lpstr>Calibri</vt:lpstr>
      <vt:lpstr>Constantia</vt:lpstr>
      <vt:lpstr>Corbel</vt:lpstr>
      <vt:lpstr>Garamond</vt:lpstr>
      <vt:lpstr>Larissa-Design</vt:lpstr>
      <vt:lpstr>中国文化基础 Foundation of Chinese Cultures for Bachelor Students of Translation Studies</vt:lpstr>
      <vt:lpstr>Session 3 第三周 </vt:lpstr>
      <vt:lpstr>Schedule 学期题目</vt:lpstr>
      <vt:lpstr>Architecture and Gardens</vt:lpstr>
      <vt:lpstr>Questions Concerning Section A  Architecture</vt:lpstr>
      <vt:lpstr>PowerPoint-Präsentation</vt:lpstr>
      <vt:lpstr>PowerPoint-Präsentation</vt:lpstr>
      <vt:lpstr>Buddhist towers</vt:lpstr>
      <vt:lpstr>Buddhist tower &amp; pagoda</vt:lpstr>
      <vt:lpstr>Buddhist pagodas</vt:lpstr>
      <vt:lpstr>Decorations of Chinese pavilions</vt:lpstr>
      <vt:lpstr>Questions Concerning Section B  Gardens</vt:lpstr>
      <vt:lpstr>More Questions Concerning B  Gardens</vt:lpstr>
      <vt:lpstr>Private gardens south of the Yangtze River</vt:lpstr>
      <vt:lpstr>Riverside pavilions and a sightseeing veranda</vt:lpstr>
      <vt:lpstr>Rockery in a Chinese garden</vt:lpstr>
      <vt:lpstr>A flower-patterned door &amp;  a one-arch roofed bridge</vt:lpstr>
      <vt:lpstr>A western garden with geometrical patterns</vt:lpstr>
      <vt:lpstr>Yuanmingyuan</vt:lpstr>
      <vt:lpstr>Questions Concerning Section C Summer Palace</vt:lpstr>
      <vt:lpstr>PowerPoint-Präsentation</vt:lpstr>
      <vt:lpstr>The Summer Palace </vt:lpstr>
      <vt:lpstr>Empress Cixi &amp; her eunuchs in the Summer Palace</vt:lpstr>
      <vt:lpstr>The palace on the Longevity Hill</vt:lpstr>
      <vt:lpstr>Empress Cixi and Katherine Carl in 1903</vt:lpstr>
      <vt:lpstr>The Garden of Harmonious Delight</vt:lpstr>
      <vt:lpstr>The Long Corridor, 728 m. in length, is the longest sightseeing corridor in the world.</vt:lpstr>
      <vt:lpstr>The Suzhou River in winter</vt:lpstr>
      <vt:lpstr>Translation exercises</vt:lpstr>
      <vt:lpstr>Translation exercises</vt:lpstr>
      <vt:lpstr>Translation exercises</vt:lpstr>
      <vt:lpstr>Topics for discussion</vt:lpstr>
      <vt:lpstr>See you next time!</vt:lpstr>
      <vt:lpstr>How long is the history of wooden structures in China?</vt:lpstr>
      <vt:lpstr>What are the 3 categories of traditional Chinese wood buildings?  </vt:lpstr>
      <vt:lpstr>What is dou-gong? What’s its function?  </vt:lpstr>
      <vt:lpstr>What is the most widespread residential structure in North China? How is it related to Confucianism?  </vt:lpstr>
      <vt:lpstr>Is the construction of Buddhist temples important in Chinese architecture? What is the general layout of a Buddhist temple like? </vt:lpstr>
      <vt:lpstr>What are Buddhist pavilion and pagodas? Could you name some important Buddhist pagodas in China? </vt:lpstr>
      <vt:lpstr>What styles do traditional Chinese buildings' roofs have?  </vt:lpstr>
      <vt:lpstr>What’s the greatest difference between European gardens and Chinese ones? </vt:lpstr>
      <vt:lpstr>What do you know about China’s imperial gardens? In which part of China are they located? How many of them can you name?</vt:lpstr>
      <vt:lpstr>What do you know about the private gardens of Suzhou? What gardens there demonstrate the styles of Song, Yuan, Ming and Qing dynasties? </vt:lpstr>
      <vt:lpstr>What else was the Summer Palace called? </vt:lpstr>
      <vt:lpstr>What did the Anglo-French invading troops do to it in 1860? </vt:lpstr>
      <vt:lpstr>What do you know about the Long Corridor?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Preparation for next week</vt:lpstr>
      <vt:lpstr>Always here for you! 随时为你们服务</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Chinesische Literatur  der Gegenwart</dc:title>
  <dc:creator>woesler</dc:creator>
  <cp:lastModifiedBy>-</cp:lastModifiedBy>
  <cp:revision>745</cp:revision>
  <dcterms:created xsi:type="dcterms:W3CDTF">2010-06-18T15:32:00Z</dcterms:created>
  <dcterms:modified xsi:type="dcterms:W3CDTF">2022-03-07T05:59:28Z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