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89" r:id="rId4"/>
    <p:sldId id="301" r:id="rId5"/>
    <p:sldId id="259" r:id="rId6"/>
    <p:sldId id="294" r:id="rId7"/>
    <p:sldId id="291" r:id="rId8"/>
    <p:sldId id="293" r:id="rId9"/>
    <p:sldId id="295" r:id="rId10"/>
    <p:sldId id="296" r:id="rId11"/>
    <p:sldId id="292" r:id="rId12"/>
    <p:sldId id="297" r:id="rId13"/>
    <p:sldId id="299" r:id="rId14"/>
    <p:sldId id="298" r:id="rId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F74"/>
    <a:srgbClr val="F5F4EF"/>
    <a:srgbClr val="304860"/>
    <a:srgbClr val="FF9101"/>
    <a:srgbClr val="12B789"/>
    <a:srgbClr val="FEFA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94660"/>
  </p:normalViewPr>
  <p:slideViewPr>
    <p:cSldViewPr showGuides="1">
      <p:cViewPr varScale="1">
        <p:scale>
          <a:sx n="105" d="100"/>
          <a:sy n="105" d="100"/>
        </p:scale>
        <p:origin x="117" y="57"/>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6C747-8546-41BC-BF7F-8053A62085C1}" type="datetimeFigureOut">
              <a:rPr lang="zh-CN" altLang="en-US" smtClean="0"/>
              <a:pPr/>
              <a:t>2022/3/24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23CD1B-8C3C-41CB-8883-B2B3427AA9F1}" type="slidenum">
              <a:rPr lang="zh-CN" altLang="en-US" smtClean="0"/>
              <a:pPr/>
              <a:t>‹#›</a:t>
            </a:fld>
            <a:endParaRPr lang="zh-CN" altLang="en-US"/>
          </a:p>
        </p:txBody>
      </p:sp>
    </p:spTree>
    <p:extLst>
      <p:ext uri="{BB962C8B-B14F-4D97-AF65-F5344CB8AC3E}">
        <p14:creationId xmlns:p14="http://schemas.microsoft.com/office/powerpoint/2010/main" val="806284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5</a:t>
            </a:fld>
            <a:endParaRPr lang="zh-CN" altLang="en-US"/>
          </a:p>
        </p:txBody>
      </p:sp>
    </p:spTree>
    <p:extLst>
      <p:ext uri="{BB962C8B-B14F-4D97-AF65-F5344CB8AC3E}">
        <p14:creationId xmlns:p14="http://schemas.microsoft.com/office/powerpoint/2010/main" val="365886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6</a:t>
            </a:fld>
            <a:endParaRPr lang="zh-CN" altLang="en-US"/>
          </a:p>
        </p:txBody>
      </p:sp>
    </p:spTree>
    <p:extLst>
      <p:ext uri="{BB962C8B-B14F-4D97-AF65-F5344CB8AC3E}">
        <p14:creationId xmlns:p14="http://schemas.microsoft.com/office/powerpoint/2010/main" val="179724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Jiahe</a:t>
            </a:r>
            <a:r>
              <a:rPr lang="en-US" altLang="zh-CN" dirty="0"/>
              <a:t> County, </a:t>
            </a:r>
            <a:r>
              <a:rPr lang="en-US" altLang="zh-CN" dirty="0" err="1"/>
              <a:t>Chenzhou</a:t>
            </a:r>
            <a:r>
              <a:rPr lang="en-US" altLang="zh-CN" dirty="0"/>
              <a:t> City, Hunan Province</a:t>
            </a:r>
          </a:p>
          <a:p>
            <a:r>
              <a:rPr lang="en-US" altLang="zh-CN" dirty="0"/>
              <a:t>There is a famous saying in the folk song sector, which is, which shows how famous and important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8</a:t>
            </a:fld>
            <a:endParaRPr lang="zh-CN" altLang="en-US"/>
          </a:p>
        </p:txBody>
      </p:sp>
    </p:spTree>
    <p:extLst>
      <p:ext uri="{BB962C8B-B14F-4D97-AF65-F5344CB8AC3E}">
        <p14:creationId xmlns:p14="http://schemas.microsoft.com/office/powerpoint/2010/main" val="418078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9</a:t>
            </a:fld>
            <a:endParaRPr lang="zh-CN" altLang="en-US"/>
          </a:p>
        </p:txBody>
      </p:sp>
    </p:spTree>
    <p:extLst>
      <p:ext uri="{BB962C8B-B14F-4D97-AF65-F5344CB8AC3E}">
        <p14:creationId xmlns:p14="http://schemas.microsoft.com/office/powerpoint/2010/main" val="123801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10</a:t>
            </a:fld>
            <a:endParaRPr lang="zh-CN" altLang="en-US"/>
          </a:p>
        </p:txBody>
      </p:sp>
    </p:spTree>
    <p:extLst>
      <p:ext uri="{BB962C8B-B14F-4D97-AF65-F5344CB8AC3E}">
        <p14:creationId xmlns:p14="http://schemas.microsoft.com/office/powerpoint/2010/main" val="316082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Jiahe</a:t>
            </a:r>
            <a:r>
              <a:rPr lang="en-US" altLang="zh-CN" dirty="0"/>
              <a:t> County, </a:t>
            </a:r>
            <a:r>
              <a:rPr lang="en-US" altLang="zh-CN" dirty="0" err="1"/>
              <a:t>Chenzhou</a:t>
            </a:r>
            <a:r>
              <a:rPr lang="en-US" altLang="zh-CN" dirty="0"/>
              <a:t> City, Hunan Province</a:t>
            </a:r>
          </a:p>
          <a:p>
            <a:r>
              <a:rPr lang="en-US" altLang="zh-CN" dirty="0"/>
              <a:t>There is a famous saying in the folk song sector, which is, which shows how famous and important </a:t>
            </a:r>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12</a:t>
            </a:fld>
            <a:endParaRPr lang="zh-CN" altLang="en-US"/>
          </a:p>
        </p:txBody>
      </p:sp>
    </p:spTree>
    <p:extLst>
      <p:ext uri="{BB962C8B-B14F-4D97-AF65-F5344CB8AC3E}">
        <p14:creationId xmlns:p14="http://schemas.microsoft.com/office/powerpoint/2010/main" val="78043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Jiahe</a:t>
            </a:r>
            <a:r>
              <a:rPr lang="en-US" altLang="zh-CN" dirty="0"/>
              <a:t> County, </a:t>
            </a:r>
            <a:r>
              <a:rPr lang="en-US" altLang="zh-CN" dirty="0" err="1"/>
              <a:t>Chenzhou</a:t>
            </a:r>
            <a:r>
              <a:rPr lang="en-US" altLang="zh-CN" dirty="0"/>
              <a:t> City, Hunan Province</a:t>
            </a:r>
          </a:p>
          <a:p>
            <a:r>
              <a:rPr lang="en-US" altLang="zh-CN" dirty="0"/>
              <a:t>There is a famous saying in the folk song sector, which is, which shows how famous and important </a:t>
            </a:r>
            <a:endParaRPr lang="zh-CN" altLang="en-US" dirty="0"/>
          </a:p>
        </p:txBody>
      </p:sp>
      <p:sp>
        <p:nvSpPr>
          <p:cNvPr id="4" name="灯片编号占位符 3"/>
          <p:cNvSpPr>
            <a:spLocks noGrp="1"/>
          </p:cNvSpPr>
          <p:nvPr>
            <p:ph type="sldNum" sz="quarter" idx="5"/>
          </p:nvPr>
        </p:nvSpPr>
        <p:spPr/>
        <p:txBody>
          <a:bodyPr/>
          <a:lstStyle/>
          <a:p>
            <a:fld id="{B723CD1B-8C3C-41CB-8883-B2B3427AA9F1}" type="slidenum">
              <a:rPr lang="zh-CN" altLang="en-US" smtClean="0"/>
              <a:pPr/>
              <a:t>13</a:t>
            </a:fld>
            <a:endParaRPr lang="zh-CN" altLang="en-US"/>
          </a:p>
        </p:txBody>
      </p:sp>
    </p:spTree>
    <p:extLst>
      <p:ext uri="{BB962C8B-B14F-4D97-AF65-F5344CB8AC3E}">
        <p14:creationId xmlns:p14="http://schemas.microsoft.com/office/powerpoint/2010/main" val="404175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5C230A-CB50-4E96-B85D-04C40F9295DB}" type="datetimeFigureOut">
              <a:rPr lang="zh-CN" altLang="en-US" smtClean="0"/>
              <a:pPr/>
              <a:t>2022/3/24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671041-9707-48A9-BA34-E92ACC587AFF}" type="slidenum">
              <a:rPr lang="zh-CN" altLang="en-US" smtClean="0"/>
              <a:pPr/>
              <a:t>‹#›</a:t>
            </a:fld>
            <a:endParaRPr lang="zh-CN" altLang="en-US"/>
          </a:p>
        </p:txBody>
      </p:sp>
    </p:spTree>
    <p:extLst>
      <p:ext uri="{BB962C8B-B14F-4D97-AF65-F5344CB8AC3E}">
        <p14:creationId xmlns:p14="http://schemas.microsoft.com/office/powerpoint/2010/main" val="14365694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4E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B5C230A-CB50-4E96-B85D-04C40F9295DB}" type="datetimeFigureOut">
              <a:rPr lang="zh-CN" altLang="en-US" smtClean="0"/>
              <a:pPr/>
              <a:t>2022/3/24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671041-9707-48A9-BA34-E92ACC587AFF}" type="slidenum">
              <a:rPr lang="zh-CN" altLang="en-US" smtClean="0"/>
              <a:pPr/>
              <a:t>‹#›</a:t>
            </a:fld>
            <a:endParaRPr lang="zh-CN" altLang="en-US"/>
          </a:p>
        </p:txBody>
      </p:sp>
    </p:spTree>
    <p:extLst>
      <p:ext uri="{BB962C8B-B14F-4D97-AF65-F5344CB8AC3E}">
        <p14:creationId xmlns:p14="http://schemas.microsoft.com/office/powerpoint/2010/main" val="1086981209"/>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971600" y="1535005"/>
            <a:ext cx="7200800" cy="1323439"/>
          </a:xfrm>
          <a:prstGeom prst="rect">
            <a:avLst/>
          </a:prstGeom>
          <a:noFill/>
        </p:spPr>
        <p:txBody>
          <a:bodyPr wrap="square" rtlCol="0">
            <a:spAutoFit/>
          </a:bodyPr>
          <a:lstStyle/>
          <a:p>
            <a:pPr algn="ctr"/>
            <a:r>
              <a:rPr lang="en-US" altLang="zh-CN" sz="4000" b="1" dirty="0">
                <a:ln w="6350">
                  <a:noFill/>
                </a:ln>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Marriage</a:t>
            </a:r>
            <a:r>
              <a:rPr lang="en-US" altLang="zh-CN" sz="4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rPr>
              <a:t> Accompanying Songs in Hunan</a:t>
            </a:r>
            <a:endParaRPr lang="zh-CN" altLang="en-US" sz="4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nvGrpSpPr>
          <p:cNvPr id="95" name="Group 14"/>
          <p:cNvGrpSpPr>
            <a:grpSpLocks/>
          </p:cNvGrpSpPr>
          <p:nvPr/>
        </p:nvGrpSpPr>
        <p:grpSpPr bwMode="auto">
          <a:xfrm>
            <a:off x="3100578" y="3319811"/>
            <a:ext cx="247286" cy="246664"/>
            <a:chOff x="4248" y="3024"/>
            <a:chExt cx="600" cy="599"/>
          </a:xfrm>
        </p:grpSpPr>
        <p:sp>
          <p:nvSpPr>
            <p:cNvPr id="96" name="Oval 15"/>
            <p:cNvSpPr>
              <a:spLocks noChangeArrowheads="1"/>
            </p:cNvSpPr>
            <p:nvPr/>
          </p:nvSpPr>
          <p:spPr bwMode="auto">
            <a:xfrm>
              <a:off x="4248" y="3024"/>
              <a:ext cx="600" cy="599"/>
            </a:xfrm>
            <a:prstGeom prst="ellipse">
              <a:avLst/>
            </a:prstGeom>
            <a:solidFill>
              <a:schemeClr val="accent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chemeClr val="tx1">
                    <a:lumMod val="65000"/>
                    <a:lumOff val="35000"/>
                  </a:schemeClr>
                </a:solidFill>
                <a:effectLst/>
                <a:uLnTx/>
                <a:uFillTx/>
                <a:latin typeface="微软雅黑" pitchFamily="34" charset="-122"/>
                <a:ea typeface="微软雅黑" pitchFamily="34" charset="-122"/>
              </a:endParaRPr>
            </a:p>
          </p:txBody>
        </p:sp>
        <p:grpSp>
          <p:nvGrpSpPr>
            <p:cNvPr id="97" name="Group 16"/>
            <p:cNvGrpSpPr>
              <a:grpSpLocks/>
            </p:cNvGrpSpPr>
            <p:nvPr/>
          </p:nvGrpSpPr>
          <p:grpSpPr bwMode="auto">
            <a:xfrm>
              <a:off x="4441" y="3144"/>
              <a:ext cx="215" cy="345"/>
              <a:chOff x="4441" y="3144"/>
              <a:chExt cx="215" cy="345"/>
            </a:xfrm>
          </p:grpSpPr>
          <p:sp>
            <p:nvSpPr>
              <p:cNvPr id="98" name="Freeform 17"/>
              <p:cNvSpPr>
                <a:spLocks noEditPoints="1"/>
              </p:cNvSpPr>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solidFill>
                <a:srgbClr val="FEFAEE"/>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chemeClr val="tx1">
                      <a:lumMod val="65000"/>
                      <a:lumOff val="35000"/>
                    </a:schemeClr>
                  </a:solidFill>
                  <a:effectLst/>
                  <a:uLnTx/>
                  <a:uFillTx/>
                  <a:latin typeface="微软雅黑" pitchFamily="34" charset="-122"/>
                  <a:ea typeface="微软雅黑" pitchFamily="34" charset="-122"/>
                </a:endParaRPr>
              </a:p>
            </p:txBody>
          </p:sp>
          <p:sp>
            <p:nvSpPr>
              <p:cNvPr id="99" name="Freeform 18"/>
              <p:cNvSpPr>
                <a:spLocks/>
              </p:cNvSpPr>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solidFill>
                <a:srgbClr val="FEFAEE"/>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dist"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chemeClr val="tx1">
                      <a:lumMod val="65000"/>
                      <a:lumOff val="35000"/>
                    </a:schemeClr>
                  </a:solidFill>
                  <a:effectLst/>
                  <a:uLnTx/>
                  <a:uFillTx/>
                  <a:latin typeface="微软雅黑" pitchFamily="34" charset="-122"/>
                  <a:ea typeface="微软雅黑" pitchFamily="34" charset="-122"/>
                </a:endParaRPr>
              </a:p>
            </p:txBody>
          </p:sp>
        </p:grpSp>
      </p:grpSp>
      <p:sp>
        <p:nvSpPr>
          <p:cNvPr id="101" name="Text Box 20"/>
          <p:cNvSpPr txBox="1">
            <a:spLocks noChangeArrowheads="1"/>
          </p:cNvSpPr>
          <p:nvPr/>
        </p:nvSpPr>
        <p:spPr bwMode="auto">
          <a:xfrm>
            <a:off x="3347864" y="3219822"/>
            <a:ext cx="3384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Speaker:</a:t>
            </a:r>
            <a:r>
              <a:rPr lang="zh-CN" altLang="en-US" sz="20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Peng Huixuan</a:t>
            </a:r>
          </a:p>
        </p:txBody>
      </p:sp>
    </p:spTree>
    <p:extLst>
      <p:ext uri="{BB962C8B-B14F-4D97-AF65-F5344CB8AC3E}">
        <p14:creationId xmlns:p14="http://schemas.microsoft.com/office/powerpoint/2010/main" val="76833687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1331640" y="195486"/>
            <a:ext cx="6264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Types of </a:t>
            </a:r>
            <a:r>
              <a:rPr lang="en-US" altLang="zh-CN" sz="2400" b="1" dirty="0" err="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Jiahe</a:t>
            </a: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marriage accompanying songs </a:t>
            </a:r>
          </a:p>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p>
        </p:txBody>
      </p:sp>
      <p:cxnSp>
        <p:nvCxnSpPr>
          <p:cNvPr id="11" name="直接连接符 10">
            <a:extLst>
              <a:ext uri="{FF2B5EF4-FFF2-40B4-BE49-F238E27FC236}">
                <a16:creationId xmlns:a16="http://schemas.microsoft.com/office/drawing/2014/main" id="{49E0A252-B2FD-469C-AB4B-6BB474AEAE96}"/>
              </a:ext>
            </a:extLst>
          </p:cNvPr>
          <p:cNvCxnSpPr>
            <a:cxnSpLocks/>
          </p:cNvCxnSpPr>
          <p:nvPr/>
        </p:nvCxnSpPr>
        <p:spPr>
          <a:xfrm>
            <a:off x="3995936" y="790553"/>
            <a:ext cx="10142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2124D233-9898-43E4-8F8D-5A469E940F7A}"/>
              </a:ext>
            </a:extLst>
          </p:cNvPr>
          <p:cNvSpPr txBox="1"/>
          <p:nvPr/>
        </p:nvSpPr>
        <p:spPr>
          <a:xfrm>
            <a:off x="539552" y="1040092"/>
            <a:ext cx="3599358" cy="1323439"/>
          </a:xfrm>
          <a:prstGeom prst="rect">
            <a:avLst/>
          </a:prstGeom>
          <a:noFill/>
        </p:spPr>
        <p:txBody>
          <a:bodyPr wrap="square" rtlCol="0">
            <a:spAutoFit/>
          </a:bodyPr>
          <a:lstStyle/>
          <a:p>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Crying songs: </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It is sung in a weeping way, so it is not very melodic, but it has a strong rhythm and a taste of lamentation. The content of the song is mainly about the sad feelings of departure.</a:t>
            </a:r>
            <a:endParaRPr lang="zh-CN" altLang="en-US" sz="1600" dirty="0"/>
          </a:p>
        </p:txBody>
      </p:sp>
      <p:sp>
        <p:nvSpPr>
          <p:cNvPr id="6" name="文本框 5">
            <a:extLst>
              <a:ext uri="{FF2B5EF4-FFF2-40B4-BE49-F238E27FC236}">
                <a16:creationId xmlns:a16="http://schemas.microsoft.com/office/drawing/2014/main" id="{155339FF-8801-4EC2-9992-4AFA5D503F87}"/>
              </a:ext>
            </a:extLst>
          </p:cNvPr>
          <p:cNvSpPr txBox="1"/>
          <p:nvPr/>
        </p:nvSpPr>
        <p:spPr>
          <a:xfrm>
            <a:off x="4684624" y="1024871"/>
            <a:ext cx="4104456" cy="1815882"/>
          </a:xfrm>
          <a:prstGeom prst="rect">
            <a:avLst/>
          </a:prstGeom>
          <a:noFill/>
        </p:spPr>
        <p:txBody>
          <a:bodyPr wrap="square" rtlCol="0">
            <a:spAutoFit/>
          </a:bodyPr>
          <a:lstStyle/>
          <a:p>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Scolding matchmaker songs: </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They are song that accuses the feudal marriage rituals in form of accusing the matchmaker. As soon as a matchmaker appears, everyone will start to sing "scolding matchmaker songs", or sometimes pull the matchmaker over to tease and scold.</a:t>
            </a:r>
          </a:p>
          <a:p>
            <a:endParaRPr lang="zh-CN" altLang="en-US" sz="1600" dirty="0"/>
          </a:p>
        </p:txBody>
      </p:sp>
      <p:pic>
        <p:nvPicPr>
          <p:cNvPr id="4098" name="Picture 2">
            <a:extLst>
              <a:ext uri="{FF2B5EF4-FFF2-40B4-BE49-F238E27FC236}">
                <a16:creationId xmlns:a16="http://schemas.microsoft.com/office/drawing/2014/main" id="{0694A7CB-9C4F-4C1A-8580-1FFCFCF2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85" y="2676825"/>
            <a:ext cx="3060665" cy="22036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ECA87A7-F788-42E4-8E4C-BF9132EFA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711509"/>
            <a:ext cx="3208968" cy="213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961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35"/>
          <p:cNvSpPr>
            <a:spLocks noChangeArrowheads="1"/>
          </p:cNvSpPr>
          <p:nvPr/>
        </p:nvSpPr>
        <p:spPr bwMode="auto">
          <a:xfrm>
            <a:off x="2609443" y="1826957"/>
            <a:ext cx="6534557" cy="1515190"/>
          </a:xfrm>
          <a:custGeom>
            <a:avLst/>
            <a:gdLst/>
            <a:ahLst/>
            <a:cxnLst/>
            <a:rect l="l" t="t" r="r" b="b"/>
            <a:pathLst>
              <a:path w="6534557" h="1515190">
                <a:moveTo>
                  <a:pt x="756065" y="0"/>
                </a:moveTo>
                <a:lnTo>
                  <a:pt x="6534557" y="0"/>
                </a:lnTo>
                <a:lnTo>
                  <a:pt x="6534557" y="1515190"/>
                </a:lnTo>
                <a:lnTo>
                  <a:pt x="756065" y="1515190"/>
                </a:lnTo>
                <a:cubicBezTo>
                  <a:pt x="338502" y="1515190"/>
                  <a:pt x="0" y="1176003"/>
                  <a:pt x="0" y="757595"/>
                </a:cubicBezTo>
                <a:cubicBezTo>
                  <a:pt x="0" y="339187"/>
                  <a:pt x="338502" y="0"/>
                  <a:pt x="756065" y="0"/>
                </a:cubicBezTo>
                <a:close/>
              </a:path>
            </a:pathLst>
          </a:custGeom>
          <a:solidFill>
            <a:schemeClr val="accent2"/>
          </a:solidFill>
          <a:ln>
            <a:noFill/>
          </a:ln>
        </p:spPr>
        <p:txBody>
          <a:bodyPr/>
          <a:lstStyle/>
          <a:p>
            <a:endParaRPr lang="zh-CN" altLang="en-US"/>
          </a:p>
        </p:txBody>
      </p:sp>
      <p:sp>
        <p:nvSpPr>
          <p:cNvPr id="5155" name="Oval 35"/>
          <p:cNvSpPr>
            <a:spLocks noChangeArrowheads="1"/>
          </p:cNvSpPr>
          <p:nvPr/>
        </p:nvSpPr>
        <p:spPr bwMode="auto">
          <a:xfrm>
            <a:off x="2725702" y="1943451"/>
            <a:ext cx="1279612" cy="1282202"/>
          </a:xfrm>
          <a:prstGeom prst="ellipse">
            <a:avLst/>
          </a:prstGeom>
          <a:solidFill>
            <a:schemeClr val="accent1"/>
          </a:solidFill>
          <a:ln>
            <a:noFill/>
          </a:ln>
        </p:spPr>
        <p:txBody>
          <a:bodyPr/>
          <a:lstStyle/>
          <a:p>
            <a:endParaRPr lang="zh-CN" altLang="en-US"/>
          </a:p>
        </p:txBody>
      </p:sp>
      <p:sp>
        <p:nvSpPr>
          <p:cNvPr id="13" name="矩形 12"/>
          <p:cNvSpPr/>
          <p:nvPr/>
        </p:nvSpPr>
        <p:spPr>
          <a:xfrm>
            <a:off x="4487644" y="2116908"/>
            <a:ext cx="4248472" cy="830997"/>
          </a:xfrm>
          <a:prstGeom prst="rect">
            <a:avLst/>
          </a:prstGeom>
        </p:spPr>
        <p:txBody>
          <a:bodyPr wrap="square">
            <a:spAutoFit/>
          </a:bodyPr>
          <a:lstStyle/>
          <a:p>
            <a:r>
              <a:rPr lang="en-US" altLang="zh-CN" sz="2400" b="1" dirty="0">
                <a:ln w="6350">
                  <a:noFill/>
                </a:ln>
                <a:solidFill>
                  <a:schemeClr val="bg1"/>
                </a:solidFill>
                <a:latin typeface="Times New Roman" panose="02020603050405020304" pitchFamily="18" charset="0"/>
                <a:ea typeface="微软雅黑" pitchFamily="34" charset="-122"/>
                <a:cs typeface="Times New Roman" panose="02020603050405020304" pitchFamily="18" charset="0"/>
              </a:rPr>
              <a:t>Importance of marriage accompanying songs </a:t>
            </a:r>
          </a:p>
        </p:txBody>
      </p:sp>
      <p:grpSp>
        <p:nvGrpSpPr>
          <p:cNvPr id="9" name="组合 8"/>
          <p:cNvGrpSpPr/>
          <p:nvPr/>
        </p:nvGrpSpPr>
        <p:grpSpPr>
          <a:xfrm>
            <a:off x="3126310" y="2243981"/>
            <a:ext cx="478396" cy="646186"/>
            <a:chOff x="5591175" y="5337175"/>
            <a:chExt cx="547687" cy="739776"/>
          </a:xfrm>
        </p:grpSpPr>
        <p:sp>
          <p:nvSpPr>
            <p:cNvPr id="11" name="Freeform 17"/>
            <p:cNvSpPr>
              <a:spLocks/>
            </p:cNvSpPr>
            <p:nvPr/>
          </p:nvSpPr>
          <p:spPr bwMode="auto">
            <a:xfrm>
              <a:off x="5692775" y="5667375"/>
              <a:ext cx="347662" cy="214313"/>
            </a:xfrm>
            <a:custGeom>
              <a:avLst/>
              <a:gdLst>
                <a:gd name="T0" fmla="*/ 0 w 219"/>
                <a:gd name="T1" fmla="*/ 50 h 135"/>
                <a:gd name="T2" fmla="*/ 85 w 219"/>
                <a:gd name="T3" fmla="*/ 135 h 135"/>
                <a:gd name="T4" fmla="*/ 219 w 219"/>
                <a:gd name="T5" fmla="*/ 0 h 135"/>
              </a:gdLst>
              <a:ahLst/>
              <a:cxnLst>
                <a:cxn ang="0">
                  <a:pos x="T0" y="T1"/>
                </a:cxn>
                <a:cxn ang="0">
                  <a:pos x="T2" y="T3"/>
                </a:cxn>
                <a:cxn ang="0">
                  <a:pos x="T4" y="T5"/>
                </a:cxn>
              </a:cxnLst>
              <a:rect l="0" t="0" r="r" b="b"/>
              <a:pathLst>
                <a:path w="219" h="135">
                  <a:moveTo>
                    <a:pt x="0" y="50"/>
                  </a:moveTo>
                  <a:lnTo>
                    <a:pt x="85" y="135"/>
                  </a:lnTo>
                  <a:lnTo>
                    <a:pt x="21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8"/>
            <p:cNvSpPr>
              <a:spLocks/>
            </p:cNvSpPr>
            <p:nvPr/>
          </p:nvSpPr>
          <p:spPr bwMode="auto">
            <a:xfrm>
              <a:off x="5591175" y="5453063"/>
              <a:ext cx="547687" cy="623888"/>
            </a:xfrm>
            <a:custGeom>
              <a:avLst/>
              <a:gdLst>
                <a:gd name="T0" fmla="*/ 16 w 146"/>
                <a:gd name="T1" fmla="*/ 0 h 166"/>
                <a:gd name="T2" fmla="*/ 6 w 146"/>
                <a:gd name="T3" fmla="*/ 0 h 166"/>
                <a:gd name="T4" fmla="*/ 0 w 146"/>
                <a:gd name="T5" fmla="*/ 5 h 166"/>
                <a:gd name="T6" fmla="*/ 0 w 146"/>
                <a:gd name="T7" fmla="*/ 161 h 166"/>
                <a:gd name="T8" fmla="*/ 6 w 146"/>
                <a:gd name="T9" fmla="*/ 166 h 166"/>
                <a:gd name="T10" fmla="*/ 141 w 146"/>
                <a:gd name="T11" fmla="*/ 166 h 166"/>
                <a:gd name="T12" fmla="*/ 146 w 146"/>
                <a:gd name="T13" fmla="*/ 161 h 166"/>
                <a:gd name="T14" fmla="*/ 146 w 146"/>
                <a:gd name="T15" fmla="*/ 5 h 166"/>
                <a:gd name="T16" fmla="*/ 141 w 146"/>
                <a:gd name="T17" fmla="*/ 0 h 166"/>
                <a:gd name="T18" fmla="*/ 131 w 146"/>
                <a:gd name="T1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66">
                  <a:moveTo>
                    <a:pt x="16" y="0"/>
                  </a:moveTo>
                  <a:cubicBezTo>
                    <a:pt x="6" y="0"/>
                    <a:pt x="6" y="0"/>
                    <a:pt x="6" y="0"/>
                  </a:cubicBezTo>
                  <a:cubicBezTo>
                    <a:pt x="3" y="0"/>
                    <a:pt x="0" y="2"/>
                    <a:pt x="0" y="5"/>
                  </a:cubicBezTo>
                  <a:cubicBezTo>
                    <a:pt x="0" y="161"/>
                    <a:pt x="0" y="161"/>
                    <a:pt x="0" y="161"/>
                  </a:cubicBezTo>
                  <a:cubicBezTo>
                    <a:pt x="0" y="164"/>
                    <a:pt x="3" y="166"/>
                    <a:pt x="6" y="166"/>
                  </a:cubicBezTo>
                  <a:cubicBezTo>
                    <a:pt x="141" y="166"/>
                    <a:pt x="141" y="166"/>
                    <a:pt x="141" y="166"/>
                  </a:cubicBezTo>
                  <a:cubicBezTo>
                    <a:pt x="144" y="166"/>
                    <a:pt x="146" y="164"/>
                    <a:pt x="146" y="161"/>
                  </a:cubicBezTo>
                  <a:cubicBezTo>
                    <a:pt x="146" y="5"/>
                    <a:pt x="146" y="5"/>
                    <a:pt x="146" y="5"/>
                  </a:cubicBezTo>
                  <a:cubicBezTo>
                    <a:pt x="146" y="2"/>
                    <a:pt x="144" y="0"/>
                    <a:pt x="141" y="0"/>
                  </a:cubicBezTo>
                  <a:cubicBezTo>
                    <a:pt x="131" y="0"/>
                    <a:pt x="131" y="0"/>
                    <a:pt x="131"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p:cNvSpPr>
              <a:spLocks/>
            </p:cNvSpPr>
            <p:nvPr/>
          </p:nvSpPr>
          <p:spPr bwMode="auto">
            <a:xfrm>
              <a:off x="5711825" y="5337175"/>
              <a:ext cx="311150" cy="153988"/>
            </a:xfrm>
            <a:custGeom>
              <a:avLst/>
              <a:gdLst>
                <a:gd name="T0" fmla="*/ 36 w 83"/>
                <a:gd name="T1" fmla="*/ 0 h 41"/>
                <a:gd name="T2" fmla="*/ 30 w 83"/>
                <a:gd name="T3" fmla="*/ 5 h 41"/>
                <a:gd name="T4" fmla="*/ 27 w 83"/>
                <a:gd name="T5" fmla="*/ 15 h 41"/>
                <a:gd name="T6" fmla="*/ 21 w 83"/>
                <a:gd name="T7" fmla="*/ 20 h 41"/>
                <a:gd name="T8" fmla="*/ 10 w 83"/>
                <a:gd name="T9" fmla="*/ 20 h 41"/>
                <a:gd name="T10" fmla="*/ 4 w 83"/>
                <a:gd name="T11" fmla="*/ 25 h 41"/>
                <a:gd name="T12" fmla="*/ 1 w 83"/>
                <a:gd name="T13" fmla="*/ 36 h 41"/>
                <a:gd name="T14" fmla="*/ 5 w 83"/>
                <a:gd name="T15" fmla="*/ 41 h 41"/>
                <a:gd name="T16" fmla="*/ 78 w 83"/>
                <a:gd name="T17" fmla="*/ 41 h 41"/>
                <a:gd name="T18" fmla="*/ 82 w 83"/>
                <a:gd name="T19" fmla="*/ 36 h 41"/>
                <a:gd name="T20" fmla="*/ 79 w 83"/>
                <a:gd name="T21" fmla="*/ 25 h 41"/>
                <a:gd name="T22" fmla="*/ 73 w 83"/>
                <a:gd name="T23" fmla="*/ 20 h 41"/>
                <a:gd name="T24" fmla="*/ 62 w 83"/>
                <a:gd name="T25" fmla="*/ 20 h 41"/>
                <a:gd name="T26" fmla="*/ 56 w 83"/>
                <a:gd name="T27" fmla="*/ 15 h 41"/>
                <a:gd name="T28" fmla="*/ 53 w 83"/>
                <a:gd name="T29" fmla="*/ 5 h 41"/>
                <a:gd name="T30" fmla="*/ 47 w 83"/>
                <a:gd name="T31" fmla="*/ 0 h 41"/>
                <a:gd name="T32" fmla="*/ 36 w 8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1">
                  <a:moveTo>
                    <a:pt x="36" y="0"/>
                  </a:moveTo>
                  <a:cubicBezTo>
                    <a:pt x="33" y="0"/>
                    <a:pt x="30" y="2"/>
                    <a:pt x="30" y="5"/>
                  </a:cubicBezTo>
                  <a:cubicBezTo>
                    <a:pt x="27" y="15"/>
                    <a:pt x="27" y="15"/>
                    <a:pt x="27" y="15"/>
                  </a:cubicBezTo>
                  <a:cubicBezTo>
                    <a:pt x="26" y="18"/>
                    <a:pt x="23" y="20"/>
                    <a:pt x="21" y="20"/>
                  </a:cubicBezTo>
                  <a:cubicBezTo>
                    <a:pt x="10" y="20"/>
                    <a:pt x="10" y="20"/>
                    <a:pt x="10" y="20"/>
                  </a:cubicBezTo>
                  <a:cubicBezTo>
                    <a:pt x="7" y="20"/>
                    <a:pt x="4" y="23"/>
                    <a:pt x="4" y="25"/>
                  </a:cubicBezTo>
                  <a:cubicBezTo>
                    <a:pt x="1" y="36"/>
                    <a:pt x="1" y="36"/>
                    <a:pt x="1" y="36"/>
                  </a:cubicBezTo>
                  <a:cubicBezTo>
                    <a:pt x="0" y="39"/>
                    <a:pt x="2" y="41"/>
                    <a:pt x="5" y="41"/>
                  </a:cubicBezTo>
                  <a:cubicBezTo>
                    <a:pt x="78" y="41"/>
                    <a:pt x="78" y="41"/>
                    <a:pt x="78" y="41"/>
                  </a:cubicBezTo>
                  <a:cubicBezTo>
                    <a:pt x="81" y="41"/>
                    <a:pt x="83" y="39"/>
                    <a:pt x="82" y="36"/>
                  </a:cubicBezTo>
                  <a:cubicBezTo>
                    <a:pt x="79" y="25"/>
                    <a:pt x="79" y="25"/>
                    <a:pt x="79" y="25"/>
                  </a:cubicBezTo>
                  <a:cubicBezTo>
                    <a:pt x="78" y="23"/>
                    <a:pt x="76" y="20"/>
                    <a:pt x="73" y="20"/>
                  </a:cubicBezTo>
                  <a:cubicBezTo>
                    <a:pt x="62" y="20"/>
                    <a:pt x="62" y="20"/>
                    <a:pt x="62" y="20"/>
                  </a:cubicBezTo>
                  <a:cubicBezTo>
                    <a:pt x="59" y="20"/>
                    <a:pt x="56" y="18"/>
                    <a:pt x="56" y="15"/>
                  </a:cubicBezTo>
                  <a:cubicBezTo>
                    <a:pt x="53" y="5"/>
                    <a:pt x="53" y="5"/>
                    <a:pt x="53" y="5"/>
                  </a:cubicBezTo>
                  <a:cubicBezTo>
                    <a:pt x="52" y="2"/>
                    <a:pt x="49" y="0"/>
                    <a:pt x="47" y="0"/>
                  </a:cubicBezTo>
                  <a:lnTo>
                    <a:pt x="36"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6927380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1331640" y="195486"/>
            <a:ext cx="6264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Importance of marriage accompanying songs </a:t>
            </a:r>
          </a:p>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p>
        </p:txBody>
      </p:sp>
      <p:cxnSp>
        <p:nvCxnSpPr>
          <p:cNvPr id="11" name="直接连接符 10">
            <a:extLst>
              <a:ext uri="{FF2B5EF4-FFF2-40B4-BE49-F238E27FC236}">
                <a16:creationId xmlns:a16="http://schemas.microsoft.com/office/drawing/2014/main" id="{49E0A252-B2FD-469C-AB4B-6BB474AEAE96}"/>
              </a:ext>
            </a:extLst>
          </p:cNvPr>
          <p:cNvCxnSpPr>
            <a:cxnSpLocks/>
          </p:cNvCxnSpPr>
          <p:nvPr/>
        </p:nvCxnSpPr>
        <p:spPr>
          <a:xfrm>
            <a:off x="3995936" y="790553"/>
            <a:ext cx="10142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2124D233-9898-43E4-8F8D-5A469E940F7A}"/>
              </a:ext>
            </a:extLst>
          </p:cNvPr>
          <p:cNvSpPr txBox="1"/>
          <p:nvPr/>
        </p:nvSpPr>
        <p:spPr>
          <a:xfrm>
            <a:off x="3347864" y="1131590"/>
            <a:ext cx="5472608" cy="4031873"/>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 marriage accompanying songs also represent a </a:t>
            </a:r>
            <a:r>
              <a:rPr lang="en-US" altLang="zh-CN" sz="1600" b="1" dirty="0">
                <a:solidFill>
                  <a:srgbClr val="0070C0"/>
                </a:solidFill>
                <a:latin typeface="Times New Roman" panose="02020603050405020304" pitchFamily="18" charset="0"/>
                <a:cs typeface="Times New Roman" panose="02020603050405020304" pitchFamily="18" charset="0"/>
              </a:rPr>
              <a:t>female culture</a:t>
            </a:r>
            <a:r>
              <a:rPr lang="en-US" altLang="zh-CN" sz="1600" dirty="0">
                <a:latin typeface="Times New Roman" panose="02020603050405020304" pitchFamily="18" charset="0"/>
                <a:cs typeface="Times New Roman" panose="02020603050405020304" pitchFamily="18" charset="0"/>
              </a:rPr>
              <a:t>. In the past, women did not have much opportunity to learn culture and etiquette, and they regarded those songs as a good teacher and friend, they can learn a lot from the accompanying marriage song.</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The accompanying marriage song also played the role of </a:t>
            </a:r>
            <a:r>
              <a:rPr lang="en-US" altLang="zh-CN" sz="1600" b="1" dirty="0">
                <a:solidFill>
                  <a:srgbClr val="0070C0"/>
                </a:solidFill>
                <a:latin typeface="Times New Roman" panose="02020603050405020304" pitchFamily="18" charset="0"/>
                <a:cs typeface="Times New Roman" panose="02020603050405020304" pitchFamily="18" charset="0"/>
              </a:rPr>
              <a:t>promoting family harmony and neighborhood harmony</a:t>
            </a:r>
            <a:r>
              <a:rPr lang="en-US" altLang="zh-CN" sz="1600" dirty="0">
                <a:latin typeface="Times New Roman" panose="02020603050405020304" pitchFamily="18" charset="0"/>
                <a:cs typeface="Times New Roman" panose="02020603050405020304" pitchFamily="18" charset="0"/>
              </a:rPr>
              <a:t>. </a:t>
            </a:r>
          </a:p>
          <a:p>
            <a:r>
              <a:rPr lang="en-US" altLang="zh-CN" sz="1600" dirty="0">
                <a:latin typeface="Times New Roman" panose="02020603050405020304" pitchFamily="18" charset="0"/>
                <a:cs typeface="Times New Roman" panose="02020603050405020304" pitchFamily="18" charset="0"/>
              </a:rPr>
              <a:t>In the wedding, through the singing of the marriage accompanying songs, the villagers and friends gathered in the home of the unmarried girl to bless her, send her off, give her encouragement, and let her get married without worry. It can also be used to  made the husband to learn his responsibility for the marriage and regulate his marital virtues.</a:t>
            </a:r>
          </a:p>
          <a:p>
            <a:endParaRPr lang="en-US" altLang="zh-CN" sz="1600" dirty="0">
              <a:latin typeface="Times New Roman" panose="02020603050405020304" pitchFamily="18" charset="0"/>
              <a:cs typeface="Times New Roman" panose="02020603050405020304" pitchFamily="18" charset="0"/>
            </a:endParaRPr>
          </a:p>
          <a:p>
            <a:endParaRPr lang="en-US" altLang="zh-CN" sz="16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A92F4223-C607-43A2-BF20-2EEC542E423E}"/>
              </a:ext>
            </a:extLst>
          </p:cNvPr>
          <p:cNvPicPr>
            <a:picLocks noChangeAspect="1"/>
          </p:cNvPicPr>
          <p:nvPr/>
        </p:nvPicPr>
        <p:blipFill rotWithShape="1">
          <a:blip r:embed="rId3"/>
          <a:srcRect l="2223" t="11852" r="-11" b="5927"/>
          <a:stretch/>
        </p:blipFill>
        <p:spPr>
          <a:xfrm>
            <a:off x="107504" y="1779662"/>
            <a:ext cx="3168352" cy="1997966"/>
          </a:xfrm>
          <a:prstGeom prst="rect">
            <a:avLst/>
          </a:prstGeom>
        </p:spPr>
      </p:pic>
    </p:spTree>
    <p:extLst>
      <p:ext uri="{BB962C8B-B14F-4D97-AF65-F5344CB8AC3E}">
        <p14:creationId xmlns:p14="http://schemas.microsoft.com/office/powerpoint/2010/main" val="294051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1331640" y="195486"/>
            <a:ext cx="6264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Importance of marriage accompanying songs </a:t>
            </a:r>
          </a:p>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p>
        </p:txBody>
      </p:sp>
      <p:cxnSp>
        <p:nvCxnSpPr>
          <p:cNvPr id="11" name="直接连接符 10">
            <a:extLst>
              <a:ext uri="{FF2B5EF4-FFF2-40B4-BE49-F238E27FC236}">
                <a16:creationId xmlns:a16="http://schemas.microsoft.com/office/drawing/2014/main" id="{49E0A252-B2FD-469C-AB4B-6BB474AEAE96}"/>
              </a:ext>
            </a:extLst>
          </p:cNvPr>
          <p:cNvCxnSpPr>
            <a:cxnSpLocks/>
          </p:cNvCxnSpPr>
          <p:nvPr/>
        </p:nvCxnSpPr>
        <p:spPr>
          <a:xfrm>
            <a:off x="3995936" y="790553"/>
            <a:ext cx="10142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2124D233-9898-43E4-8F8D-5A469E940F7A}"/>
              </a:ext>
            </a:extLst>
          </p:cNvPr>
          <p:cNvSpPr txBox="1"/>
          <p:nvPr/>
        </p:nvSpPr>
        <p:spPr>
          <a:xfrm>
            <a:off x="3347864" y="1320643"/>
            <a:ext cx="5328592" cy="3046988"/>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 marriage accompanying song is </a:t>
            </a:r>
            <a:r>
              <a:rPr lang="en-US" altLang="zh-CN" sz="1600" b="1" dirty="0">
                <a:solidFill>
                  <a:srgbClr val="0070C0"/>
                </a:solidFill>
                <a:latin typeface="Times New Roman" panose="02020603050405020304" pitchFamily="18" charset="0"/>
                <a:cs typeface="Times New Roman" panose="02020603050405020304" pitchFamily="18" charset="0"/>
              </a:rPr>
              <a:t>a unique folk culture, folk art and a treasure </a:t>
            </a:r>
            <a:r>
              <a:rPr lang="en-US" altLang="zh-CN" sz="1600" dirty="0">
                <a:latin typeface="Times New Roman" panose="02020603050405020304" pitchFamily="18" charset="0"/>
                <a:cs typeface="Times New Roman" panose="02020603050405020304" pitchFamily="18" charset="0"/>
              </a:rPr>
              <a:t>that reflecting marriage customs, which has important historical, cultural, and artistic values. It has been integrated into the life of local people in </a:t>
            </a:r>
            <a:r>
              <a:rPr lang="en-US" altLang="zh-CN" sz="1600" dirty="0" err="1">
                <a:latin typeface="Times New Roman" panose="02020603050405020304" pitchFamily="18" charset="0"/>
                <a:cs typeface="Times New Roman" panose="02020603050405020304" pitchFamily="18" charset="0"/>
              </a:rPr>
              <a:t>Jiahe</a:t>
            </a:r>
            <a:r>
              <a:rPr lang="en-US" altLang="zh-CN" sz="1600" dirty="0">
                <a:latin typeface="Times New Roman" panose="02020603050405020304" pitchFamily="18" charset="0"/>
                <a:cs typeface="Times New Roman" panose="02020603050405020304" pitchFamily="18" charset="0"/>
              </a:rPr>
              <a:t>, and has a strong cultural function. In 2006, it was enrolled into the first batch of </a:t>
            </a:r>
            <a:r>
              <a:rPr lang="en-US" altLang="zh-CN" sz="1600" b="1" dirty="0">
                <a:solidFill>
                  <a:srgbClr val="0070C0"/>
                </a:solidFill>
                <a:latin typeface="Times New Roman" panose="02020603050405020304" pitchFamily="18" charset="0"/>
                <a:cs typeface="Times New Roman" panose="02020603050405020304" pitchFamily="18" charset="0"/>
              </a:rPr>
              <a:t>Hunan provincial intangible cultural heritages</a:t>
            </a:r>
            <a:r>
              <a:rPr lang="en-US" altLang="zh-CN" sz="1600" dirty="0">
                <a:latin typeface="Times New Roman" panose="02020603050405020304" pitchFamily="18" charset="0"/>
                <a:cs typeface="Times New Roman" panose="02020603050405020304" pitchFamily="18" charset="0"/>
              </a:rPr>
              <a:t>.</a:t>
            </a:r>
          </a:p>
          <a:p>
            <a:endParaRPr lang="en-US" altLang="zh-CN" sz="1600" dirty="0">
              <a:latin typeface="Times New Roman" panose="02020603050405020304" pitchFamily="18" charset="0"/>
              <a:cs typeface="Times New Roman" panose="02020603050405020304" pitchFamily="18" charset="0"/>
            </a:endParaRP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At present, it is worthwhile to think about how to better </a:t>
            </a:r>
            <a:r>
              <a:rPr lang="en-US" altLang="zh-CN" sz="1600" b="1" dirty="0">
                <a:solidFill>
                  <a:srgbClr val="0070C0"/>
                </a:solidFill>
                <a:latin typeface="Times New Roman" panose="02020603050405020304" pitchFamily="18" charset="0"/>
                <a:cs typeface="Times New Roman" panose="02020603050405020304" pitchFamily="18" charset="0"/>
              </a:rPr>
              <a:t>protect, carry forward and develop </a:t>
            </a:r>
            <a:r>
              <a:rPr lang="en-US" altLang="zh-CN" sz="1600" dirty="0">
                <a:latin typeface="Times New Roman" panose="02020603050405020304" pitchFamily="18" charset="0"/>
                <a:cs typeface="Times New Roman" panose="02020603050405020304" pitchFamily="18" charset="0"/>
              </a:rPr>
              <a:t>this art form, so that it can shine in the new era.</a:t>
            </a:r>
          </a:p>
          <a:p>
            <a:endParaRPr lang="en-US" altLang="zh-CN" sz="16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7B5EA1AC-F44A-4A8C-8750-8380319880EA}"/>
              </a:ext>
            </a:extLst>
          </p:cNvPr>
          <p:cNvPicPr>
            <a:picLocks noChangeAspect="1"/>
          </p:cNvPicPr>
          <p:nvPr/>
        </p:nvPicPr>
        <p:blipFill rotWithShape="1">
          <a:blip r:embed="rId3"/>
          <a:srcRect l="14286" r="9523"/>
          <a:stretch/>
        </p:blipFill>
        <p:spPr>
          <a:xfrm>
            <a:off x="251520" y="1491630"/>
            <a:ext cx="2753558" cy="2409363"/>
          </a:xfrm>
          <a:prstGeom prst="rect">
            <a:avLst/>
          </a:prstGeom>
        </p:spPr>
      </p:pic>
    </p:spTree>
    <p:extLst>
      <p:ext uri="{BB962C8B-B14F-4D97-AF65-F5344CB8AC3E}">
        <p14:creationId xmlns:p14="http://schemas.microsoft.com/office/powerpoint/2010/main" val="3429647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F7A69E6B-893D-40EA-9B7E-EF9977BCA515}"/>
              </a:ext>
            </a:extLst>
          </p:cNvPr>
          <p:cNvSpPr txBox="1"/>
          <p:nvPr/>
        </p:nvSpPr>
        <p:spPr>
          <a:xfrm>
            <a:off x="1295636" y="1923678"/>
            <a:ext cx="6552728" cy="792088"/>
          </a:xfrm>
          <a:prstGeom prst="rect">
            <a:avLst/>
          </a:prstGeom>
          <a:noFill/>
        </p:spPr>
        <p:txBody>
          <a:bodyPr wrap="square" rtlCol="0">
            <a:spAutoFit/>
          </a:bodyPr>
          <a:lstStyle/>
          <a:p>
            <a:pPr algn="ctr"/>
            <a:r>
              <a:rPr lang="en-US" altLang="zh-CN" sz="4400" b="1" dirty="0"/>
              <a:t>Thanks for your listening!</a:t>
            </a:r>
            <a:endParaRPr lang="zh-CN" altLang="en-US" sz="4400" b="1" dirty="0"/>
          </a:p>
        </p:txBody>
      </p:sp>
    </p:spTree>
    <p:extLst>
      <p:ext uri="{BB962C8B-B14F-4D97-AF65-F5344CB8AC3E}">
        <p14:creationId xmlns:p14="http://schemas.microsoft.com/office/powerpoint/2010/main" val="3972020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椭圆 582"/>
          <p:cNvSpPr/>
          <p:nvPr/>
        </p:nvSpPr>
        <p:spPr>
          <a:xfrm>
            <a:off x="1083517" y="3197494"/>
            <a:ext cx="663792" cy="663792"/>
          </a:xfrm>
          <a:prstGeom prst="ellipse">
            <a:avLst/>
          </a:prstGeom>
          <a:solidFill>
            <a:srgbClr val="4A5F74"/>
          </a:solidFill>
          <a:ln w="50800">
            <a:solidFill>
              <a:schemeClr val="accent2"/>
            </a:solidFill>
          </a:ln>
        </p:spPr>
        <p:txBody>
          <a:bodyPr vert="horz" wrap="square" lIns="91440" tIns="45720" rIns="91440" bIns="45720" numCol="1" anchor="t" anchorCtr="0" compatLnSpc="1">
            <a:prstTxWarp prst="textNoShape">
              <a:avLst/>
            </a:prstTxWarp>
          </a:bodyPr>
          <a:lstStyle/>
          <a:p>
            <a:endParaRPr lang="zh-CN" altLang="en-US" b="1">
              <a:solidFill>
                <a:schemeClr val="tx1"/>
              </a:solidFill>
            </a:endParaRPr>
          </a:p>
        </p:txBody>
      </p:sp>
      <p:sp>
        <p:nvSpPr>
          <p:cNvPr id="582" name="椭圆 581"/>
          <p:cNvSpPr/>
          <p:nvPr/>
        </p:nvSpPr>
        <p:spPr>
          <a:xfrm>
            <a:off x="1072743" y="2124593"/>
            <a:ext cx="663792" cy="663792"/>
          </a:xfrm>
          <a:prstGeom prst="ellipse">
            <a:avLst/>
          </a:prstGeom>
          <a:solidFill>
            <a:srgbClr val="4A5F74"/>
          </a:solidFill>
          <a:ln w="50800">
            <a:solidFill>
              <a:schemeClr val="accent2"/>
            </a:solidFill>
          </a:ln>
        </p:spPr>
        <p:txBody>
          <a:bodyPr vert="horz" wrap="square" lIns="91440" tIns="45720" rIns="91440" bIns="45720" numCol="1" anchor="t" anchorCtr="0" compatLnSpc="1">
            <a:prstTxWarp prst="textNoShape">
              <a:avLst/>
            </a:prstTxWarp>
          </a:bodyPr>
          <a:lstStyle/>
          <a:p>
            <a:endParaRPr lang="zh-CN" altLang="en-US" b="1" dirty="0">
              <a:solidFill>
                <a:schemeClr val="tx1"/>
              </a:solidFill>
            </a:endParaRPr>
          </a:p>
        </p:txBody>
      </p:sp>
      <p:sp>
        <p:nvSpPr>
          <p:cNvPr id="580" name="椭圆 579"/>
          <p:cNvSpPr/>
          <p:nvPr/>
        </p:nvSpPr>
        <p:spPr>
          <a:xfrm>
            <a:off x="1066082" y="999133"/>
            <a:ext cx="663792" cy="663793"/>
          </a:xfrm>
          <a:prstGeom prst="ellipse">
            <a:avLst/>
          </a:prstGeom>
          <a:solidFill>
            <a:srgbClr val="4A5F74"/>
          </a:solidFill>
          <a:ln w="50800">
            <a:solidFill>
              <a:schemeClr val="accent2"/>
            </a:solidFill>
          </a:ln>
        </p:spPr>
        <p:txBody>
          <a:bodyPr vert="horz" wrap="square" lIns="91440" tIns="45720" rIns="91440" bIns="45720" numCol="1" anchor="t" anchorCtr="0" compatLnSpc="1">
            <a:prstTxWarp prst="textNoShape">
              <a:avLst/>
            </a:prstTxWarp>
          </a:bodyPr>
          <a:lstStyle/>
          <a:p>
            <a:endParaRPr lang="zh-CN" altLang="en-US" b="1" dirty="0">
              <a:solidFill>
                <a:schemeClr val="tx1"/>
              </a:solidFill>
            </a:endParaRPr>
          </a:p>
        </p:txBody>
      </p:sp>
      <p:sp>
        <p:nvSpPr>
          <p:cNvPr id="52" name="Text Box 43"/>
          <p:cNvSpPr txBox="1">
            <a:spLocks noChangeArrowheads="1"/>
          </p:cNvSpPr>
          <p:nvPr/>
        </p:nvSpPr>
        <p:spPr bwMode="auto">
          <a:xfrm>
            <a:off x="3563888" y="331410"/>
            <a:ext cx="20162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Contents</a:t>
            </a:r>
          </a:p>
        </p:txBody>
      </p:sp>
      <p:cxnSp>
        <p:nvCxnSpPr>
          <p:cNvPr id="53" name="直接连接符 52"/>
          <p:cNvCxnSpPr/>
          <p:nvPr/>
        </p:nvCxnSpPr>
        <p:spPr>
          <a:xfrm>
            <a:off x="4322003" y="793075"/>
            <a:ext cx="544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p:cNvSpPr>
            <a:spLocks/>
          </p:cNvSpPr>
          <p:nvPr/>
        </p:nvSpPr>
        <p:spPr bwMode="auto">
          <a:xfrm>
            <a:off x="1249414" y="2308717"/>
            <a:ext cx="310450" cy="295544"/>
          </a:xfrm>
          <a:custGeom>
            <a:avLst/>
            <a:gdLst>
              <a:gd name="T0" fmla="*/ 102 w 203"/>
              <a:gd name="T1" fmla="*/ 150 h 193"/>
              <a:gd name="T2" fmla="*/ 100 w 203"/>
              <a:gd name="T3" fmla="*/ 150 h 193"/>
              <a:gd name="T4" fmla="*/ 48 w 203"/>
              <a:gd name="T5" fmla="*/ 188 h 193"/>
              <a:gd name="T6" fmla="*/ 40 w 203"/>
              <a:gd name="T7" fmla="*/ 182 h 193"/>
              <a:gd name="T8" fmla="*/ 59 w 203"/>
              <a:gd name="T9" fmla="*/ 121 h 193"/>
              <a:gd name="T10" fmla="*/ 59 w 203"/>
              <a:gd name="T11" fmla="*/ 119 h 193"/>
              <a:gd name="T12" fmla="*/ 7 w 203"/>
              <a:gd name="T13" fmla="*/ 77 h 193"/>
              <a:gd name="T14" fmla="*/ 10 w 203"/>
              <a:gd name="T15" fmla="*/ 67 h 193"/>
              <a:gd name="T16" fmla="*/ 74 w 203"/>
              <a:gd name="T17" fmla="*/ 67 h 193"/>
              <a:gd name="T18" fmla="*/ 76 w 203"/>
              <a:gd name="T19" fmla="*/ 65 h 193"/>
              <a:gd name="T20" fmla="*/ 97 w 203"/>
              <a:gd name="T21" fmla="*/ 8 h 193"/>
              <a:gd name="T22" fmla="*/ 106 w 203"/>
              <a:gd name="T23" fmla="*/ 8 h 193"/>
              <a:gd name="T24" fmla="*/ 127 w 203"/>
              <a:gd name="T25" fmla="*/ 66 h 193"/>
              <a:gd name="T26" fmla="*/ 129 w 203"/>
              <a:gd name="T27" fmla="*/ 67 h 193"/>
              <a:gd name="T28" fmla="*/ 193 w 203"/>
              <a:gd name="T29" fmla="*/ 67 h 193"/>
              <a:gd name="T30" fmla="*/ 196 w 203"/>
              <a:gd name="T31" fmla="*/ 77 h 193"/>
              <a:gd name="T32" fmla="*/ 144 w 203"/>
              <a:gd name="T33" fmla="*/ 119 h 193"/>
              <a:gd name="T34" fmla="*/ 143 w 203"/>
              <a:gd name="T35" fmla="*/ 121 h 193"/>
              <a:gd name="T36" fmla="*/ 163 w 203"/>
              <a:gd name="T37" fmla="*/ 182 h 193"/>
              <a:gd name="T38" fmla="*/ 155 w 203"/>
              <a:gd name="T39" fmla="*/ 188 h 193"/>
              <a:gd name="T40" fmla="*/ 102 w 203"/>
              <a:gd name="T41"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93">
                <a:moveTo>
                  <a:pt x="102" y="150"/>
                </a:moveTo>
                <a:cubicBezTo>
                  <a:pt x="102" y="150"/>
                  <a:pt x="101" y="150"/>
                  <a:pt x="100" y="150"/>
                </a:cubicBezTo>
                <a:cubicBezTo>
                  <a:pt x="100" y="151"/>
                  <a:pt x="48" y="188"/>
                  <a:pt x="48" y="188"/>
                </a:cubicBezTo>
                <a:cubicBezTo>
                  <a:pt x="41" y="193"/>
                  <a:pt x="37" y="190"/>
                  <a:pt x="40" y="182"/>
                </a:cubicBezTo>
                <a:cubicBezTo>
                  <a:pt x="40" y="182"/>
                  <a:pt x="59" y="121"/>
                  <a:pt x="59" y="121"/>
                </a:cubicBezTo>
                <a:cubicBezTo>
                  <a:pt x="60" y="120"/>
                  <a:pt x="59" y="119"/>
                  <a:pt x="59" y="119"/>
                </a:cubicBezTo>
                <a:cubicBezTo>
                  <a:pt x="58" y="118"/>
                  <a:pt x="7" y="77"/>
                  <a:pt x="7" y="77"/>
                </a:cubicBezTo>
                <a:cubicBezTo>
                  <a:pt x="0" y="72"/>
                  <a:pt x="1" y="67"/>
                  <a:pt x="10" y="67"/>
                </a:cubicBezTo>
                <a:cubicBezTo>
                  <a:pt x="10" y="67"/>
                  <a:pt x="73" y="67"/>
                  <a:pt x="74" y="67"/>
                </a:cubicBezTo>
                <a:cubicBezTo>
                  <a:pt x="75" y="67"/>
                  <a:pt x="76" y="67"/>
                  <a:pt x="76" y="65"/>
                </a:cubicBezTo>
                <a:cubicBezTo>
                  <a:pt x="77" y="64"/>
                  <a:pt x="97" y="8"/>
                  <a:pt x="97" y="8"/>
                </a:cubicBezTo>
                <a:cubicBezTo>
                  <a:pt x="99" y="0"/>
                  <a:pt x="104" y="0"/>
                  <a:pt x="106" y="8"/>
                </a:cubicBezTo>
                <a:cubicBezTo>
                  <a:pt x="106" y="8"/>
                  <a:pt x="126" y="65"/>
                  <a:pt x="127" y="66"/>
                </a:cubicBezTo>
                <a:cubicBezTo>
                  <a:pt x="127" y="67"/>
                  <a:pt x="128" y="67"/>
                  <a:pt x="129" y="67"/>
                </a:cubicBezTo>
                <a:cubicBezTo>
                  <a:pt x="129" y="67"/>
                  <a:pt x="193" y="67"/>
                  <a:pt x="193" y="67"/>
                </a:cubicBezTo>
                <a:cubicBezTo>
                  <a:pt x="202" y="67"/>
                  <a:pt x="203" y="72"/>
                  <a:pt x="196" y="77"/>
                </a:cubicBezTo>
                <a:cubicBezTo>
                  <a:pt x="196" y="77"/>
                  <a:pt x="145" y="118"/>
                  <a:pt x="144" y="119"/>
                </a:cubicBezTo>
                <a:cubicBezTo>
                  <a:pt x="143" y="119"/>
                  <a:pt x="143" y="120"/>
                  <a:pt x="143" y="121"/>
                </a:cubicBezTo>
                <a:cubicBezTo>
                  <a:pt x="144" y="121"/>
                  <a:pt x="163" y="182"/>
                  <a:pt x="163" y="182"/>
                </a:cubicBezTo>
                <a:cubicBezTo>
                  <a:pt x="165" y="190"/>
                  <a:pt x="162" y="193"/>
                  <a:pt x="155" y="188"/>
                </a:cubicBezTo>
                <a:cubicBezTo>
                  <a:pt x="155" y="188"/>
                  <a:pt x="103" y="151"/>
                  <a:pt x="102" y="150"/>
                </a:cubicBez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2" name="组合 21"/>
          <p:cNvGrpSpPr/>
          <p:nvPr/>
        </p:nvGrpSpPr>
        <p:grpSpPr>
          <a:xfrm>
            <a:off x="1277897" y="1174689"/>
            <a:ext cx="303320" cy="316511"/>
            <a:chOff x="1866900" y="5243513"/>
            <a:chExt cx="742950" cy="742950"/>
          </a:xfrm>
        </p:grpSpPr>
        <p:sp>
          <p:nvSpPr>
            <p:cNvPr id="10" name="Oval 9"/>
            <p:cNvSpPr>
              <a:spLocks noChangeArrowheads="1"/>
            </p:cNvSpPr>
            <p:nvPr/>
          </p:nvSpPr>
          <p:spPr bwMode="auto">
            <a:xfrm>
              <a:off x="1866900" y="5243513"/>
              <a:ext cx="544512" cy="54451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0"/>
            <p:cNvSpPr>
              <a:spLocks/>
            </p:cNvSpPr>
            <p:nvPr/>
          </p:nvSpPr>
          <p:spPr bwMode="auto">
            <a:xfrm>
              <a:off x="1941513" y="5318125"/>
              <a:ext cx="200025" cy="195263"/>
            </a:xfrm>
            <a:custGeom>
              <a:avLst/>
              <a:gdLst>
                <a:gd name="T0" fmla="*/ 0 w 53"/>
                <a:gd name="T1" fmla="*/ 52 h 52"/>
                <a:gd name="T2" fmla="*/ 53 w 53"/>
                <a:gd name="T3" fmla="*/ 0 h 52"/>
              </a:gdLst>
              <a:ahLst/>
              <a:cxnLst>
                <a:cxn ang="0">
                  <a:pos x="T0" y="T1"/>
                </a:cxn>
                <a:cxn ang="0">
                  <a:pos x="T2" y="T3"/>
                </a:cxn>
              </a:cxnLst>
              <a:rect l="0" t="0" r="r" b="b"/>
              <a:pathLst>
                <a:path w="53" h="52">
                  <a:moveTo>
                    <a:pt x="0" y="52"/>
                  </a:moveTo>
                  <a:cubicBezTo>
                    <a:pt x="0" y="24"/>
                    <a:pt x="24" y="0"/>
                    <a:pt x="53"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Line 11"/>
            <p:cNvSpPr>
              <a:spLocks noChangeShapeType="1"/>
            </p:cNvSpPr>
            <p:nvPr/>
          </p:nvSpPr>
          <p:spPr bwMode="auto">
            <a:xfrm>
              <a:off x="2332038" y="5705475"/>
              <a:ext cx="277812" cy="2809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 name="组合 23"/>
          <p:cNvGrpSpPr/>
          <p:nvPr/>
        </p:nvGrpSpPr>
        <p:grpSpPr>
          <a:xfrm>
            <a:off x="1303613" y="3373162"/>
            <a:ext cx="223600" cy="302024"/>
            <a:chOff x="5591175" y="5337175"/>
            <a:chExt cx="547687" cy="739776"/>
          </a:xfrm>
        </p:grpSpPr>
        <p:sp>
          <p:nvSpPr>
            <p:cNvPr id="18" name="Freeform 17"/>
            <p:cNvSpPr>
              <a:spLocks/>
            </p:cNvSpPr>
            <p:nvPr/>
          </p:nvSpPr>
          <p:spPr bwMode="auto">
            <a:xfrm>
              <a:off x="5692775" y="5667375"/>
              <a:ext cx="347662" cy="214313"/>
            </a:xfrm>
            <a:custGeom>
              <a:avLst/>
              <a:gdLst>
                <a:gd name="T0" fmla="*/ 0 w 219"/>
                <a:gd name="T1" fmla="*/ 50 h 135"/>
                <a:gd name="T2" fmla="*/ 85 w 219"/>
                <a:gd name="T3" fmla="*/ 135 h 135"/>
                <a:gd name="T4" fmla="*/ 219 w 219"/>
                <a:gd name="T5" fmla="*/ 0 h 135"/>
              </a:gdLst>
              <a:ahLst/>
              <a:cxnLst>
                <a:cxn ang="0">
                  <a:pos x="T0" y="T1"/>
                </a:cxn>
                <a:cxn ang="0">
                  <a:pos x="T2" y="T3"/>
                </a:cxn>
                <a:cxn ang="0">
                  <a:pos x="T4" y="T5"/>
                </a:cxn>
              </a:cxnLst>
              <a:rect l="0" t="0" r="r" b="b"/>
              <a:pathLst>
                <a:path w="219" h="135">
                  <a:moveTo>
                    <a:pt x="0" y="50"/>
                  </a:moveTo>
                  <a:lnTo>
                    <a:pt x="85" y="135"/>
                  </a:lnTo>
                  <a:lnTo>
                    <a:pt x="21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8"/>
            <p:cNvSpPr>
              <a:spLocks/>
            </p:cNvSpPr>
            <p:nvPr/>
          </p:nvSpPr>
          <p:spPr bwMode="auto">
            <a:xfrm>
              <a:off x="5591175" y="5453063"/>
              <a:ext cx="547687" cy="623888"/>
            </a:xfrm>
            <a:custGeom>
              <a:avLst/>
              <a:gdLst>
                <a:gd name="T0" fmla="*/ 16 w 146"/>
                <a:gd name="T1" fmla="*/ 0 h 166"/>
                <a:gd name="T2" fmla="*/ 6 w 146"/>
                <a:gd name="T3" fmla="*/ 0 h 166"/>
                <a:gd name="T4" fmla="*/ 0 w 146"/>
                <a:gd name="T5" fmla="*/ 5 h 166"/>
                <a:gd name="T6" fmla="*/ 0 w 146"/>
                <a:gd name="T7" fmla="*/ 161 h 166"/>
                <a:gd name="T8" fmla="*/ 6 w 146"/>
                <a:gd name="T9" fmla="*/ 166 h 166"/>
                <a:gd name="T10" fmla="*/ 141 w 146"/>
                <a:gd name="T11" fmla="*/ 166 h 166"/>
                <a:gd name="T12" fmla="*/ 146 w 146"/>
                <a:gd name="T13" fmla="*/ 161 h 166"/>
                <a:gd name="T14" fmla="*/ 146 w 146"/>
                <a:gd name="T15" fmla="*/ 5 h 166"/>
                <a:gd name="T16" fmla="*/ 141 w 146"/>
                <a:gd name="T17" fmla="*/ 0 h 166"/>
                <a:gd name="T18" fmla="*/ 131 w 146"/>
                <a:gd name="T1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66">
                  <a:moveTo>
                    <a:pt x="16" y="0"/>
                  </a:moveTo>
                  <a:cubicBezTo>
                    <a:pt x="6" y="0"/>
                    <a:pt x="6" y="0"/>
                    <a:pt x="6" y="0"/>
                  </a:cubicBezTo>
                  <a:cubicBezTo>
                    <a:pt x="3" y="0"/>
                    <a:pt x="0" y="2"/>
                    <a:pt x="0" y="5"/>
                  </a:cubicBezTo>
                  <a:cubicBezTo>
                    <a:pt x="0" y="161"/>
                    <a:pt x="0" y="161"/>
                    <a:pt x="0" y="161"/>
                  </a:cubicBezTo>
                  <a:cubicBezTo>
                    <a:pt x="0" y="164"/>
                    <a:pt x="3" y="166"/>
                    <a:pt x="6" y="166"/>
                  </a:cubicBezTo>
                  <a:cubicBezTo>
                    <a:pt x="141" y="166"/>
                    <a:pt x="141" y="166"/>
                    <a:pt x="141" y="166"/>
                  </a:cubicBezTo>
                  <a:cubicBezTo>
                    <a:pt x="144" y="166"/>
                    <a:pt x="146" y="164"/>
                    <a:pt x="146" y="161"/>
                  </a:cubicBezTo>
                  <a:cubicBezTo>
                    <a:pt x="146" y="5"/>
                    <a:pt x="146" y="5"/>
                    <a:pt x="146" y="5"/>
                  </a:cubicBezTo>
                  <a:cubicBezTo>
                    <a:pt x="146" y="2"/>
                    <a:pt x="144" y="0"/>
                    <a:pt x="141" y="0"/>
                  </a:cubicBezTo>
                  <a:cubicBezTo>
                    <a:pt x="131" y="0"/>
                    <a:pt x="131" y="0"/>
                    <a:pt x="131"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9"/>
            <p:cNvSpPr>
              <a:spLocks/>
            </p:cNvSpPr>
            <p:nvPr/>
          </p:nvSpPr>
          <p:spPr bwMode="auto">
            <a:xfrm>
              <a:off x="5711825" y="5337175"/>
              <a:ext cx="311150" cy="153988"/>
            </a:xfrm>
            <a:custGeom>
              <a:avLst/>
              <a:gdLst>
                <a:gd name="T0" fmla="*/ 36 w 83"/>
                <a:gd name="T1" fmla="*/ 0 h 41"/>
                <a:gd name="T2" fmla="*/ 30 w 83"/>
                <a:gd name="T3" fmla="*/ 5 h 41"/>
                <a:gd name="T4" fmla="*/ 27 w 83"/>
                <a:gd name="T5" fmla="*/ 15 h 41"/>
                <a:gd name="T6" fmla="*/ 21 w 83"/>
                <a:gd name="T7" fmla="*/ 20 h 41"/>
                <a:gd name="T8" fmla="*/ 10 w 83"/>
                <a:gd name="T9" fmla="*/ 20 h 41"/>
                <a:gd name="T10" fmla="*/ 4 w 83"/>
                <a:gd name="T11" fmla="*/ 25 h 41"/>
                <a:gd name="T12" fmla="*/ 1 w 83"/>
                <a:gd name="T13" fmla="*/ 36 h 41"/>
                <a:gd name="T14" fmla="*/ 5 w 83"/>
                <a:gd name="T15" fmla="*/ 41 h 41"/>
                <a:gd name="T16" fmla="*/ 78 w 83"/>
                <a:gd name="T17" fmla="*/ 41 h 41"/>
                <a:gd name="T18" fmla="*/ 82 w 83"/>
                <a:gd name="T19" fmla="*/ 36 h 41"/>
                <a:gd name="T20" fmla="*/ 79 w 83"/>
                <a:gd name="T21" fmla="*/ 25 h 41"/>
                <a:gd name="T22" fmla="*/ 73 w 83"/>
                <a:gd name="T23" fmla="*/ 20 h 41"/>
                <a:gd name="T24" fmla="*/ 62 w 83"/>
                <a:gd name="T25" fmla="*/ 20 h 41"/>
                <a:gd name="T26" fmla="*/ 56 w 83"/>
                <a:gd name="T27" fmla="*/ 15 h 41"/>
                <a:gd name="T28" fmla="*/ 53 w 83"/>
                <a:gd name="T29" fmla="*/ 5 h 41"/>
                <a:gd name="T30" fmla="*/ 47 w 83"/>
                <a:gd name="T31" fmla="*/ 0 h 41"/>
                <a:gd name="T32" fmla="*/ 36 w 8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1">
                  <a:moveTo>
                    <a:pt x="36" y="0"/>
                  </a:moveTo>
                  <a:cubicBezTo>
                    <a:pt x="33" y="0"/>
                    <a:pt x="30" y="2"/>
                    <a:pt x="30" y="5"/>
                  </a:cubicBezTo>
                  <a:cubicBezTo>
                    <a:pt x="27" y="15"/>
                    <a:pt x="27" y="15"/>
                    <a:pt x="27" y="15"/>
                  </a:cubicBezTo>
                  <a:cubicBezTo>
                    <a:pt x="26" y="18"/>
                    <a:pt x="23" y="20"/>
                    <a:pt x="21" y="20"/>
                  </a:cubicBezTo>
                  <a:cubicBezTo>
                    <a:pt x="10" y="20"/>
                    <a:pt x="10" y="20"/>
                    <a:pt x="10" y="20"/>
                  </a:cubicBezTo>
                  <a:cubicBezTo>
                    <a:pt x="7" y="20"/>
                    <a:pt x="4" y="23"/>
                    <a:pt x="4" y="25"/>
                  </a:cubicBezTo>
                  <a:cubicBezTo>
                    <a:pt x="1" y="36"/>
                    <a:pt x="1" y="36"/>
                    <a:pt x="1" y="36"/>
                  </a:cubicBezTo>
                  <a:cubicBezTo>
                    <a:pt x="0" y="39"/>
                    <a:pt x="2" y="41"/>
                    <a:pt x="5" y="41"/>
                  </a:cubicBezTo>
                  <a:cubicBezTo>
                    <a:pt x="78" y="41"/>
                    <a:pt x="78" y="41"/>
                    <a:pt x="78" y="41"/>
                  </a:cubicBezTo>
                  <a:cubicBezTo>
                    <a:pt x="81" y="41"/>
                    <a:pt x="83" y="39"/>
                    <a:pt x="82" y="36"/>
                  </a:cubicBezTo>
                  <a:cubicBezTo>
                    <a:pt x="79" y="25"/>
                    <a:pt x="79" y="25"/>
                    <a:pt x="79" y="25"/>
                  </a:cubicBezTo>
                  <a:cubicBezTo>
                    <a:pt x="78" y="23"/>
                    <a:pt x="76" y="20"/>
                    <a:pt x="73" y="20"/>
                  </a:cubicBezTo>
                  <a:cubicBezTo>
                    <a:pt x="62" y="20"/>
                    <a:pt x="62" y="20"/>
                    <a:pt x="62" y="20"/>
                  </a:cubicBezTo>
                  <a:cubicBezTo>
                    <a:pt x="59" y="20"/>
                    <a:pt x="56" y="18"/>
                    <a:pt x="56" y="15"/>
                  </a:cubicBezTo>
                  <a:cubicBezTo>
                    <a:pt x="53" y="5"/>
                    <a:pt x="53" y="5"/>
                    <a:pt x="53" y="5"/>
                  </a:cubicBezTo>
                  <a:cubicBezTo>
                    <a:pt x="52" y="2"/>
                    <a:pt x="49" y="0"/>
                    <a:pt x="47" y="0"/>
                  </a:cubicBezTo>
                  <a:lnTo>
                    <a:pt x="36" y="0"/>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文本框 1">
            <a:extLst>
              <a:ext uri="{FF2B5EF4-FFF2-40B4-BE49-F238E27FC236}">
                <a16:creationId xmlns:a16="http://schemas.microsoft.com/office/drawing/2014/main" id="{1EB56C5F-85B2-4FFA-8AF7-6898E5C90516}"/>
              </a:ext>
            </a:extLst>
          </p:cNvPr>
          <p:cNvSpPr txBox="1"/>
          <p:nvPr/>
        </p:nvSpPr>
        <p:spPr>
          <a:xfrm>
            <a:off x="1890269" y="1131590"/>
            <a:ext cx="5951800" cy="400110"/>
          </a:xfrm>
          <a:prstGeom prst="rect">
            <a:avLst/>
          </a:prstGeom>
          <a:noFill/>
        </p:spPr>
        <p:txBody>
          <a:bodyPr wrap="square" rtlCol="0">
            <a:spAutoFit/>
          </a:bodyPr>
          <a:lstStyle/>
          <a:p>
            <a:r>
              <a:rPr lang="en-US" altLang="zh-CN" sz="2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rPr>
              <a:t>An introduction to </a:t>
            </a:r>
            <a:r>
              <a:rPr lang="en-US" altLang="zh-CN" sz="2000" b="1" dirty="0">
                <a:ln w="6350">
                  <a:noFill/>
                </a:ln>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marriage</a:t>
            </a:r>
            <a:r>
              <a:rPr lang="en-US" altLang="zh-CN" sz="2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rPr>
              <a:t> accompanying songs </a:t>
            </a:r>
            <a:endParaRPr lang="zh-CN" altLang="en-US" sz="2000" b="1" dirty="0">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862F9F64-282D-4C3A-9F4D-766DA73F1AE8}"/>
              </a:ext>
            </a:extLst>
          </p:cNvPr>
          <p:cNvSpPr txBox="1"/>
          <p:nvPr/>
        </p:nvSpPr>
        <p:spPr>
          <a:xfrm>
            <a:off x="1890269" y="2220508"/>
            <a:ext cx="5951800" cy="400110"/>
          </a:xfrm>
          <a:prstGeom prst="rect">
            <a:avLst/>
          </a:prstGeom>
          <a:noFill/>
        </p:spPr>
        <p:txBody>
          <a:bodyPr wrap="square" rtlCol="0">
            <a:spAutoFit/>
          </a:bodyPr>
          <a:lstStyle/>
          <a:p>
            <a:r>
              <a:rPr lang="en-US" altLang="zh-CN" sz="2000" b="1" dirty="0" err="1">
                <a:ln w="6350">
                  <a:noFill/>
                </a:ln>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Jiahe</a:t>
            </a:r>
            <a:r>
              <a:rPr lang="en-US" altLang="zh-CN" sz="2000" b="1" dirty="0">
                <a:ln w="6350">
                  <a:noFill/>
                </a:ln>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 marriage accompanying songs </a:t>
            </a:r>
          </a:p>
        </p:txBody>
      </p:sp>
      <p:sp>
        <p:nvSpPr>
          <p:cNvPr id="46" name="文本框 45">
            <a:extLst>
              <a:ext uri="{FF2B5EF4-FFF2-40B4-BE49-F238E27FC236}">
                <a16:creationId xmlns:a16="http://schemas.microsoft.com/office/drawing/2014/main" id="{D94177D7-A666-4915-BBA6-7F15C2E80116}"/>
              </a:ext>
            </a:extLst>
          </p:cNvPr>
          <p:cNvSpPr txBox="1"/>
          <p:nvPr/>
        </p:nvSpPr>
        <p:spPr>
          <a:xfrm>
            <a:off x="1907704" y="3323305"/>
            <a:ext cx="5951800" cy="400110"/>
          </a:xfrm>
          <a:prstGeom prst="rect">
            <a:avLst/>
          </a:prstGeom>
          <a:noFill/>
        </p:spPr>
        <p:txBody>
          <a:bodyPr wrap="square" rtlCol="0">
            <a:spAutoFit/>
          </a:bodyPr>
          <a:lstStyle/>
          <a:p>
            <a:r>
              <a:rPr lang="en-US" altLang="zh-CN" sz="2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rPr>
              <a:t>Importance of </a:t>
            </a:r>
            <a:r>
              <a:rPr lang="en-US" altLang="zh-CN" sz="2000" b="1" dirty="0">
                <a:ln w="6350">
                  <a:noFill/>
                </a:ln>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marriage</a:t>
            </a:r>
            <a:r>
              <a:rPr lang="en-US" altLang="zh-CN" sz="2000" b="1" dirty="0">
                <a:ln w="6350">
                  <a:noFill/>
                </a:ln>
                <a:solidFill>
                  <a:schemeClr val="accent1"/>
                </a:solidFill>
                <a:latin typeface="Times New Roman" panose="02020603050405020304" pitchFamily="18" charset="0"/>
                <a:ea typeface="微软雅黑" pitchFamily="34" charset="-122"/>
                <a:cs typeface="Times New Roman" panose="02020603050405020304" pitchFamily="18" charset="0"/>
              </a:rPr>
              <a:t> accompanying songs </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595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1000"/>
                                        <p:tgtEl>
                                          <p:spTgt spid="580"/>
                                        </p:tgtEl>
                                      </p:cBhvr>
                                    </p:animEffect>
                                    <p:anim calcmode="lin" valueType="num">
                                      <p:cBhvr>
                                        <p:cTn id="13" dur="1000" fill="hold"/>
                                        <p:tgtEl>
                                          <p:spTgt spid="580"/>
                                        </p:tgtEl>
                                        <p:attrNameLst>
                                          <p:attrName>ppt_x</p:attrName>
                                        </p:attrNameLst>
                                      </p:cBhvr>
                                      <p:tavLst>
                                        <p:tav tm="0">
                                          <p:val>
                                            <p:strVal val="#ppt_x"/>
                                          </p:val>
                                        </p:tav>
                                        <p:tav tm="100000">
                                          <p:val>
                                            <p:strVal val="#ppt_x"/>
                                          </p:val>
                                        </p:tav>
                                      </p:tavLst>
                                    </p:anim>
                                    <p:anim calcmode="lin" valueType="num">
                                      <p:cBhvr>
                                        <p:cTn id="14" dur="1000" fill="hold"/>
                                        <p:tgtEl>
                                          <p:spTgt spid="5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82"/>
                                        </p:tgtEl>
                                        <p:attrNameLst>
                                          <p:attrName>style.visibility</p:attrName>
                                        </p:attrNameLst>
                                      </p:cBhvr>
                                      <p:to>
                                        <p:strVal val="visible"/>
                                      </p:to>
                                    </p:set>
                                    <p:animEffect transition="in" filter="fade">
                                      <p:cBhvr>
                                        <p:cTn id="22" dur="1000"/>
                                        <p:tgtEl>
                                          <p:spTgt spid="582"/>
                                        </p:tgtEl>
                                      </p:cBhvr>
                                    </p:animEffect>
                                    <p:anim calcmode="lin" valueType="num">
                                      <p:cBhvr>
                                        <p:cTn id="23" dur="1000" fill="hold"/>
                                        <p:tgtEl>
                                          <p:spTgt spid="582"/>
                                        </p:tgtEl>
                                        <p:attrNameLst>
                                          <p:attrName>ppt_x</p:attrName>
                                        </p:attrNameLst>
                                      </p:cBhvr>
                                      <p:tavLst>
                                        <p:tav tm="0">
                                          <p:val>
                                            <p:strVal val="#ppt_x"/>
                                          </p:val>
                                        </p:tav>
                                        <p:tav tm="100000">
                                          <p:val>
                                            <p:strVal val="#ppt_x"/>
                                          </p:val>
                                        </p:tav>
                                      </p:tavLst>
                                    </p:anim>
                                    <p:anim calcmode="lin" valueType="num">
                                      <p:cBhvr>
                                        <p:cTn id="24" dur="1000" fill="hold"/>
                                        <p:tgtEl>
                                          <p:spTgt spid="58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83"/>
                                        </p:tgtEl>
                                        <p:attrNameLst>
                                          <p:attrName>style.visibility</p:attrName>
                                        </p:attrNameLst>
                                      </p:cBhvr>
                                      <p:to>
                                        <p:strVal val="visible"/>
                                      </p:to>
                                    </p:set>
                                    <p:animEffect transition="in" filter="fade">
                                      <p:cBhvr>
                                        <p:cTn id="42" dur="1000"/>
                                        <p:tgtEl>
                                          <p:spTgt spid="583"/>
                                        </p:tgtEl>
                                      </p:cBhvr>
                                    </p:animEffect>
                                    <p:anim calcmode="lin" valueType="num">
                                      <p:cBhvr>
                                        <p:cTn id="43" dur="1000" fill="hold"/>
                                        <p:tgtEl>
                                          <p:spTgt spid="583"/>
                                        </p:tgtEl>
                                        <p:attrNameLst>
                                          <p:attrName>ppt_x</p:attrName>
                                        </p:attrNameLst>
                                      </p:cBhvr>
                                      <p:tavLst>
                                        <p:tav tm="0">
                                          <p:val>
                                            <p:strVal val="#ppt_x"/>
                                          </p:val>
                                        </p:tav>
                                        <p:tav tm="100000">
                                          <p:val>
                                            <p:strVal val="#ppt_x"/>
                                          </p:val>
                                        </p:tav>
                                      </p:tavLst>
                                    </p:anim>
                                    <p:anim calcmode="lin" valueType="num">
                                      <p:cBhvr>
                                        <p:cTn id="44" dur="1000" fill="hold"/>
                                        <p:tgtEl>
                                          <p:spTgt spid="58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animBg="1"/>
      <p:bldP spid="582" grpId="0" animBg="1"/>
      <p:bldP spid="580" grpId="0" animBg="1"/>
      <p:bldP spid="7" grpId="0" animBg="1"/>
      <p:bldP spid="2"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35"/>
          <p:cNvSpPr>
            <a:spLocks noChangeArrowheads="1"/>
          </p:cNvSpPr>
          <p:nvPr/>
        </p:nvSpPr>
        <p:spPr bwMode="auto">
          <a:xfrm>
            <a:off x="2609443" y="1826957"/>
            <a:ext cx="6534557" cy="1515190"/>
          </a:xfrm>
          <a:custGeom>
            <a:avLst/>
            <a:gdLst/>
            <a:ahLst/>
            <a:cxnLst/>
            <a:rect l="l" t="t" r="r" b="b"/>
            <a:pathLst>
              <a:path w="6534557" h="1515190">
                <a:moveTo>
                  <a:pt x="756065" y="0"/>
                </a:moveTo>
                <a:lnTo>
                  <a:pt x="6534557" y="0"/>
                </a:lnTo>
                <a:lnTo>
                  <a:pt x="6534557" y="1515190"/>
                </a:lnTo>
                <a:lnTo>
                  <a:pt x="756065" y="1515190"/>
                </a:lnTo>
                <a:cubicBezTo>
                  <a:pt x="338502" y="1515190"/>
                  <a:pt x="0" y="1176003"/>
                  <a:pt x="0" y="757595"/>
                </a:cubicBezTo>
                <a:cubicBezTo>
                  <a:pt x="0" y="339187"/>
                  <a:pt x="338502" y="0"/>
                  <a:pt x="756065" y="0"/>
                </a:cubicBezTo>
                <a:close/>
              </a:path>
            </a:pathLst>
          </a:custGeom>
          <a:solidFill>
            <a:schemeClr val="accent2"/>
          </a:solidFill>
          <a:ln>
            <a:noFill/>
          </a:ln>
        </p:spPr>
        <p:txBody>
          <a:bodyPr/>
          <a:lstStyle/>
          <a:p>
            <a:endParaRPr lang="zh-CN" altLang="en-US"/>
          </a:p>
        </p:txBody>
      </p:sp>
      <p:sp>
        <p:nvSpPr>
          <p:cNvPr id="5155" name="Oval 35"/>
          <p:cNvSpPr>
            <a:spLocks noChangeArrowheads="1"/>
          </p:cNvSpPr>
          <p:nvPr/>
        </p:nvSpPr>
        <p:spPr bwMode="auto">
          <a:xfrm>
            <a:off x="2725702" y="1943451"/>
            <a:ext cx="1279612" cy="1282202"/>
          </a:xfrm>
          <a:prstGeom prst="ellipse">
            <a:avLst/>
          </a:prstGeom>
          <a:solidFill>
            <a:schemeClr val="accent1"/>
          </a:solidFill>
          <a:ln>
            <a:noFill/>
          </a:ln>
        </p:spPr>
        <p:txBody>
          <a:bodyPr/>
          <a:lstStyle/>
          <a:p>
            <a:endParaRPr lang="zh-CN" altLang="en-US"/>
          </a:p>
        </p:txBody>
      </p:sp>
      <p:sp>
        <p:nvSpPr>
          <p:cNvPr id="13" name="矩形 12"/>
          <p:cNvSpPr/>
          <p:nvPr/>
        </p:nvSpPr>
        <p:spPr>
          <a:xfrm>
            <a:off x="4375801" y="2142130"/>
            <a:ext cx="4080936" cy="830997"/>
          </a:xfrm>
          <a:prstGeom prst="rect">
            <a:avLst/>
          </a:prstGeom>
        </p:spPr>
        <p:txBody>
          <a:bodyPr wrap="square">
            <a:spAutoFit/>
          </a:bodyPr>
          <a:lstStyle/>
          <a:p>
            <a:r>
              <a:rPr lang="en-US" altLang="zh-CN" sz="2400" b="1" dirty="0">
                <a:ln w="6350">
                  <a:noFill/>
                </a:ln>
                <a:solidFill>
                  <a:schemeClr val="bg1"/>
                </a:solidFill>
                <a:latin typeface="Times New Roman" panose="02020603050405020304" pitchFamily="18" charset="0"/>
                <a:ea typeface="微软雅黑" pitchFamily="34" charset="-122"/>
                <a:cs typeface="Times New Roman" panose="02020603050405020304" pitchFamily="18" charset="0"/>
              </a:rPr>
              <a:t>An introduction to marriage accompanying songs </a:t>
            </a:r>
          </a:p>
        </p:txBody>
      </p:sp>
      <p:grpSp>
        <p:nvGrpSpPr>
          <p:cNvPr id="9" name="组合 8"/>
          <p:cNvGrpSpPr/>
          <p:nvPr/>
        </p:nvGrpSpPr>
        <p:grpSpPr>
          <a:xfrm>
            <a:off x="3042008" y="2261052"/>
            <a:ext cx="646999" cy="646999"/>
            <a:chOff x="1866900" y="5243513"/>
            <a:chExt cx="742950" cy="742950"/>
          </a:xfrm>
        </p:grpSpPr>
        <p:sp>
          <p:nvSpPr>
            <p:cNvPr id="11" name="Oval 9"/>
            <p:cNvSpPr>
              <a:spLocks noChangeArrowheads="1"/>
            </p:cNvSpPr>
            <p:nvPr/>
          </p:nvSpPr>
          <p:spPr bwMode="auto">
            <a:xfrm>
              <a:off x="1866900" y="5243513"/>
              <a:ext cx="544512" cy="544513"/>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0"/>
            <p:cNvSpPr>
              <a:spLocks/>
            </p:cNvSpPr>
            <p:nvPr/>
          </p:nvSpPr>
          <p:spPr bwMode="auto">
            <a:xfrm>
              <a:off x="1941513" y="5318125"/>
              <a:ext cx="200025" cy="195263"/>
            </a:xfrm>
            <a:custGeom>
              <a:avLst/>
              <a:gdLst>
                <a:gd name="T0" fmla="*/ 0 w 53"/>
                <a:gd name="T1" fmla="*/ 52 h 52"/>
                <a:gd name="T2" fmla="*/ 53 w 53"/>
                <a:gd name="T3" fmla="*/ 0 h 52"/>
              </a:gdLst>
              <a:ahLst/>
              <a:cxnLst>
                <a:cxn ang="0">
                  <a:pos x="T0" y="T1"/>
                </a:cxn>
                <a:cxn ang="0">
                  <a:pos x="T2" y="T3"/>
                </a:cxn>
              </a:cxnLst>
              <a:rect l="0" t="0" r="r" b="b"/>
              <a:pathLst>
                <a:path w="53" h="52">
                  <a:moveTo>
                    <a:pt x="0" y="52"/>
                  </a:moveTo>
                  <a:cubicBezTo>
                    <a:pt x="0" y="24"/>
                    <a:pt x="24" y="0"/>
                    <a:pt x="53"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Line 11"/>
            <p:cNvSpPr>
              <a:spLocks noChangeShapeType="1"/>
            </p:cNvSpPr>
            <p:nvPr/>
          </p:nvSpPr>
          <p:spPr bwMode="auto">
            <a:xfrm>
              <a:off x="2332038" y="5705475"/>
              <a:ext cx="277812" cy="2809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6927380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352030-EB7F-4546-9D0B-8A9579F6A952}"/>
              </a:ext>
            </a:extLst>
          </p:cNvPr>
          <p:cNvPicPr>
            <a:picLocks noChangeAspect="1"/>
          </p:cNvPicPr>
          <p:nvPr/>
        </p:nvPicPr>
        <p:blipFill rotWithShape="1">
          <a:blip r:embed="rId2"/>
          <a:srcRect l="934" t="15001" r="2001" b="16401"/>
          <a:stretch/>
        </p:blipFill>
        <p:spPr>
          <a:xfrm>
            <a:off x="755576" y="411510"/>
            <a:ext cx="7488833" cy="3528392"/>
          </a:xfrm>
          <a:prstGeom prst="rect">
            <a:avLst/>
          </a:prstGeom>
        </p:spPr>
      </p:pic>
      <p:sp>
        <p:nvSpPr>
          <p:cNvPr id="12" name="文本框 11">
            <a:extLst>
              <a:ext uri="{FF2B5EF4-FFF2-40B4-BE49-F238E27FC236}">
                <a16:creationId xmlns:a16="http://schemas.microsoft.com/office/drawing/2014/main" id="{2C20542A-7BFB-438C-8EB0-B933E21DCC42}"/>
              </a:ext>
            </a:extLst>
          </p:cNvPr>
          <p:cNvSpPr txBox="1"/>
          <p:nvPr/>
        </p:nvSpPr>
        <p:spPr>
          <a:xfrm>
            <a:off x="1835696" y="4155926"/>
            <a:ext cx="5951800" cy="400110"/>
          </a:xfrm>
          <a:prstGeom prst="rect">
            <a:avLst/>
          </a:prstGeom>
          <a:noFill/>
        </p:spPr>
        <p:txBody>
          <a:bodyPr wrap="square" rtlCol="0">
            <a:spAutoFit/>
          </a:bodyPr>
          <a:lstStyle/>
          <a:p>
            <a:r>
              <a:rPr lang="en-US" altLang="zh-CN" sz="2000" b="1" dirty="0">
                <a:ln w="6350">
                  <a:noFill/>
                </a:ln>
                <a:latin typeface="Times New Roman" panose="02020603050405020304" pitchFamily="18" charset="0"/>
                <a:ea typeface="宋体" panose="02010600030101010101" pitchFamily="2" charset="-122"/>
                <a:cs typeface="Times New Roman" panose="02020603050405020304" pitchFamily="18" charset="0"/>
              </a:rPr>
              <a:t>A short video of marriage accompanying songs </a:t>
            </a:r>
          </a:p>
        </p:txBody>
      </p:sp>
    </p:spTree>
    <p:extLst>
      <p:ext uri="{BB962C8B-B14F-4D97-AF65-F5344CB8AC3E}">
        <p14:creationId xmlns:p14="http://schemas.microsoft.com/office/powerpoint/2010/main" val="3522888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5148064" y="339502"/>
            <a:ext cx="20162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Introduction </a:t>
            </a:r>
          </a:p>
        </p:txBody>
      </p:sp>
      <p:cxnSp>
        <p:nvCxnSpPr>
          <p:cNvPr id="11" name="直接连接符 10">
            <a:extLst>
              <a:ext uri="{FF2B5EF4-FFF2-40B4-BE49-F238E27FC236}">
                <a16:creationId xmlns:a16="http://schemas.microsoft.com/office/drawing/2014/main" id="{49E0A252-B2FD-469C-AB4B-6BB474AEAE96}"/>
              </a:ext>
            </a:extLst>
          </p:cNvPr>
          <p:cNvCxnSpPr/>
          <p:nvPr/>
        </p:nvCxnSpPr>
        <p:spPr>
          <a:xfrm>
            <a:off x="5906179" y="801167"/>
            <a:ext cx="544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EE7ACE0-39D0-4DF5-8CB6-C1CF570CD25D}"/>
              </a:ext>
            </a:extLst>
          </p:cNvPr>
          <p:cNvSpPr txBox="1"/>
          <p:nvPr/>
        </p:nvSpPr>
        <p:spPr>
          <a:xfrm>
            <a:off x="3635896" y="1111627"/>
            <a:ext cx="5328592" cy="3293209"/>
          </a:xfrm>
          <a:prstGeom prst="rect">
            <a:avLst/>
          </a:prstGeom>
          <a:noFill/>
        </p:spPr>
        <p:txBody>
          <a:bodyPr wrap="square" rtlCol="0">
            <a:spAutoFit/>
          </a:bodyPr>
          <a:lstStyle/>
          <a:p>
            <a:r>
              <a:rPr lang="en-US" altLang="zh-CN" sz="1600" b="1" dirty="0">
                <a:ln w="6350">
                  <a:noFill/>
                </a:ln>
                <a:latin typeface="Times New Roman" panose="02020603050405020304" pitchFamily="18" charset="0"/>
                <a:ea typeface="宋体" panose="02010600030101010101" pitchFamily="2" charset="-122"/>
                <a:cs typeface="Times New Roman" panose="02020603050405020304" pitchFamily="18" charset="0"/>
              </a:rPr>
              <a:t>Marriage</a:t>
            </a:r>
            <a:r>
              <a:rPr lang="en-US" altLang="zh-CN" sz="1600" b="1" dirty="0">
                <a:ln w="6350">
                  <a:noFill/>
                </a:ln>
                <a:latin typeface="Times New Roman" panose="02020603050405020304" pitchFamily="18" charset="0"/>
                <a:ea typeface="微软雅黑" pitchFamily="34" charset="-122"/>
                <a:cs typeface="Times New Roman" panose="02020603050405020304" pitchFamily="18" charset="0"/>
              </a:rPr>
              <a:t> Accompanying Songs </a:t>
            </a:r>
            <a:r>
              <a:rPr lang="en-US" altLang="zh-CN" sz="1600" dirty="0">
                <a:latin typeface="Times New Roman" panose="02020603050405020304" pitchFamily="18" charset="0"/>
                <a:cs typeface="Times New Roman" panose="02020603050405020304" pitchFamily="18" charset="0"/>
              </a:rPr>
              <a:t>is a kind of folk music that integrates poetry, song and dance.</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Themed with the bride’s marriage, the songs mainly aim to </a:t>
            </a:r>
            <a:r>
              <a:rPr lang="en-US" altLang="zh-CN" sz="1600" dirty="0">
                <a:solidFill>
                  <a:srgbClr val="0070C0"/>
                </a:solidFill>
                <a:latin typeface="Times New Roman" panose="02020603050405020304" pitchFamily="18" charset="0"/>
                <a:cs typeface="Times New Roman" panose="02020603050405020304" pitchFamily="18" charset="0"/>
              </a:rPr>
              <a:t>express the feelings of departure, and resentment, anger and resistance to the feudal marriage system and the old ethics and morals.</a:t>
            </a:r>
          </a:p>
          <a:p>
            <a:endParaRPr lang="en-US" altLang="zh-CN" sz="1600" dirty="0">
              <a:solidFill>
                <a:srgbClr val="0070C0"/>
              </a:solidFill>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However, with the development of society, the purpose of those songs have changed drastically, and now they are used to adjust the atmosphere of the wedding, and have become a cultural heritage.</a:t>
            </a:r>
          </a:p>
          <a:p>
            <a:endParaRPr lang="en-US" altLang="zh-CN" sz="1600"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991F1A64-5863-4C16-9BDE-ECDCA48B65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63" y="1491630"/>
            <a:ext cx="3275280" cy="220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14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5220072" y="267494"/>
            <a:ext cx="20162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Introduction </a:t>
            </a:r>
          </a:p>
        </p:txBody>
      </p:sp>
      <p:cxnSp>
        <p:nvCxnSpPr>
          <p:cNvPr id="11" name="直接连接符 10">
            <a:extLst>
              <a:ext uri="{FF2B5EF4-FFF2-40B4-BE49-F238E27FC236}">
                <a16:creationId xmlns:a16="http://schemas.microsoft.com/office/drawing/2014/main" id="{49E0A252-B2FD-469C-AB4B-6BB474AEAE96}"/>
              </a:ext>
            </a:extLst>
          </p:cNvPr>
          <p:cNvCxnSpPr/>
          <p:nvPr/>
        </p:nvCxnSpPr>
        <p:spPr>
          <a:xfrm>
            <a:off x="5906179" y="729159"/>
            <a:ext cx="5441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EE7ACE0-39D0-4DF5-8CB6-C1CF570CD25D}"/>
              </a:ext>
            </a:extLst>
          </p:cNvPr>
          <p:cNvSpPr txBox="1"/>
          <p:nvPr/>
        </p:nvSpPr>
        <p:spPr>
          <a:xfrm>
            <a:off x="3707904" y="987574"/>
            <a:ext cx="5328592" cy="3539430"/>
          </a:xfrm>
          <a:prstGeom prst="rect">
            <a:avLst/>
          </a:prstGeom>
          <a:noFill/>
        </p:spPr>
        <p:txBody>
          <a:bodyPr wrap="square" rtlCol="0">
            <a:spAutoFit/>
          </a:bodyPr>
          <a:lstStyle/>
          <a:p>
            <a:r>
              <a:rPr lang="en-US" altLang="zh-CN" sz="1600" b="1" dirty="0">
                <a:solidFill>
                  <a:srgbClr val="0070C0"/>
                </a:solidFill>
                <a:latin typeface="Times New Roman" panose="02020603050405020304" pitchFamily="18" charset="0"/>
                <a:cs typeface="Times New Roman" panose="02020603050405020304" pitchFamily="18" charset="0"/>
              </a:rPr>
              <a:t>The interesting legend about its origin:</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According to the legend, Chu Yu, the daughter of the King of Chu Kingdom, met Chen </a:t>
            </a:r>
            <a:r>
              <a:rPr lang="en-US" altLang="zh-CN" sz="1600" dirty="0" err="1">
                <a:latin typeface="Times New Roman" panose="02020603050405020304" pitchFamily="18" charset="0"/>
                <a:cs typeface="Times New Roman" panose="02020603050405020304" pitchFamily="18" charset="0"/>
              </a:rPr>
              <a:t>Xianyun</a:t>
            </a:r>
            <a:r>
              <a:rPr lang="en-US" altLang="zh-CN" sz="1600" dirty="0">
                <a:latin typeface="Times New Roman" panose="02020603050405020304" pitchFamily="18" charset="0"/>
                <a:cs typeface="Times New Roman" panose="02020603050405020304" pitchFamily="18" charset="0"/>
              </a:rPr>
              <a:t>, a woman from </a:t>
            </a:r>
            <a:r>
              <a:rPr lang="en-US" altLang="zh-CN" sz="1600" dirty="0" err="1">
                <a:latin typeface="Times New Roman" panose="02020603050405020304" pitchFamily="18" charset="0"/>
                <a:cs typeface="Times New Roman" panose="02020603050405020304" pitchFamily="18" charset="0"/>
              </a:rPr>
              <a:t>Jiahe</a:t>
            </a:r>
            <a:r>
              <a:rPr lang="en-US" altLang="zh-CN" sz="1600" dirty="0">
                <a:latin typeface="Times New Roman" panose="02020603050405020304" pitchFamily="18" charset="0"/>
                <a:cs typeface="Times New Roman" panose="02020603050405020304" pitchFamily="18" charset="0"/>
              </a:rPr>
              <a:t> county (</a:t>
            </a:r>
            <a:r>
              <a:rPr lang="en-US" altLang="zh-CN" sz="1600" dirty="0" err="1">
                <a:latin typeface="Times New Roman" panose="02020603050405020304" pitchFamily="18" charset="0"/>
                <a:cs typeface="Times New Roman" panose="02020603050405020304" pitchFamily="18" charset="0"/>
              </a:rPr>
              <a:t>Chenzhou</a:t>
            </a:r>
            <a:r>
              <a:rPr lang="en-US" altLang="zh-CN" sz="1600" dirty="0">
                <a:latin typeface="Times New Roman" panose="02020603050405020304" pitchFamily="18" charset="0"/>
                <a:cs typeface="Times New Roman" panose="02020603050405020304" pitchFamily="18" charset="0"/>
              </a:rPr>
              <a:t>, Hunan), who planned to run out on her wedding. After learning about Chen's unfortunate story, Princess Chu led a group of fairies to the Chen family the night before her wedding, in order to cheer her up.</a:t>
            </a:r>
          </a:p>
          <a:p>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That night, Chen and Princess Chu sang hundreds of local “crying songs”, including seven long songs, each with more than 140 lines, expressing gratitude to the parents for their rearing and persuading them not to interfere with their children's freedom of marriage.</a:t>
            </a:r>
          </a:p>
        </p:txBody>
      </p:sp>
      <p:pic>
        <p:nvPicPr>
          <p:cNvPr id="3" name="图片 2">
            <a:extLst>
              <a:ext uri="{FF2B5EF4-FFF2-40B4-BE49-F238E27FC236}">
                <a16:creationId xmlns:a16="http://schemas.microsoft.com/office/drawing/2014/main" id="{910E80F1-C3A6-43B5-A902-58E84EB12960}"/>
              </a:ext>
            </a:extLst>
          </p:cNvPr>
          <p:cNvPicPr>
            <a:picLocks noChangeAspect="1"/>
          </p:cNvPicPr>
          <p:nvPr/>
        </p:nvPicPr>
        <p:blipFill>
          <a:blip r:embed="rId3"/>
          <a:stretch>
            <a:fillRect/>
          </a:stretch>
        </p:blipFill>
        <p:spPr>
          <a:xfrm>
            <a:off x="237413" y="229998"/>
            <a:ext cx="3311456" cy="4683503"/>
          </a:xfrm>
          <a:prstGeom prst="rect">
            <a:avLst/>
          </a:prstGeom>
        </p:spPr>
      </p:pic>
    </p:spTree>
    <p:extLst>
      <p:ext uri="{BB962C8B-B14F-4D97-AF65-F5344CB8AC3E}">
        <p14:creationId xmlns:p14="http://schemas.microsoft.com/office/powerpoint/2010/main" val="1140686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35"/>
          <p:cNvSpPr>
            <a:spLocks noChangeArrowheads="1"/>
          </p:cNvSpPr>
          <p:nvPr/>
        </p:nvSpPr>
        <p:spPr bwMode="auto">
          <a:xfrm>
            <a:off x="2609443" y="1826957"/>
            <a:ext cx="6534557" cy="1515190"/>
          </a:xfrm>
          <a:custGeom>
            <a:avLst/>
            <a:gdLst/>
            <a:ahLst/>
            <a:cxnLst/>
            <a:rect l="l" t="t" r="r" b="b"/>
            <a:pathLst>
              <a:path w="6534557" h="1515190">
                <a:moveTo>
                  <a:pt x="756065" y="0"/>
                </a:moveTo>
                <a:lnTo>
                  <a:pt x="6534557" y="0"/>
                </a:lnTo>
                <a:lnTo>
                  <a:pt x="6534557" y="1515190"/>
                </a:lnTo>
                <a:lnTo>
                  <a:pt x="756065" y="1515190"/>
                </a:lnTo>
                <a:cubicBezTo>
                  <a:pt x="338502" y="1515190"/>
                  <a:pt x="0" y="1176003"/>
                  <a:pt x="0" y="757595"/>
                </a:cubicBezTo>
                <a:cubicBezTo>
                  <a:pt x="0" y="339187"/>
                  <a:pt x="338502" y="0"/>
                  <a:pt x="756065" y="0"/>
                </a:cubicBezTo>
                <a:close/>
              </a:path>
            </a:pathLst>
          </a:custGeom>
          <a:solidFill>
            <a:schemeClr val="accent2"/>
          </a:solidFill>
          <a:ln>
            <a:noFill/>
          </a:ln>
        </p:spPr>
        <p:txBody>
          <a:bodyPr/>
          <a:lstStyle/>
          <a:p>
            <a:endParaRPr lang="zh-CN" altLang="en-US"/>
          </a:p>
        </p:txBody>
      </p:sp>
      <p:sp>
        <p:nvSpPr>
          <p:cNvPr id="5155" name="Oval 35"/>
          <p:cNvSpPr>
            <a:spLocks noChangeArrowheads="1"/>
          </p:cNvSpPr>
          <p:nvPr/>
        </p:nvSpPr>
        <p:spPr bwMode="auto">
          <a:xfrm>
            <a:off x="2725702" y="1943451"/>
            <a:ext cx="1279612" cy="1282202"/>
          </a:xfrm>
          <a:prstGeom prst="ellipse">
            <a:avLst/>
          </a:prstGeom>
          <a:solidFill>
            <a:schemeClr val="accent1"/>
          </a:solidFill>
          <a:ln>
            <a:noFill/>
          </a:ln>
        </p:spPr>
        <p:txBody>
          <a:bodyPr/>
          <a:lstStyle/>
          <a:p>
            <a:endParaRPr lang="zh-CN" altLang="en-US"/>
          </a:p>
        </p:txBody>
      </p:sp>
      <p:sp>
        <p:nvSpPr>
          <p:cNvPr id="13" name="矩形 12"/>
          <p:cNvSpPr/>
          <p:nvPr/>
        </p:nvSpPr>
        <p:spPr>
          <a:xfrm>
            <a:off x="4103440" y="2340917"/>
            <a:ext cx="5040560" cy="461665"/>
          </a:xfrm>
          <a:prstGeom prst="rect">
            <a:avLst/>
          </a:prstGeom>
        </p:spPr>
        <p:txBody>
          <a:bodyPr wrap="square">
            <a:spAutoFit/>
          </a:bodyPr>
          <a:lstStyle/>
          <a:p>
            <a:r>
              <a:rPr lang="en-US" altLang="zh-CN" sz="2400" b="1" dirty="0" err="1">
                <a:ln w="6350">
                  <a:noFill/>
                </a:ln>
                <a:solidFill>
                  <a:schemeClr val="bg1"/>
                </a:solidFill>
                <a:latin typeface="Times New Roman" panose="02020603050405020304" pitchFamily="18" charset="0"/>
                <a:ea typeface="微软雅黑" pitchFamily="34" charset="-122"/>
                <a:cs typeface="Times New Roman" panose="02020603050405020304" pitchFamily="18" charset="0"/>
              </a:rPr>
              <a:t>Jiahe</a:t>
            </a:r>
            <a:r>
              <a:rPr lang="en-US" altLang="zh-CN" sz="2400" b="1" dirty="0">
                <a:ln w="6350">
                  <a:noFill/>
                </a:ln>
                <a:solidFill>
                  <a:schemeClr val="bg1"/>
                </a:solidFill>
                <a:latin typeface="Times New Roman" panose="02020603050405020304" pitchFamily="18" charset="0"/>
                <a:ea typeface="微软雅黑" pitchFamily="34" charset="-122"/>
                <a:cs typeface="Times New Roman" panose="02020603050405020304" pitchFamily="18" charset="0"/>
              </a:rPr>
              <a:t> marriage accompanying songs </a:t>
            </a:r>
          </a:p>
        </p:txBody>
      </p:sp>
      <p:sp>
        <p:nvSpPr>
          <p:cNvPr id="9" name="Freeform 6"/>
          <p:cNvSpPr>
            <a:spLocks/>
          </p:cNvSpPr>
          <p:nvPr/>
        </p:nvSpPr>
        <p:spPr bwMode="auto">
          <a:xfrm>
            <a:off x="3031031" y="2253333"/>
            <a:ext cx="668953" cy="636834"/>
          </a:xfrm>
          <a:custGeom>
            <a:avLst/>
            <a:gdLst>
              <a:gd name="T0" fmla="*/ 102 w 203"/>
              <a:gd name="T1" fmla="*/ 150 h 193"/>
              <a:gd name="T2" fmla="*/ 100 w 203"/>
              <a:gd name="T3" fmla="*/ 150 h 193"/>
              <a:gd name="T4" fmla="*/ 48 w 203"/>
              <a:gd name="T5" fmla="*/ 188 h 193"/>
              <a:gd name="T6" fmla="*/ 40 w 203"/>
              <a:gd name="T7" fmla="*/ 182 h 193"/>
              <a:gd name="T8" fmla="*/ 59 w 203"/>
              <a:gd name="T9" fmla="*/ 121 h 193"/>
              <a:gd name="T10" fmla="*/ 59 w 203"/>
              <a:gd name="T11" fmla="*/ 119 h 193"/>
              <a:gd name="T12" fmla="*/ 7 w 203"/>
              <a:gd name="T13" fmla="*/ 77 h 193"/>
              <a:gd name="T14" fmla="*/ 10 w 203"/>
              <a:gd name="T15" fmla="*/ 67 h 193"/>
              <a:gd name="T16" fmla="*/ 74 w 203"/>
              <a:gd name="T17" fmla="*/ 67 h 193"/>
              <a:gd name="T18" fmla="*/ 76 w 203"/>
              <a:gd name="T19" fmla="*/ 65 h 193"/>
              <a:gd name="T20" fmla="*/ 97 w 203"/>
              <a:gd name="T21" fmla="*/ 8 h 193"/>
              <a:gd name="T22" fmla="*/ 106 w 203"/>
              <a:gd name="T23" fmla="*/ 8 h 193"/>
              <a:gd name="T24" fmla="*/ 127 w 203"/>
              <a:gd name="T25" fmla="*/ 66 h 193"/>
              <a:gd name="T26" fmla="*/ 129 w 203"/>
              <a:gd name="T27" fmla="*/ 67 h 193"/>
              <a:gd name="T28" fmla="*/ 193 w 203"/>
              <a:gd name="T29" fmla="*/ 67 h 193"/>
              <a:gd name="T30" fmla="*/ 196 w 203"/>
              <a:gd name="T31" fmla="*/ 77 h 193"/>
              <a:gd name="T32" fmla="*/ 144 w 203"/>
              <a:gd name="T33" fmla="*/ 119 h 193"/>
              <a:gd name="T34" fmla="*/ 143 w 203"/>
              <a:gd name="T35" fmla="*/ 121 h 193"/>
              <a:gd name="T36" fmla="*/ 163 w 203"/>
              <a:gd name="T37" fmla="*/ 182 h 193"/>
              <a:gd name="T38" fmla="*/ 155 w 203"/>
              <a:gd name="T39" fmla="*/ 188 h 193"/>
              <a:gd name="T40" fmla="*/ 102 w 203"/>
              <a:gd name="T41"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93">
                <a:moveTo>
                  <a:pt x="102" y="150"/>
                </a:moveTo>
                <a:cubicBezTo>
                  <a:pt x="102" y="150"/>
                  <a:pt x="101" y="150"/>
                  <a:pt x="100" y="150"/>
                </a:cubicBezTo>
                <a:cubicBezTo>
                  <a:pt x="100" y="151"/>
                  <a:pt x="48" y="188"/>
                  <a:pt x="48" y="188"/>
                </a:cubicBezTo>
                <a:cubicBezTo>
                  <a:pt x="41" y="193"/>
                  <a:pt x="37" y="190"/>
                  <a:pt x="40" y="182"/>
                </a:cubicBezTo>
                <a:cubicBezTo>
                  <a:pt x="40" y="182"/>
                  <a:pt x="59" y="121"/>
                  <a:pt x="59" y="121"/>
                </a:cubicBezTo>
                <a:cubicBezTo>
                  <a:pt x="60" y="120"/>
                  <a:pt x="59" y="119"/>
                  <a:pt x="59" y="119"/>
                </a:cubicBezTo>
                <a:cubicBezTo>
                  <a:pt x="58" y="118"/>
                  <a:pt x="7" y="77"/>
                  <a:pt x="7" y="77"/>
                </a:cubicBezTo>
                <a:cubicBezTo>
                  <a:pt x="0" y="72"/>
                  <a:pt x="1" y="67"/>
                  <a:pt x="10" y="67"/>
                </a:cubicBezTo>
                <a:cubicBezTo>
                  <a:pt x="10" y="67"/>
                  <a:pt x="73" y="67"/>
                  <a:pt x="74" y="67"/>
                </a:cubicBezTo>
                <a:cubicBezTo>
                  <a:pt x="75" y="67"/>
                  <a:pt x="76" y="67"/>
                  <a:pt x="76" y="65"/>
                </a:cubicBezTo>
                <a:cubicBezTo>
                  <a:pt x="77" y="64"/>
                  <a:pt x="97" y="8"/>
                  <a:pt x="97" y="8"/>
                </a:cubicBezTo>
                <a:cubicBezTo>
                  <a:pt x="99" y="0"/>
                  <a:pt x="104" y="0"/>
                  <a:pt x="106" y="8"/>
                </a:cubicBezTo>
                <a:cubicBezTo>
                  <a:pt x="106" y="8"/>
                  <a:pt x="126" y="65"/>
                  <a:pt x="127" y="66"/>
                </a:cubicBezTo>
                <a:cubicBezTo>
                  <a:pt x="127" y="67"/>
                  <a:pt x="128" y="67"/>
                  <a:pt x="129" y="67"/>
                </a:cubicBezTo>
                <a:cubicBezTo>
                  <a:pt x="129" y="67"/>
                  <a:pt x="193" y="67"/>
                  <a:pt x="193" y="67"/>
                </a:cubicBezTo>
                <a:cubicBezTo>
                  <a:pt x="202" y="67"/>
                  <a:pt x="203" y="72"/>
                  <a:pt x="196" y="77"/>
                </a:cubicBezTo>
                <a:cubicBezTo>
                  <a:pt x="196" y="77"/>
                  <a:pt x="145" y="118"/>
                  <a:pt x="144" y="119"/>
                </a:cubicBezTo>
                <a:cubicBezTo>
                  <a:pt x="143" y="119"/>
                  <a:pt x="143" y="120"/>
                  <a:pt x="143" y="121"/>
                </a:cubicBezTo>
                <a:cubicBezTo>
                  <a:pt x="144" y="121"/>
                  <a:pt x="163" y="182"/>
                  <a:pt x="163" y="182"/>
                </a:cubicBezTo>
                <a:cubicBezTo>
                  <a:pt x="165" y="190"/>
                  <a:pt x="162" y="193"/>
                  <a:pt x="155" y="188"/>
                </a:cubicBezTo>
                <a:cubicBezTo>
                  <a:pt x="155" y="188"/>
                  <a:pt x="103" y="151"/>
                  <a:pt x="102" y="150"/>
                </a:cubicBez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6927380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3526800" y="335047"/>
            <a:ext cx="51496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err="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Jiahe</a:t>
            </a: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marriage accompanying songs </a:t>
            </a:r>
          </a:p>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p>
        </p:txBody>
      </p:sp>
      <p:cxnSp>
        <p:nvCxnSpPr>
          <p:cNvPr id="11" name="直接连接符 10">
            <a:extLst>
              <a:ext uri="{FF2B5EF4-FFF2-40B4-BE49-F238E27FC236}">
                <a16:creationId xmlns:a16="http://schemas.microsoft.com/office/drawing/2014/main" id="{49E0A252-B2FD-469C-AB4B-6BB474AEAE96}"/>
              </a:ext>
            </a:extLst>
          </p:cNvPr>
          <p:cNvCxnSpPr>
            <a:cxnSpLocks/>
          </p:cNvCxnSpPr>
          <p:nvPr/>
        </p:nvCxnSpPr>
        <p:spPr>
          <a:xfrm>
            <a:off x="5724128" y="843558"/>
            <a:ext cx="10142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EE7ACE0-39D0-4DF5-8CB6-C1CF570CD25D}"/>
              </a:ext>
            </a:extLst>
          </p:cNvPr>
          <p:cNvSpPr txBox="1"/>
          <p:nvPr/>
        </p:nvSpPr>
        <p:spPr>
          <a:xfrm>
            <a:off x="3422940" y="987574"/>
            <a:ext cx="5616624" cy="3539430"/>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“In the north there is Lan </a:t>
            </a:r>
            <a:r>
              <a:rPr lang="en-US" altLang="zh-CN" sz="1600" dirty="0" err="1">
                <a:latin typeface="Times New Roman" panose="02020603050405020304" pitchFamily="18" charset="0"/>
                <a:cs typeface="Times New Roman" panose="02020603050405020304" pitchFamily="18" charset="0"/>
              </a:rPr>
              <a:t>Huahua</a:t>
            </a:r>
            <a:r>
              <a:rPr lang="en-US" altLang="zh-CN" sz="1600" dirty="0">
                <a:latin typeface="Times New Roman" panose="02020603050405020304" pitchFamily="18" charset="0"/>
                <a:cs typeface="Times New Roman" panose="02020603050405020304" pitchFamily="18" charset="0"/>
              </a:rPr>
              <a:t> (a popular folk song of Northern Shaanxi), and in the south there is </a:t>
            </a:r>
            <a:r>
              <a:rPr lang="en-US" altLang="zh-CN" sz="1600" b="1" dirty="0" err="1">
                <a:solidFill>
                  <a:srgbClr val="0070C0"/>
                </a:solidFill>
                <a:latin typeface="Times New Roman" panose="02020603050405020304" pitchFamily="18" charset="0"/>
                <a:cs typeface="Times New Roman" panose="02020603050405020304" pitchFamily="18" charset="0"/>
              </a:rPr>
              <a:t>Jiahe</a:t>
            </a:r>
            <a:r>
              <a:rPr lang="en-US" altLang="zh-CN" sz="1600" b="1" dirty="0">
                <a:solidFill>
                  <a:srgbClr val="0070C0"/>
                </a:solidFill>
                <a:latin typeface="Times New Roman" panose="02020603050405020304" pitchFamily="18" charset="0"/>
                <a:cs typeface="Times New Roman" panose="02020603050405020304" pitchFamily="18" charset="0"/>
              </a:rPr>
              <a:t> </a:t>
            </a:r>
            <a:r>
              <a:rPr lang="en-US" altLang="zh-CN" sz="1600" b="1" dirty="0">
                <a:ln w="6350">
                  <a:noFill/>
                </a:ln>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marriage</a:t>
            </a:r>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 accompanying songs</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a:t>
            </a:r>
          </a:p>
          <a:p>
            <a:endParaRPr lang="en-US" altLang="zh-CN" sz="1600" dirty="0">
              <a:ln w="6350">
                <a:noFill/>
              </a:ln>
              <a:latin typeface="Times New Roman" panose="02020603050405020304" pitchFamily="18" charset="0"/>
              <a:ea typeface="微软雅黑" pitchFamily="34" charset="-122"/>
              <a:cs typeface="Times New Roman" panose="02020603050405020304" pitchFamily="18" charset="0"/>
            </a:endParaRPr>
          </a:p>
          <a:p>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It is a folk wedding custom of </a:t>
            </a:r>
            <a:r>
              <a:rPr lang="en-US" altLang="zh-CN" sz="1600" dirty="0" err="1">
                <a:ln w="6350">
                  <a:noFill/>
                </a:ln>
                <a:latin typeface="Times New Roman" panose="02020603050405020304" pitchFamily="18" charset="0"/>
                <a:ea typeface="微软雅黑" pitchFamily="34" charset="-122"/>
                <a:cs typeface="Times New Roman" panose="02020603050405020304" pitchFamily="18" charset="0"/>
              </a:rPr>
              <a:t>Jiahe</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 county. The family members whose daughter will get marry will sing songs with each other for </a:t>
            </a:r>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two nights </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during the wedding days.</a:t>
            </a:r>
          </a:p>
          <a:p>
            <a:endParaRPr lang="en-US" altLang="zh-CN" sz="1600" dirty="0">
              <a:ln w="6350">
                <a:noFill/>
              </a:ln>
              <a:latin typeface="Times New Roman" panose="02020603050405020304" pitchFamily="18" charset="0"/>
              <a:ea typeface="微软雅黑" pitchFamily="34" charset="-122"/>
              <a:cs typeface="Times New Roman" panose="02020603050405020304" pitchFamily="18" charset="0"/>
            </a:endParaRPr>
          </a:p>
          <a:p>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In the first night, some short songs will be sung by the family members till mid night. In the second night, long songs and joking songs will be sung till the dawn time.</a:t>
            </a:r>
          </a:p>
          <a:p>
            <a:endParaRPr lang="en-US" altLang="zh-CN" sz="1600" dirty="0">
              <a:ln w="6350">
                <a:noFill/>
              </a:ln>
              <a:latin typeface="Times New Roman" panose="02020603050405020304" pitchFamily="18" charset="0"/>
              <a:ea typeface="微软雅黑" pitchFamily="34" charset="-122"/>
              <a:cs typeface="Times New Roman" panose="02020603050405020304" pitchFamily="18" charset="0"/>
            </a:endParaRPr>
          </a:p>
          <a:p>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All the songs are sung by the female members of the family with </a:t>
            </a:r>
            <a:r>
              <a:rPr lang="en-US" altLang="zh-CN" sz="1600" b="1" dirty="0" err="1">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Jiahe</a:t>
            </a:r>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 local language. </a:t>
            </a:r>
          </a:p>
        </p:txBody>
      </p:sp>
      <p:pic>
        <p:nvPicPr>
          <p:cNvPr id="3074" name="Picture 2">
            <a:extLst>
              <a:ext uri="{FF2B5EF4-FFF2-40B4-BE49-F238E27FC236}">
                <a16:creationId xmlns:a16="http://schemas.microsoft.com/office/drawing/2014/main" id="{84E082ED-5865-4250-BDF9-1AD2F8751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40967"/>
            <a:ext cx="2912172" cy="2079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88ABA23-4DD1-4A7C-8E39-F5D4F3C45C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84" t="5793" r="8688" b="5432"/>
          <a:stretch/>
        </p:blipFill>
        <p:spPr bwMode="auto">
          <a:xfrm>
            <a:off x="251520" y="2721967"/>
            <a:ext cx="2898695" cy="203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8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3">
            <a:extLst>
              <a:ext uri="{FF2B5EF4-FFF2-40B4-BE49-F238E27FC236}">
                <a16:creationId xmlns:a16="http://schemas.microsoft.com/office/drawing/2014/main" id="{34833B86-2F55-40C9-B641-3AFE939E56ED}"/>
              </a:ext>
            </a:extLst>
          </p:cNvPr>
          <p:cNvSpPr txBox="1">
            <a:spLocks noChangeArrowheads="1"/>
          </p:cNvSpPr>
          <p:nvPr/>
        </p:nvSpPr>
        <p:spPr bwMode="auto">
          <a:xfrm>
            <a:off x="1331640" y="195486"/>
            <a:ext cx="6264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Types of </a:t>
            </a:r>
            <a:r>
              <a:rPr lang="en-US" altLang="zh-CN" sz="2400" b="1" dirty="0" err="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Jiahe</a:t>
            </a: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marriage accompanying songs </a:t>
            </a:r>
          </a:p>
          <a:p>
            <a:pPr algn="ctr">
              <a:buFont typeface="Arial" charset="0"/>
              <a:buNone/>
            </a:pPr>
            <a:r>
              <a:rPr lang="en-US" altLang="zh-CN" sz="2400" b="1" dirty="0">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 </a:t>
            </a:r>
          </a:p>
        </p:txBody>
      </p:sp>
      <p:cxnSp>
        <p:nvCxnSpPr>
          <p:cNvPr id="11" name="直接连接符 10">
            <a:extLst>
              <a:ext uri="{FF2B5EF4-FFF2-40B4-BE49-F238E27FC236}">
                <a16:creationId xmlns:a16="http://schemas.microsoft.com/office/drawing/2014/main" id="{49E0A252-B2FD-469C-AB4B-6BB474AEAE96}"/>
              </a:ext>
            </a:extLst>
          </p:cNvPr>
          <p:cNvCxnSpPr>
            <a:cxnSpLocks/>
          </p:cNvCxnSpPr>
          <p:nvPr/>
        </p:nvCxnSpPr>
        <p:spPr>
          <a:xfrm>
            <a:off x="3995936" y="790553"/>
            <a:ext cx="10142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EE7ACE0-39D0-4DF5-8CB6-C1CF570CD25D}"/>
              </a:ext>
            </a:extLst>
          </p:cNvPr>
          <p:cNvSpPr txBox="1"/>
          <p:nvPr/>
        </p:nvSpPr>
        <p:spPr>
          <a:xfrm>
            <a:off x="611560" y="1131590"/>
            <a:ext cx="3168352" cy="1323439"/>
          </a:xfrm>
          <a:prstGeom prst="rect">
            <a:avLst/>
          </a:prstGeom>
          <a:noFill/>
        </p:spPr>
        <p:txBody>
          <a:bodyPr wrap="square" rtlCol="0">
            <a:spAutoFit/>
          </a:bodyPr>
          <a:lstStyle/>
          <a:p>
            <a:r>
              <a:rPr lang="en-US" altLang="zh-CN" sz="1600" b="1" dirty="0">
                <a:solidFill>
                  <a:srgbClr val="0070C0"/>
                </a:solidFill>
                <a:latin typeface="Times New Roman" panose="02020603050405020304" pitchFamily="18" charset="0"/>
                <a:cs typeface="Times New Roman" panose="02020603050405020304" pitchFamily="18" charset="0"/>
              </a:rPr>
              <a:t>Long songs: </a:t>
            </a:r>
            <a:r>
              <a:rPr lang="en-US" altLang="zh-CN" sz="1600" dirty="0">
                <a:latin typeface="Times New Roman" panose="02020603050405020304" pitchFamily="18" charset="0"/>
                <a:cs typeface="Times New Roman" panose="02020603050405020304" pitchFamily="18" charset="0"/>
              </a:rPr>
              <a:t>Focusing on marital tragedies, they mainly tell sad stories, express the unwillingness to marriage.</a:t>
            </a:r>
            <a:endParaRPr lang="en-US" altLang="zh-CN" sz="1600" dirty="0">
              <a:ln w="6350">
                <a:noFill/>
              </a:ln>
              <a:latin typeface="Times New Roman" panose="02020603050405020304" pitchFamily="18" charset="0"/>
              <a:ea typeface="微软雅黑" pitchFamily="34" charset="-122"/>
              <a:cs typeface="Times New Roman" panose="02020603050405020304" pitchFamily="18" charset="0"/>
            </a:endParaRPr>
          </a:p>
          <a:p>
            <a:endParaRPr lang="en-US" altLang="zh-CN" sz="1600" dirty="0">
              <a:ln w="6350">
                <a:noFill/>
              </a:ln>
              <a:latin typeface="Times New Roman" panose="02020603050405020304" pitchFamily="18" charset="0"/>
              <a:ea typeface="微软雅黑"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4460382F-5CB7-4F12-A10A-787F47DC218F}"/>
              </a:ext>
            </a:extLst>
          </p:cNvPr>
          <p:cNvSpPr txBox="1"/>
          <p:nvPr/>
        </p:nvSpPr>
        <p:spPr>
          <a:xfrm>
            <a:off x="4788024" y="1131590"/>
            <a:ext cx="3672408" cy="2554545"/>
          </a:xfrm>
          <a:prstGeom prst="rect">
            <a:avLst/>
          </a:prstGeom>
          <a:noFill/>
        </p:spPr>
        <p:txBody>
          <a:bodyPr wrap="square" rtlCol="0">
            <a:spAutoFit/>
          </a:bodyPr>
          <a:lstStyle/>
          <a:p>
            <a:r>
              <a:rPr lang="en-US" altLang="zh-CN" sz="1600" b="1" dirty="0">
                <a:ln w="6350">
                  <a:noFill/>
                </a:ln>
                <a:solidFill>
                  <a:srgbClr val="0070C0"/>
                </a:solidFill>
                <a:latin typeface="Times New Roman" panose="02020603050405020304" pitchFamily="18" charset="0"/>
                <a:ea typeface="微软雅黑" pitchFamily="34" charset="-122"/>
                <a:cs typeface="Times New Roman" panose="02020603050405020304" pitchFamily="18" charset="0"/>
              </a:rPr>
              <a:t>Joking songs: </a:t>
            </a:r>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When singing those songs, the girls who accompany the bride seems like are having fun together, but in fact those songs are used to complain and vent the feelings. </a:t>
            </a:r>
          </a:p>
          <a:p>
            <a:r>
              <a:rPr lang="en-US" altLang="zh-CN" sz="1600" dirty="0">
                <a:ln w="6350">
                  <a:noFill/>
                </a:ln>
                <a:latin typeface="Times New Roman" panose="02020603050405020304" pitchFamily="18" charset="0"/>
                <a:ea typeface="微软雅黑" pitchFamily="34" charset="-122"/>
                <a:cs typeface="Times New Roman" panose="02020603050405020304" pitchFamily="18" charset="0"/>
              </a:rPr>
              <a:t>The purpose of the songs is to comfort the bride and set the wedding atmosphere, and most of them are sung in a casual and lively manner.</a:t>
            </a:r>
          </a:p>
          <a:p>
            <a:endParaRPr lang="zh-CN" altLang="en-US" sz="1600" dirty="0"/>
          </a:p>
        </p:txBody>
      </p:sp>
      <p:pic>
        <p:nvPicPr>
          <p:cNvPr id="5122" name="Picture 2">
            <a:extLst>
              <a:ext uri="{FF2B5EF4-FFF2-40B4-BE49-F238E27FC236}">
                <a16:creationId xmlns:a16="http://schemas.microsoft.com/office/drawing/2014/main" id="{3971EA3A-5596-48FF-A284-83BCA2FE1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62" y="2303111"/>
            <a:ext cx="3626098" cy="248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3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主题​​">
  <a:themeElements>
    <a:clrScheme name="自定义 2">
      <a:dk1>
        <a:srgbClr val="333333"/>
      </a:dk1>
      <a:lt1>
        <a:srgbClr val="FFFFFF"/>
      </a:lt1>
      <a:dk2>
        <a:srgbClr val="333333"/>
      </a:dk2>
      <a:lt2>
        <a:srgbClr val="F5F4EF"/>
      </a:lt2>
      <a:accent1>
        <a:srgbClr val="4A5F74"/>
      </a:accent1>
      <a:accent2>
        <a:srgbClr val="304860"/>
      </a:accent2>
      <a:accent3>
        <a:srgbClr val="F8D158"/>
      </a:accent3>
      <a:accent4>
        <a:srgbClr val="F57365"/>
      </a:accent4>
      <a:accent5>
        <a:srgbClr val="7FC9EC"/>
      </a:accent5>
      <a:accent6>
        <a:srgbClr val="8689D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1784</TotalTime>
  <Words>913</Words>
  <Application>Microsoft Office PowerPoint</Application>
  <PresentationFormat>全屏显示(16:9)</PresentationFormat>
  <Paragraphs>66</Paragraphs>
  <Slides>14</Slides>
  <Notes>7</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14</vt:i4>
      </vt:variant>
    </vt:vector>
  </HeadingPairs>
  <TitlesOfParts>
    <vt:vector size="19" baseType="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Peng Huixuan</cp:lastModifiedBy>
  <cp:revision>166</cp:revision>
  <dcterms:created xsi:type="dcterms:W3CDTF">2016-04-12T08:19:53Z</dcterms:created>
  <dcterms:modified xsi:type="dcterms:W3CDTF">2022-03-24T07:57:37Z</dcterms:modified>
</cp:coreProperties>
</file>