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7" r:id="rId3"/>
    <p:sldId id="258" r:id="rId4"/>
    <p:sldId id="259" r:id="rId5"/>
    <p:sldId id="265" r:id="rId6"/>
    <p:sldId id="277" r:id="rId7"/>
    <p:sldId id="264" r:id="rId8"/>
    <p:sldId id="279" r:id="rId10"/>
    <p:sldId id="262" r:id="rId11"/>
    <p:sldId id="280" r:id="rId12"/>
    <p:sldId id="283" r:id="rId13"/>
    <p:sldId id="27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FFFFFF"/>
    <a:srgbClr val="49600B"/>
    <a:srgbClr val="F8F8F8"/>
    <a:srgbClr val="F2F2F2"/>
    <a:srgbClr val="B5C18A"/>
    <a:srgbClr val="F7F6F1"/>
    <a:srgbClr val="F4EEF7"/>
    <a:srgbClr val="8E9B03"/>
    <a:srgbClr val="EEF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nvSpPr>
        <p:spPr>
          <a:xfrm>
            <a:off x="1552575" y="2478405"/>
            <a:ext cx="8559165" cy="1133475"/>
          </a:xfrm>
          <a:prstGeom prst="rect">
            <a:avLst/>
          </a:prstGeom>
        </p:spPr>
        <p:txBody>
          <a:bodyPr vert="horz" lIns="91440" tIns="45720" rIns="91440" bIns="45720" rtlCol="0" anchor="b">
            <a:normAutofit fontScale="80000"/>
          </a:bodyPr>
          <a:lstStyle>
            <a:lvl1pPr algn="l" defTabSz="914400" rtl="0" eaLnBrk="1" latinLnBrk="0" hangingPunct="1">
              <a:lnSpc>
                <a:spcPct val="90000"/>
              </a:lnSpc>
              <a:spcBef>
                <a:spcPct val="0"/>
              </a:spcBef>
              <a:buNone/>
              <a:defRPr sz="5400" kern="1200">
                <a:solidFill>
                  <a:srgbClr val="8FA6AD"/>
                </a:solidFill>
                <a:latin typeface="+mj-lt"/>
                <a:ea typeface="+mj-ea"/>
                <a:cs typeface="+mj-cs"/>
              </a:defRPr>
            </a:lvl1pPr>
          </a:lstStyle>
          <a:p>
            <a:pPr indent="0" algn="ctr" defTabSz="685800" fontAlgn="auto">
              <a:lnSpc>
                <a:spcPct val="120000"/>
              </a:lnSpc>
            </a:pPr>
            <a:r>
              <a:rPr lang="en-US" altLang="zh-CN" sz="4000" b="1" dirty="0" smtClean="0">
                <a:solidFill>
                  <a:srgbClr val="49600B"/>
                </a:solidFill>
                <a:latin typeface="微软雅黑" panose="020B0503020204020204" charset="-122"/>
                <a:ea typeface="微软雅黑" panose="020B0503020204020204" charset="-122"/>
                <a:sym typeface="+mn-ea"/>
              </a:rPr>
              <a:t>The Eight Characters of Destiny (</a:t>
            </a:r>
            <a:r>
              <a:rPr lang="zh-CN" altLang="en-US" sz="4000" b="1" dirty="0" smtClean="0">
                <a:solidFill>
                  <a:srgbClr val="49600B"/>
                </a:solidFill>
                <a:latin typeface="微软雅黑" panose="020B0503020204020204" charset="-122"/>
                <a:ea typeface="微软雅黑" panose="020B0503020204020204" charset="-122"/>
                <a:sym typeface="+mn-ea"/>
              </a:rPr>
              <a:t>八字</a:t>
            </a:r>
            <a:r>
              <a:rPr lang="en-US" altLang="zh-CN" sz="4000" b="1" dirty="0" smtClean="0">
                <a:solidFill>
                  <a:srgbClr val="49600B"/>
                </a:solidFill>
                <a:latin typeface="微软雅黑" panose="020B0503020204020204" charset="-122"/>
                <a:ea typeface="微软雅黑" panose="020B0503020204020204" charset="-122"/>
                <a:sym typeface="+mn-ea"/>
              </a:rPr>
              <a:t>)</a:t>
            </a:r>
            <a:endParaRPr lang="en-US" altLang="zh-CN" sz="4000" b="1" dirty="0" smtClean="0">
              <a:solidFill>
                <a:srgbClr val="49600B"/>
              </a:solidFill>
              <a:latin typeface="微软雅黑" panose="020B0503020204020204" charset="-122"/>
              <a:ea typeface="微软雅黑" panose="020B0503020204020204" charset="-122"/>
              <a:sym typeface="+mn-ea"/>
            </a:endParaRPr>
          </a:p>
        </p:txBody>
      </p:sp>
      <p:sp>
        <p:nvSpPr>
          <p:cNvPr id="4" name="文本框 3"/>
          <p:cNvSpPr txBox="1"/>
          <p:nvPr/>
        </p:nvSpPr>
        <p:spPr>
          <a:xfrm>
            <a:off x="7410450" y="5886450"/>
            <a:ext cx="2038350" cy="398780"/>
          </a:xfrm>
          <a:prstGeom prst="rect">
            <a:avLst/>
          </a:prstGeom>
          <a:noFill/>
        </p:spPr>
        <p:txBody>
          <a:bodyPr wrap="square" rtlCol="0">
            <a:spAutoFit/>
          </a:bodyPr>
          <a:p>
            <a:pPr defTabSz="685800"/>
            <a:r>
              <a:rPr lang="zh-CN" altLang="en-US" sz="2000">
                <a:solidFill>
                  <a:srgbClr val="49600B"/>
                </a:solidFill>
              </a:rPr>
              <a:t>汇报人：李嘉怡</a:t>
            </a:r>
            <a:endParaRPr lang="zh-CN" altLang="en-US" sz="2000">
              <a:solidFill>
                <a:srgbClr val="49600B"/>
              </a:solidFill>
            </a:endParaRPr>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271270" y="2379980"/>
            <a:ext cx="9093835" cy="27533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文本框 5"/>
          <p:cNvSpPr txBox="1"/>
          <p:nvPr/>
        </p:nvSpPr>
        <p:spPr>
          <a:xfrm>
            <a:off x="1790065" y="2897505"/>
            <a:ext cx="8575040" cy="1717675"/>
          </a:xfrm>
          <a:prstGeom prst="rect">
            <a:avLst/>
          </a:prstGeom>
          <a:noFill/>
        </p:spPr>
        <p:txBody>
          <a:bodyPr wrap="square" rtlCol="0">
            <a:noAutofit/>
          </a:bodyPr>
          <a:p>
            <a:r>
              <a:rPr lang="en-US" altLang="zh-CN" sz="4400" b="1" noProof="0" dirty="0">
                <a:ln>
                  <a:noFill/>
                </a:ln>
                <a:solidFill>
                  <a:srgbClr val="49600B"/>
                </a:solidFill>
                <a:effectLst/>
                <a:uLnTx/>
                <a:uFillTx/>
                <a:latin typeface="Calibri" panose="020F0502020204030204"/>
                <a:ea typeface="微软雅黑" panose="020B0503020204020204" charset="-122"/>
                <a:cs typeface="+mn-ea"/>
              </a:rPr>
              <a:t>Fate is never calculated; it is forged step by step." </a:t>
            </a:r>
            <a:endParaRPr lang="en-US" altLang="zh-CN" sz="4400" b="1" noProof="0" dirty="0">
              <a:ln>
                <a:noFill/>
              </a:ln>
              <a:solidFill>
                <a:srgbClr val="49600B"/>
              </a:solidFill>
              <a:effectLst/>
              <a:uLnTx/>
              <a:uFillTx/>
              <a:latin typeface="Calibri" panose="020F0502020204030204"/>
              <a:ea typeface="微软雅黑" panose="020B0503020204020204"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2457450" y="2861310"/>
            <a:ext cx="6621780" cy="1322070"/>
          </a:xfrm>
          <a:prstGeom prst="rect">
            <a:avLst/>
          </a:prstGeom>
          <a:noFill/>
        </p:spPr>
        <p:txBody>
          <a:bodyPr wrap="square" rtlCol="0">
            <a:spAutoFit/>
          </a:bodyPr>
          <a:p>
            <a:pPr algn="ctr"/>
            <a:r>
              <a:rPr lang="en-US" altLang="zh-CN" sz="8000" b="1" noProof="0" dirty="0">
                <a:ln>
                  <a:noFill/>
                </a:ln>
                <a:solidFill>
                  <a:srgbClr val="49600B"/>
                </a:solidFill>
                <a:effectLst/>
                <a:uLnTx/>
                <a:uFillTx/>
                <a:latin typeface="Calibri" panose="020F0502020204030204"/>
                <a:ea typeface="微软雅黑" panose="020B0503020204020204" charset="-122"/>
                <a:cs typeface="+mn-ea"/>
                <a:sym typeface="+mn-ea"/>
              </a:rPr>
              <a:t>Thank You!</a:t>
            </a:r>
            <a:endParaRPr lang="en-US" altLang="zh-CN" sz="8000" b="1" noProof="0" dirty="0">
              <a:ln>
                <a:noFill/>
              </a:ln>
              <a:solidFill>
                <a:srgbClr val="49600B"/>
              </a:solidFill>
              <a:effectLst/>
              <a:uLnTx/>
              <a:uFillTx/>
              <a:latin typeface="Calibri" panose="020F0502020204030204"/>
              <a:ea typeface="微软雅黑" panose="020B0503020204020204" charset="-122"/>
              <a:cs typeface="+mn-ea"/>
              <a:sym typeface="+mn-ea"/>
            </a:endParaRPr>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 name="文本框 45"/>
          <p:cNvSpPr>
            <a:spLocks noChangeArrowheads="1"/>
          </p:cNvSpPr>
          <p:nvPr/>
        </p:nvSpPr>
        <p:spPr bwMode="auto">
          <a:xfrm>
            <a:off x="601980" y="733425"/>
            <a:ext cx="312864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p>
            <a:pPr algn="ctr"/>
            <a:r>
              <a:rPr lang="en-US" altLang="zh-CN" sz="4000" b="1" dirty="0">
                <a:solidFill>
                  <a:srgbClr val="5E7A02"/>
                </a:solidFill>
                <a:latin typeface="微软雅黑 Light" panose="020B0502040204020203" pitchFamily="34" charset="-122"/>
                <a:sym typeface="微软雅黑" panose="020B0503020204020204" charset="-122"/>
              </a:rPr>
              <a:t>CONTENTS</a:t>
            </a:r>
            <a:endParaRPr lang="en-US" altLang="zh-CN" sz="4000" b="1" dirty="0">
              <a:solidFill>
                <a:srgbClr val="5E7A02"/>
              </a:solidFill>
              <a:latin typeface="微软雅黑 Light" panose="020B0502040204020203" pitchFamily="34" charset="-122"/>
              <a:sym typeface="微软雅黑" panose="020B0503020204020204" charset="-122"/>
            </a:endParaRPr>
          </a:p>
        </p:txBody>
      </p:sp>
      <p:sp>
        <p:nvSpPr>
          <p:cNvPr id="13" name="矩形 12"/>
          <p:cNvSpPr/>
          <p:nvPr/>
        </p:nvSpPr>
        <p:spPr>
          <a:xfrm>
            <a:off x="1431925" y="2319020"/>
            <a:ext cx="2299335" cy="2196465"/>
          </a:xfrm>
          <a:prstGeom prst="rect">
            <a:avLst/>
          </a:prstGeom>
          <a:solidFill>
            <a:srgbClr val="5E7A02">
              <a:alpha val="75000"/>
            </a:srgbClr>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defTabSz="685800"/>
            <a:r>
              <a:rPr lang="en-US" altLang="zh-CN" sz="3200" b="1" dirty="0">
                <a:solidFill>
                  <a:schemeClr val="bg1"/>
                </a:solidFill>
                <a:latin typeface="Calibri" panose="020F0502020204030204"/>
                <a:sym typeface="+mn-ea"/>
              </a:rPr>
              <a:t>01</a:t>
            </a:r>
            <a:r>
              <a:rPr lang="en-US" altLang="zh-CN" sz="2000" b="1" dirty="0">
                <a:solidFill>
                  <a:schemeClr val="bg1"/>
                </a:solidFill>
                <a:latin typeface="Calibri" panose="020F0502020204030204"/>
                <a:sym typeface="+mn-ea"/>
              </a:rPr>
              <a:t>  </a:t>
            </a:r>
            <a:endParaRPr lang="en-US" altLang="zh-CN" sz="2000" b="1" dirty="0">
              <a:solidFill>
                <a:schemeClr val="bg1"/>
              </a:solidFill>
              <a:latin typeface="Calibri" panose="020F0502020204030204"/>
              <a:sym typeface="+mn-ea"/>
            </a:endParaRPr>
          </a:p>
          <a:p>
            <a:pPr algn="ctr" defTabSz="685800"/>
            <a:r>
              <a:rPr kumimoji="0" lang="en-US" altLang="zh-CN" sz="28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ea"/>
                <a:sym typeface="+mn-ea"/>
              </a:rPr>
              <a:t>Origin</a:t>
            </a:r>
            <a:endParaRPr kumimoji="0" lang="en-US" altLang="zh-CN" sz="28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ea"/>
              <a:sym typeface="+mn-ea"/>
            </a:endParaRPr>
          </a:p>
        </p:txBody>
      </p:sp>
      <p:sp>
        <p:nvSpPr>
          <p:cNvPr id="5" name="矩形 4"/>
          <p:cNvSpPr/>
          <p:nvPr/>
        </p:nvSpPr>
        <p:spPr>
          <a:xfrm>
            <a:off x="4621530" y="2317750"/>
            <a:ext cx="2300400" cy="2196000"/>
          </a:xfrm>
          <a:prstGeom prst="rect">
            <a:avLst/>
          </a:prstGeom>
          <a:solidFill>
            <a:srgbClr val="5E7A02">
              <a:alpha val="75000"/>
            </a:srgbClr>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defTabSz="685800"/>
            <a:r>
              <a:rPr lang="en-US" altLang="zh-CN" sz="2800" b="1" dirty="0">
                <a:solidFill>
                  <a:schemeClr val="bg1"/>
                </a:solidFill>
                <a:latin typeface="Calibri" panose="020F0502020204030204"/>
                <a:sym typeface="+mn-ea"/>
              </a:rPr>
              <a:t>02</a:t>
            </a:r>
            <a:endParaRPr lang="en-US" altLang="zh-CN" sz="2800" b="1" dirty="0">
              <a:solidFill>
                <a:schemeClr val="bg1"/>
              </a:solidFill>
              <a:latin typeface="Calibri" panose="020F0502020204030204"/>
              <a:sym typeface="+mn-ea"/>
            </a:endParaRPr>
          </a:p>
          <a:p>
            <a:pPr algn="ctr" defTabSz="685800"/>
            <a:r>
              <a:rPr lang="en-US" altLang="zh-CN" sz="2400" b="1" noProof="0" dirty="0">
                <a:ln>
                  <a:noFill/>
                </a:ln>
                <a:solidFill>
                  <a:schemeClr val="bg1"/>
                </a:solidFill>
                <a:effectLst/>
                <a:uLnTx/>
                <a:uFillTx/>
                <a:latin typeface="Calibri" panose="020F0502020204030204"/>
                <a:ea typeface="微软雅黑" panose="020B0503020204020204" charset="-122"/>
                <a:cs typeface="+mn-ea"/>
                <a:sym typeface="+mn-ea"/>
              </a:rPr>
              <a:t>Development</a:t>
            </a:r>
            <a:endParaRPr lang="en-US" altLang="zh-CN" sz="2400" b="1" noProof="0" dirty="0">
              <a:ln>
                <a:noFill/>
              </a:ln>
              <a:solidFill>
                <a:schemeClr val="bg1"/>
              </a:solidFill>
              <a:effectLst/>
              <a:uLnTx/>
              <a:uFillTx/>
              <a:latin typeface="Calibri" panose="020F0502020204030204"/>
              <a:ea typeface="微软雅黑" panose="020B0503020204020204" charset="-122"/>
              <a:cs typeface="+mn-ea"/>
              <a:sym typeface="+mn-ea"/>
            </a:endParaRPr>
          </a:p>
        </p:txBody>
      </p:sp>
      <p:sp>
        <p:nvSpPr>
          <p:cNvPr id="6" name="矩形 5"/>
          <p:cNvSpPr/>
          <p:nvPr/>
        </p:nvSpPr>
        <p:spPr>
          <a:xfrm>
            <a:off x="7915910" y="2315845"/>
            <a:ext cx="2300400" cy="2197735"/>
          </a:xfrm>
          <a:prstGeom prst="rect">
            <a:avLst/>
          </a:prstGeom>
          <a:solidFill>
            <a:srgbClr val="5E7A02">
              <a:alpha val="75000"/>
            </a:srgbClr>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defTabSz="685800"/>
            <a:r>
              <a:rPr kumimoji="0" lang="en-US" altLang="zh-CN" sz="28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ea"/>
                <a:sym typeface="+mn-ea"/>
              </a:rPr>
              <a:t>03</a:t>
            </a:r>
            <a:endParaRPr kumimoji="0" lang="zh-CN" altLang="en-US" sz="28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ea"/>
              <a:sym typeface="+mn-ea"/>
            </a:endParaRPr>
          </a:p>
          <a:p>
            <a:pPr algn="ctr" defTabSz="685800"/>
            <a:r>
              <a:rPr kumimoji="0" lang="en-US" altLang="zh-CN" sz="24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ea"/>
                <a:sym typeface="+mn-ea"/>
              </a:rPr>
              <a:t>Modern Application </a:t>
            </a:r>
            <a:endParaRPr kumimoji="0" lang="en-US" altLang="zh-CN" sz="24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ea"/>
              <a:sym typeface="+mn-ea"/>
            </a:endParaRPr>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5" grpId="0" animBg="1"/>
      <p:bldP spid="5" grpId="1"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541655" y="635000"/>
            <a:ext cx="7515860" cy="1004570"/>
          </a:xfrm>
          <a:prstGeom prst="rect">
            <a:avLst/>
          </a:prstGeom>
          <a:noFill/>
        </p:spPr>
        <p:txBody>
          <a:bodyPr wrap="square" rtlCol="0">
            <a:noAutofit/>
          </a:bodyPr>
          <a:p>
            <a:pPr marL="571500" indent="-571500" algn="l">
              <a:buFont typeface="Wingdings" panose="05000000000000000000" charset="0"/>
              <a:buChar char="u"/>
            </a:pPr>
            <a:r>
              <a:rPr lang="en-US" altLang="zh-CN" sz="3200">
                <a:solidFill>
                  <a:srgbClr val="49600B"/>
                </a:solidFill>
              </a:rPr>
              <a:t>The Birth of the Heavenly Stems and Earthly Branches</a:t>
            </a:r>
            <a:endParaRPr lang="en-US" altLang="zh-CN" sz="3200">
              <a:solidFill>
                <a:srgbClr val="49600B"/>
              </a:solidFill>
            </a:endParaRPr>
          </a:p>
        </p:txBody>
      </p:sp>
      <p:sp>
        <p:nvSpPr>
          <p:cNvPr id="14" name="TextBox 111"/>
          <p:cNvSpPr txBox="1">
            <a:spLocks noChangeArrowheads="1"/>
          </p:cNvSpPr>
          <p:nvPr/>
        </p:nvSpPr>
        <p:spPr bwMode="auto">
          <a:xfrm>
            <a:off x="610870" y="1792605"/>
            <a:ext cx="634111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no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457200" indent="-457200" algn="just" eaLnBrk="1" hangingPunct="1">
              <a:lnSpc>
                <a:spcPct val="120000"/>
              </a:lnSpc>
              <a:buFont typeface="Wingdings" panose="05000000000000000000" charset="0"/>
              <a:buChar char="Ø"/>
            </a:pPr>
            <a:r>
              <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The Heavenly Stems and Earthly Branches, first appeared in the oracle bone inscriptions of the Shang Dynasty in China, was used to record time, mainly the Stem-Branch method for dating. </a:t>
            </a:r>
            <a:endPar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a:p>
            <a:pPr indent="0" algn="just" eaLnBrk="1" hangingPunct="1">
              <a:lnSpc>
                <a:spcPct val="120000"/>
              </a:lnSpc>
              <a:buFont typeface="Wingdings" panose="05000000000000000000" charset="0"/>
              <a:buNone/>
            </a:pPr>
            <a:endPar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a:p>
            <a:pPr marL="457200" indent="-457200" algn="just" eaLnBrk="1" hangingPunct="1">
              <a:lnSpc>
                <a:spcPct val="120000"/>
              </a:lnSpc>
              <a:buFont typeface="Wingdings" panose="05000000000000000000" charset="0"/>
              <a:buChar char="Ø"/>
            </a:pPr>
            <a:r>
              <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sym typeface="+mn-ea"/>
              </a:rPr>
              <a:t>The oracle bones of the Shang Dynasty contain the complete </a:t>
            </a:r>
            <a:r>
              <a:rPr lang="en-US" altLang="zh-CN" sz="3200" b="1" baseline="-3000" dirty="0">
                <a:solidFill>
                  <a:srgbClr val="FF0000"/>
                </a:solidFill>
                <a:latin typeface="微软雅黑 Light" panose="020B0502040204020203" pitchFamily="34" charset="-122"/>
                <a:ea typeface="微软雅黑 Light" panose="020B0502040204020203" pitchFamily="34" charset="-122"/>
                <a:cs typeface="Arial" panose="020B0604020202020204" pitchFamily="34" charset="0"/>
                <a:sym typeface="+mn-ea"/>
              </a:rPr>
              <a:t>sixty Jiazi system</a:t>
            </a:r>
            <a:r>
              <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sym typeface="+mn-ea"/>
              </a:rPr>
              <a:t> that use the Heavenly Stems and Earthly Branches to record days. Later, they were added to record years, months, and days, providing a time basis for the emergence of the Eight Characters.</a:t>
            </a:r>
            <a:endPar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3" name="图片 2" descr="b3f249a1cfd667dbdd24c18c9a58d1cc"/>
          <p:cNvPicPr>
            <a:picLocks noChangeAspect="1"/>
          </p:cNvPicPr>
          <p:nvPr/>
        </p:nvPicPr>
        <p:blipFill>
          <a:blip r:embed="rId2"/>
          <a:stretch>
            <a:fillRect/>
          </a:stretch>
        </p:blipFill>
        <p:spPr>
          <a:xfrm>
            <a:off x="7329805" y="2000885"/>
            <a:ext cx="4128770" cy="3455670"/>
          </a:xfrm>
          <a:prstGeom prst="rect">
            <a:avLst/>
          </a:prstGeom>
        </p:spPr>
      </p:pic>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438150" y="354330"/>
            <a:ext cx="4391660" cy="797560"/>
            <a:chOff x="690" y="558"/>
            <a:chExt cx="6916" cy="1256"/>
          </a:xfrm>
        </p:grpSpPr>
        <p:sp>
          <p:nvSpPr>
            <p:cNvPr id="5" name="文本框 4"/>
            <p:cNvSpPr txBox="1"/>
            <p:nvPr/>
          </p:nvSpPr>
          <p:spPr>
            <a:xfrm>
              <a:off x="1309" y="678"/>
              <a:ext cx="6297" cy="1016"/>
            </a:xfrm>
            <a:prstGeom prst="rect">
              <a:avLst/>
            </a:prstGeom>
            <a:noFill/>
          </p:spPr>
          <p:txBody>
            <a:bodyPr wrap="square" rtlCol="0">
              <a:spAutoFit/>
            </a:bodyPr>
            <a:p>
              <a:r>
                <a:rPr lang="en-US" altLang="zh-CN" sz="3600">
                  <a:solidFill>
                    <a:srgbClr val="49600B"/>
                  </a:solidFill>
                </a:rPr>
                <a:t>Theory formation</a:t>
              </a:r>
              <a:endParaRPr lang="zh-CN" altLang="en-US" sz="3600">
                <a:solidFill>
                  <a:srgbClr val="49600B"/>
                </a:solidFill>
              </a:endParaRPr>
            </a:p>
          </p:txBody>
        </p:sp>
        <p:sp>
          <p:nvSpPr>
            <p:cNvPr id="4" name="圆角矩形 3"/>
            <p:cNvSpPr/>
            <p:nvPr/>
          </p:nvSpPr>
          <p:spPr>
            <a:xfrm>
              <a:off x="690" y="558"/>
              <a:ext cx="6916" cy="1256"/>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3" name="矩形 22"/>
          <p:cNvSpPr/>
          <p:nvPr/>
        </p:nvSpPr>
        <p:spPr>
          <a:xfrm>
            <a:off x="438150" y="1753235"/>
            <a:ext cx="6097905" cy="4283710"/>
          </a:xfrm>
          <a:prstGeom prst="rect">
            <a:avLst/>
          </a:prstGeom>
        </p:spPr>
        <p:txBody>
          <a:bodyPr wrap="square">
            <a:noAutofit/>
          </a:bodyPr>
          <a:p>
            <a:pPr marL="457200" indent="-457200" algn="just" fontAlgn="auto">
              <a:lnSpc>
                <a:spcPct val="120000"/>
              </a:lnSpc>
              <a:buFont typeface="Wingdings" panose="05000000000000000000" charset="0"/>
              <a:buChar char="Ø"/>
            </a:pPr>
            <a:r>
              <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During the Warring States Period, people predicted good or bad fortune based on the changes of the Heavenly Stems and Earthly Branches. </a:t>
            </a:r>
            <a:r>
              <a:rPr lang="en-US" altLang="zh-CN" sz="3200" b="1" baseline="-3000" dirty="0">
                <a:solidFill>
                  <a:srgbClr val="FF0000"/>
                </a:solidFill>
                <a:latin typeface="微软雅黑 Light" panose="020B0502040204020203" pitchFamily="34" charset="-122"/>
                <a:ea typeface="微软雅黑 Light" panose="020B0502040204020203" pitchFamily="34" charset="-122"/>
                <a:cs typeface="Arial" panose="020B0604020202020204" pitchFamily="34" charset="0"/>
              </a:rPr>
              <a:t>Li Xuzhong</a:t>
            </a:r>
            <a:r>
              <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 of the Tang Dynasty proposed that a person's “fate” is determined by three factors at the time of birth: year, month and day, thus forming the "Li Xuzhong Technique", which is the prototype of the Eight Characters of destiny.</a:t>
            </a:r>
            <a:endPar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a:p>
            <a:pPr marL="457200" indent="-457200" algn="just" fontAlgn="auto">
              <a:lnSpc>
                <a:spcPct val="120000"/>
              </a:lnSpc>
              <a:buFont typeface="Wingdings" panose="05000000000000000000" charset="0"/>
              <a:buChar char="Ø"/>
            </a:pPr>
            <a:endPar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11" name="图片 10" descr="5e47d65fafa179076dffb09b00ff2a27"/>
          <p:cNvPicPr>
            <a:picLocks noChangeAspect="1"/>
          </p:cNvPicPr>
          <p:nvPr/>
        </p:nvPicPr>
        <p:blipFill>
          <a:blip r:embed="rId1"/>
          <a:stretch>
            <a:fillRect/>
          </a:stretch>
        </p:blipFill>
        <p:spPr>
          <a:xfrm>
            <a:off x="6835140" y="1671320"/>
            <a:ext cx="4725035" cy="3983355"/>
          </a:xfrm>
          <a:prstGeom prst="rect">
            <a:avLst/>
          </a:prstGeom>
          <a:ln w="38100">
            <a:solidFill>
              <a:schemeClr val="accent1">
                <a:lumMod val="60000"/>
                <a:lumOff val="40000"/>
              </a:schemeClr>
            </a:solidFill>
          </a:ln>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372745" y="658495"/>
            <a:ext cx="4391660" cy="797560"/>
            <a:chOff x="690" y="1157"/>
            <a:chExt cx="6916" cy="1256"/>
          </a:xfrm>
        </p:grpSpPr>
        <p:sp>
          <p:nvSpPr>
            <p:cNvPr id="5" name="文本框 4"/>
            <p:cNvSpPr txBox="1"/>
            <p:nvPr/>
          </p:nvSpPr>
          <p:spPr>
            <a:xfrm>
              <a:off x="796" y="1277"/>
              <a:ext cx="6810" cy="1016"/>
            </a:xfrm>
            <a:prstGeom prst="rect">
              <a:avLst/>
            </a:prstGeom>
            <a:noFill/>
          </p:spPr>
          <p:txBody>
            <a:bodyPr wrap="square" rtlCol="0">
              <a:spAutoFit/>
            </a:bodyPr>
            <a:p>
              <a:r>
                <a:rPr lang="en-US" altLang="zh-CN" sz="3600">
                  <a:solidFill>
                    <a:srgbClr val="49600B"/>
                  </a:solidFill>
                </a:rPr>
                <a:t>S</a:t>
              </a:r>
              <a:r>
                <a:rPr lang="en-US" altLang="zh-CN" sz="3600">
                  <a:solidFill>
                    <a:srgbClr val="49600B"/>
                  </a:solidFill>
                </a:rPr>
                <a:t>ystem Establishment</a:t>
              </a:r>
              <a:endParaRPr lang="en-US" altLang="zh-CN" sz="3600">
                <a:solidFill>
                  <a:srgbClr val="49600B"/>
                </a:solidFill>
              </a:endParaRPr>
            </a:p>
          </p:txBody>
        </p:sp>
        <p:sp>
          <p:nvSpPr>
            <p:cNvPr id="4" name="圆角矩形 3"/>
            <p:cNvSpPr/>
            <p:nvPr/>
          </p:nvSpPr>
          <p:spPr>
            <a:xfrm>
              <a:off x="690" y="1157"/>
              <a:ext cx="6916" cy="1256"/>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3" name="矩形 22"/>
          <p:cNvSpPr/>
          <p:nvPr/>
        </p:nvSpPr>
        <p:spPr>
          <a:xfrm>
            <a:off x="438150" y="1753235"/>
            <a:ext cx="6097905" cy="4283710"/>
          </a:xfrm>
          <a:prstGeom prst="rect">
            <a:avLst/>
          </a:prstGeom>
        </p:spPr>
        <p:txBody>
          <a:bodyPr wrap="square">
            <a:noAutofit/>
          </a:bodyPr>
          <a:p>
            <a:pPr indent="0" algn="just" fontAlgn="auto">
              <a:lnSpc>
                <a:spcPct val="120000"/>
              </a:lnSpc>
            </a:pPr>
            <a:endPar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 name="文本框 1"/>
          <p:cNvSpPr txBox="1"/>
          <p:nvPr/>
        </p:nvSpPr>
        <p:spPr>
          <a:xfrm>
            <a:off x="372745" y="1671320"/>
            <a:ext cx="5715635" cy="4883150"/>
          </a:xfrm>
          <a:prstGeom prst="rect">
            <a:avLst/>
          </a:prstGeom>
        </p:spPr>
        <p:txBody>
          <a:bodyPr>
            <a:noAutofit/>
            <a:extLst>
              <a:ext uri="{4A0BC546-FE56-4ADE-93B0-CB8AF2F6F144}">
                <wpsdc:textFrameExt xmlns:wpsdc="http://www.wps.cn/officeDocument/2022/drawingmlCustomData" type="text"/>
              </a:ext>
            </a:extLst>
          </a:bodyPr>
          <a:p>
            <a:pPr marL="457200" indent="-457200" algn="l" fontAlgn="auto">
              <a:lnSpc>
                <a:spcPct val="120000"/>
              </a:lnSpc>
              <a:buFont typeface="Wingdings" panose="05000000000000000000" charset="0"/>
              <a:buChar char="Ø"/>
            </a:pPr>
            <a:r>
              <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In the Song Dynasty, </a:t>
            </a:r>
            <a:r>
              <a:rPr lang="en-US" altLang="zh-CN" sz="2800" b="1" baseline="-3000" dirty="0">
                <a:solidFill>
                  <a:srgbClr val="FF0000"/>
                </a:solidFill>
                <a:latin typeface="微软雅黑 Light" panose="020B0502040204020203" pitchFamily="34" charset="-122"/>
                <a:ea typeface="微软雅黑 Light" panose="020B0502040204020203" pitchFamily="34" charset="-122"/>
                <a:cs typeface="Arial" panose="020B0604020202020204" pitchFamily="34" charset="0"/>
              </a:rPr>
              <a:t>Xu Ziping</a:t>
            </a:r>
            <a:r>
              <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 added "hour" to the basis of "year, month and day", representing each factor with two characters, thus forming a system that "focuses on the five elements but not on the sound", making the Eight characters a complete system of divination. The divination of the eight characters is also known as "Ziping Divination". </a:t>
            </a:r>
            <a:endPar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a:p>
            <a:pPr marL="457200" indent="-457200" algn="l" fontAlgn="auto">
              <a:lnSpc>
                <a:spcPct val="120000"/>
              </a:lnSpc>
              <a:buFont typeface="Wingdings" panose="05000000000000000000" charset="0"/>
              <a:buChar char="Ø"/>
            </a:pPr>
            <a:endPar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a:p>
            <a:pPr marL="457200" indent="-457200" algn="l" fontAlgn="auto">
              <a:lnSpc>
                <a:spcPct val="120000"/>
              </a:lnSpc>
              <a:buFont typeface="Wingdings" panose="05000000000000000000" charset="0"/>
              <a:buChar char="Ø"/>
            </a:pPr>
            <a:r>
              <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During the Northern Song Dynasty, the "Yuanhai Ziping" passed down by Xu Ziping was widely circulated, and the study of the Eight Characters became an official subject in the imperial examinations.</a:t>
            </a:r>
            <a:endPar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7" name="图片 6" descr="屏幕截图 2025-05-18 195046"/>
          <p:cNvPicPr>
            <a:picLocks noChangeAspect="1"/>
          </p:cNvPicPr>
          <p:nvPr/>
        </p:nvPicPr>
        <p:blipFill>
          <a:blip r:embed="rId1"/>
          <a:stretch>
            <a:fillRect/>
          </a:stretch>
        </p:blipFill>
        <p:spPr>
          <a:xfrm>
            <a:off x="6640830" y="1226820"/>
            <a:ext cx="4231640" cy="5058410"/>
          </a:xfrm>
          <a:prstGeom prst="rect">
            <a:avLst/>
          </a:prstGeom>
        </p:spPr>
      </p:pic>
      <p:sp>
        <p:nvSpPr>
          <p:cNvPr id="6"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 name="矩形 2"/>
          <p:cNvSpPr/>
          <p:nvPr/>
        </p:nvSpPr>
        <p:spPr>
          <a:xfrm>
            <a:off x="96520" y="117475"/>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581660" y="608965"/>
            <a:ext cx="4391660" cy="797560"/>
            <a:chOff x="690" y="558"/>
            <a:chExt cx="6916" cy="1256"/>
          </a:xfrm>
        </p:grpSpPr>
        <p:sp>
          <p:nvSpPr>
            <p:cNvPr id="5" name="文本框 4"/>
            <p:cNvSpPr txBox="1"/>
            <p:nvPr/>
          </p:nvSpPr>
          <p:spPr>
            <a:xfrm>
              <a:off x="1068" y="678"/>
              <a:ext cx="6159" cy="1016"/>
            </a:xfrm>
            <a:prstGeom prst="rect">
              <a:avLst/>
            </a:prstGeom>
            <a:noFill/>
          </p:spPr>
          <p:txBody>
            <a:bodyPr wrap="square" rtlCol="0">
              <a:spAutoFit/>
            </a:bodyPr>
            <a:p>
              <a:r>
                <a:rPr lang="en-US" altLang="zh-CN" sz="3600">
                  <a:solidFill>
                    <a:srgbClr val="49600B"/>
                  </a:solidFill>
                </a:rPr>
                <a:t>The Development</a:t>
              </a:r>
              <a:endParaRPr lang="en-US" altLang="zh-CN" sz="3600">
                <a:solidFill>
                  <a:srgbClr val="49600B"/>
                </a:solidFill>
              </a:endParaRPr>
            </a:p>
          </p:txBody>
        </p:sp>
        <p:sp>
          <p:nvSpPr>
            <p:cNvPr id="4" name="圆角矩形 3"/>
            <p:cNvSpPr/>
            <p:nvPr/>
          </p:nvSpPr>
          <p:spPr>
            <a:xfrm>
              <a:off x="690" y="558"/>
              <a:ext cx="6916" cy="1256"/>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9" name="图片 8" descr="b78b7474b9d8131dcbf3c348071298c62fd10024103f56-fqnDSg_fw658"/>
          <p:cNvPicPr>
            <a:picLocks noChangeAspect="1"/>
          </p:cNvPicPr>
          <p:nvPr/>
        </p:nvPicPr>
        <p:blipFill>
          <a:blip r:embed="rId1"/>
          <a:stretch>
            <a:fillRect/>
          </a:stretch>
        </p:blipFill>
        <p:spPr>
          <a:xfrm>
            <a:off x="9716770" y="4292600"/>
            <a:ext cx="2570480" cy="2447290"/>
          </a:xfrm>
          <a:prstGeom prst="rect">
            <a:avLst/>
          </a:prstGeom>
        </p:spPr>
      </p:pic>
      <p:sp>
        <p:nvSpPr>
          <p:cNvPr id="23" name="矩形 22"/>
          <p:cNvSpPr/>
          <p:nvPr/>
        </p:nvSpPr>
        <p:spPr>
          <a:xfrm>
            <a:off x="370840" y="1674495"/>
            <a:ext cx="8575040" cy="4369435"/>
          </a:xfrm>
          <a:prstGeom prst="rect">
            <a:avLst/>
          </a:prstGeom>
        </p:spPr>
        <p:txBody>
          <a:bodyPr wrap="square">
            <a:noAutofit/>
          </a:bodyPr>
          <a:p>
            <a:pPr marL="457200" indent="-457200" algn="just" fontAlgn="auto">
              <a:lnSpc>
                <a:spcPct val="150000"/>
              </a:lnSpc>
              <a:buFont typeface="Wingdings" panose="05000000000000000000" charset="0"/>
              <a:buChar char="Ø"/>
            </a:pPr>
            <a:r>
              <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During the Ming and Qing dynasties, the theory of the Eight Characters of destiny was widely spread and was used for fortune-telling, marriage matching, career selection, etc. </a:t>
            </a:r>
            <a:endPar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a:p>
            <a:pPr marL="457200" indent="-457200" algn="just" fontAlgn="auto">
              <a:lnSpc>
                <a:spcPct val="150000"/>
              </a:lnSpc>
              <a:buFont typeface="Wingdings" panose="05000000000000000000" charset="0"/>
              <a:buChar char="Ø"/>
            </a:pPr>
            <a:endPar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a:p>
            <a:pPr marL="457200" indent="-457200" algn="just" fontAlgn="auto">
              <a:lnSpc>
                <a:spcPct val="150000"/>
              </a:lnSpc>
              <a:buFont typeface="Wingdings" panose="05000000000000000000" charset="0"/>
              <a:buChar char="Ø"/>
            </a:pPr>
            <a:r>
              <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Many </a:t>
            </a:r>
            <a:r>
              <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renowned numerologists and works have emerged, such as Zhang Nan's "Shenfeng Tongkao Mingli Zhenzong"</a:t>
            </a:r>
            <a:r>
              <a:rPr lang="zh-CN" altLang="en-US"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《神峰通考命理真踪》</a:t>
            </a:r>
            <a:r>
              <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 and Wan Minying's "Sanming Tonghui"</a:t>
            </a:r>
            <a:r>
              <a:rPr lang="zh-CN" altLang="en-US"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《三命通会》</a:t>
            </a:r>
            <a:r>
              <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 which further developed and summarized the theory of the Eight Characters, making it more rich and complete.</a:t>
            </a:r>
            <a:endParaRPr lang="en-US" altLang="zh-CN" sz="32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 name="矩形 2"/>
          <p:cNvSpPr/>
          <p:nvPr/>
        </p:nvSpPr>
        <p:spPr>
          <a:xfrm>
            <a:off x="96520" y="117475"/>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581660" y="608965"/>
            <a:ext cx="4391660" cy="797560"/>
            <a:chOff x="690" y="558"/>
            <a:chExt cx="6916" cy="1256"/>
          </a:xfrm>
        </p:grpSpPr>
        <p:sp>
          <p:nvSpPr>
            <p:cNvPr id="5" name="文本框 4"/>
            <p:cNvSpPr txBox="1"/>
            <p:nvPr/>
          </p:nvSpPr>
          <p:spPr>
            <a:xfrm>
              <a:off x="1068" y="678"/>
              <a:ext cx="6159" cy="1016"/>
            </a:xfrm>
            <a:prstGeom prst="rect">
              <a:avLst/>
            </a:prstGeom>
            <a:noFill/>
          </p:spPr>
          <p:txBody>
            <a:bodyPr wrap="square" rtlCol="0">
              <a:spAutoFit/>
            </a:bodyPr>
            <a:p>
              <a:r>
                <a:rPr lang="en-US" altLang="zh-CN" sz="3600">
                  <a:solidFill>
                    <a:srgbClr val="49600B"/>
                  </a:solidFill>
                </a:rPr>
                <a:t>The Development</a:t>
              </a:r>
              <a:endParaRPr lang="en-US" altLang="zh-CN" sz="3600">
                <a:solidFill>
                  <a:srgbClr val="49600B"/>
                </a:solidFill>
              </a:endParaRPr>
            </a:p>
          </p:txBody>
        </p:sp>
        <p:sp>
          <p:nvSpPr>
            <p:cNvPr id="4" name="圆角矩形 3"/>
            <p:cNvSpPr/>
            <p:nvPr/>
          </p:nvSpPr>
          <p:spPr>
            <a:xfrm>
              <a:off x="690" y="558"/>
              <a:ext cx="6916" cy="1256"/>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9" name="图片 8" descr="b78b7474b9d8131dcbf3c348071298c62fd10024103f56-fqnDSg_fw658"/>
          <p:cNvPicPr>
            <a:picLocks noChangeAspect="1"/>
          </p:cNvPicPr>
          <p:nvPr/>
        </p:nvPicPr>
        <p:blipFill>
          <a:blip r:embed="rId1"/>
          <a:stretch>
            <a:fillRect/>
          </a:stretch>
        </p:blipFill>
        <p:spPr>
          <a:xfrm>
            <a:off x="10416540" y="4647565"/>
            <a:ext cx="2254250" cy="2092325"/>
          </a:xfrm>
          <a:prstGeom prst="rect">
            <a:avLst/>
          </a:prstGeom>
        </p:spPr>
      </p:pic>
      <p:sp>
        <p:nvSpPr>
          <p:cNvPr id="23" name="矩形 22"/>
          <p:cNvSpPr/>
          <p:nvPr/>
        </p:nvSpPr>
        <p:spPr>
          <a:xfrm>
            <a:off x="370840" y="1540510"/>
            <a:ext cx="5634990" cy="5198745"/>
          </a:xfrm>
          <a:prstGeom prst="rect">
            <a:avLst/>
          </a:prstGeom>
        </p:spPr>
        <p:txBody>
          <a:bodyPr wrap="square">
            <a:noAutofit/>
          </a:bodyPr>
          <a:p>
            <a:pPr marL="457200" indent="-457200" algn="just" fontAlgn="auto">
              <a:lnSpc>
                <a:spcPct val="150000"/>
              </a:lnSpc>
              <a:buFont typeface="Wingdings" panose="05000000000000000000" charset="0"/>
              <a:buChar char="Ø"/>
            </a:pPr>
            <a:r>
              <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The year pillar in the eight characters represents the connection with ancestors, childhood and elders, etc.</a:t>
            </a:r>
            <a:endPar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a:p>
            <a:pPr marL="457200" indent="-457200" algn="just" fontAlgn="auto">
              <a:lnSpc>
                <a:spcPct val="150000"/>
              </a:lnSpc>
              <a:buFont typeface="Wingdings" panose="05000000000000000000" charset="0"/>
              <a:buChar char="Ø"/>
            </a:pPr>
            <a:r>
              <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The moon pillar reflects one's youth, personality traits, and career fortune, etc.</a:t>
            </a:r>
            <a:endPar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a:p>
            <a:pPr marL="457200" indent="-457200" algn="just" fontAlgn="auto">
              <a:lnSpc>
                <a:spcPct val="150000"/>
              </a:lnSpc>
              <a:buFont typeface="Wingdings" panose="05000000000000000000" charset="0"/>
              <a:buChar char="Ø"/>
            </a:pPr>
            <a:r>
              <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rPr>
              <a:t>The day pillar represents the natal person themselves, the spouse or the inner world.</a:t>
            </a:r>
            <a:endPar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a:p>
            <a:pPr marL="457200" indent="-457200" algn="just" fontAlgn="auto">
              <a:lnSpc>
                <a:spcPct val="150000"/>
              </a:lnSpc>
              <a:buFont typeface="Wingdings" panose="05000000000000000000" charset="0"/>
              <a:buChar char="Ø"/>
            </a:pPr>
            <a:r>
              <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sym typeface="+mn-ea"/>
              </a:rPr>
              <a:t>The time pillar reflects one's later years, the situation of children, and the connection with younger generations, etc.</a:t>
            </a:r>
            <a:endPar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a:p>
            <a:pPr indent="0" algn="just" fontAlgn="auto">
              <a:lnSpc>
                <a:spcPct val="150000"/>
              </a:lnSpc>
              <a:buFont typeface="Wingdings" panose="05000000000000000000" charset="0"/>
              <a:buNone/>
            </a:pPr>
            <a:endParaRPr lang="en-US" altLang="zh-CN" sz="2800" b="1" baseline="-3000" dirty="0">
              <a:solidFill>
                <a:srgbClr val="49600B"/>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6" name="图片 5" descr="800"/>
          <p:cNvPicPr>
            <a:picLocks noChangeAspect="1"/>
          </p:cNvPicPr>
          <p:nvPr/>
        </p:nvPicPr>
        <p:blipFill>
          <a:blip r:embed="rId2"/>
          <a:srcRect t="26194" b="3417"/>
          <a:stretch>
            <a:fillRect/>
          </a:stretch>
        </p:blipFill>
        <p:spPr>
          <a:xfrm>
            <a:off x="6333490" y="1646555"/>
            <a:ext cx="4526280" cy="3428365"/>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704850" y="389890"/>
            <a:ext cx="5349240" cy="64643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901700" y="389890"/>
            <a:ext cx="5050790" cy="779145"/>
          </a:xfrm>
          <a:prstGeom prst="rect">
            <a:avLst/>
          </a:prstGeom>
          <a:noFill/>
        </p:spPr>
        <p:txBody>
          <a:bodyPr wrap="square" rtlCol="0">
            <a:noAutofit/>
          </a:bodyPr>
          <a:p>
            <a:r>
              <a:rPr lang="en-US" altLang="zh-CN" sz="3600">
                <a:solidFill>
                  <a:srgbClr val="49600B"/>
                </a:solidFill>
              </a:rPr>
              <a:t>The Morden Application </a:t>
            </a:r>
            <a:endParaRPr lang="en-US" altLang="zh-CN" sz="3600">
              <a:solidFill>
                <a:srgbClr val="49600B"/>
              </a:solidFill>
            </a:endParaRPr>
          </a:p>
        </p:txBody>
      </p:sp>
      <p:sp>
        <p:nvSpPr>
          <p:cNvPr id="31" name="矩形 30"/>
          <p:cNvSpPr/>
          <p:nvPr/>
        </p:nvSpPr>
        <p:spPr>
          <a:xfrm>
            <a:off x="704850" y="1339850"/>
            <a:ext cx="5886450" cy="2357120"/>
          </a:xfrm>
          <a:prstGeom prst="rect">
            <a:avLst/>
          </a:prstGeom>
        </p:spPr>
        <p:txBody>
          <a:bodyPr wrap="square">
            <a:noAutofit/>
          </a:bodyPr>
          <a:p>
            <a:pPr marL="342900" indent="-342900" algn="just" fontAlgn="auto">
              <a:lnSpc>
                <a:spcPct val="120000"/>
              </a:lnSpc>
              <a:buFont typeface="Wingdings" panose="05000000000000000000" charset="0"/>
              <a:buChar char="Ø"/>
            </a:pPr>
            <a:r>
              <a:rPr lang="en-US" altLang="zh-CN" sz="2000" dirty="0">
                <a:solidFill>
                  <a:schemeClr val="bg1">
                    <a:lumMod val="50000"/>
                  </a:schemeClr>
                </a:solidFill>
              </a:rPr>
              <a:t>In modern society, the Eight Characters are mentioned and used in some cultural activities and folk traditions. For instance, in traditional wedding, funeral and other ceremonies, some people still refer to the Eight Characters.</a:t>
            </a:r>
            <a:endParaRPr lang="en-US" altLang="zh-CN" sz="2000" dirty="0">
              <a:solidFill>
                <a:schemeClr val="bg1">
                  <a:lumMod val="50000"/>
                </a:schemeClr>
              </a:solidFill>
            </a:endParaRPr>
          </a:p>
        </p:txBody>
      </p:sp>
      <p:sp>
        <p:nvSpPr>
          <p:cNvPr id="33" name="矩形 32"/>
          <p:cNvSpPr/>
          <p:nvPr/>
        </p:nvSpPr>
        <p:spPr>
          <a:xfrm>
            <a:off x="704850" y="3696970"/>
            <a:ext cx="5885815" cy="2306955"/>
          </a:xfrm>
          <a:prstGeom prst="rect">
            <a:avLst/>
          </a:prstGeom>
        </p:spPr>
        <p:txBody>
          <a:bodyPr wrap="square">
            <a:spAutoFit/>
          </a:bodyPr>
          <a:p>
            <a:pPr marL="342900" indent="-342900" algn="just" fontAlgn="auto">
              <a:lnSpc>
                <a:spcPct val="120000"/>
              </a:lnSpc>
              <a:buFont typeface="Wingdings" panose="05000000000000000000" charset="0"/>
              <a:buChar char="Ø"/>
            </a:pPr>
            <a:r>
              <a:rPr lang="en-US" altLang="zh-CN" sz="2000" dirty="0">
                <a:solidFill>
                  <a:schemeClr val="bg1">
                    <a:lumMod val="50000"/>
                  </a:schemeClr>
                </a:solidFill>
              </a:rPr>
              <a:t>Furt</a:t>
            </a:r>
            <a:r>
              <a:rPr lang="en-US" altLang="zh-CN" sz="2000" dirty="0">
                <a:solidFill>
                  <a:schemeClr val="bg1">
                    <a:lumMod val="50000"/>
                  </a:schemeClr>
                </a:solidFill>
                <a:sym typeface="+mn-ea"/>
              </a:rPr>
              <a:t>hermore, when some people are confronted with confusion and uncertainty in life, they seek psychological comfort through Eight Characters of Destiny counseling, and gain an explanation and expectation for themselves and the future from the analysis of destiny.</a:t>
            </a:r>
            <a:endParaRPr lang="en-US" altLang="zh-CN" sz="2000" dirty="0">
              <a:solidFill>
                <a:schemeClr val="bg1">
                  <a:lumMod val="50000"/>
                </a:schemeClr>
              </a:solidFill>
            </a:endParaRPr>
          </a:p>
        </p:txBody>
      </p:sp>
      <p:pic>
        <p:nvPicPr>
          <p:cNvPr id="6" name="图片 5" descr="查找婚嫁八字算命图"/>
          <p:cNvPicPr>
            <a:picLocks noChangeAspect="1"/>
          </p:cNvPicPr>
          <p:nvPr/>
        </p:nvPicPr>
        <p:blipFill>
          <a:blip r:embed="rId1"/>
          <a:srcRect l="4068" t="10621" r="4094" b="8745"/>
          <a:stretch>
            <a:fillRect/>
          </a:stretch>
        </p:blipFill>
        <p:spPr>
          <a:xfrm>
            <a:off x="7163435" y="1637030"/>
            <a:ext cx="4177030" cy="3822065"/>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3" grpId="0"/>
      <p:bldP spid="3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704850" y="389890"/>
            <a:ext cx="5349240" cy="64643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901700" y="389890"/>
            <a:ext cx="5050790" cy="779145"/>
          </a:xfrm>
          <a:prstGeom prst="rect">
            <a:avLst/>
          </a:prstGeom>
          <a:noFill/>
        </p:spPr>
        <p:txBody>
          <a:bodyPr wrap="square" rtlCol="0">
            <a:noAutofit/>
          </a:bodyPr>
          <a:p>
            <a:r>
              <a:rPr lang="en-US" altLang="zh-CN" sz="3600">
                <a:solidFill>
                  <a:srgbClr val="49600B"/>
                </a:solidFill>
              </a:rPr>
              <a:t>The Conclusion </a:t>
            </a:r>
            <a:endParaRPr lang="en-US" altLang="zh-CN" sz="3600">
              <a:solidFill>
                <a:srgbClr val="49600B"/>
              </a:solidFill>
            </a:endParaRPr>
          </a:p>
        </p:txBody>
      </p:sp>
      <p:sp>
        <p:nvSpPr>
          <p:cNvPr id="31" name="矩形 30"/>
          <p:cNvSpPr/>
          <p:nvPr/>
        </p:nvSpPr>
        <p:spPr>
          <a:xfrm>
            <a:off x="704850" y="1339850"/>
            <a:ext cx="5886450" cy="2357120"/>
          </a:xfrm>
          <a:prstGeom prst="rect">
            <a:avLst/>
          </a:prstGeom>
        </p:spPr>
        <p:txBody>
          <a:bodyPr wrap="square">
            <a:noAutofit/>
          </a:bodyPr>
          <a:p>
            <a:pPr marL="342900" indent="-342900" algn="just" fontAlgn="auto">
              <a:lnSpc>
                <a:spcPct val="120000"/>
              </a:lnSpc>
              <a:buFont typeface="Wingdings" panose="05000000000000000000" charset="0"/>
              <a:buChar char="Ø"/>
            </a:pPr>
            <a:endParaRPr lang="en-US" altLang="zh-CN" sz="2000" dirty="0">
              <a:solidFill>
                <a:schemeClr val="bg1">
                  <a:lumMod val="50000"/>
                </a:schemeClr>
              </a:solidFill>
            </a:endParaRPr>
          </a:p>
        </p:txBody>
      </p:sp>
      <p:sp>
        <p:nvSpPr>
          <p:cNvPr id="33" name="矩形 32"/>
          <p:cNvSpPr/>
          <p:nvPr/>
        </p:nvSpPr>
        <p:spPr>
          <a:xfrm>
            <a:off x="561340" y="1551305"/>
            <a:ext cx="5885815" cy="4710430"/>
          </a:xfrm>
          <a:prstGeom prst="rect">
            <a:avLst/>
          </a:prstGeom>
        </p:spPr>
        <p:txBody>
          <a:bodyPr wrap="square">
            <a:noAutofit/>
          </a:bodyPr>
          <a:p>
            <a:pPr marL="342900" indent="-342900" algn="just" fontAlgn="auto">
              <a:lnSpc>
                <a:spcPct val="120000"/>
              </a:lnSpc>
              <a:buFont typeface="Wingdings" panose="05000000000000000000" charset="0"/>
              <a:buChar char="Ø"/>
            </a:pPr>
            <a:r>
              <a:rPr lang="en-US" altLang="zh-CN" sz="2000" dirty="0">
                <a:solidFill>
                  <a:schemeClr val="bg1">
                    <a:lumMod val="50000"/>
                  </a:schemeClr>
                </a:solidFill>
                <a:sym typeface="+mn-ea"/>
              </a:rPr>
              <a:t>The Eight Characters have evolved from an ancient time record to a complex system of numerology, running through Chinese history. In modern times, it is not only a carrier of traditional culture, but </a:t>
            </a:r>
            <a:r>
              <a:rPr lang="en-US" altLang="zh-CN" sz="2000" dirty="0">
                <a:solidFill>
                  <a:schemeClr val="bg1">
                    <a:lumMod val="50000"/>
                  </a:schemeClr>
                </a:solidFill>
                <a:sym typeface="+mn-ea"/>
              </a:rPr>
              <a:t>to a certain extent </a:t>
            </a:r>
            <a:r>
              <a:rPr lang="en-US" altLang="zh-CN" sz="2000" dirty="0">
                <a:solidFill>
                  <a:schemeClr val="bg1">
                    <a:lumMod val="50000"/>
                  </a:schemeClr>
                </a:solidFill>
                <a:sym typeface="+mn-ea"/>
              </a:rPr>
              <a:t>also meets people's spiritual needs.</a:t>
            </a:r>
            <a:endParaRPr lang="en-US" altLang="zh-CN" sz="2000" dirty="0">
              <a:solidFill>
                <a:schemeClr val="bg1">
                  <a:lumMod val="50000"/>
                </a:schemeClr>
              </a:solidFill>
              <a:sym typeface="+mn-ea"/>
            </a:endParaRPr>
          </a:p>
          <a:p>
            <a:pPr indent="0" algn="just" fontAlgn="auto">
              <a:lnSpc>
                <a:spcPct val="120000"/>
              </a:lnSpc>
              <a:buFont typeface="Wingdings" panose="05000000000000000000" charset="0"/>
              <a:buNone/>
            </a:pPr>
            <a:endParaRPr lang="en-US" altLang="zh-CN" sz="2000" dirty="0">
              <a:solidFill>
                <a:schemeClr val="bg1">
                  <a:lumMod val="50000"/>
                </a:schemeClr>
              </a:solidFill>
              <a:sym typeface="+mn-ea"/>
            </a:endParaRPr>
          </a:p>
          <a:p>
            <a:pPr marL="342900" indent="-342900" algn="just" fontAlgn="auto">
              <a:lnSpc>
                <a:spcPct val="120000"/>
              </a:lnSpc>
              <a:buFont typeface="Wingdings" panose="05000000000000000000" charset="0"/>
              <a:buChar char="Ø"/>
            </a:pPr>
            <a:r>
              <a:rPr lang="en-US" altLang="zh-CN" sz="2000" dirty="0">
                <a:solidFill>
                  <a:schemeClr val="bg1">
                    <a:lumMod val="50000"/>
                  </a:schemeClr>
                </a:solidFill>
                <a:sym typeface="+mn-ea"/>
              </a:rPr>
              <a:t>However, it should be made clear that the theory of the Eight Characters of destiny has not yet been scientifically verified. We should view it with a rational and objective attitude, inherit its cultural value, and abandon the unscientific parts.  </a:t>
            </a:r>
            <a:endParaRPr lang="en-US" altLang="zh-CN" sz="2000" dirty="0">
              <a:solidFill>
                <a:schemeClr val="bg1">
                  <a:lumMod val="50000"/>
                </a:schemeClr>
              </a:solidFill>
            </a:endParaRPr>
          </a:p>
        </p:txBody>
      </p:sp>
      <p:pic>
        <p:nvPicPr>
          <p:cNvPr id="9" name="图片 8" descr="下载"/>
          <p:cNvPicPr>
            <a:picLocks noChangeAspect="1"/>
          </p:cNvPicPr>
          <p:nvPr/>
        </p:nvPicPr>
        <p:blipFill>
          <a:blip r:embed="rId1"/>
          <a:stretch>
            <a:fillRect/>
          </a:stretch>
        </p:blipFill>
        <p:spPr>
          <a:xfrm>
            <a:off x="6885940" y="1972945"/>
            <a:ext cx="4395470" cy="3352165"/>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3530</Words>
  <Application>WPS 演示</Application>
  <PresentationFormat>宽屏</PresentationFormat>
  <Paragraphs>84</Paragraphs>
  <Slides>11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Arial</vt:lpstr>
      <vt:lpstr>宋体</vt:lpstr>
      <vt:lpstr>Wingdings</vt:lpstr>
      <vt:lpstr>微软雅黑</vt:lpstr>
      <vt:lpstr>微软雅黑 Light</vt:lpstr>
      <vt:lpstr>Calibri</vt:lpstr>
      <vt:lpstr>Wingdings</vt:lpstr>
      <vt:lpstr>Lao UI</vt:lpstr>
      <vt:lpstr>Segoe UI Symbol</vt:lpstr>
      <vt:lpstr>Arial Unicode MS</vt:lpstr>
      <vt:lpstr>MiSans Demibold</vt:lpstr>
      <vt:lpstr>Segoe Print</vt:lpstr>
      <vt:lpstr>汉仪文黑-85W</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cmr</dc:creator>
  <cp:lastModifiedBy>рикари</cp:lastModifiedBy>
  <cp:revision>10</cp:revision>
  <dcterms:created xsi:type="dcterms:W3CDTF">2020-02-16T08:58:00Z</dcterms:created>
  <dcterms:modified xsi:type="dcterms:W3CDTF">2025-05-23T03:11:06Z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KSOTemplateUUID">
    <vt:lpwstr>v1.0_mb_SYLvZgC2/oiqGjhE0nXfVg==</vt:lpwstr>
  </property>
  <property fmtid="{D5CDD505-2E9C-101B-9397-08002B2CF9AE}" pid="4" name="ICV">
    <vt:lpwstr>1C082A329ED54AC488F57F4361D34446_11</vt:lpwstr>
  </property>
</Properties>
</file>